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95" r:id="rId17"/>
    <p:sldId id="289" r:id="rId18"/>
    <p:sldId id="290" r:id="rId19"/>
    <p:sldId id="291" r:id="rId20"/>
    <p:sldId id="292" r:id="rId21"/>
    <p:sldId id="293" r:id="rId2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showGuides="1">
      <p:cViewPr varScale="1">
        <p:scale>
          <a:sx n="72" d="100"/>
          <a:sy n="72" d="100"/>
        </p:scale>
        <p:origin x="1560" y="66"/>
      </p:cViewPr>
      <p:guideLst>
        <p:guide orient="horz" pos="2160"/>
        <p:guide pos="2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061500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0702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798271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33996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7466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139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18134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15846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76667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408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25DAF55-E7F4-4E23-8D38-9EE3481C7AF2}" type="datetimeFigureOut">
              <a:rPr lang="es-SV" smtClean="0"/>
              <a:pPr/>
              <a:t>11/11/2022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66577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11/11/2022</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321914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2.xml"/><Relationship Id="rId17" Type="http://schemas.openxmlformats.org/officeDocument/2006/relationships/slide" Target="slide18.xml"/><Relationship Id="rId2" Type="http://schemas.openxmlformats.org/officeDocument/2006/relationships/image" Target="../media/image3.png"/><Relationship Id="rId16" Type="http://schemas.openxmlformats.org/officeDocument/2006/relationships/slide" Target="slide15.xml"/><Relationship Id="rId20"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4.xml"/><Relationship Id="rId15" Type="http://schemas.openxmlformats.org/officeDocument/2006/relationships/slide" Target="slide10.xml"/><Relationship Id="rId10" Type="http://schemas.openxmlformats.org/officeDocument/2006/relationships/slide" Target="slide8.xml"/><Relationship Id="rId19" Type="http://schemas.openxmlformats.org/officeDocument/2006/relationships/slide" Target="slide20.xml"/><Relationship Id="rId4" Type="http://schemas.openxmlformats.org/officeDocument/2006/relationships/image" Target="../media/image4.png"/><Relationship Id="rId9" Type="http://schemas.openxmlformats.org/officeDocument/2006/relationships/slide" Target="slide9.xml"/><Relationship Id="rId14" Type="http://schemas.openxmlformats.org/officeDocument/2006/relationships/slide" Target="slide11.xml"/><Relationship Id="rId22"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15316" y="1002103"/>
            <a:ext cx="1442223" cy="859700"/>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1557539" y="2561149"/>
            <a:ext cx="5829300" cy="859700"/>
          </a:xfrm>
        </p:spPr>
        <p:txBody>
          <a:bodyPr>
            <a:normAutofit/>
          </a:bodyPr>
          <a:lstStyle/>
          <a:p>
            <a:r>
              <a:rPr lang="es-SV" sz="3600" dirty="0">
                <a:latin typeface="+mn-lt"/>
              </a:rPr>
              <a:t>ORGANIGRAMA</a:t>
            </a:r>
          </a:p>
        </p:txBody>
      </p:sp>
      <p:sp>
        <p:nvSpPr>
          <p:cNvPr id="10" name="Subtítulo 2"/>
          <p:cNvSpPr>
            <a:spLocks noGrp="1"/>
          </p:cNvSpPr>
          <p:nvPr>
            <p:ph type="subTitle" idx="1"/>
          </p:nvPr>
        </p:nvSpPr>
        <p:spPr>
          <a:xfrm>
            <a:off x="1900439" y="3520425"/>
            <a:ext cx="5143500" cy="1241822"/>
          </a:xfrm>
        </p:spPr>
        <p:txBody>
          <a:bodyPr/>
          <a:lstStyle/>
          <a:p>
            <a:r>
              <a:rPr lang="es-SV" dirty="0"/>
              <a:t>DEFENSORIA DEL CONSUMIDOR </a:t>
            </a:r>
          </a:p>
          <a:p>
            <a:r>
              <a:rPr lang="es-SV" dirty="0"/>
              <a:t>OCTUBRE 2022</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1720838" y="1270131"/>
            <a:ext cx="6245066" cy="46553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Unidad de Acceso a la Información Pública y Transparencia  </a:t>
            </a:r>
            <a:endParaRPr lang="es-SV" sz="2100" b="1" dirty="0">
              <a:solidFill>
                <a:srgbClr val="0070C0"/>
              </a:solidFill>
            </a:endParaRPr>
          </a:p>
        </p:txBody>
      </p:sp>
      <p:sp>
        <p:nvSpPr>
          <p:cNvPr id="10" name="Rectángulo 9"/>
          <p:cNvSpPr/>
          <p:nvPr/>
        </p:nvSpPr>
        <p:spPr>
          <a:xfrm>
            <a:off x="1860141" y="1974984"/>
            <a:ext cx="5966460" cy="3194785"/>
          </a:xfrm>
          <a:prstGeom prst="rect">
            <a:avLst/>
          </a:prstGeom>
        </p:spPr>
        <p:txBody>
          <a:bodyPr wrap="square">
            <a:spAutoFit/>
          </a:bodyPr>
          <a:lstStyle/>
          <a:p>
            <a:pPr algn="just">
              <a:lnSpc>
                <a:spcPct val="107000"/>
              </a:lnSpc>
            </a:pPr>
            <a:r>
              <a:rPr lang="es-SV" sz="1350"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a:p>
            <a:pPr algn="just">
              <a:lnSpc>
                <a:spcPct val="107000"/>
              </a:lnSpc>
            </a:pPr>
            <a:r>
              <a:rPr lang="es-SV" sz="1350"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pPr>
            <a:r>
              <a:rPr lang="es-SV" sz="1350" dirty="0">
                <a:latin typeface="+mj-lt"/>
                <a:ea typeface="Calibri" panose="020F0502020204030204" pitchFamily="34" charset="0"/>
                <a:cs typeface="Times New Roman" panose="02020603050405020304" pitchFamily="18" charset="0"/>
              </a:rPr>
              <a:t>Número de personas que la integran: 3.</a:t>
            </a:r>
          </a:p>
          <a:p>
            <a:pPr algn="just">
              <a:lnSpc>
                <a:spcPct val="107000"/>
              </a:lnSpc>
            </a:pPr>
            <a:r>
              <a:rPr lang="es-SV" sz="1350"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1720839" y="1815438"/>
            <a:ext cx="6245066" cy="369316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2" name="Rectángulo redondeado 11"/>
          <p:cNvSpPr/>
          <p:nvPr/>
        </p:nvSpPr>
        <p:spPr>
          <a:xfrm>
            <a:off x="6929839" y="5156497"/>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1730498" y="1270131"/>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Unidad Financiera Institucional </a:t>
            </a:r>
            <a:endParaRPr lang="es-SV" sz="2100" b="1" dirty="0">
              <a:solidFill>
                <a:srgbClr val="0070C0"/>
              </a:solidFill>
            </a:endParaRPr>
          </a:p>
        </p:txBody>
      </p:sp>
      <p:sp>
        <p:nvSpPr>
          <p:cNvPr id="10" name="Rectángulo 9"/>
          <p:cNvSpPr/>
          <p:nvPr/>
        </p:nvSpPr>
        <p:spPr>
          <a:xfrm>
            <a:off x="1869800" y="1825011"/>
            <a:ext cx="5966460" cy="3861698"/>
          </a:xfrm>
          <a:prstGeom prst="rect">
            <a:avLst/>
          </a:prstGeom>
        </p:spPr>
        <p:txBody>
          <a:bodyPr wrap="square">
            <a:spAutoFit/>
          </a:bodyPr>
          <a:lstStyle/>
          <a:p>
            <a:pPr algn="just">
              <a:lnSpc>
                <a:spcPct val="107000"/>
              </a:lnSpc>
            </a:pPr>
            <a:r>
              <a:rPr lang="es-SV" sz="1350"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a:p>
            <a:pPr algn="just">
              <a:lnSpc>
                <a:spcPct val="107000"/>
              </a:lnSpc>
            </a:pPr>
            <a:r>
              <a:rPr lang="es-SV" sz="1350"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pPr>
            <a:r>
              <a:rPr lang="es-SV" sz="1350" dirty="0">
                <a:latin typeface="+mj-lt"/>
                <a:ea typeface="Calibri" panose="020F0502020204030204" pitchFamily="34" charset="0"/>
                <a:cs typeface="Times New Roman" panose="02020603050405020304" pitchFamily="18" charset="0"/>
              </a:rPr>
              <a:t>Número de personas que la integran: 6.</a:t>
            </a:r>
          </a:p>
          <a:p>
            <a:pPr algn="just">
              <a:lnSpc>
                <a:spcPct val="107000"/>
              </a:lnSpc>
            </a:pPr>
            <a:r>
              <a:rPr lang="es-SV" sz="1350" dirty="0">
                <a:latin typeface="+mj-lt"/>
                <a:ea typeface="Calibri" panose="020F0502020204030204" pitchFamily="34" charset="0"/>
                <a:cs typeface="Times New Roman" panose="02020603050405020304" pitchFamily="18" charset="0"/>
              </a:rPr>
              <a:t>Mujeres: 5.</a:t>
            </a:r>
          </a:p>
          <a:p>
            <a:pPr algn="just">
              <a:lnSpc>
                <a:spcPct val="107000"/>
              </a:lnSpc>
            </a:pPr>
            <a:r>
              <a:rPr lang="es-US" sz="1350" dirty="0">
                <a:latin typeface="+mj-lt"/>
                <a:ea typeface="Calibri" panose="020F0502020204030204" pitchFamily="34" charset="0"/>
                <a:cs typeface="Times New Roman" panose="02020603050405020304" pitchFamily="18" charset="0"/>
              </a:rPr>
              <a:t>Hombres: 1</a:t>
            </a:r>
            <a:endParaRPr lang="es-SV" sz="135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730497" y="1735666"/>
            <a:ext cx="6245066" cy="393722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2" name="Rectángulo redondeado 11"/>
          <p:cNvSpPr/>
          <p:nvPr/>
        </p:nvSpPr>
        <p:spPr>
          <a:xfrm>
            <a:off x="7043304" y="5397975"/>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1740157" y="1502898"/>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Unidad de Planificación y Calidad</a:t>
            </a:r>
            <a:endParaRPr lang="es-SV" sz="2100" b="1" dirty="0">
              <a:solidFill>
                <a:srgbClr val="0070C0"/>
              </a:solidFill>
            </a:endParaRPr>
          </a:p>
        </p:txBody>
      </p:sp>
      <p:sp>
        <p:nvSpPr>
          <p:cNvPr id="10" name="Rectángulo 9"/>
          <p:cNvSpPr/>
          <p:nvPr/>
        </p:nvSpPr>
        <p:spPr>
          <a:xfrm>
            <a:off x="1879460" y="2219238"/>
            <a:ext cx="5966460" cy="2972480"/>
          </a:xfrm>
          <a:prstGeom prst="rect">
            <a:avLst/>
          </a:prstGeom>
        </p:spPr>
        <p:txBody>
          <a:bodyPr wrap="square">
            <a:spAutoFit/>
          </a:bodyPr>
          <a:lstStyle/>
          <a:p>
            <a:pPr algn="just">
              <a:lnSpc>
                <a:spcPct val="107000"/>
              </a:lnSpc>
            </a:pPr>
            <a:r>
              <a:rPr lang="es-SV" sz="1350"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a:p>
            <a:pPr algn="just">
              <a:lnSpc>
                <a:spcPct val="107000"/>
              </a:lnSpc>
            </a:pPr>
            <a:r>
              <a:rPr lang="es-SV" sz="1350"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pPr>
            <a:r>
              <a:rPr lang="es-SV" sz="135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pPr>
            <a:r>
              <a:rPr lang="es-SV" sz="1350" dirty="0">
                <a:latin typeface="+mj-lt"/>
                <a:ea typeface="Calibri" panose="020F0502020204030204" pitchFamily="34" charset="0"/>
                <a:cs typeface="Times New Roman" panose="02020603050405020304" pitchFamily="18" charset="0"/>
              </a:rPr>
              <a:t>Mujeres: 3.</a:t>
            </a:r>
          </a:p>
          <a:p>
            <a:pPr algn="just">
              <a:lnSpc>
                <a:spcPct val="107000"/>
              </a:lnSpc>
            </a:pPr>
            <a:r>
              <a:rPr lang="es-SV" sz="1350" dirty="0">
                <a:latin typeface="+mj-lt"/>
                <a:ea typeface="Calibri" panose="020F0502020204030204" pitchFamily="34" charset="0"/>
                <a:cs typeface="Times New Roman" panose="02020603050405020304" pitchFamily="18" charset="0"/>
              </a:rPr>
              <a:t>Hombres: 1.</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740157" y="2121426"/>
            <a:ext cx="6245066" cy="3150484"/>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2" name="Rectángulo redondeado 11"/>
          <p:cNvSpPr/>
          <p:nvPr/>
        </p:nvSpPr>
        <p:spPr>
          <a:xfrm>
            <a:off x="7052964" y="4992291"/>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1749815" y="1396269"/>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Unidad de Comunicaciones</a:t>
            </a:r>
            <a:endParaRPr lang="es-SV" sz="2100" b="1" dirty="0">
              <a:solidFill>
                <a:srgbClr val="0070C0"/>
              </a:solidFill>
            </a:endParaRPr>
          </a:p>
        </p:txBody>
      </p:sp>
      <p:sp>
        <p:nvSpPr>
          <p:cNvPr id="13" name="Rectángulo 12"/>
          <p:cNvSpPr/>
          <p:nvPr/>
        </p:nvSpPr>
        <p:spPr>
          <a:xfrm>
            <a:off x="1889118" y="2014796"/>
            <a:ext cx="5966460" cy="3838358"/>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pPr>
            <a:r>
              <a:rPr lang="es-SV" sz="12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pPr>
            <a:r>
              <a:rPr lang="es-SV" sz="12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pPr>
            <a:r>
              <a:rPr lang="es-SV" sz="12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pPr>
            <a:r>
              <a:rPr lang="es-SV" sz="1200" dirty="0">
                <a:latin typeface="+mj-lt"/>
                <a:ea typeface="Calibri" panose="020F0502020204030204" pitchFamily="34" charset="0"/>
                <a:cs typeface="Times New Roman" panose="02020603050405020304" pitchFamily="18" charset="0"/>
              </a:rPr>
              <a:t>entidades similares;</a:t>
            </a:r>
          </a:p>
          <a:p>
            <a:pPr algn="just">
              <a:lnSpc>
                <a:spcPct val="107000"/>
              </a:lnSpc>
            </a:pPr>
            <a:r>
              <a:rPr lang="es-SV" sz="12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pPr>
            <a:r>
              <a:rPr lang="es-SV" sz="1200" dirty="0">
                <a:latin typeface="+mj-lt"/>
                <a:ea typeface="Calibri" panose="020F0502020204030204" pitchFamily="34" charset="0"/>
                <a:cs typeface="Times New Roman" panose="02020603050405020304" pitchFamily="18" charset="0"/>
              </a:rPr>
              <a:t>Mujeres: 1.</a:t>
            </a:r>
          </a:p>
          <a:p>
            <a:pPr algn="just">
              <a:lnSpc>
                <a:spcPct val="107000"/>
              </a:lnSpc>
            </a:pPr>
            <a:r>
              <a:rPr lang="es-SV" sz="1200" dirty="0">
                <a:latin typeface="+mj-lt"/>
                <a:ea typeface="Calibri" panose="020F0502020204030204" pitchFamily="34" charset="0"/>
                <a:cs typeface="Times New Roman" panose="02020603050405020304" pitchFamily="18" charset="0"/>
              </a:rPr>
              <a:t>Hombres: 3.</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749816" y="2014797"/>
            <a:ext cx="6245066" cy="369125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5" name="Rectángulo redondeado 14"/>
          <p:cNvSpPr/>
          <p:nvPr/>
        </p:nvSpPr>
        <p:spPr>
          <a:xfrm>
            <a:off x="6871885" y="4818426"/>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1749815" y="1396269"/>
            <a:ext cx="5915025" cy="465534"/>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rgbClr val="0070C0"/>
                </a:solidFill>
              </a:rPr>
              <a:t>Unidad de Cooperación y Relaciones Interinstitucionales.</a:t>
            </a:r>
          </a:p>
        </p:txBody>
      </p:sp>
      <p:sp>
        <p:nvSpPr>
          <p:cNvPr id="13" name="Rectángulo 12"/>
          <p:cNvSpPr/>
          <p:nvPr/>
        </p:nvSpPr>
        <p:spPr>
          <a:xfrm>
            <a:off x="1526747" y="2536391"/>
            <a:ext cx="5966460" cy="1664558"/>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Abraham Heriberto Mena Vásquez (interino de forma ad honorem)</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pPr>
            <a:r>
              <a:rPr lang="es-SV" sz="1200" dirty="0">
                <a:latin typeface="+mj-lt"/>
                <a:ea typeface="Calibri" panose="020F0502020204030204" pitchFamily="34" charset="0"/>
                <a:cs typeface="Times New Roman" panose="02020603050405020304" pitchFamily="18" charset="0"/>
              </a:rPr>
              <a:t>Hombres: 1.</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387444" y="2426017"/>
            <a:ext cx="6245066" cy="165006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5" name="Rectángulo redondeado 14"/>
          <p:cNvSpPr/>
          <p:nvPr/>
        </p:nvSpPr>
        <p:spPr>
          <a:xfrm>
            <a:off x="6755910" y="3852664"/>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5" y="1002104"/>
            <a:ext cx="1420058" cy="674012"/>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168891" y="973430"/>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chemeClr val="accent5"/>
                </a:solidFill>
              </a:rPr>
              <a:t>Dirección de Vigilancia de Mercados</a:t>
            </a:r>
          </a:p>
        </p:txBody>
      </p:sp>
      <p:sp>
        <p:nvSpPr>
          <p:cNvPr id="13" name="Rectángulo 12"/>
          <p:cNvSpPr/>
          <p:nvPr/>
        </p:nvSpPr>
        <p:spPr>
          <a:xfrm>
            <a:off x="1259005" y="1688686"/>
            <a:ext cx="7246961" cy="4159408"/>
          </a:xfrm>
          <a:prstGeom prst="rect">
            <a:avLst/>
          </a:prstGeom>
        </p:spPr>
        <p:txBody>
          <a:bodyPr wrap="square">
            <a:spAutoFit/>
          </a:bodyPr>
          <a:lstStyle/>
          <a:p>
            <a:pPr algn="just">
              <a:lnSpc>
                <a:spcPct val="107000"/>
              </a:lnSpc>
            </a:pPr>
            <a:r>
              <a:rPr lang="es-MX" sz="1050" dirty="0">
                <a:latin typeface="+mj-lt"/>
                <a:cs typeface="Times New Roman" panose="02020603050405020304" pitchFamily="18" charset="0"/>
              </a:rPr>
              <a:t>La Dirección de Vigilancia de Mercado, tiene como finalidad dirigir el diseño y ejecución de los planes de verificación y vigilancia, con el objeto de velar por el cumplimiento de las disposiciones establecidas en </a:t>
            </a:r>
            <a:r>
              <a:rPr lang="es-MX" sz="1050" dirty="0" err="1">
                <a:latin typeface="+mj-lt"/>
                <a:cs typeface="Times New Roman" panose="02020603050405020304" pitchFamily="18" charset="0"/>
              </a:rPr>
              <a:t>ta</a:t>
            </a:r>
            <a:r>
              <a:rPr lang="es-MX" sz="1050" dirty="0">
                <a:latin typeface="+mj-lt"/>
                <a:cs typeface="Times New Roman" panose="02020603050405020304" pitchFamily="18" charset="0"/>
              </a:rPr>
              <a:t> Ley de Protección al Consumidor y su Reglamento, así como en las Normas Salvadoreñas Obligatorias (NSQ), Reglamentos Técnicos Salvadoreños (RTS) y Reglamentos Técnicos Centroamericanos (RTCA) relacionadas al tema de consumo. Asimismo, tiene como fin el fomentar en los proveedores la adopción de buenas prácticas empresariales, una mejor atención al cliente, otorgar reconocimientos a las empresas que se distingan en el respeto, protección y ayuda al consumidor; además, de promover que las entidades públicas y privadas que presten servicios públicos adopten cartas de derechos de los usuarios y las den a conocer, mejorando la calidad y calidez de los servicios ofrecidos a la población. </a:t>
            </a:r>
          </a:p>
          <a:p>
            <a:pPr algn="just">
              <a:lnSpc>
                <a:spcPct val="107000"/>
              </a:lnSpc>
            </a:pPr>
            <a:endParaRPr lang="es-SV" sz="1050" dirty="0">
              <a:latin typeface="+mj-lt"/>
              <a:ea typeface="Calibri" panose="020F0502020204030204" pitchFamily="34" charset="0"/>
              <a:cs typeface="Times New Roman" panose="02020603050405020304" pitchFamily="18" charset="0"/>
            </a:endParaRPr>
          </a:p>
          <a:p>
            <a:pPr algn="just">
              <a:lnSpc>
                <a:spcPct val="107000"/>
              </a:lnSpc>
            </a:pPr>
            <a:r>
              <a:rPr lang="es-SV" sz="1050" dirty="0">
                <a:latin typeface="+mj-lt"/>
                <a:ea typeface="Calibri" panose="020F0502020204030204" pitchFamily="34" charset="0"/>
                <a:cs typeface="Times New Roman" panose="02020603050405020304" pitchFamily="18" charset="0"/>
              </a:rPr>
              <a:t>Esta Dirección, está integrada por </a:t>
            </a:r>
            <a:r>
              <a:rPr lang="es-MX" sz="105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pPr>
            <a:endParaRPr lang="es-SV" sz="1050" dirty="0">
              <a:latin typeface="+mj-lt"/>
              <a:ea typeface="Calibri" panose="020F0502020204030204" pitchFamily="34" charset="0"/>
              <a:cs typeface="Times New Roman" panose="02020603050405020304" pitchFamily="18" charset="0"/>
            </a:endParaRPr>
          </a:p>
          <a:p>
            <a:pPr algn="just">
              <a:lnSpc>
                <a:spcPct val="107000"/>
              </a:lnSpc>
            </a:pPr>
            <a:r>
              <a:rPr lang="es-SV" sz="105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pPr>
            <a:r>
              <a:rPr lang="es-SV" sz="1050" dirty="0">
                <a:latin typeface="+mj-lt"/>
                <a:ea typeface="Calibri" panose="020F0502020204030204" pitchFamily="34" charset="0"/>
                <a:cs typeface="Times New Roman" panose="02020603050405020304" pitchFamily="18" charset="0"/>
              </a:rPr>
              <a:t>Número de personas que la integran: 43.</a:t>
            </a:r>
          </a:p>
          <a:p>
            <a:pPr algn="just">
              <a:lnSpc>
                <a:spcPct val="107000"/>
              </a:lnSpc>
            </a:pPr>
            <a:r>
              <a:rPr lang="es-SV" sz="1050" dirty="0">
                <a:latin typeface="+mj-lt"/>
                <a:ea typeface="Calibri" panose="020F0502020204030204" pitchFamily="34" charset="0"/>
                <a:cs typeface="Times New Roman" panose="02020603050405020304" pitchFamily="18" charset="0"/>
              </a:rPr>
              <a:t>Mujeres: 19</a:t>
            </a:r>
          </a:p>
          <a:p>
            <a:pPr algn="just">
              <a:lnSpc>
                <a:spcPct val="107000"/>
              </a:lnSpc>
            </a:pPr>
            <a:r>
              <a:rPr lang="es-SV" sz="1050" dirty="0">
                <a:latin typeface="+mj-lt"/>
                <a:ea typeface="Calibri" panose="020F0502020204030204" pitchFamily="34" charset="0"/>
                <a:cs typeface="Times New Roman" panose="02020603050405020304" pitchFamily="18" charset="0"/>
              </a:rPr>
              <a:t>Hombres: 24.</a:t>
            </a:r>
          </a:p>
          <a:p>
            <a:pPr algn="just">
              <a:lnSpc>
                <a:spcPct val="107000"/>
              </a:lnSpc>
            </a:pPr>
            <a:endParaRPr lang="es-SV" sz="600" dirty="0">
              <a:latin typeface="+mj-lt"/>
              <a:ea typeface="Calibri" panose="020F0502020204030204" pitchFamily="34" charset="0"/>
              <a:cs typeface="Times New Roman" panose="02020603050405020304" pitchFamily="18" charset="0"/>
            </a:endParaRPr>
          </a:p>
          <a:p>
            <a:pPr algn="just">
              <a:lnSpc>
                <a:spcPct val="107000"/>
              </a:lnSpc>
            </a:pPr>
            <a:r>
              <a:rPr lang="es-SV" sz="1050" dirty="0">
                <a:latin typeface="+mj-lt"/>
                <a:ea typeface="Calibri" panose="020F0502020204030204" pitchFamily="34" charset="0"/>
                <a:cs typeface="Times New Roman" panose="02020603050405020304" pitchFamily="18" charset="0"/>
              </a:rPr>
              <a:t>Unidad de Inspecciones: </a:t>
            </a:r>
            <a:r>
              <a:rPr lang="es-SV" sz="105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050" dirty="0">
                <a:latin typeface="+mj-lt"/>
                <a:ea typeface="Calibri" panose="020F0502020204030204" pitchFamily="34" charset="0"/>
                <a:cs typeface="Times New Roman" panose="02020603050405020304" pitchFamily="18" charset="0"/>
              </a:rPr>
              <a:t>Unidad de Seguridad y Calidad: </a:t>
            </a:r>
            <a:r>
              <a:rPr lang="es-SV" sz="1050" b="1" dirty="0">
                <a:latin typeface="+mj-lt"/>
                <a:cs typeface="Times New Roman" panose="02020603050405020304" pitchFamily="18" charset="0"/>
              </a:rPr>
              <a:t>José Emiliano Arévalo.</a:t>
            </a:r>
          </a:p>
          <a:p>
            <a:pPr algn="just">
              <a:lnSpc>
                <a:spcPct val="107000"/>
              </a:lnSpc>
            </a:pPr>
            <a:r>
              <a:rPr lang="es-SV" sz="1050" dirty="0">
                <a:latin typeface="+mj-lt"/>
                <a:cs typeface="Times New Roman" panose="02020603050405020304" pitchFamily="18" charset="0"/>
              </a:rPr>
              <a:t>Auditoría de Consumo: </a:t>
            </a:r>
            <a:r>
              <a:rPr lang="es-SV" sz="1050" b="1" dirty="0">
                <a:latin typeface="+mj-lt"/>
                <a:cs typeface="Times New Roman" panose="02020603050405020304" pitchFamily="18" charset="0"/>
              </a:rPr>
              <a:t>Lucy Guadalupe Pérez</a:t>
            </a:r>
          </a:p>
          <a:p>
            <a:pPr algn="just">
              <a:lnSpc>
                <a:spcPct val="107000"/>
              </a:lnSpc>
            </a:pPr>
            <a:r>
              <a:rPr lang="es-MX" sz="1050" dirty="0">
                <a:latin typeface="+mj-lt"/>
              </a:rPr>
              <a:t>Unidad de Fomento a las Buenas Prácticas de Bienes y Servicios: </a:t>
            </a:r>
            <a:r>
              <a:rPr lang="es-SV" sz="1050" b="1" dirty="0">
                <a:latin typeface="+mj-lt"/>
                <a:ea typeface="Calibri" panose="020F0502020204030204" pitchFamily="34" charset="0"/>
                <a:cs typeface="Times New Roman" panose="02020603050405020304" pitchFamily="18" charset="0"/>
              </a:rPr>
              <a:t>Diana Verónica Burgos de Montoya.  </a:t>
            </a:r>
          </a:p>
          <a:p>
            <a:pPr algn="just">
              <a:lnSpc>
                <a:spcPct val="107000"/>
              </a:lnSpc>
            </a:pPr>
            <a:r>
              <a:rPr lang="es-SV" sz="105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160575" y="1676115"/>
            <a:ext cx="7468219" cy="417978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5" name="Rectángulo redondeado 14"/>
          <p:cNvSpPr/>
          <p:nvPr/>
        </p:nvSpPr>
        <p:spPr>
          <a:xfrm>
            <a:off x="7356508" y="4886147"/>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4"/>
            <a:ext cx="1442223" cy="718413"/>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168891" y="973430"/>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chemeClr val="accent5"/>
                </a:solidFill>
              </a:rPr>
              <a:t>Dirección de Vigilancia de Mercados</a:t>
            </a:r>
          </a:p>
        </p:txBody>
      </p:sp>
      <p:sp>
        <p:nvSpPr>
          <p:cNvPr id="13" name="Rectángulo 12"/>
          <p:cNvSpPr/>
          <p:nvPr/>
        </p:nvSpPr>
        <p:spPr>
          <a:xfrm>
            <a:off x="1334272" y="1786116"/>
            <a:ext cx="6999763" cy="3974229"/>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ea typeface="Calibri" panose="020F0502020204030204" pitchFamily="34" charset="0"/>
                <a:cs typeface="Times New Roman" panose="02020603050405020304" pitchFamily="18" charset="0"/>
              </a:rPr>
              <a:t>Esta Dirección, está integrada por </a:t>
            </a:r>
            <a:r>
              <a:rPr lang="es-MX" sz="12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43.</a:t>
            </a:r>
          </a:p>
          <a:p>
            <a:pPr algn="just">
              <a:lnSpc>
                <a:spcPct val="107000"/>
              </a:lnSpc>
            </a:pPr>
            <a:r>
              <a:rPr lang="es-SV" sz="1200" dirty="0">
                <a:latin typeface="+mj-lt"/>
                <a:ea typeface="Calibri" panose="020F0502020204030204" pitchFamily="34" charset="0"/>
                <a:cs typeface="Times New Roman" panose="02020603050405020304" pitchFamily="18" charset="0"/>
              </a:rPr>
              <a:t>Mujeres: 19</a:t>
            </a:r>
          </a:p>
          <a:p>
            <a:pPr algn="just">
              <a:lnSpc>
                <a:spcPct val="107000"/>
              </a:lnSpc>
            </a:pPr>
            <a:r>
              <a:rPr lang="es-SV" sz="1200" dirty="0">
                <a:latin typeface="+mj-lt"/>
                <a:ea typeface="Calibri" panose="020F0502020204030204" pitchFamily="34" charset="0"/>
                <a:cs typeface="Times New Roman" panose="02020603050405020304" pitchFamily="18" charset="0"/>
              </a:rPr>
              <a:t>Hombres: 24.</a:t>
            </a:r>
          </a:p>
          <a:p>
            <a:pPr algn="just">
              <a:lnSpc>
                <a:spcPct val="107000"/>
              </a:lnSpc>
            </a:pPr>
            <a:endParaRPr lang="es-SV" sz="825"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ea typeface="Calibri" panose="020F0502020204030204" pitchFamily="34" charset="0"/>
                <a:cs typeface="Times New Roman" panose="02020603050405020304" pitchFamily="18" charset="0"/>
              </a:rPr>
              <a:t>Unidad de Inspecciones: </a:t>
            </a:r>
            <a:r>
              <a:rPr lang="es-SV" sz="12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200" dirty="0">
                <a:latin typeface="+mj-lt"/>
                <a:ea typeface="Calibri" panose="020F0502020204030204" pitchFamily="34" charset="0"/>
                <a:cs typeface="Times New Roman" panose="02020603050405020304" pitchFamily="18" charset="0"/>
              </a:rPr>
              <a:t>Unidad de Seguridad y Calidad: </a:t>
            </a:r>
            <a:r>
              <a:rPr lang="es-SV" sz="1200" b="1" dirty="0">
                <a:latin typeface="+mj-lt"/>
                <a:cs typeface="Times New Roman" panose="02020603050405020304" pitchFamily="18" charset="0"/>
              </a:rPr>
              <a:t>José Emiliano Arévalo.</a:t>
            </a:r>
          </a:p>
          <a:p>
            <a:pPr algn="just">
              <a:lnSpc>
                <a:spcPct val="107000"/>
              </a:lnSpc>
            </a:pPr>
            <a:r>
              <a:rPr lang="es-SV" sz="1200" dirty="0">
                <a:latin typeface="+mj-lt"/>
                <a:cs typeface="Times New Roman" panose="02020603050405020304" pitchFamily="18" charset="0"/>
              </a:rPr>
              <a:t>Auditoría de Consumo: </a:t>
            </a:r>
            <a:r>
              <a:rPr lang="es-SV" sz="1200" b="1" dirty="0">
                <a:latin typeface="+mj-lt"/>
                <a:cs typeface="Times New Roman" panose="02020603050405020304" pitchFamily="18" charset="0"/>
              </a:rPr>
              <a:t>Lucy Guadalupe Pérez</a:t>
            </a:r>
          </a:p>
          <a:p>
            <a:pPr algn="just">
              <a:lnSpc>
                <a:spcPct val="107000"/>
              </a:lnSpc>
            </a:pPr>
            <a:r>
              <a:rPr lang="es-MX" sz="1200" dirty="0"/>
              <a:t>Unidad de Fomento a las Buenas Prácticas de Bienes y Servicios: </a:t>
            </a:r>
            <a:r>
              <a:rPr lang="es-SV" sz="1200" b="1" dirty="0">
                <a:ea typeface="Calibri" panose="020F0502020204030204" pitchFamily="34" charset="0"/>
                <a:cs typeface="Times New Roman" panose="02020603050405020304" pitchFamily="18" charset="0"/>
              </a:rPr>
              <a:t>Diana Verónica Burgos de Montoya. </a:t>
            </a:r>
          </a:p>
          <a:p>
            <a:pPr algn="just">
              <a:lnSpc>
                <a:spcPct val="107000"/>
              </a:lnSpc>
            </a:pPr>
            <a:r>
              <a:rPr lang="es-SV" sz="12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155713" y="1759092"/>
            <a:ext cx="7443823" cy="407809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5" name="Rectángulo redondeado 14"/>
          <p:cNvSpPr/>
          <p:nvPr/>
        </p:nvSpPr>
        <p:spPr>
          <a:xfrm>
            <a:off x="7356508" y="4886147"/>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325602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1769134" y="1502898"/>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chemeClr val="accent5"/>
                </a:solidFill>
              </a:rPr>
              <a:t>Dirección de Ciudadanía y Consumo</a:t>
            </a:r>
          </a:p>
        </p:txBody>
      </p:sp>
      <p:sp>
        <p:nvSpPr>
          <p:cNvPr id="8" name="Rectángulo 7"/>
          <p:cNvSpPr/>
          <p:nvPr/>
        </p:nvSpPr>
        <p:spPr>
          <a:xfrm>
            <a:off x="1030992" y="2136460"/>
            <a:ext cx="6802582" cy="3196068"/>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pPr>
            <a:r>
              <a:rPr lang="es-SV" sz="12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Josué Nathan Ramos.</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pPr>
            <a:r>
              <a:rPr lang="es-SV" sz="1200" dirty="0">
                <a:latin typeface="+mj-lt"/>
                <a:ea typeface="Calibri" panose="020F0502020204030204" pitchFamily="34" charset="0"/>
                <a:cs typeface="Times New Roman" panose="02020603050405020304" pitchFamily="18" charset="0"/>
              </a:rPr>
              <a:t>Mujeres: 10.</a:t>
            </a:r>
          </a:p>
          <a:p>
            <a:pPr algn="just">
              <a:lnSpc>
                <a:spcPct val="107000"/>
              </a:lnSpc>
            </a:pPr>
            <a:r>
              <a:rPr lang="es-SV" sz="1200" dirty="0">
                <a:latin typeface="+mj-lt"/>
                <a:ea typeface="Calibri" panose="020F0502020204030204" pitchFamily="34" charset="0"/>
                <a:cs typeface="Times New Roman" panose="02020603050405020304" pitchFamily="18" charset="0"/>
              </a:rPr>
              <a:t>Hombres: 4.</a:t>
            </a:r>
          </a:p>
          <a:p>
            <a:pPr algn="just">
              <a:lnSpc>
                <a:spcPct val="107000"/>
              </a:lnSpc>
            </a:pPr>
            <a:endParaRPr lang="es-SV" sz="900"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ea typeface="Calibri" panose="020F0502020204030204" pitchFamily="34" charset="0"/>
                <a:cs typeface="Times New Roman" panose="02020603050405020304" pitchFamily="18" charset="0"/>
              </a:rPr>
              <a:t>Unidad de Educación y divulgación en Consumo: </a:t>
            </a:r>
            <a:r>
              <a:rPr lang="es-MX" sz="1200" dirty="0">
                <a:latin typeface="+mj-lt"/>
                <a:ea typeface="Calibri" panose="020F0502020204030204" pitchFamily="34" charset="0"/>
                <a:cs typeface="Times New Roman" panose="02020603050405020304" pitchFamily="18" charset="0"/>
              </a:rPr>
              <a:t> </a:t>
            </a:r>
            <a:r>
              <a:rPr lang="es-MX" sz="1200" b="1" dirty="0">
                <a:latin typeface="+mj-lt"/>
                <a:ea typeface="Calibri" panose="020F0502020204030204" pitchFamily="34" charset="0"/>
                <a:cs typeface="Times New Roman" panose="02020603050405020304" pitchFamily="18" charset="0"/>
              </a:rPr>
              <a:t>Silvia María Estrada López</a:t>
            </a:r>
            <a:endParaRPr lang="es-SV" sz="1200" b="1"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ea typeface="Calibri" panose="020F0502020204030204" pitchFamily="34" charset="0"/>
                <a:cs typeface="Times New Roman" panose="02020603050405020304" pitchFamily="18" charset="0"/>
              </a:rPr>
              <a:t>Unidad de participación y organización en consumo: </a:t>
            </a:r>
            <a:r>
              <a:rPr lang="es-SV" sz="12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pPr>
            <a:endParaRPr lang="es-SV" sz="1200" b="1" dirty="0">
              <a:latin typeface="+mj-lt"/>
              <a:ea typeface="Calibri" panose="020F0502020204030204" pitchFamily="34" charset="0"/>
              <a:cs typeface="Times New Roman" panose="02020603050405020304" pitchFamily="18" charset="0"/>
            </a:endParaRPr>
          </a:p>
          <a:p>
            <a:pPr algn="just">
              <a:lnSpc>
                <a:spcPct val="107000"/>
              </a:lnSpc>
            </a:pPr>
            <a:endParaRPr lang="es-SV" sz="12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025378" y="2121425"/>
            <a:ext cx="6885470" cy="328528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0" name="Rectángulo redondeado 9"/>
          <p:cNvSpPr/>
          <p:nvPr/>
        </p:nvSpPr>
        <p:spPr>
          <a:xfrm>
            <a:off x="6804632" y="5182374"/>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1807771" y="1389982"/>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Dirección Jurídica</a:t>
            </a:r>
            <a:endParaRPr lang="es-SV" sz="2100" b="1" dirty="0">
              <a:solidFill>
                <a:srgbClr val="0070C0"/>
              </a:solidFill>
            </a:endParaRPr>
          </a:p>
        </p:txBody>
      </p:sp>
      <p:sp>
        <p:nvSpPr>
          <p:cNvPr id="8" name="Rectángulo 7"/>
          <p:cNvSpPr/>
          <p:nvPr/>
        </p:nvSpPr>
        <p:spPr>
          <a:xfrm>
            <a:off x="1557539" y="2008509"/>
            <a:ext cx="6355995" cy="3640740"/>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pPr>
            <a:r>
              <a:rPr lang="es-SV" sz="12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Paula Elena Olivares.</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pPr>
            <a:r>
              <a:rPr lang="es-SV" sz="1200" dirty="0">
                <a:latin typeface="+mj-lt"/>
                <a:ea typeface="Calibri" panose="020F0502020204030204" pitchFamily="34" charset="0"/>
                <a:cs typeface="Times New Roman" panose="02020603050405020304" pitchFamily="18" charset="0"/>
              </a:rPr>
              <a:t>Mujeres: 8.</a:t>
            </a:r>
          </a:p>
          <a:p>
            <a:pPr algn="just">
              <a:lnSpc>
                <a:spcPct val="107000"/>
              </a:lnSpc>
            </a:pPr>
            <a:r>
              <a:rPr lang="es-SV" sz="1200" dirty="0">
                <a:latin typeface="+mj-lt"/>
                <a:ea typeface="Calibri" panose="020F0502020204030204" pitchFamily="34" charset="0"/>
                <a:cs typeface="Times New Roman" panose="02020603050405020304" pitchFamily="18" charset="0"/>
              </a:rPr>
              <a:t>Hombres: 4.</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ea typeface="Calibri" panose="020F0502020204030204" pitchFamily="34" charset="0"/>
                <a:cs typeface="Times New Roman" panose="02020603050405020304" pitchFamily="18" charset="0"/>
              </a:rPr>
              <a:t>Gerencia de Procuración: </a:t>
            </a:r>
            <a:r>
              <a:rPr lang="es-SV" sz="1200" b="1" dirty="0">
                <a:latin typeface="+mj-lt"/>
                <a:ea typeface="Calibri" panose="020F0502020204030204" pitchFamily="34" charset="0"/>
                <a:cs typeface="Times New Roman" panose="02020603050405020304" pitchFamily="18" charset="0"/>
              </a:rPr>
              <a:t>Douglas Eduardo Yánez.</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32965" y="1906020"/>
            <a:ext cx="6745470" cy="383413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0" name="Rectángulo redondeado 9"/>
          <p:cNvSpPr/>
          <p:nvPr/>
        </p:nvSpPr>
        <p:spPr>
          <a:xfrm>
            <a:off x="6929840" y="5554414"/>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1980219" y="1278895"/>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Dirección de Administración</a:t>
            </a:r>
            <a:endParaRPr lang="es-SV" sz="2100" b="1" dirty="0">
              <a:solidFill>
                <a:srgbClr val="0070C0"/>
              </a:solidFill>
            </a:endParaRPr>
          </a:p>
        </p:txBody>
      </p:sp>
      <p:sp>
        <p:nvSpPr>
          <p:cNvPr id="8" name="Rectángulo 7"/>
          <p:cNvSpPr/>
          <p:nvPr/>
        </p:nvSpPr>
        <p:spPr>
          <a:xfrm>
            <a:off x="2011041" y="1744429"/>
            <a:ext cx="6049224" cy="4147482"/>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pPr>
            <a:r>
              <a:rPr lang="es-SV" sz="12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integran:35.</a:t>
            </a:r>
          </a:p>
          <a:p>
            <a:pPr algn="just">
              <a:lnSpc>
                <a:spcPct val="107000"/>
              </a:lnSpc>
            </a:pPr>
            <a:r>
              <a:rPr lang="es-SV" sz="1200" dirty="0">
                <a:latin typeface="+mj-lt"/>
                <a:ea typeface="Calibri" panose="020F0502020204030204" pitchFamily="34" charset="0"/>
                <a:cs typeface="Times New Roman" panose="02020603050405020304" pitchFamily="18" charset="0"/>
              </a:rPr>
              <a:t>Mujeres: 15.</a:t>
            </a:r>
          </a:p>
          <a:p>
            <a:pPr algn="just">
              <a:lnSpc>
                <a:spcPct val="107000"/>
              </a:lnSpc>
            </a:pPr>
            <a:r>
              <a:rPr lang="es-SV" sz="1200" dirty="0">
                <a:latin typeface="+mj-lt"/>
                <a:ea typeface="Calibri" panose="020F0502020204030204" pitchFamily="34" charset="0"/>
                <a:cs typeface="Times New Roman" panose="02020603050405020304" pitchFamily="18" charset="0"/>
              </a:rPr>
              <a:t>Hombres: 20.</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125" dirty="0">
                <a:latin typeface="+mj-lt"/>
                <a:ea typeface="Calibri" panose="020F0502020204030204" pitchFamily="34" charset="0"/>
                <a:cs typeface="Times New Roman" panose="02020603050405020304" pitchFamily="18" charset="0"/>
              </a:rPr>
              <a:t>Unidad Talento Humano: </a:t>
            </a:r>
            <a:r>
              <a:rPr lang="es-SV" sz="1125" b="1" dirty="0">
                <a:latin typeface="+mj-lt"/>
                <a:ea typeface="Calibri" panose="020F0502020204030204" pitchFamily="34" charset="0"/>
                <a:cs typeface="Times New Roman" panose="02020603050405020304" pitchFamily="18" charset="0"/>
              </a:rPr>
              <a:t>Ariela Lynette García Méndez.</a:t>
            </a:r>
          </a:p>
          <a:p>
            <a:pPr algn="just">
              <a:lnSpc>
                <a:spcPct val="107000"/>
              </a:lnSpc>
            </a:pPr>
            <a:r>
              <a:rPr lang="es-SV" sz="1125" dirty="0">
                <a:latin typeface="+mj-lt"/>
                <a:ea typeface="Calibri" panose="020F0502020204030204" pitchFamily="34" charset="0"/>
                <a:cs typeface="Times New Roman" panose="02020603050405020304" pitchFamily="18" charset="0"/>
              </a:rPr>
              <a:t>Gerencia de Sistemas Informáticos: </a:t>
            </a:r>
            <a:r>
              <a:rPr lang="es-SV" sz="1125" b="1" dirty="0">
                <a:latin typeface="+mj-lt"/>
                <a:ea typeface="Calibri" panose="020F0502020204030204" pitchFamily="34" charset="0"/>
                <a:cs typeface="Times New Roman" panose="02020603050405020304" pitchFamily="18" charset="0"/>
              </a:rPr>
              <a:t>Jorge Salvador Pocasangre.</a:t>
            </a:r>
          </a:p>
          <a:p>
            <a:pPr algn="just">
              <a:lnSpc>
                <a:spcPct val="107000"/>
              </a:lnSpc>
            </a:pPr>
            <a:r>
              <a:rPr lang="es-SV" sz="1125" dirty="0">
                <a:latin typeface="+mj-lt"/>
                <a:ea typeface="Calibri" panose="020F0502020204030204" pitchFamily="34" charset="0"/>
                <a:cs typeface="Times New Roman" panose="02020603050405020304" pitchFamily="18" charset="0"/>
              </a:rPr>
              <a:t>Unidad de Adquisiciones y Contrataciones Institucional: </a:t>
            </a:r>
            <a:r>
              <a:rPr lang="es-SV" sz="1125" b="1" dirty="0">
                <a:latin typeface="+mj-lt"/>
                <a:ea typeface="Calibri" panose="020F0502020204030204" pitchFamily="34" charset="0"/>
                <a:cs typeface="Times New Roman" panose="02020603050405020304" pitchFamily="18" charset="0"/>
              </a:rPr>
              <a:t>María Elena Guzmán.</a:t>
            </a:r>
          </a:p>
          <a:p>
            <a:pPr algn="just">
              <a:lnSpc>
                <a:spcPct val="107000"/>
              </a:lnSpc>
            </a:pPr>
            <a:r>
              <a:rPr lang="es-SV" sz="1125" dirty="0">
                <a:latin typeface="+mj-lt"/>
                <a:ea typeface="Calibri" panose="020F0502020204030204" pitchFamily="34" charset="0"/>
                <a:cs typeface="Times New Roman" panose="02020603050405020304" pitchFamily="18" charset="0"/>
              </a:rPr>
              <a:t>Unidad de Logística: </a:t>
            </a:r>
            <a:r>
              <a:rPr lang="es-SV" sz="1125"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125" dirty="0">
                <a:latin typeface="+mj-lt"/>
                <a:ea typeface="Calibri" panose="020F0502020204030204" pitchFamily="34" charset="0"/>
                <a:cs typeface="Times New Roman" panose="02020603050405020304" pitchFamily="18" charset="0"/>
              </a:rPr>
              <a:t>Unidad de Gestión Documental y Archivos: </a:t>
            </a:r>
            <a:r>
              <a:rPr lang="es-US" sz="1125" b="1" dirty="0">
                <a:latin typeface="+mj-lt"/>
                <a:ea typeface="Calibri" panose="020F0502020204030204" pitchFamily="34" charset="0"/>
                <a:cs typeface="Times New Roman" panose="02020603050405020304" pitchFamily="18" charset="0"/>
              </a:rPr>
              <a:t>Irma Flores Villeda.</a:t>
            </a:r>
            <a:endParaRPr lang="es-SV" sz="1125" b="1" dirty="0">
              <a:latin typeface="+mj-lt"/>
              <a:ea typeface="Calibri" panose="020F0502020204030204" pitchFamily="34" charset="0"/>
              <a:cs typeface="Times New Roman" panose="02020603050405020304" pitchFamily="18" charset="0"/>
            </a:endParaRPr>
          </a:p>
          <a:p>
            <a:pPr algn="just">
              <a:lnSpc>
                <a:spcPct val="107000"/>
              </a:lnSpc>
            </a:pPr>
            <a:r>
              <a:rPr lang="es-US" sz="1125" dirty="0">
                <a:latin typeface="+mj-lt"/>
                <a:ea typeface="Calibri" panose="020F0502020204030204" pitchFamily="34" charset="0"/>
                <a:cs typeface="Times New Roman" panose="02020603050405020304" pitchFamily="18" charset="0"/>
              </a:rPr>
              <a:t>Unidad Ambiental : </a:t>
            </a:r>
            <a:r>
              <a:rPr lang="es-US" sz="1125"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125" dirty="0">
                <a:ea typeface="Calibri" panose="020F0502020204030204" pitchFamily="34" charset="0"/>
                <a:cs typeface="Times New Roman" panose="02020603050405020304" pitchFamily="18" charset="0"/>
              </a:rPr>
              <a:t>Unidad de  Equidad de Género e Inclusión: </a:t>
            </a:r>
            <a:r>
              <a:rPr lang="es-US" sz="1125" b="1" dirty="0">
                <a:ea typeface="Calibri" panose="020F0502020204030204" pitchFamily="34" charset="0"/>
                <a:cs typeface="Times New Roman" panose="02020603050405020304" pitchFamily="18" charset="0"/>
              </a:rPr>
              <a:t>Sandra Salinas</a:t>
            </a:r>
            <a:r>
              <a:rPr lang="es-US" sz="1125" b="1" dirty="0">
                <a:latin typeface="+mj-lt"/>
                <a:ea typeface="Calibri" panose="020F0502020204030204" pitchFamily="34" charset="0"/>
                <a:cs typeface="Times New Roman" panose="02020603050405020304" pitchFamily="18" charset="0"/>
              </a:rPr>
              <a:t> (interina ad honorem).</a:t>
            </a:r>
            <a:endParaRPr lang="es-US" sz="1125" b="1" dirty="0">
              <a:ea typeface="Calibri" panose="020F0502020204030204" pitchFamily="34" charset="0"/>
              <a:cs typeface="Times New Roman" panose="02020603050405020304" pitchFamily="18" charset="0"/>
            </a:endParaRPr>
          </a:p>
        </p:txBody>
      </p:sp>
      <p:sp>
        <p:nvSpPr>
          <p:cNvPr id="9" name="Rectángulo 8"/>
          <p:cNvSpPr/>
          <p:nvPr/>
        </p:nvSpPr>
        <p:spPr>
          <a:xfrm>
            <a:off x="1980220" y="1735665"/>
            <a:ext cx="6245066" cy="410244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0" name="Rectángulo redondeado 9"/>
          <p:cNvSpPr/>
          <p:nvPr/>
        </p:nvSpPr>
        <p:spPr>
          <a:xfrm>
            <a:off x="7298131" y="5578852"/>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6C5D600E-3928-4F96-9ED1-7688059E6C39}"/>
              </a:ext>
            </a:extLst>
          </p:cNvPr>
          <p:cNvPicPr>
            <a:picLocks noChangeAspect="1"/>
          </p:cNvPicPr>
          <p:nvPr/>
        </p:nvPicPr>
        <p:blipFill>
          <a:blip r:embed="rId2"/>
          <a:stretch>
            <a:fillRect/>
          </a:stretch>
        </p:blipFill>
        <p:spPr>
          <a:xfrm>
            <a:off x="115406" y="875465"/>
            <a:ext cx="8376474" cy="3359426"/>
          </a:xfrm>
          <a:prstGeom prst="rect">
            <a:avLst/>
          </a:prstGeom>
        </p:spPr>
      </p:pic>
      <p:grpSp>
        <p:nvGrpSpPr>
          <p:cNvPr id="8" name="Agrupar 1"/>
          <p:cNvGrpSpPr/>
          <p:nvPr/>
        </p:nvGrpSpPr>
        <p:grpSpPr>
          <a:xfrm>
            <a:off x="-5674" y="764385"/>
            <a:ext cx="1442223" cy="606287"/>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2" name="CuadroTexto 1">
            <a:hlinkClick r:id="rId5" action="ppaction://hlinksldjump"/>
          </p:cNvPr>
          <p:cNvSpPr txBox="1"/>
          <p:nvPr/>
        </p:nvSpPr>
        <p:spPr>
          <a:xfrm>
            <a:off x="4052298" y="1284322"/>
            <a:ext cx="782391" cy="300082"/>
          </a:xfrm>
          <a:prstGeom prst="rect">
            <a:avLst/>
          </a:prstGeom>
          <a:noFill/>
        </p:spPr>
        <p:txBody>
          <a:bodyPr wrap="square" rtlCol="0">
            <a:spAutoFit/>
          </a:bodyPr>
          <a:lstStyle/>
          <a:p>
            <a:endParaRPr lang="es-SV" sz="1350" dirty="0"/>
          </a:p>
        </p:txBody>
      </p:sp>
      <p:sp>
        <p:nvSpPr>
          <p:cNvPr id="13" name="CuadroTexto 12">
            <a:hlinkClick r:id="rId6" action="ppaction://hlinksldjump"/>
          </p:cNvPr>
          <p:cNvSpPr txBox="1"/>
          <p:nvPr/>
        </p:nvSpPr>
        <p:spPr>
          <a:xfrm>
            <a:off x="5985459" y="1323119"/>
            <a:ext cx="782391" cy="300082"/>
          </a:xfrm>
          <a:prstGeom prst="rect">
            <a:avLst/>
          </a:prstGeom>
          <a:noFill/>
        </p:spPr>
        <p:txBody>
          <a:bodyPr wrap="square" rtlCol="0">
            <a:spAutoFit/>
          </a:bodyPr>
          <a:lstStyle/>
          <a:p>
            <a:endParaRPr lang="es-SV" sz="1350" dirty="0"/>
          </a:p>
        </p:txBody>
      </p:sp>
      <p:sp>
        <p:nvSpPr>
          <p:cNvPr id="6" name="CuadroTexto 5">
            <a:hlinkClick r:id="rId7" action="ppaction://hlinksldjump"/>
          </p:cNvPr>
          <p:cNvSpPr txBox="1"/>
          <p:nvPr/>
        </p:nvSpPr>
        <p:spPr>
          <a:xfrm>
            <a:off x="2972762" y="1323119"/>
            <a:ext cx="755374" cy="300082"/>
          </a:xfrm>
          <a:prstGeom prst="rect">
            <a:avLst/>
          </a:prstGeom>
          <a:noFill/>
        </p:spPr>
        <p:txBody>
          <a:bodyPr wrap="square" rtlCol="0">
            <a:spAutoFit/>
          </a:bodyPr>
          <a:lstStyle/>
          <a:p>
            <a:endParaRPr lang="es-SV" sz="1350" dirty="0"/>
          </a:p>
        </p:txBody>
      </p:sp>
      <p:sp>
        <p:nvSpPr>
          <p:cNvPr id="15" name="CuadroTexto 14">
            <a:hlinkClick r:id="rId8" action="ppaction://hlinksldjump"/>
          </p:cNvPr>
          <p:cNvSpPr txBox="1"/>
          <p:nvPr/>
        </p:nvSpPr>
        <p:spPr>
          <a:xfrm>
            <a:off x="3618805" y="1711393"/>
            <a:ext cx="684839" cy="300082"/>
          </a:xfrm>
          <a:prstGeom prst="rect">
            <a:avLst/>
          </a:prstGeom>
          <a:noFill/>
        </p:spPr>
        <p:txBody>
          <a:bodyPr wrap="square" rtlCol="0">
            <a:spAutoFit/>
          </a:bodyPr>
          <a:lstStyle/>
          <a:p>
            <a:endParaRPr lang="es-SV" sz="1350" dirty="0"/>
          </a:p>
        </p:txBody>
      </p:sp>
      <p:sp>
        <p:nvSpPr>
          <p:cNvPr id="16" name="CuadroTexto 15">
            <a:hlinkClick r:id="rId9" action="ppaction://hlinksldjump"/>
          </p:cNvPr>
          <p:cNvSpPr txBox="1"/>
          <p:nvPr/>
        </p:nvSpPr>
        <p:spPr>
          <a:xfrm>
            <a:off x="1292088" y="2367997"/>
            <a:ext cx="765313" cy="300082"/>
          </a:xfrm>
          <a:prstGeom prst="rect">
            <a:avLst/>
          </a:prstGeom>
          <a:noFill/>
        </p:spPr>
        <p:txBody>
          <a:bodyPr wrap="square" rtlCol="0">
            <a:spAutoFit/>
          </a:bodyPr>
          <a:lstStyle/>
          <a:p>
            <a:endParaRPr lang="es-SV" sz="1350" dirty="0"/>
          </a:p>
        </p:txBody>
      </p:sp>
      <p:sp>
        <p:nvSpPr>
          <p:cNvPr id="17" name="CuadroTexto 16">
            <a:hlinkClick r:id="rId10" action="ppaction://hlinksldjump"/>
          </p:cNvPr>
          <p:cNvSpPr txBox="1"/>
          <p:nvPr/>
        </p:nvSpPr>
        <p:spPr>
          <a:xfrm>
            <a:off x="5456583" y="2367997"/>
            <a:ext cx="606287" cy="300082"/>
          </a:xfrm>
          <a:prstGeom prst="rect">
            <a:avLst/>
          </a:prstGeom>
          <a:noFill/>
        </p:spPr>
        <p:txBody>
          <a:bodyPr wrap="square" rtlCol="0">
            <a:spAutoFit/>
          </a:bodyPr>
          <a:lstStyle/>
          <a:p>
            <a:endParaRPr lang="es-SV" sz="1350" dirty="0"/>
          </a:p>
        </p:txBody>
      </p:sp>
      <p:sp>
        <p:nvSpPr>
          <p:cNvPr id="18" name="CuadroTexto 17">
            <a:hlinkClick r:id="rId11" action="ppaction://hlinksldjump"/>
          </p:cNvPr>
          <p:cNvSpPr txBox="1"/>
          <p:nvPr/>
        </p:nvSpPr>
        <p:spPr>
          <a:xfrm>
            <a:off x="2186609" y="2367997"/>
            <a:ext cx="586409" cy="300082"/>
          </a:xfrm>
          <a:prstGeom prst="rect">
            <a:avLst/>
          </a:prstGeom>
          <a:noFill/>
        </p:spPr>
        <p:txBody>
          <a:bodyPr wrap="square" rtlCol="0">
            <a:spAutoFit/>
          </a:bodyPr>
          <a:lstStyle/>
          <a:p>
            <a:endParaRPr lang="es-SV" sz="1350" dirty="0"/>
          </a:p>
        </p:txBody>
      </p:sp>
      <p:sp>
        <p:nvSpPr>
          <p:cNvPr id="19" name="CuadroTexto 18">
            <a:hlinkClick r:id="rId12" action="ppaction://hlinksldjump"/>
          </p:cNvPr>
          <p:cNvSpPr txBox="1"/>
          <p:nvPr/>
        </p:nvSpPr>
        <p:spPr>
          <a:xfrm>
            <a:off x="2902226" y="2278179"/>
            <a:ext cx="716579" cy="300082"/>
          </a:xfrm>
          <a:prstGeom prst="rect">
            <a:avLst/>
          </a:prstGeom>
          <a:noFill/>
        </p:spPr>
        <p:txBody>
          <a:bodyPr wrap="square" rtlCol="0">
            <a:spAutoFit/>
          </a:bodyPr>
          <a:lstStyle/>
          <a:p>
            <a:endParaRPr lang="es-SV" sz="1350" dirty="0"/>
          </a:p>
        </p:txBody>
      </p:sp>
      <p:sp>
        <p:nvSpPr>
          <p:cNvPr id="20" name="CuadroTexto 19">
            <a:hlinkClick r:id="rId13" action="ppaction://hlinksldjump"/>
          </p:cNvPr>
          <p:cNvSpPr txBox="1"/>
          <p:nvPr/>
        </p:nvSpPr>
        <p:spPr>
          <a:xfrm>
            <a:off x="3728135" y="2367997"/>
            <a:ext cx="645083" cy="300082"/>
          </a:xfrm>
          <a:prstGeom prst="rect">
            <a:avLst/>
          </a:prstGeom>
          <a:noFill/>
        </p:spPr>
        <p:txBody>
          <a:bodyPr wrap="square" rtlCol="0">
            <a:spAutoFit/>
          </a:bodyPr>
          <a:lstStyle/>
          <a:p>
            <a:endParaRPr lang="es-SV" sz="1350" dirty="0"/>
          </a:p>
        </p:txBody>
      </p:sp>
      <p:sp>
        <p:nvSpPr>
          <p:cNvPr id="21" name="CuadroTexto 20">
            <a:hlinkClick r:id="rId14" action="ppaction://hlinksldjump"/>
          </p:cNvPr>
          <p:cNvSpPr txBox="1"/>
          <p:nvPr/>
        </p:nvSpPr>
        <p:spPr>
          <a:xfrm>
            <a:off x="4562061" y="2367997"/>
            <a:ext cx="805070" cy="300082"/>
          </a:xfrm>
          <a:prstGeom prst="rect">
            <a:avLst/>
          </a:prstGeom>
          <a:noFill/>
        </p:spPr>
        <p:txBody>
          <a:bodyPr wrap="square" rtlCol="0">
            <a:spAutoFit/>
          </a:bodyPr>
          <a:lstStyle/>
          <a:p>
            <a:endParaRPr lang="es-SV" sz="1350" dirty="0"/>
          </a:p>
        </p:txBody>
      </p:sp>
      <p:sp>
        <p:nvSpPr>
          <p:cNvPr id="22" name="CuadroTexto 21">
            <a:hlinkClick r:id="rId15" action="ppaction://hlinksldjump"/>
          </p:cNvPr>
          <p:cNvSpPr txBox="1"/>
          <p:nvPr/>
        </p:nvSpPr>
        <p:spPr>
          <a:xfrm>
            <a:off x="6271592" y="2367997"/>
            <a:ext cx="715617" cy="300082"/>
          </a:xfrm>
          <a:prstGeom prst="rect">
            <a:avLst/>
          </a:prstGeom>
          <a:noFill/>
        </p:spPr>
        <p:txBody>
          <a:bodyPr wrap="square" rtlCol="0">
            <a:spAutoFit/>
          </a:bodyPr>
          <a:lstStyle/>
          <a:p>
            <a:endParaRPr lang="es-SV" sz="1350" dirty="0"/>
          </a:p>
        </p:txBody>
      </p:sp>
      <p:sp>
        <p:nvSpPr>
          <p:cNvPr id="29" name="CuadroTexto 28">
            <a:hlinkClick r:id="rId16" action="ppaction://hlinksldjump"/>
          </p:cNvPr>
          <p:cNvSpPr txBox="1"/>
          <p:nvPr/>
        </p:nvSpPr>
        <p:spPr>
          <a:xfrm>
            <a:off x="1202635" y="3033919"/>
            <a:ext cx="854765" cy="300082"/>
          </a:xfrm>
          <a:prstGeom prst="rect">
            <a:avLst/>
          </a:prstGeom>
          <a:noFill/>
        </p:spPr>
        <p:txBody>
          <a:bodyPr wrap="square" rtlCol="0">
            <a:spAutoFit/>
          </a:bodyPr>
          <a:lstStyle/>
          <a:p>
            <a:endParaRPr lang="es-SV" sz="1350" dirty="0"/>
          </a:p>
        </p:txBody>
      </p:sp>
      <p:sp>
        <p:nvSpPr>
          <p:cNvPr id="30" name="CuadroTexto 29">
            <a:hlinkClick r:id="rId17" action="ppaction://hlinksldjump"/>
          </p:cNvPr>
          <p:cNvSpPr txBox="1"/>
          <p:nvPr/>
        </p:nvSpPr>
        <p:spPr>
          <a:xfrm>
            <a:off x="2412271" y="2972366"/>
            <a:ext cx="834887" cy="300082"/>
          </a:xfrm>
          <a:prstGeom prst="rect">
            <a:avLst/>
          </a:prstGeom>
          <a:noFill/>
        </p:spPr>
        <p:txBody>
          <a:bodyPr wrap="square" rtlCol="0">
            <a:spAutoFit/>
          </a:bodyPr>
          <a:lstStyle/>
          <a:p>
            <a:endParaRPr lang="es-SV" sz="1350" dirty="0"/>
          </a:p>
        </p:txBody>
      </p:sp>
      <p:sp>
        <p:nvSpPr>
          <p:cNvPr id="31" name="CuadroTexto 30"/>
          <p:cNvSpPr txBox="1"/>
          <p:nvPr/>
        </p:nvSpPr>
        <p:spPr>
          <a:xfrm>
            <a:off x="3339548" y="3033919"/>
            <a:ext cx="467140" cy="300082"/>
          </a:xfrm>
          <a:prstGeom prst="rect">
            <a:avLst/>
          </a:prstGeom>
          <a:noFill/>
        </p:spPr>
        <p:txBody>
          <a:bodyPr wrap="square" rtlCol="0">
            <a:spAutoFit/>
          </a:bodyPr>
          <a:lstStyle/>
          <a:p>
            <a:endParaRPr lang="es-SV" sz="1350" dirty="0"/>
          </a:p>
        </p:txBody>
      </p:sp>
      <p:sp>
        <p:nvSpPr>
          <p:cNvPr id="32" name="CuadroTexto 31">
            <a:hlinkClick r:id="rId18" action="ppaction://hlinksldjump"/>
          </p:cNvPr>
          <p:cNvSpPr txBox="1"/>
          <p:nvPr/>
        </p:nvSpPr>
        <p:spPr>
          <a:xfrm>
            <a:off x="3337926" y="2972366"/>
            <a:ext cx="712751" cy="300082"/>
          </a:xfrm>
          <a:prstGeom prst="rect">
            <a:avLst/>
          </a:prstGeom>
          <a:noFill/>
        </p:spPr>
        <p:txBody>
          <a:bodyPr wrap="square" rtlCol="0">
            <a:spAutoFit/>
          </a:bodyPr>
          <a:lstStyle/>
          <a:p>
            <a:endParaRPr lang="es-SV" sz="1350" dirty="0"/>
          </a:p>
        </p:txBody>
      </p:sp>
      <p:sp>
        <p:nvSpPr>
          <p:cNvPr id="33" name="CuadroTexto 32">
            <a:hlinkClick r:id="rId19" action="ppaction://hlinksldjump"/>
          </p:cNvPr>
          <p:cNvSpPr txBox="1"/>
          <p:nvPr/>
        </p:nvSpPr>
        <p:spPr>
          <a:xfrm>
            <a:off x="4976332" y="2972366"/>
            <a:ext cx="712984" cy="300082"/>
          </a:xfrm>
          <a:prstGeom prst="rect">
            <a:avLst/>
          </a:prstGeom>
          <a:noFill/>
        </p:spPr>
        <p:txBody>
          <a:bodyPr wrap="square" rtlCol="0">
            <a:spAutoFit/>
          </a:bodyPr>
          <a:lstStyle/>
          <a:p>
            <a:endParaRPr lang="es-SV" sz="1350" dirty="0"/>
          </a:p>
        </p:txBody>
      </p:sp>
      <p:sp>
        <p:nvSpPr>
          <p:cNvPr id="34" name="CuadroTexto 33">
            <a:hlinkClick r:id="rId20" action="ppaction://hlinksldjump"/>
          </p:cNvPr>
          <p:cNvSpPr txBox="1"/>
          <p:nvPr/>
        </p:nvSpPr>
        <p:spPr>
          <a:xfrm>
            <a:off x="6614971" y="2972366"/>
            <a:ext cx="735496" cy="300082"/>
          </a:xfrm>
          <a:prstGeom prst="rect">
            <a:avLst/>
          </a:prstGeom>
          <a:noFill/>
        </p:spPr>
        <p:txBody>
          <a:bodyPr wrap="square" rtlCol="0">
            <a:spAutoFit/>
          </a:bodyPr>
          <a:lstStyle/>
          <a:p>
            <a:endParaRPr lang="es-SV" sz="1350" dirty="0"/>
          </a:p>
        </p:txBody>
      </p:sp>
      <p:sp>
        <p:nvSpPr>
          <p:cNvPr id="35" name="CuadroTexto 34">
            <a:hlinkClick r:id="rId21" action="ppaction://hlinksldjump"/>
          </p:cNvPr>
          <p:cNvSpPr txBox="1"/>
          <p:nvPr/>
        </p:nvSpPr>
        <p:spPr>
          <a:xfrm>
            <a:off x="4050677" y="4216676"/>
            <a:ext cx="925655" cy="300082"/>
          </a:xfrm>
          <a:prstGeom prst="rect">
            <a:avLst/>
          </a:prstGeom>
          <a:noFill/>
        </p:spPr>
        <p:txBody>
          <a:bodyPr wrap="square" rtlCol="0">
            <a:spAutoFit/>
          </a:bodyPr>
          <a:lstStyle/>
          <a:p>
            <a:endParaRPr lang="es-SV" sz="1350" dirty="0"/>
          </a:p>
        </p:txBody>
      </p:sp>
      <p:pic>
        <p:nvPicPr>
          <p:cNvPr id="14" name="Imagen 13">
            <a:extLst>
              <a:ext uri="{FF2B5EF4-FFF2-40B4-BE49-F238E27FC236}">
                <a16:creationId xmlns:a16="http://schemas.microsoft.com/office/drawing/2014/main" id="{09437E0D-9127-4424-8812-042C16FCA013}"/>
              </a:ext>
            </a:extLst>
          </p:cNvPr>
          <p:cNvPicPr>
            <a:picLocks noChangeAspect="1"/>
          </p:cNvPicPr>
          <p:nvPr/>
        </p:nvPicPr>
        <p:blipFill rotWithShape="1">
          <a:blip r:embed="rId22"/>
          <a:srcRect t="3291"/>
          <a:stretch/>
        </p:blipFill>
        <p:spPr>
          <a:xfrm>
            <a:off x="2486875" y="4176947"/>
            <a:ext cx="4572000" cy="1787746"/>
          </a:xfrm>
          <a:prstGeom prst="rect">
            <a:avLst/>
          </a:prstGeom>
        </p:spPr>
      </p:pic>
      <p:sp>
        <p:nvSpPr>
          <p:cNvPr id="3" name="CuadroTexto 2">
            <a:hlinkClick r:id="rId5" action="ppaction://hlinksldjump"/>
            <a:extLst>
              <a:ext uri="{FF2B5EF4-FFF2-40B4-BE49-F238E27FC236}">
                <a16:creationId xmlns:a16="http://schemas.microsoft.com/office/drawing/2014/main" id="{0B16BEF2-000F-42CB-A98B-753DB5628851}"/>
              </a:ext>
            </a:extLst>
          </p:cNvPr>
          <p:cNvSpPr txBox="1"/>
          <p:nvPr/>
        </p:nvSpPr>
        <p:spPr>
          <a:xfrm>
            <a:off x="4334829" y="857250"/>
            <a:ext cx="300790" cy="300082"/>
          </a:xfrm>
          <a:prstGeom prst="rect">
            <a:avLst/>
          </a:prstGeom>
          <a:noFill/>
        </p:spPr>
        <p:txBody>
          <a:bodyPr wrap="square" rtlCol="0">
            <a:spAutoFit/>
          </a:bodyPr>
          <a:lstStyle/>
          <a:p>
            <a:endParaRPr lang="es-SV" sz="1350" dirty="0"/>
          </a:p>
        </p:txBody>
      </p:sp>
      <p:sp>
        <p:nvSpPr>
          <p:cNvPr id="28" name="CuadroTexto 27">
            <a:hlinkClick r:id="rId7" action="ppaction://hlinksldjump"/>
            <a:extLst>
              <a:ext uri="{FF2B5EF4-FFF2-40B4-BE49-F238E27FC236}">
                <a16:creationId xmlns:a16="http://schemas.microsoft.com/office/drawing/2014/main" id="{B6664A64-10EF-4B72-B2C4-D2C8AC91B034}"/>
              </a:ext>
            </a:extLst>
          </p:cNvPr>
          <p:cNvSpPr txBox="1"/>
          <p:nvPr/>
        </p:nvSpPr>
        <p:spPr>
          <a:xfrm>
            <a:off x="3219537" y="839710"/>
            <a:ext cx="300790" cy="300082"/>
          </a:xfrm>
          <a:prstGeom prst="rect">
            <a:avLst/>
          </a:prstGeom>
          <a:noFill/>
        </p:spPr>
        <p:txBody>
          <a:bodyPr wrap="square" rtlCol="0">
            <a:spAutoFit/>
          </a:bodyPr>
          <a:lstStyle/>
          <a:p>
            <a:endParaRPr lang="es-SV" sz="1350" dirty="0"/>
          </a:p>
        </p:txBody>
      </p:sp>
      <p:sp>
        <p:nvSpPr>
          <p:cNvPr id="36" name="CuadroTexto 35">
            <a:hlinkClick r:id="rId6" action="ppaction://hlinksldjump"/>
            <a:extLst>
              <a:ext uri="{FF2B5EF4-FFF2-40B4-BE49-F238E27FC236}">
                <a16:creationId xmlns:a16="http://schemas.microsoft.com/office/drawing/2014/main" id="{4F5D4675-FEAC-47FE-B7F4-99DC88F1563D}"/>
              </a:ext>
            </a:extLst>
          </p:cNvPr>
          <p:cNvSpPr txBox="1"/>
          <p:nvPr/>
        </p:nvSpPr>
        <p:spPr>
          <a:xfrm>
            <a:off x="6413355" y="815275"/>
            <a:ext cx="300790" cy="300082"/>
          </a:xfrm>
          <a:prstGeom prst="rect">
            <a:avLst/>
          </a:prstGeom>
          <a:noFill/>
        </p:spPr>
        <p:txBody>
          <a:bodyPr wrap="square" rtlCol="0">
            <a:spAutoFit/>
          </a:bodyPr>
          <a:lstStyle/>
          <a:p>
            <a:endParaRPr lang="es-SV" sz="1350" dirty="0"/>
          </a:p>
        </p:txBody>
      </p:sp>
      <p:sp>
        <p:nvSpPr>
          <p:cNvPr id="37" name="CuadroTexto 36">
            <a:hlinkClick r:id="rId9" action="ppaction://hlinksldjump"/>
            <a:extLst>
              <a:ext uri="{FF2B5EF4-FFF2-40B4-BE49-F238E27FC236}">
                <a16:creationId xmlns:a16="http://schemas.microsoft.com/office/drawing/2014/main" id="{61120D82-6041-47A5-B9F6-E6001563587C}"/>
              </a:ext>
            </a:extLst>
          </p:cNvPr>
          <p:cNvSpPr txBox="1"/>
          <p:nvPr/>
        </p:nvSpPr>
        <p:spPr>
          <a:xfrm>
            <a:off x="1202635" y="1887686"/>
            <a:ext cx="300790" cy="300082"/>
          </a:xfrm>
          <a:prstGeom prst="rect">
            <a:avLst/>
          </a:prstGeom>
          <a:noFill/>
        </p:spPr>
        <p:txBody>
          <a:bodyPr wrap="square" rtlCol="0">
            <a:spAutoFit/>
          </a:bodyPr>
          <a:lstStyle/>
          <a:p>
            <a:endParaRPr lang="es-SV" sz="1350" dirty="0"/>
          </a:p>
        </p:txBody>
      </p:sp>
      <p:sp>
        <p:nvSpPr>
          <p:cNvPr id="38" name="CuadroTexto 37">
            <a:hlinkClick r:id="rId8" action="ppaction://hlinksldjump"/>
            <a:extLst>
              <a:ext uri="{FF2B5EF4-FFF2-40B4-BE49-F238E27FC236}">
                <a16:creationId xmlns:a16="http://schemas.microsoft.com/office/drawing/2014/main" id="{98E6D8F2-E8EB-49BE-A81E-C9F221DADD4B}"/>
              </a:ext>
            </a:extLst>
          </p:cNvPr>
          <p:cNvSpPr txBox="1"/>
          <p:nvPr/>
        </p:nvSpPr>
        <p:spPr>
          <a:xfrm>
            <a:off x="3717414" y="1294808"/>
            <a:ext cx="300790" cy="300082"/>
          </a:xfrm>
          <a:prstGeom prst="rect">
            <a:avLst/>
          </a:prstGeom>
          <a:noFill/>
        </p:spPr>
        <p:txBody>
          <a:bodyPr wrap="square" rtlCol="0">
            <a:spAutoFit/>
          </a:bodyPr>
          <a:lstStyle/>
          <a:p>
            <a:endParaRPr lang="es-SV" sz="1350" dirty="0"/>
          </a:p>
        </p:txBody>
      </p:sp>
      <p:sp>
        <p:nvSpPr>
          <p:cNvPr id="39" name="CuadroTexto 38">
            <a:hlinkClick r:id="rId11" action="ppaction://hlinksldjump"/>
            <a:extLst>
              <a:ext uri="{FF2B5EF4-FFF2-40B4-BE49-F238E27FC236}">
                <a16:creationId xmlns:a16="http://schemas.microsoft.com/office/drawing/2014/main" id="{64DA567A-20CB-4578-97F6-81CEBA2EA32E}"/>
              </a:ext>
            </a:extLst>
          </p:cNvPr>
          <p:cNvSpPr txBox="1"/>
          <p:nvPr/>
        </p:nvSpPr>
        <p:spPr>
          <a:xfrm>
            <a:off x="2195847" y="1881708"/>
            <a:ext cx="300790" cy="300082"/>
          </a:xfrm>
          <a:prstGeom prst="rect">
            <a:avLst/>
          </a:prstGeom>
          <a:noFill/>
        </p:spPr>
        <p:txBody>
          <a:bodyPr wrap="square" rtlCol="0">
            <a:spAutoFit/>
          </a:bodyPr>
          <a:lstStyle/>
          <a:p>
            <a:endParaRPr lang="es-SV" sz="1350" dirty="0"/>
          </a:p>
        </p:txBody>
      </p:sp>
      <p:sp>
        <p:nvSpPr>
          <p:cNvPr id="40" name="CuadroTexto 39">
            <a:hlinkClick r:id="rId12" action="ppaction://hlinksldjump"/>
            <a:extLst>
              <a:ext uri="{FF2B5EF4-FFF2-40B4-BE49-F238E27FC236}">
                <a16:creationId xmlns:a16="http://schemas.microsoft.com/office/drawing/2014/main" id="{14EE2011-33CE-4C9E-8036-C7198EF5E7CA}"/>
              </a:ext>
            </a:extLst>
          </p:cNvPr>
          <p:cNvSpPr txBox="1"/>
          <p:nvPr/>
        </p:nvSpPr>
        <p:spPr>
          <a:xfrm>
            <a:off x="2959726" y="1912407"/>
            <a:ext cx="300790" cy="300082"/>
          </a:xfrm>
          <a:prstGeom prst="rect">
            <a:avLst/>
          </a:prstGeom>
          <a:noFill/>
        </p:spPr>
        <p:txBody>
          <a:bodyPr wrap="square" rtlCol="0">
            <a:spAutoFit/>
          </a:bodyPr>
          <a:lstStyle/>
          <a:p>
            <a:endParaRPr lang="es-SV" sz="1350" dirty="0"/>
          </a:p>
        </p:txBody>
      </p:sp>
      <p:sp>
        <p:nvSpPr>
          <p:cNvPr id="41" name="CuadroTexto 40">
            <a:hlinkClick r:id="rId13" action="ppaction://hlinksldjump"/>
            <a:extLst>
              <a:ext uri="{FF2B5EF4-FFF2-40B4-BE49-F238E27FC236}">
                <a16:creationId xmlns:a16="http://schemas.microsoft.com/office/drawing/2014/main" id="{F39268A8-943E-458C-B265-4DA959984A26}"/>
              </a:ext>
            </a:extLst>
          </p:cNvPr>
          <p:cNvSpPr txBox="1"/>
          <p:nvPr/>
        </p:nvSpPr>
        <p:spPr>
          <a:xfrm>
            <a:off x="3900282" y="1906483"/>
            <a:ext cx="300790" cy="300082"/>
          </a:xfrm>
          <a:prstGeom prst="rect">
            <a:avLst/>
          </a:prstGeom>
          <a:noFill/>
        </p:spPr>
        <p:txBody>
          <a:bodyPr wrap="square" rtlCol="0">
            <a:spAutoFit/>
          </a:bodyPr>
          <a:lstStyle/>
          <a:p>
            <a:endParaRPr lang="es-SV" sz="1350" dirty="0"/>
          </a:p>
        </p:txBody>
      </p:sp>
      <p:sp>
        <p:nvSpPr>
          <p:cNvPr id="42" name="CuadroTexto 41">
            <a:hlinkClick r:id="rId14" action="ppaction://hlinksldjump"/>
            <a:extLst>
              <a:ext uri="{FF2B5EF4-FFF2-40B4-BE49-F238E27FC236}">
                <a16:creationId xmlns:a16="http://schemas.microsoft.com/office/drawing/2014/main" id="{197CE1E5-0370-4C77-A7C8-EA4948FF5179}"/>
              </a:ext>
            </a:extLst>
          </p:cNvPr>
          <p:cNvSpPr txBox="1"/>
          <p:nvPr/>
        </p:nvSpPr>
        <p:spPr>
          <a:xfrm>
            <a:off x="4834689" y="1951510"/>
            <a:ext cx="300790" cy="300082"/>
          </a:xfrm>
          <a:prstGeom prst="rect">
            <a:avLst/>
          </a:prstGeom>
          <a:noFill/>
        </p:spPr>
        <p:txBody>
          <a:bodyPr wrap="square" rtlCol="0">
            <a:spAutoFit/>
          </a:bodyPr>
          <a:lstStyle/>
          <a:p>
            <a:endParaRPr lang="es-SV" sz="1350" dirty="0"/>
          </a:p>
        </p:txBody>
      </p:sp>
      <p:sp>
        <p:nvSpPr>
          <p:cNvPr id="43" name="CuadroTexto 42">
            <a:hlinkClick r:id="rId10" action="ppaction://hlinksldjump"/>
            <a:extLst>
              <a:ext uri="{FF2B5EF4-FFF2-40B4-BE49-F238E27FC236}">
                <a16:creationId xmlns:a16="http://schemas.microsoft.com/office/drawing/2014/main" id="{43335421-A9DA-4BF5-B59F-B1F1596C8006}"/>
              </a:ext>
            </a:extLst>
          </p:cNvPr>
          <p:cNvSpPr txBox="1"/>
          <p:nvPr/>
        </p:nvSpPr>
        <p:spPr>
          <a:xfrm>
            <a:off x="5666525" y="1950897"/>
            <a:ext cx="300790" cy="300082"/>
          </a:xfrm>
          <a:prstGeom prst="rect">
            <a:avLst/>
          </a:prstGeom>
          <a:noFill/>
        </p:spPr>
        <p:txBody>
          <a:bodyPr wrap="square" rtlCol="0">
            <a:spAutoFit/>
          </a:bodyPr>
          <a:lstStyle/>
          <a:p>
            <a:endParaRPr lang="es-SV" sz="1350" dirty="0"/>
          </a:p>
        </p:txBody>
      </p:sp>
      <p:sp>
        <p:nvSpPr>
          <p:cNvPr id="44" name="CuadroTexto 43">
            <a:hlinkClick r:id="rId15" action="ppaction://hlinksldjump"/>
            <a:extLst>
              <a:ext uri="{FF2B5EF4-FFF2-40B4-BE49-F238E27FC236}">
                <a16:creationId xmlns:a16="http://schemas.microsoft.com/office/drawing/2014/main" id="{38C06F38-F89F-4D86-A734-50B4CC78798A}"/>
              </a:ext>
            </a:extLst>
          </p:cNvPr>
          <p:cNvSpPr txBox="1"/>
          <p:nvPr/>
        </p:nvSpPr>
        <p:spPr>
          <a:xfrm>
            <a:off x="6559257" y="1867299"/>
            <a:ext cx="300790" cy="300082"/>
          </a:xfrm>
          <a:prstGeom prst="rect">
            <a:avLst/>
          </a:prstGeom>
          <a:noFill/>
        </p:spPr>
        <p:txBody>
          <a:bodyPr wrap="square" rtlCol="0">
            <a:spAutoFit/>
          </a:bodyPr>
          <a:lstStyle/>
          <a:p>
            <a:endParaRPr lang="es-SV" sz="1350" dirty="0"/>
          </a:p>
        </p:txBody>
      </p:sp>
      <p:sp>
        <p:nvSpPr>
          <p:cNvPr id="45" name="CuadroTexto 44">
            <a:hlinkClick r:id="rId16" action="ppaction://hlinksldjump"/>
            <a:extLst>
              <a:ext uri="{FF2B5EF4-FFF2-40B4-BE49-F238E27FC236}">
                <a16:creationId xmlns:a16="http://schemas.microsoft.com/office/drawing/2014/main" id="{06E9CBA7-3B50-4C78-96C4-D64B003AAA2C}"/>
              </a:ext>
            </a:extLst>
          </p:cNvPr>
          <p:cNvSpPr txBox="1"/>
          <p:nvPr/>
        </p:nvSpPr>
        <p:spPr>
          <a:xfrm>
            <a:off x="1111866" y="3033919"/>
            <a:ext cx="300790" cy="300082"/>
          </a:xfrm>
          <a:prstGeom prst="rect">
            <a:avLst/>
          </a:prstGeom>
          <a:noFill/>
        </p:spPr>
        <p:txBody>
          <a:bodyPr wrap="square" rtlCol="0">
            <a:spAutoFit/>
          </a:bodyPr>
          <a:lstStyle/>
          <a:p>
            <a:endParaRPr lang="es-SV" sz="1350" dirty="0"/>
          </a:p>
        </p:txBody>
      </p:sp>
      <p:sp>
        <p:nvSpPr>
          <p:cNvPr id="46" name="CuadroTexto 45">
            <a:hlinkClick r:id="rId17" action="ppaction://hlinksldjump"/>
            <a:extLst>
              <a:ext uri="{FF2B5EF4-FFF2-40B4-BE49-F238E27FC236}">
                <a16:creationId xmlns:a16="http://schemas.microsoft.com/office/drawing/2014/main" id="{BD961DCD-A900-4472-A0DB-9CDAFB360577}"/>
              </a:ext>
            </a:extLst>
          </p:cNvPr>
          <p:cNvSpPr txBox="1"/>
          <p:nvPr/>
        </p:nvSpPr>
        <p:spPr>
          <a:xfrm>
            <a:off x="2528925" y="3050024"/>
            <a:ext cx="300790" cy="300082"/>
          </a:xfrm>
          <a:prstGeom prst="rect">
            <a:avLst/>
          </a:prstGeom>
          <a:noFill/>
        </p:spPr>
        <p:txBody>
          <a:bodyPr wrap="square" rtlCol="0">
            <a:spAutoFit/>
          </a:bodyPr>
          <a:lstStyle/>
          <a:p>
            <a:endParaRPr lang="es-SV" sz="1350" dirty="0"/>
          </a:p>
        </p:txBody>
      </p:sp>
      <p:sp>
        <p:nvSpPr>
          <p:cNvPr id="47" name="CuadroTexto 46">
            <a:hlinkClick r:id="rId19" action="ppaction://hlinksldjump"/>
            <a:extLst>
              <a:ext uri="{FF2B5EF4-FFF2-40B4-BE49-F238E27FC236}">
                <a16:creationId xmlns:a16="http://schemas.microsoft.com/office/drawing/2014/main" id="{4434AD0B-EA82-4385-84BF-2D6DED257CF3}"/>
              </a:ext>
            </a:extLst>
          </p:cNvPr>
          <p:cNvSpPr txBox="1"/>
          <p:nvPr/>
        </p:nvSpPr>
        <p:spPr>
          <a:xfrm>
            <a:off x="4910039" y="3119134"/>
            <a:ext cx="300790" cy="300082"/>
          </a:xfrm>
          <a:prstGeom prst="rect">
            <a:avLst/>
          </a:prstGeom>
          <a:noFill/>
        </p:spPr>
        <p:txBody>
          <a:bodyPr wrap="square" rtlCol="0">
            <a:spAutoFit/>
          </a:bodyPr>
          <a:lstStyle/>
          <a:p>
            <a:endParaRPr lang="es-SV" sz="1350" dirty="0"/>
          </a:p>
        </p:txBody>
      </p:sp>
      <p:sp>
        <p:nvSpPr>
          <p:cNvPr id="48" name="CuadroTexto 47">
            <a:hlinkClick r:id="rId20" action="ppaction://hlinksldjump"/>
            <a:extLst>
              <a:ext uri="{FF2B5EF4-FFF2-40B4-BE49-F238E27FC236}">
                <a16:creationId xmlns:a16="http://schemas.microsoft.com/office/drawing/2014/main" id="{E3672791-7F9C-4C99-AA94-7F765A89DD52}"/>
              </a:ext>
            </a:extLst>
          </p:cNvPr>
          <p:cNvSpPr txBox="1"/>
          <p:nvPr/>
        </p:nvSpPr>
        <p:spPr>
          <a:xfrm>
            <a:off x="6982719" y="3050024"/>
            <a:ext cx="300790" cy="300082"/>
          </a:xfrm>
          <a:prstGeom prst="rect">
            <a:avLst/>
          </a:prstGeom>
          <a:noFill/>
        </p:spPr>
        <p:txBody>
          <a:bodyPr wrap="square" rtlCol="0">
            <a:spAutoFit/>
          </a:bodyPr>
          <a:lstStyle/>
          <a:p>
            <a:endParaRPr lang="es-SV" sz="1350" dirty="0"/>
          </a:p>
        </p:txBody>
      </p:sp>
      <p:sp>
        <p:nvSpPr>
          <p:cNvPr id="49" name="CuadroTexto 48">
            <a:hlinkClick r:id="rId21" action="ppaction://hlinksldjump"/>
            <a:extLst>
              <a:ext uri="{FF2B5EF4-FFF2-40B4-BE49-F238E27FC236}">
                <a16:creationId xmlns:a16="http://schemas.microsoft.com/office/drawing/2014/main" id="{326AA521-966E-45B5-ACB5-AF9DE57B048E}"/>
              </a:ext>
            </a:extLst>
          </p:cNvPr>
          <p:cNvSpPr txBox="1"/>
          <p:nvPr/>
        </p:nvSpPr>
        <p:spPr>
          <a:xfrm>
            <a:off x="4313338" y="4195228"/>
            <a:ext cx="300790" cy="300082"/>
          </a:xfrm>
          <a:prstGeom prst="rect">
            <a:avLst/>
          </a:prstGeom>
          <a:noFill/>
        </p:spPr>
        <p:txBody>
          <a:bodyPr wrap="square" rtlCol="0">
            <a:spAutoFit/>
          </a:bodyPr>
          <a:lstStyle/>
          <a:p>
            <a:endParaRPr lang="es-SV" sz="1350"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1603862" y="1502898"/>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Dirección Centro de Solución de Controversias</a:t>
            </a:r>
            <a:endParaRPr lang="es-SV" sz="2100" b="1" dirty="0">
              <a:solidFill>
                <a:srgbClr val="0070C0"/>
              </a:solidFill>
            </a:endParaRPr>
          </a:p>
        </p:txBody>
      </p:sp>
      <p:sp>
        <p:nvSpPr>
          <p:cNvPr id="8" name="Rectángulo 7"/>
          <p:cNvSpPr/>
          <p:nvPr/>
        </p:nvSpPr>
        <p:spPr>
          <a:xfrm>
            <a:off x="1303987" y="2234342"/>
            <a:ext cx="7505162" cy="2850267"/>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pPr>
            <a:r>
              <a:rPr lang="es-SV" sz="12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pPr>
            <a:r>
              <a:rPr lang="es-SV" sz="1200" dirty="0">
                <a:latin typeface="+mj-lt"/>
                <a:ea typeface="Calibri" panose="020F0502020204030204" pitchFamily="34" charset="0"/>
                <a:cs typeface="Times New Roman" panose="02020603050405020304" pitchFamily="18" charset="0"/>
              </a:rPr>
              <a:t>Mujeres: 21.</a:t>
            </a:r>
          </a:p>
          <a:p>
            <a:pPr algn="just">
              <a:lnSpc>
                <a:spcPct val="107000"/>
              </a:lnSpc>
            </a:pPr>
            <a:r>
              <a:rPr lang="es-SV" sz="1200" dirty="0">
                <a:latin typeface="+mj-lt"/>
                <a:ea typeface="Calibri" panose="020F0502020204030204" pitchFamily="34" charset="0"/>
                <a:cs typeface="Times New Roman" panose="02020603050405020304" pitchFamily="18" charset="0"/>
              </a:rPr>
              <a:t>Hombres: 7.</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ea typeface="Calibri" panose="020F0502020204030204" pitchFamily="34" charset="0"/>
                <a:cs typeface="Times New Roman" panose="02020603050405020304" pitchFamily="18" charset="0"/>
              </a:rPr>
              <a:t>Unidad de Casos Individuales: </a:t>
            </a:r>
            <a:r>
              <a:rPr lang="es-SV" sz="1200" b="1" dirty="0">
                <a:latin typeface="+mj-lt"/>
                <a:ea typeface="Calibri" panose="020F0502020204030204" pitchFamily="34" charset="0"/>
                <a:cs typeface="Times New Roman" panose="02020603050405020304" pitchFamily="18" charset="0"/>
              </a:rPr>
              <a:t>Carmen Elizabeth Galdámez (coordina las actividades de esta unidad)</a:t>
            </a:r>
          </a:p>
          <a:p>
            <a:pPr algn="just">
              <a:lnSpc>
                <a:spcPct val="107000"/>
              </a:lnSpc>
            </a:pPr>
            <a:r>
              <a:rPr lang="es-SV" sz="1200" dirty="0">
                <a:latin typeface="+mj-lt"/>
                <a:ea typeface="Calibri" panose="020F0502020204030204" pitchFamily="34" charset="0"/>
                <a:cs typeface="Times New Roman" panose="02020603050405020304" pitchFamily="18" charset="0"/>
              </a:rPr>
              <a:t>Unidad de Casos colectivos: </a:t>
            </a:r>
            <a:r>
              <a:rPr lang="es-SV" sz="12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217054" y="2121426"/>
            <a:ext cx="7679028" cy="338645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0" name="Rectángulo redondeado 9"/>
          <p:cNvSpPr/>
          <p:nvPr/>
        </p:nvSpPr>
        <p:spPr>
          <a:xfrm>
            <a:off x="8049550" y="5287672"/>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963840"/>
            <a:ext cx="1442223" cy="608141"/>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1769134" y="1180506"/>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chemeClr val="accent5"/>
                </a:solidFill>
              </a:rPr>
              <a:t>Dirección de Descentralización</a:t>
            </a:r>
          </a:p>
        </p:txBody>
      </p:sp>
      <p:sp>
        <p:nvSpPr>
          <p:cNvPr id="8" name="Rectángulo 7"/>
          <p:cNvSpPr/>
          <p:nvPr/>
        </p:nvSpPr>
        <p:spPr>
          <a:xfrm>
            <a:off x="589552" y="1689003"/>
            <a:ext cx="8193491" cy="3986989"/>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pPr>
            <a:r>
              <a:rPr lang="es-SV" sz="1200" dirty="0">
                <a:latin typeface="+mj-lt"/>
                <a:ea typeface="Calibri" panose="020F0502020204030204" pitchFamily="34" charset="0"/>
                <a:cs typeface="Times New Roman" panose="02020603050405020304" pitchFamily="18" charset="0"/>
              </a:rPr>
              <a:t>Esta dirección está integrada por </a:t>
            </a:r>
            <a:r>
              <a:rPr lang="es-MX" sz="1200" dirty="0">
                <a:latin typeface="+mj-lt"/>
              </a:rPr>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2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integran:60.</a:t>
            </a:r>
          </a:p>
          <a:p>
            <a:pPr algn="just">
              <a:lnSpc>
                <a:spcPct val="107000"/>
              </a:lnSpc>
            </a:pPr>
            <a:r>
              <a:rPr lang="es-SV" sz="1200" dirty="0">
                <a:latin typeface="+mj-lt"/>
                <a:ea typeface="Calibri" panose="020F0502020204030204" pitchFamily="34" charset="0"/>
                <a:cs typeface="Times New Roman" panose="02020603050405020304" pitchFamily="18" charset="0"/>
              </a:rPr>
              <a:t>Mujeres: 35</a:t>
            </a:r>
          </a:p>
          <a:p>
            <a:pPr algn="just">
              <a:lnSpc>
                <a:spcPct val="107000"/>
              </a:lnSpc>
            </a:pPr>
            <a:r>
              <a:rPr lang="es-SV" sz="1200" dirty="0">
                <a:latin typeface="+mj-lt"/>
                <a:ea typeface="Calibri" panose="020F0502020204030204" pitchFamily="34" charset="0"/>
                <a:cs typeface="Times New Roman" panose="02020603050405020304" pitchFamily="18" charset="0"/>
              </a:rPr>
              <a:t>Hombres: 25.</a:t>
            </a:r>
          </a:p>
          <a:p>
            <a:pPr algn="just">
              <a:lnSpc>
                <a:spcPct val="107000"/>
              </a:lnSpc>
            </a:pPr>
            <a:endParaRPr lang="es-SV" sz="1200" dirty="0">
              <a:latin typeface="+mj-lt"/>
              <a:ea typeface="Calibri" panose="020F0502020204030204" pitchFamily="34" charset="0"/>
              <a:cs typeface="Times New Roman" panose="02020603050405020304" pitchFamily="18" charset="0"/>
            </a:endParaRPr>
          </a:p>
          <a:p>
            <a:pPr algn="just">
              <a:lnSpc>
                <a:spcPct val="107000"/>
              </a:lnSpc>
            </a:pPr>
            <a:r>
              <a:rPr lang="es-SV" sz="1125" dirty="0">
                <a:latin typeface="+mj-lt"/>
                <a:ea typeface="Calibri" panose="020F0502020204030204" pitchFamily="34" charset="0"/>
                <a:cs typeface="Times New Roman" panose="02020603050405020304" pitchFamily="18" charset="0"/>
              </a:rPr>
              <a:t>Gerencia  de Defensoria Regional de Occidente: </a:t>
            </a:r>
            <a:r>
              <a:rPr lang="es-SV" sz="1125"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125" dirty="0">
                <a:latin typeface="+mj-lt"/>
                <a:ea typeface="Calibri" panose="020F0502020204030204" pitchFamily="34" charset="0"/>
                <a:cs typeface="Times New Roman" panose="02020603050405020304" pitchFamily="18" charset="0"/>
              </a:rPr>
              <a:t>Gerencia de Defensoria Regional de Oriente: </a:t>
            </a:r>
            <a:r>
              <a:rPr lang="es-SV" sz="1125" b="1" dirty="0">
                <a:latin typeface="+mj-lt"/>
              </a:rPr>
              <a:t>Karen Isabel Rodriguez Reyes.</a:t>
            </a:r>
            <a:endParaRPr lang="es-SV" sz="1125" b="1" dirty="0">
              <a:latin typeface="+mj-lt"/>
              <a:ea typeface="Calibri" panose="020F0502020204030204" pitchFamily="34" charset="0"/>
              <a:cs typeface="Times New Roman" panose="02020603050405020304" pitchFamily="18" charset="0"/>
            </a:endParaRPr>
          </a:p>
          <a:p>
            <a:pPr algn="just">
              <a:lnSpc>
                <a:spcPct val="107000"/>
              </a:lnSpc>
            </a:pPr>
            <a:r>
              <a:rPr lang="es-SV" sz="1125" dirty="0">
                <a:latin typeface="+mj-lt"/>
                <a:ea typeface="Calibri" panose="020F0502020204030204" pitchFamily="34" charset="0"/>
                <a:cs typeface="Times New Roman" panose="02020603050405020304" pitchFamily="18" charset="0"/>
              </a:rPr>
              <a:t>Gerencia de Atención Descentralizada : </a:t>
            </a:r>
            <a:r>
              <a:rPr lang="es-SV" sz="1125"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125" dirty="0">
                <a:latin typeface="+mj-lt"/>
                <a:cs typeface="Times New Roman" panose="02020603050405020304" pitchFamily="18" charset="0"/>
              </a:rPr>
              <a:t>Gerencia de Atención Virtual: </a:t>
            </a:r>
            <a:r>
              <a:rPr lang="es-MX" sz="1125" b="1" dirty="0">
                <a:latin typeface="+mj-lt"/>
                <a:cs typeface="Times New Roman" panose="02020603050405020304" pitchFamily="18" charset="0"/>
              </a:rPr>
              <a:t>Otto Mauricio Guillen Salvador.</a:t>
            </a:r>
            <a:endParaRPr lang="es-SV" sz="1125" b="1" dirty="0">
              <a:latin typeface="+mj-lt"/>
              <a:cs typeface="Times New Roman" panose="02020603050405020304" pitchFamily="18" charset="0"/>
            </a:endParaRPr>
          </a:p>
        </p:txBody>
      </p:sp>
      <p:sp>
        <p:nvSpPr>
          <p:cNvPr id="9" name="Rectángulo 8"/>
          <p:cNvSpPr/>
          <p:nvPr/>
        </p:nvSpPr>
        <p:spPr>
          <a:xfrm>
            <a:off x="589552" y="1610496"/>
            <a:ext cx="8193491" cy="40421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0" name="Rectángulo redondeado 9"/>
          <p:cNvSpPr/>
          <p:nvPr/>
        </p:nvSpPr>
        <p:spPr>
          <a:xfrm>
            <a:off x="7287681" y="4392180"/>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1671437" y="1269026"/>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1800" b="1" dirty="0">
                <a:solidFill>
                  <a:srgbClr val="0070C0"/>
                </a:solidFill>
              </a:rPr>
              <a:t>DE LA ESTRUCTURA DE DIRECCIÓN Y ADMINISTRACIÓN</a:t>
            </a:r>
          </a:p>
        </p:txBody>
      </p:sp>
      <p:sp>
        <p:nvSpPr>
          <p:cNvPr id="8" name="Rectángulo 7"/>
          <p:cNvSpPr/>
          <p:nvPr/>
        </p:nvSpPr>
        <p:spPr>
          <a:xfrm>
            <a:off x="1787245" y="1734560"/>
            <a:ext cx="5972176" cy="507831"/>
          </a:xfrm>
          <a:prstGeom prst="rect">
            <a:avLst/>
          </a:prstGeom>
        </p:spPr>
        <p:txBody>
          <a:bodyPr wrap="square">
            <a:spAutoFit/>
          </a:bodyPr>
          <a:lstStyle/>
          <a:p>
            <a:pPr algn="just"/>
            <a:r>
              <a:rPr lang="es-SV" sz="9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2451613" y="2229296"/>
            <a:ext cx="4027769" cy="1338828"/>
          </a:xfrm>
          <a:prstGeom prst="rect">
            <a:avLst/>
          </a:prstGeom>
        </p:spPr>
        <p:txBody>
          <a:bodyPr wrap="square">
            <a:spAutoFit/>
          </a:bodyPr>
          <a:lstStyle/>
          <a:p>
            <a:r>
              <a:rPr lang="es-SV" sz="900" dirty="0">
                <a:latin typeface="+mj-lt"/>
              </a:rPr>
              <a:t>La Defensoría cuenta con las siguientes unidades staff de la Presidencia:</a:t>
            </a:r>
          </a:p>
          <a:p>
            <a:r>
              <a:rPr lang="es-SV" sz="900" dirty="0">
                <a:latin typeface="+mj-lt"/>
              </a:rPr>
              <a:t>a) Asesoría;</a:t>
            </a:r>
          </a:p>
          <a:p>
            <a:r>
              <a:rPr lang="es-SV" sz="900" dirty="0">
                <a:latin typeface="+mj-lt"/>
              </a:rPr>
              <a:t>b) Unidad de Auditoría Interna;</a:t>
            </a:r>
          </a:p>
          <a:p>
            <a:r>
              <a:rPr lang="es-SV" sz="900" dirty="0">
                <a:latin typeface="+mj-lt"/>
              </a:rPr>
              <a:t>c) Unidad Financiera Institucional;</a:t>
            </a:r>
          </a:p>
          <a:p>
            <a:r>
              <a:rPr lang="es-SV" sz="900" dirty="0">
                <a:latin typeface="+mj-lt"/>
              </a:rPr>
              <a:t>d)Unidad de Acceso a la Información Pública y Transparencia;</a:t>
            </a:r>
          </a:p>
          <a:p>
            <a:r>
              <a:rPr lang="es-SV" sz="900" dirty="0">
                <a:latin typeface="+mj-lt"/>
              </a:rPr>
              <a:t>e) Unidad de Planificación y Calidad;</a:t>
            </a:r>
          </a:p>
          <a:p>
            <a:r>
              <a:rPr lang="es-SV" sz="900" dirty="0">
                <a:latin typeface="+mj-lt"/>
              </a:rPr>
              <a:t>g) Unidad de Comunicaciones.</a:t>
            </a:r>
          </a:p>
          <a:p>
            <a:r>
              <a:rPr lang="es-SV" sz="900" dirty="0">
                <a:latin typeface="+mj-lt"/>
              </a:rPr>
              <a:t>h) Dirección de Estudios de Consumo</a:t>
            </a:r>
          </a:p>
          <a:p>
            <a:r>
              <a:rPr lang="es-SV" sz="900" dirty="0">
                <a:latin typeface="+mj-lt"/>
              </a:rPr>
              <a:t>i) Unidad de Cooperación y Relaciones Interinstitucionales</a:t>
            </a:r>
          </a:p>
        </p:txBody>
      </p:sp>
      <p:sp>
        <p:nvSpPr>
          <p:cNvPr id="10" name="Rectángulo 9"/>
          <p:cNvSpPr/>
          <p:nvPr/>
        </p:nvSpPr>
        <p:spPr>
          <a:xfrm>
            <a:off x="2451612" y="3542483"/>
            <a:ext cx="4120638" cy="1061829"/>
          </a:xfrm>
          <a:prstGeom prst="rect">
            <a:avLst/>
          </a:prstGeom>
        </p:spPr>
        <p:txBody>
          <a:bodyPr wrap="square">
            <a:spAutoFit/>
          </a:bodyPr>
          <a:lstStyle/>
          <a:p>
            <a:r>
              <a:rPr lang="es-SV" sz="900" dirty="0">
                <a:latin typeface="+mj-lt"/>
              </a:rPr>
              <a:t>Asimismo, La Defensoría contará con las siguientes direcciones:</a:t>
            </a:r>
          </a:p>
          <a:p>
            <a:r>
              <a:rPr lang="es-SV" sz="900" dirty="0">
                <a:latin typeface="+mj-lt"/>
              </a:rPr>
              <a:t>a) Dirección de Vigilancia de Mercado;</a:t>
            </a:r>
          </a:p>
          <a:p>
            <a:r>
              <a:rPr lang="es-SV" sz="900" dirty="0">
                <a:latin typeface="+mj-lt"/>
              </a:rPr>
              <a:t>b) Dirección de Ciudadanía y Consumo;</a:t>
            </a:r>
          </a:p>
          <a:p>
            <a:r>
              <a:rPr lang="es-SV" sz="900" dirty="0">
                <a:latin typeface="+mj-lt"/>
              </a:rPr>
              <a:t>c) Dirección Jurídica;</a:t>
            </a:r>
          </a:p>
          <a:p>
            <a:r>
              <a:rPr lang="es-SV" sz="900" dirty="0">
                <a:latin typeface="+mj-lt"/>
              </a:rPr>
              <a:t>d) Dirección de Administración;</a:t>
            </a:r>
          </a:p>
          <a:p>
            <a:r>
              <a:rPr lang="es-SV" sz="900" dirty="0">
                <a:latin typeface="+mj-lt"/>
              </a:rPr>
              <a:t>e) Dirección del Centro de Solución de Controversias; y,</a:t>
            </a:r>
          </a:p>
          <a:p>
            <a:r>
              <a:rPr lang="es-SV" sz="900" dirty="0">
                <a:latin typeface="+mj-lt"/>
              </a:rPr>
              <a:t>f) Dirección de Descentralización.</a:t>
            </a:r>
          </a:p>
        </p:txBody>
      </p:sp>
      <p:sp>
        <p:nvSpPr>
          <p:cNvPr id="11" name="Rectángulo 10"/>
          <p:cNvSpPr/>
          <p:nvPr/>
        </p:nvSpPr>
        <p:spPr>
          <a:xfrm>
            <a:off x="1878951" y="5028693"/>
            <a:ext cx="4743451" cy="369332"/>
          </a:xfrm>
          <a:prstGeom prst="rect">
            <a:avLst/>
          </a:prstGeom>
        </p:spPr>
        <p:txBody>
          <a:bodyPr wrap="square">
            <a:spAutoFit/>
          </a:bodyPr>
          <a:lstStyle/>
          <a:p>
            <a:r>
              <a:rPr lang="es-SV" sz="9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15316" y="1002103"/>
            <a:ext cx="1442223" cy="859700"/>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7180979" y="4403083"/>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15316" y="1002103"/>
            <a:ext cx="1442223" cy="859700"/>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058910" y="1318393"/>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rgbClr val="0070C0"/>
                </a:solidFill>
              </a:rPr>
              <a:t>Presidencia de la Defensoría del Consumidor</a:t>
            </a:r>
          </a:p>
        </p:txBody>
      </p:sp>
      <p:sp>
        <p:nvSpPr>
          <p:cNvPr id="13" name="Rectángulo 12"/>
          <p:cNvSpPr/>
          <p:nvPr/>
        </p:nvSpPr>
        <p:spPr>
          <a:xfrm>
            <a:off x="2256376" y="1986884"/>
            <a:ext cx="5249636" cy="319024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350" dirty="0"/>
          </a:p>
        </p:txBody>
      </p:sp>
      <p:sp>
        <p:nvSpPr>
          <p:cNvPr id="14" name="Rectángulo 13"/>
          <p:cNvSpPr/>
          <p:nvPr/>
        </p:nvSpPr>
        <p:spPr>
          <a:xfrm>
            <a:off x="2464565" y="2297602"/>
            <a:ext cx="4833257" cy="2305568"/>
          </a:xfrm>
          <a:prstGeom prst="rect">
            <a:avLst/>
          </a:prstGeom>
        </p:spPr>
        <p:txBody>
          <a:bodyPr wrap="square">
            <a:spAutoFit/>
          </a:bodyPr>
          <a:lstStyle/>
          <a:p>
            <a:pPr algn="just">
              <a:lnSpc>
                <a:spcPct val="107000"/>
              </a:lnSpc>
            </a:pPr>
            <a:r>
              <a:rPr lang="es-SV" sz="1350"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Ley su reglamento.</a:t>
            </a:r>
          </a:p>
          <a:p>
            <a:pPr algn="just">
              <a:lnSpc>
                <a:spcPct val="107000"/>
              </a:lnSpc>
            </a:pPr>
            <a:endParaRPr lang="es-US" sz="1350"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pPr>
            <a:endParaRPr lang="es-SV" sz="1350"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sz="1350"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sz="1350"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sz="1350"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sz="1350"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6636234" y="4890434"/>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3821266" y="1151810"/>
            <a:ext cx="2309350" cy="415498"/>
          </a:xfrm>
          <a:prstGeom prst="rect">
            <a:avLst/>
          </a:prstGeom>
        </p:spPr>
        <p:txBody>
          <a:bodyPr wrap="none">
            <a:spAutoFit/>
          </a:bodyPr>
          <a:lstStyle/>
          <a:p>
            <a:r>
              <a:rPr lang="es-SV" sz="2100" b="1" dirty="0">
                <a:solidFill>
                  <a:srgbClr val="0070C0"/>
                </a:solidFill>
              </a:rPr>
              <a:t>Consejo Consultivo</a:t>
            </a:r>
            <a:endParaRPr lang="es-SV" sz="2100" dirty="0"/>
          </a:p>
        </p:txBody>
      </p:sp>
      <p:sp>
        <p:nvSpPr>
          <p:cNvPr id="8" name="Rectángulo 7"/>
          <p:cNvSpPr/>
          <p:nvPr/>
        </p:nvSpPr>
        <p:spPr>
          <a:xfrm>
            <a:off x="1914022" y="1855516"/>
            <a:ext cx="6245066" cy="380833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9" name="Rectángulo 8"/>
          <p:cNvSpPr/>
          <p:nvPr/>
        </p:nvSpPr>
        <p:spPr>
          <a:xfrm>
            <a:off x="1970630" y="1882297"/>
            <a:ext cx="5966460" cy="3454279"/>
          </a:xfrm>
          <a:prstGeom prst="rect">
            <a:avLst/>
          </a:prstGeom>
        </p:spPr>
        <p:txBody>
          <a:bodyPr wrap="square">
            <a:spAutoFit/>
          </a:bodyPr>
          <a:lstStyle/>
          <a:p>
            <a:pPr algn="just">
              <a:lnSpc>
                <a:spcPct val="107000"/>
              </a:lnSpc>
            </a:pPr>
            <a:r>
              <a:rPr lang="es-SV" sz="1275"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pPr>
            <a:endParaRPr lang="es-SV" sz="1275" dirty="0">
              <a:latin typeface="+mj-lt"/>
              <a:ea typeface="Calibri" panose="020F0502020204030204" pitchFamily="34" charset="0"/>
              <a:cs typeface="Times New Roman" panose="02020603050405020304" pitchFamily="18" charset="0"/>
            </a:endParaRPr>
          </a:p>
          <a:p>
            <a:pPr algn="just">
              <a:lnSpc>
                <a:spcPct val="107000"/>
              </a:lnSpc>
            </a:pPr>
            <a:r>
              <a:rPr lang="es-SV" sz="1275"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 se presente.</a:t>
            </a:r>
          </a:p>
          <a:p>
            <a:pPr algn="just">
              <a:lnSpc>
                <a:spcPct val="107000"/>
              </a:lnSpc>
            </a:pPr>
            <a:endParaRPr lang="es-SV" sz="1275" dirty="0">
              <a:latin typeface="+mj-lt"/>
              <a:ea typeface="Calibri" panose="020F0502020204030204" pitchFamily="34" charset="0"/>
              <a:cs typeface="Times New Roman" panose="02020603050405020304" pitchFamily="18" charset="0"/>
            </a:endParaRPr>
          </a:p>
          <a:p>
            <a:pPr algn="just">
              <a:lnSpc>
                <a:spcPct val="107000"/>
              </a:lnSpc>
            </a:pPr>
            <a:r>
              <a:rPr lang="es-SV" sz="1275" b="1" dirty="0">
                <a:latin typeface="+mj-lt"/>
                <a:ea typeface="Calibri" panose="020F0502020204030204" pitchFamily="34" charset="0"/>
                <a:cs typeface="Times New Roman" panose="02020603050405020304" pitchFamily="18" charset="0"/>
              </a:rPr>
              <a:t>Presidente del Consejo Consultivo: </a:t>
            </a:r>
            <a:r>
              <a:rPr lang="es-SV" sz="1275" b="1" dirty="0">
                <a:ea typeface="Calibri" panose="020F0502020204030204" pitchFamily="34" charset="0"/>
                <a:cs typeface="Times New Roman" panose="02020603050405020304" pitchFamily="18" charset="0"/>
              </a:rPr>
              <a:t> </a:t>
            </a:r>
            <a:r>
              <a:rPr lang="es-SV" sz="1275" b="1" dirty="0">
                <a:latin typeface="+mj-lt"/>
                <a:ea typeface="Calibri" panose="020F0502020204030204" pitchFamily="34" charset="0"/>
                <a:cs typeface="Times New Roman" panose="02020603050405020304" pitchFamily="18" charset="0"/>
              </a:rPr>
              <a:t>Gerardo Daniel Henríquez Ángulo</a:t>
            </a:r>
          </a:p>
          <a:p>
            <a:pPr algn="just">
              <a:lnSpc>
                <a:spcPct val="107000"/>
              </a:lnSpc>
            </a:pPr>
            <a:r>
              <a:rPr lang="es-SV" sz="1350"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275" dirty="0">
              <a:latin typeface="+mj-lt"/>
              <a:ea typeface="Calibri" panose="020F0502020204030204" pitchFamily="34" charset="0"/>
              <a:cs typeface="Times New Roman" panose="02020603050405020304" pitchFamily="18" charset="0"/>
            </a:endParaRPr>
          </a:p>
          <a:p>
            <a:pPr algn="just">
              <a:lnSpc>
                <a:spcPct val="107000"/>
              </a:lnSpc>
            </a:pPr>
            <a:r>
              <a:rPr lang="es-SV" sz="1275" dirty="0">
                <a:latin typeface="+mj-lt"/>
                <a:ea typeface="Calibri" panose="020F0502020204030204" pitchFamily="34" charset="0"/>
                <a:cs typeface="Times New Roman" panose="02020603050405020304" pitchFamily="18" charset="0"/>
              </a:rPr>
              <a:t>Mujeres: 1.</a:t>
            </a:r>
          </a:p>
          <a:p>
            <a:pPr algn="just">
              <a:lnSpc>
                <a:spcPct val="107000"/>
              </a:lnSpc>
            </a:pPr>
            <a:r>
              <a:rPr lang="es-SV" sz="1275" dirty="0">
                <a:latin typeface="+mj-lt"/>
                <a:ea typeface="Calibri" panose="020F0502020204030204" pitchFamily="34" charset="0"/>
                <a:cs typeface="Times New Roman" panose="02020603050405020304" pitchFamily="18" charset="0"/>
              </a:rPr>
              <a:t>Hombres 6.</a:t>
            </a:r>
          </a:p>
        </p:txBody>
      </p:sp>
      <p:sp>
        <p:nvSpPr>
          <p:cNvPr id="12" name="Rectángulo redondeado 11"/>
          <p:cNvSpPr/>
          <p:nvPr/>
        </p:nvSpPr>
        <p:spPr>
          <a:xfrm>
            <a:off x="7331722" y="5450056"/>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763641" y="1845289"/>
            <a:ext cx="7861985" cy="398837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1904362" y="1190054"/>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rgbClr val="0070C0"/>
                </a:solidFill>
              </a:rPr>
              <a:t>Tribunal Sancionador</a:t>
            </a:r>
          </a:p>
        </p:txBody>
      </p:sp>
      <p:sp>
        <p:nvSpPr>
          <p:cNvPr id="9" name="Rectángulo 8"/>
          <p:cNvSpPr/>
          <p:nvPr/>
        </p:nvSpPr>
        <p:spPr>
          <a:xfrm>
            <a:off x="763641" y="1861803"/>
            <a:ext cx="7447208" cy="3986541"/>
          </a:xfrm>
          <a:prstGeom prst="rect">
            <a:avLst/>
          </a:prstGeom>
        </p:spPr>
        <p:txBody>
          <a:bodyPr wrap="square">
            <a:spAutoFit/>
          </a:bodyPr>
          <a:lstStyle/>
          <a:p>
            <a:pPr algn="just">
              <a:lnSpc>
                <a:spcPct val="107000"/>
              </a:lnSpc>
            </a:pPr>
            <a:r>
              <a:rPr lang="es-SV" sz="12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pPr>
            <a:r>
              <a:rPr lang="es-SV" sz="12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pPr>
            <a:endParaRPr lang="es-SV" sz="750" dirty="0">
              <a:latin typeface="+mj-lt"/>
              <a:ea typeface="Calibri" panose="020F0502020204030204" pitchFamily="34" charset="0"/>
              <a:cs typeface="Times New Roman" panose="02020603050405020304" pitchFamily="18" charset="0"/>
            </a:endParaRPr>
          </a:p>
          <a:p>
            <a:pPr algn="just">
              <a:lnSpc>
                <a:spcPct val="107000"/>
              </a:lnSpc>
            </a:pPr>
            <a:r>
              <a:rPr lang="es-SV" sz="1350"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pPr>
            <a:r>
              <a:rPr lang="es-SV" sz="12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pPr>
            <a:r>
              <a:rPr lang="es-SV" sz="1200" dirty="0">
                <a:latin typeface="+mj-lt"/>
                <a:ea typeface="Calibri" panose="020F0502020204030204" pitchFamily="34" charset="0"/>
                <a:cs typeface="Times New Roman" panose="02020603050405020304" pitchFamily="18" charset="0"/>
              </a:rPr>
              <a:t>Mujeres: 13.</a:t>
            </a:r>
          </a:p>
          <a:p>
            <a:pPr algn="just">
              <a:lnSpc>
                <a:spcPct val="107000"/>
              </a:lnSpc>
            </a:pPr>
            <a:r>
              <a:rPr lang="es-SV" sz="1200" dirty="0">
                <a:latin typeface="+mj-lt"/>
                <a:ea typeface="Calibri" panose="020F0502020204030204" pitchFamily="34" charset="0"/>
                <a:cs typeface="Times New Roman" panose="02020603050405020304" pitchFamily="18" charset="0"/>
              </a:rPr>
              <a:t>Hombres: 15.</a:t>
            </a:r>
          </a:p>
          <a:p>
            <a:pPr marL="214313" indent="-214313" algn="just">
              <a:lnSpc>
                <a:spcPct val="107000"/>
              </a:lnSpc>
              <a:buFont typeface="Arial" panose="020B0604020202020204" pitchFamily="34" charset="0"/>
              <a:buChar char="•"/>
            </a:pPr>
            <a:r>
              <a:rPr lang="es-SV" sz="1200" dirty="0">
                <a:latin typeface="+mj-lt"/>
                <a:ea typeface="Calibri" panose="020F0502020204030204" pitchFamily="34" charset="0"/>
                <a:cs typeface="Times New Roman" panose="02020603050405020304" pitchFamily="18" charset="0"/>
              </a:rPr>
              <a:t>Secretaría del Tribunal Sancionador: </a:t>
            </a:r>
            <a:r>
              <a:rPr lang="pt-BR" sz="1200" b="1" dirty="0">
                <a:latin typeface="+mj-lt"/>
                <a:ea typeface="Calibri" panose="020F0502020204030204" pitchFamily="34" charset="0"/>
                <a:cs typeface="Times New Roman" panose="02020603050405020304" pitchFamily="18" charset="0"/>
              </a:rPr>
              <a:t>Luis Roberto Fernández Meléndez </a:t>
            </a:r>
            <a:endParaRPr lang="es-SV" sz="1200" b="1" dirty="0">
              <a:latin typeface="+mj-lt"/>
              <a:ea typeface="Calibri" panose="020F0502020204030204" pitchFamily="34" charset="0"/>
              <a:cs typeface="Times New Roman" panose="02020603050405020304" pitchFamily="18" charset="0"/>
            </a:endParaRPr>
          </a:p>
          <a:p>
            <a:pPr marL="214313" indent="-214313" algn="just">
              <a:lnSpc>
                <a:spcPct val="107000"/>
              </a:lnSpc>
              <a:buFont typeface="Arial" panose="020B0604020202020204" pitchFamily="34" charset="0"/>
              <a:buChar char="•"/>
            </a:pPr>
            <a:r>
              <a:rPr lang="es-SV" sz="1200" dirty="0">
                <a:latin typeface="+mj-lt"/>
                <a:ea typeface="Calibri" panose="020F0502020204030204" pitchFamily="34" charset="0"/>
                <a:cs typeface="Times New Roman" panose="02020603050405020304" pitchFamily="18" charset="0"/>
              </a:rPr>
              <a:t>Unidad de estudios jurídicos, calidad y mejora regulatoria: </a:t>
            </a:r>
            <a:r>
              <a:rPr lang="es-SV" sz="1200" b="1" dirty="0">
                <a:latin typeface="+mj-lt"/>
                <a:ea typeface="Calibri" panose="020F0502020204030204" pitchFamily="34" charset="0"/>
                <a:cs typeface="Times New Roman" panose="02020603050405020304" pitchFamily="18" charset="0"/>
              </a:rPr>
              <a:t>Susana Carolina Hernández Melgar</a:t>
            </a:r>
          </a:p>
          <a:p>
            <a:pPr marL="214313" indent="-214313" algn="just">
              <a:lnSpc>
                <a:spcPct val="107000"/>
              </a:lnSpc>
              <a:buFont typeface="Arial" panose="020B0604020202020204" pitchFamily="34" charset="0"/>
              <a:buChar char="•"/>
            </a:pPr>
            <a:r>
              <a:rPr lang="es-SV" sz="1200" dirty="0">
                <a:latin typeface="+mj-lt"/>
                <a:ea typeface="Calibri" panose="020F0502020204030204" pitchFamily="34" charset="0"/>
                <a:cs typeface="Times New Roman" panose="02020603050405020304" pitchFamily="18" charset="0"/>
              </a:rPr>
              <a:t>Unidad de Procuración del Tribunal Sancionador: </a:t>
            </a:r>
            <a:r>
              <a:rPr lang="es-SV" sz="1200" b="1" dirty="0">
                <a:latin typeface="+mj-lt"/>
                <a:ea typeface="Calibri" panose="020F0502020204030204" pitchFamily="34" charset="0"/>
                <a:cs typeface="Times New Roman" panose="02020603050405020304" pitchFamily="18" charset="0"/>
              </a:rPr>
              <a:t>Roxana </a:t>
            </a:r>
            <a:r>
              <a:rPr lang="es-SV" sz="1200" b="1" dirty="0" err="1">
                <a:latin typeface="+mj-lt"/>
                <a:ea typeface="Calibri" panose="020F0502020204030204" pitchFamily="34" charset="0"/>
                <a:cs typeface="Times New Roman" panose="02020603050405020304" pitchFamily="18" charset="0"/>
              </a:rPr>
              <a:t>Jannet</a:t>
            </a:r>
            <a:r>
              <a:rPr lang="es-SV" sz="1200" b="1" dirty="0">
                <a:latin typeface="+mj-lt"/>
                <a:ea typeface="Calibri" panose="020F0502020204030204" pitchFamily="34" charset="0"/>
                <a:cs typeface="Times New Roman" panose="02020603050405020304" pitchFamily="18" charset="0"/>
              </a:rPr>
              <a:t> Córdova</a:t>
            </a:r>
          </a:p>
          <a:p>
            <a:pPr marL="214313" indent="-214313" algn="just">
              <a:lnSpc>
                <a:spcPct val="107000"/>
              </a:lnSpc>
              <a:buFont typeface="Arial" panose="020B0604020202020204" pitchFamily="34" charset="0"/>
              <a:buChar char="•"/>
            </a:pPr>
            <a:r>
              <a:rPr lang="es-SV" sz="1200" dirty="0">
                <a:latin typeface="+mj-lt"/>
                <a:ea typeface="Calibri" panose="020F0502020204030204" pitchFamily="34" charset="0"/>
                <a:cs typeface="Times New Roman" panose="02020603050405020304" pitchFamily="18" charset="0"/>
              </a:rPr>
              <a:t>Unidad Jurídica del Tribunal Sancionador: </a:t>
            </a:r>
            <a:r>
              <a:rPr lang="es-SV" sz="12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2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2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7625281" y="5523545"/>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1739342" y="1735665"/>
            <a:ext cx="6245066" cy="369316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9" name="Título 1"/>
          <p:cNvSpPr txBox="1">
            <a:spLocks/>
          </p:cNvSpPr>
          <p:nvPr/>
        </p:nvSpPr>
        <p:spPr>
          <a:xfrm>
            <a:off x="1817429" y="1190054"/>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a:solidFill>
                  <a:srgbClr val="0070C0"/>
                </a:solidFill>
              </a:rPr>
              <a:t>Asesoría</a:t>
            </a:r>
            <a:endParaRPr lang="es-SV" sz="2100" b="1" dirty="0">
              <a:solidFill>
                <a:srgbClr val="0070C0"/>
              </a:solidFill>
            </a:endParaRPr>
          </a:p>
        </p:txBody>
      </p:sp>
      <p:sp>
        <p:nvSpPr>
          <p:cNvPr id="10" name="Rectángulo 9"/>
          <p:cNvSpPr/>
          <p:nvPr/>
        </p:nvSpPr>
        <p:spPr>
          <a:xfrm>
            <a:off x="1878644" y="1861803"/>
            <a:ext cx="5966460" cy="2972480"/>
          </a:xfrm>
          <a:prstGeom prst="rect">
            <a:avLst/>
          </a:prstGeom>
        </p:spPr>
        <p:txBody>
          <a:bodyPr wrap="square">
            <a:spAutoFit/>
          </a:bodyPr>
          <a:lstStyle/>
          <a:p>
            <a:pPr algn="just">
              <a:lnSpc>
                <a:spcPct val="107000"/>
              </a:lnSpc>
            </a:pPr>
            <a:r>
              <a:rPr lang="es-SV" sz="1350"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a:p>
            <a:pPr algn="just">
              <a:lnSpc>
                <a:spcPct val="107000"/>
              </a:lnSpc>
            </a:pPr>
            <a:r>
              <a:rPr lang="es-SV" sz="1350"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pPr>
            <a:r>
              <a:rPr lang="es-SV" sz="1350" dirty="0">
                <a:latin typeface="+mj-lt"/>
                <a:ea typeface="Calibri" panose="020F0502020204030204" pitchFamily="34" charset="0"/>
                <a:cs typeface="Times New Roman" panose="02020603050405020304" pitchFamily="18" charset="0"/>
              </a:rPr>
              <a:t>Número de personas que la integran: 0</a:t>
            </a:r>
          </a:p>
          <a:p>
            <a:pPr algn="just">
              <a:lnSpc>
                <a:spcPct val="107000"/>
              </a:lnSpc>
            </a:pPr>
            <a:r>
              <a:rPr lang="es-SV" sz="1350" dirty="0">
                <a:latin typeface="+mj-lt"/>
                <a:ea typeface="Calibri" panose="020F0502020204030204" pitchFamily="34" charset="0"/>
                <a:cs typeface="Times New Roman" panose="02020603050405020304" pitchFamily="18" charset="0"/>
              </a:rPr>
              <a:t>Hombre: 0</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7052149" y="5166156"/>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15316" y="1002103"/>
            <a:ext cx="1442223" cy="85970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1740156" y="1270131"/>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rgbClr val="0070C0"/>
                </a:solidFill>
              </a:rPr>
              <a:t>Unidad de Auditoría Interna</a:t>
            </a:r>
          </a:p>
        </p:txBody>
      </p:sp>
      <p:sp>
        <p:nvSpPr>
          <p:cNvPr id="10" name="Rectángulo 9"/>
          <p:cNvSpPr/>
          <p:nvPr/>
        </p:nvSpPr>
        <p:spPr>
          <a:xfrm>
            <a:off x="1740157" y="1888659"/>
            <a:ext cx="6245066" cy="369316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1" name="Rectángulo 10"/>
          <p:cNvSpPr/>
          <p:nvPr/>
        </p:nvSpPr>
        <p:spPr>
          <a:xfrm>
            <a:off x="1879459" y="1997216"/>
            <a:ext cx="5966460" cy="3194785"/>
          </a:xfrm>
          <a:prstGeom prst="rect">
            <a:avLst/>
          </a:prstGeom>
        </p:spPr>
        <p:txBody>
          <a:bodyPr wrap="square">
            <a:spAutoFit/>
          </a:bodyPr>
          <a:lstStyle/>
          <a:p>
            <a:pPr algn="just">
              <a:lnSpc>
                <a:spcPct val="107000"/>
              </a:lnSpc>
            </a:pPr>
            <a:r>
              <a:rPr lang="es-SV" sz="1350"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a:p>
            <a:pPr algn="just">
              <a:lnSpc>
                <a:spcPct val="107000"/>
              </a:lnSpc>
            </a:pPr>
            <a:r>
              <a:rPr lang="es-SV" sz="1350" b="1" dirty="0">
                <a:latin typeface="+mj-lt"/>
                <a:ea typeface="Calibri" panose="020F0502020204030204" pitchFamily="34" charset="0"/>
                <a:cs typeface="Times New Roman" panose="02020603050405020304" pitchFamily="18" charset="0"/>
              </a:rPr>
              <a:t>Responsable: José Moreno Moreno.</a:t>
            </a:r>
          </a:p>
          <a:p>
            <a:pPr algn="just">
              <a:lnSpc>
                <a:spcPct val="107000"/>
              </a:lnSpc>
            </a:pPr>
            <a:r>
              <a:rPr lang="es-SV" sz="1350" dirty="0">
                <a:latin typeface="+mj-lt"/>
                <a:ea typeface="Calibri" panose="020F0502020204030204" pitchFamily="34" charset="0"/>
                <a:cs typeface="Times New Roman" panose="02020603050405020304" pitchFamily="18" charset="0"/>
              </a:rPr>
              <a:t>Número de personas que la integran: 2.</a:t>
            </a:r>
          </a:p>
          <a:p>
            <a:pPr algn="just">
              <a:lnSpc>
                <a:spcPct val="107000"/>
              </a:lnSpc>
            </a:pPr>
            <a:r>
              <a:rPr lang="es-SV" sz="1350" dirty="0">
                <a:latin typeface="+mj-lt"/>
                <a:ea typeface="Calibri" panose="020F0502020204030204" pitchFamily="34" charset="0"/>
                <a:cs typeface="Times New Roman" panose="02020603050405020304" pitchFamily="18" charset="0"/>
              </a:rPr>
              <a:t>Mujeres: 1.</a:t>
            </a:r>
          </a:p>
          <a:p>
            <a:pPr algn="just">
              <a:lnSpc>
                <a:spcPct val="107000"/>
              </a:lnSpc>
            </a:pPr>
            <a:r>
              <a:rPr lang="es-SV" sz="1350" dirty="0">
                <a:latin typeface="+mj-lt"/>
                <a:ea typeface="Calibri" panose="020F0502020204030204" pitchFamily="34" charset="0"/>
                <a:cs typeface="Times New Roman" panose="02020603050405020304" pitchFamily="18" charset="0"/>
              </a:rPr>
              <a:t>Hombres: 1.</a:t>
            </a:r>
          </a:p>
          <a:p>
            <a:pPr algn="just">
              <a:lnSpc>
                <a:spcPct val="107000"/>
              </a:lnSpc>
            </a:pPr>
            <a:endParaRPr lang="es-SV" sz="135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7052963" y="5301385"/>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39379" y="909339"/>
            <a:ext cx="1442223" cy="53542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1965352" y="934199"/>
            <a:ext cx="5915025" cy="4655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100" b="1" dirty="0">
                <a:solidFill>
                  <a:srgbClr val="0070C0"/>
                </a:solidFill>
              </a:rPr>
              <a:t>DIRECCIÓN DE ESTUDIOS DE CONSUMO</a:t>
            </a:r>
          </a:p>
        </p:txBody>
      </p:sp>
      <p:sp>
        <p:nvSpPr>
          <p:cNvPr id="10" name="Rectángulo 9"/>
          <p:cNvSpPr/>
          <p:nvPr/>
        </p:nvSpPr>
        <p:spPr>
          <a:xfrm>
            <a:off x="1207815" y="1473288"/>
            <a:ext cx="7120219" cy="4307718"/>
          </a:xfrm>
          <a:prstGeom prst="rect">
            <a:avLst/>
          </a:prstGeom>
        </p:spPr>
        <p:txBody>
          <a:bodyPr wrap="square">
            <a:spAutoFit/>
          </a:bodyPr>
          <a:lstStyle/>
          <a:p>
            <a:pPr algn="just">
              <a:lnSpc>
                <a:spcPct val="107000"/>
              </a:lnSpc>
            </a:pPr>
            <a:r>
              <a:rPr lang="es-MX" sz="12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200" dirty="0">
                <a:latin typeface="+mj-lt"/>
                <a:cs typeface="Times New Roman" panose="02020603050405020304" pitchFamily="18" charset="0"/>
              </a:rPr>
              <a:t>. </a:t>
            </a:r>
          </a:p>
          <a:p>
            <a:pPr algn="just">
              <a:lnSpc>
                <a:spcPct val="107000"/>
              </a:lnSpc>
            </a:pPr>
            <a:endParaRPr lang="es-SV" sz="825" b="1" dirty="0">
              <a:latin typeface="+mj-lt"/>
              <a:ea typeface="Calibri" panose="020F0502020204030204" pitchFamily="34" charset="0"/>
              <a:cs typeface="Times New Roman" panose="02020603050405020304" pitchFamily="18" charset="0"/>
            </a:endParaRPr>
          </a:p>
          <a:p>
            <a:pPr algn="just">
              <a:lnSpc>
                <a:spcPct val="107000"/>
              </a:lnSpc>
            </a:pPr>
            <a:r>
              <a:rPr lang="es-SV" sz="1200" dirty="0">
                <a:latin typeface="+mj-lt"/>
                <a:cs typeface="Times New Roman" panose="02020603050405020304" pitchFamily="18" charset="0"/>
              </a:rPr>
              <a:t>La Dirección de estudios de consumo está integrada por </a:t>
            </a:r>
            <a:r>
              <a:rPr lang="es-MX" sz="12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825" dirty="0">
              <a:latin typeface="+mj-lt"/>
              <a:cs typeface="Times New Roman" panose="02020603050405020304" pitchFamily="18" charset="0"/>
            </a:endParaRPr>
          </a:p>
          <a:p>
            <a:pPr algn="just">
              <a:lnSpc>
                <a:spcPct val="107000"/>
              </a:lnSpc>
            </a:pPr>
            <a:r>
              <a:rPr lang="es-MX" sz="1200" b="1" dirty="0">
                <a:latin typeface="+mj-lt"/>
                <a:cs typeface="Times New Roman" panose="02020603050405020304" pitchFamily="18" charset="0"/>
              </a:rPr>
              <a:t>Responsable: </a:t>
            </a:r>
            <a:r>
              <a:rPr lang="es-MX" sz="1200" dirty="0">
                <a:latin typeface="+mj-lt"/>
                <a:cs typeface="Times New Roman" panose="02020603050405020304" pitchFamily="18" charset="0"/>
              </a:rPr>
              <a:t>Nadeshda Rocío de Flor Aquino Campos</a:t>
            </a:r>
          </a:p>
          <a:p>
            <a:pPr algn="just">
              <a:lnSpc>
                <a:spcPct val="107000"/>
              </a:lnSpc>
            </a:pPr>
            <a:r>
              <a:rPr lang="es-MX" sz="1200" b="1" dirty="0">
                <a:latin typeface="+mj-lt"/>
                <a:cs typeface="Times New Roman" panose="02020603050405020304" pitchFamily="18" charset="0"/>
              </a:rPr>
              <a:t>Número de personas que la integran: </a:t>
            </a:r>
            <a:r>
              <a:rPr lang="es-MX" sz="1200" dirty="0">
                <a:latin typeface="+mj-lt"/>
                <a:cs typeface="Times New Roman" panose="02020603050405020304" pitchFamily="18" charset="0"/>
              </a:rPr>
              <a:t>3</a:t>
            </a:r>
          </a:p>
          <a:p>
            <a:pPr algn="just">
              <a:lnSpc>
                <a:spcPct val="107000"/>
              </a:lnSpc>
            </a:pPr>
            <a:r>
              <a:rPr lang="es-MX" sz="1200" b="1" dirty="0">
                <a:latin typeface="+mj-lt"/>
                <a:cs typeface="Times New Roman" panose="02020603050405020304" pitchFamily="18" charset="0"/>
              </a:rPr>
              <a:t>Mujeres: </a:t>
            </a:r>
            <a:r>
              <a:rPr lang="es-MX" sz="1200" dirty="0">
                <a:latin typeface="+mj-lt"/>
                <a:cs typeface="Times New Roman" panose="02020603050405020304" pitchFamily="18" charset="0"/>
              </a:rPr>
              <a:t>2.</a:t>
            </a:r>
          </a:p>
          <a:p>
            <a:pPr algn="just">
              <a:lnSpc>
                <a:spcPct val="107000"/>
              </a:lnSpc>
            </a:pPr>
            <a:r>
              <a:rPr lang="es-MX" sz="1200" b="1" dirty="0">
                <a:latin typeface="+mj-lt"/>
                <a:cs typeface="Times New Roman" panose="02020603050405020304" pitchFamily="18" charset="0"/>
              </a:rPr>
              <a:t>Hombres: </a:t>
            </a:r>
            <a:r>
              <a:rPr lang="es-MX" sz="1200" dirty="0">
                <a:latin typeface="+mj-lt"/>
                <a:cs typeface="Times New Roman" panose="02020603050405020304" pitchFamily="18" charset="0"/>
              </a:rPr>
              <a:t>1.</a:t>
            </a:r>
          </a:p>
          <a:p>
            <a:pPr algn="just">
              <a:lnSpc>
                <a:spcPct val="107000"/>
              </a:lnSpc>
            </a:pPr>
            <a:endParaRPr lang="es-MX" sz="1200" b="1" dirty="0">
              <a:latin typeface="+mj-lt"/>
              <a:cs typeface="Times New Roman" panose="02020603050405020304" pitchFamily="18" charset="0"/>
            </a:endParaRPr>
          </a:p>
          <a:p>
            <a:pPr algn="just">
              <a:lnSpc>
                <a:spcPct val="107000"/>
              </a:lnSpc>
            </a:pPr>
            <a:r>
              <a:rPr lang="es-MX" sz="1200" dirty="0">
                <a:cs typeface="Times New Roman" panose="02020603050405020304" pitchFamily="18" charset="0"/>
              </a:rPr>
              <a:t>Unidad de Inteligencia de Mercado y Consumo: </a:t>
            </a:r>
            <a:r>
              <a:rPr lang="es-MX" sz="1200" b="1" dirty="0">
                <a:cs typeface="Times New Roman" panose="02020603050405020304" pitchFamily="18" charset="0"/>
              </a:rPr>
              <a:t>Nadeshda Rocío de Flor Aquino Campos (Coordina actualmente las actividades de la unidad)</a:t>
            </a:r>
          </a:p>
          <a:p>
            <a:pPr algn="just">
              <a:lnSpc>
                <a:spcPct val="107000"/>
              </a:lnSpc>
            </a:pPr>
            <a:r>
              <a:rPr lang="es-MX" sz="1200" dirty="0">
                <a:cs typeface="Times New Roman" panose="02020603050405020304" pitchFamily="18" charset="0"/>
              </a:rPr>
              <a:t>Unidad de Gestión y Procesamiento de Información</a:t>
            </a:r>
            <a:r>
              <a:rPr lang="es-MX" sz="1200" dirty="0">
                <a:latin typeface="+mj-lt"/>
                <a:cs typeface="Times New Roman" panose="02020603050405020304" pitchFamily="18" charset="0"/>
              </a:rPr>
              <a:t>: </a:t>
            </a:r>
            <a:r>
              <a:rPr lang="es-SV" sz="1200" b="1" dirty="0">
                <a:ea typeface="Calibri" panose="020F0502020204030204" pitchFamily="34" charset="0"/>
                <a:cs typeface="Times New Roman" panose="02020603050405020304" pitchFamily="18" charset="0"/>
              </a:rPr>
              <a:t>Nadeshda Rocío de Flor Aquino Campos (Coordina actualmente las actividades de la unidad)</a:t>
            </a:r>
          </a:p>
          <a:p>
            <a:pPr algn="just">
              <a:lnSpc>
                <a:spcPct val="107000"/>
              </a:lnSpc>
            </a:pPr>
            <a:r>
              <a:rPr lang="es-MX" sz="1200" dirty="0">
                <a:cs typeface="Times New Roman" panose="02020603050405020304" pitchFamily="18" charset="0"/>
              </a:rPr>
              <a:t>Unidad de Metodología y Validación: </a:t>
            </a:r>
            <a:r>
              <a:rPr lang="es-SV" sz="1200" b="1" dirty="0">
                <a:ea typeface="Calibri" panose="020F0502020204030204" pitchFamily="34" charset="0"/>
                <a:cs typeface="Times New Roman" panose="02020603050405020304" pitchFamily="18" charset="0"/>
              </a:rPr>
              <a:t>Nadeshda Rocío de Flor Aquino Campos (Coordina actualmente las actividades de la unidad)</a:t>
            </a:r>
            <a:endParaRPr lang="es-SV" sz="12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062162" y="1472193"/>
            <a:ext cx="7419567" cy="434580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1500" dirty="0">
              <a:latin typeface="+mj-lt"/>
            </a:endParaRPr>
          </a:p>
        </p:txBody>
      </p:sp>
      <p:sp>
        <p:nvSpPr>
          <p:cNvPr id="12" name="Rectángulo redondeado 11"/>
          <p:cNvSpPr/>
          <p:nvPr/>
        </p:nvSpPr>
        <p:spPr>
          <a:xfrm>
            <a:off x="7616885" y="5562942"/>
            <a:ext cx="792956" cy="185738"/>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350" dirty="0">
                <a:solidFill>
                  <a:schemeClr val="tx1"/>
                </a:solidFill>
                <a:hlinkClick r:id="rId4" action="ppaction://hlinksldjump"/>
              </a:rPr>
              <a:t>Retornar</a:t>
            </a:r>
            <a:endParaRPr lang="es-SV" sz="1350"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2227</TotalTime>
  <Words>3508</Words>
  <Application>Microsoft Office PowerPoint</Application>
  <PresentationFormat>Presentación en pantalla (4:3)</PresentationFormat>
  <Paragraphs>227</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Duke</cp:lastModifiedBy>
  <cp:revision>148</cp:revision>
  <cp:lastPrinted>2022-11-11T21:18:32Z</cp:lastPrinted>
  <dcterms:created xsi:type="dcterms:W3CDTF">2019-07-25T14:59:52Z</dcterms:created>
  <dcterms:modified xsi:type="dcterms:W3CDTF">2022-11-11T21:18:59Z</dcterms:modified>
</cp:coreProperties>
</file>