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797675" cy="9928225"/>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76" autoAdjust="0"/>
    <p:restoredTop sz="94660"/>
  </p:normalViewPr>
  <p:slideViewPr>
    <p:cSldViewPr snapToGrid="0" showGuides="1">
      <p:cViewPr varScale="1">
        <p:scale>
          <a:sx n="72" d="100"/>
          <a:sy n="72" d="100"/>
        </p:scale>
        <p:origin x="612" y="66"/>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5" name="Marcador de pie de página 4"/>
          <p:cNvSpPr>
            <a:spLocks noGrp="1"/>
          </p:cNvSpPr>
          <p:nvPr>
            <p:ph type="ftr" sz="quarter" idx="11"/>
          </p:nvPr>
        </p:nvSpPr>
        <p:spPr/>
        <p:txBody>
          <a:bodyPr/>
          <a:lstStyle/>
          <a:p>
            <a:endParaRPr lang="es-SV" dirty="0"/>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8" name="Marcador de pie de página 7"/>
          <p:cNvSpPr>
            <a:spLocks noGrp="1"/>
          </p:cNvSpPr>
          <p:nvPr>
            <p:ph type="ftr" sz="quarter" idx="11"/>
          </p:nvPr>
        </p:nvSpPr>
        <p:spPr/>
        <p:txBody>
          <a:bodyPr/>
          <a:lstStyle/>
          <a:p>
            <a:endParaRPr lang="es-SV" dirty="0"/>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4" name="Marcador de pie de página 3"/>
          <p:cNvSpPr>
            <a:spLocks noGrp="1"/>
          </p:cNvSpPr>
          <p:nvPr>
            <p:ph type="ftr" sz="quarter" idx="11"/>
          </p:nvPr>
        </p:nvSpPr>
        <p:spPr/>
        <p:txBody>
          <a:bodyPr/>
          <a:lstStyle/>
          <a:p>
            <a:endParaRPr lang="es-SV" dirty="0"/>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3" name="Marcador de pie de página 2"/>
          <p:cNvSpPr>
            <a:spLocks noGrp="1"/>
          </p:cNvSpPr>
          <p:nvPr>
            <p:ph type="ftr" sz="quarter" idx="11"/>
          </p:nvPr>
        </p:nvSpPr>
        <p:spPr/>
        <p:txBody>
          <a:bodyPr/>
          <a:lstStyle/>
          <a:p>
            <a:endParaRPr lang="es-SV" dirty="0"/>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3/2/2023</a:t>
            </a:fld>
            <a:endParaRPr lang="es-SV" dirty="0"/>
          </a:p>
        </p:txBody>
      </p:sp>
      <p:sp>
        <p:nvSpPr>
          <p:cNvPr id="6" name="Marcador de pie de página 5"/>
          <p:cNvSpPr>
            <a:spLocks noGrp="1"/>
          </p:cNvSpPr>
          <p:nvPr>
            <p:ph type="ftr" sz="quarter" idx="11"/>
          </p:nvPr>
        </p:nvSpPr>
        <p:spPr/>
        <p:txBody>
          <a:bodyPr/>
          <a:lstStyle/>
          <a:p>
            <a:endParaRPr lang="es-SV" dirty="0"/>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3/2/2023</a:t>
            </a:fld>
            <a:endParaRPr lang="es-SV"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dirty="0"/>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7.xml"/><Relationship Id="rId13" Type="http://schemas.openxmlformats.org/officeDocument/2006/relationships/slide" Target="slide14.xml"/><Relationship Id="rId18" Type="http://schemas.openxmlformats.org/officeDocument/2006/relationships/slide" Target="slide16.xml"/><Relationship Id="rId3" Type="http://schemas.openxmlformats.org/officeDocument/2006/relationships/image" Target="../media/image1.emf"/><Relationship Id="rId21" Type="http://schemas.openxmlformats.org/officeDocument/2006/relationships/slide" Target="slide18.xml"/><Relationship Id="rId7" Type="http://schemas.openxmlformats.org/officeDocument/2006/relationships/slide" Target="slide5.xml"/><Relationship Id="rId12" Type="http://schemas.openxmlformats.org/officeDocument/2006/relationships/slide" Target="slide12.xml"/><Relationship Id="rId17" Type="http://schemas.openxmlformats.org/officeDocument/2006/relationships/slide" Target="slide17.xml"/><Relationship Id="rId2" Type="http://schemas.openxmlformats.org/officeDocument/2006/relationships/image" Target="../media/image3.png"/><Relationship Id="rId16" Type="http://schemas.openxmlformats.org/officeDocument/2006/relationships/slide" Target="slide15.xml"/><Relationship Id="rId20" Type="http://schemas.openxmlformats.org/officeDocument/2006/relationships/slide" Target="slide20.xml"/><Relationship Id="rId1" Type="http://schemas.openxmlformats.org/officeDocument/2006/relationships/slideLayout" Target="../slideLayouts/slideLayout7.xml"/><Relationship Id="rId6" Type="http://schemas.openxmlformats.org/officeDocument/2006/relationships/slide" Target="slide6.xml"/><Relationship Id="rId11" Type="http://schemas.openxmlformats.org/officeDocument/2006/relationships/slide" Target="slide13.xml"/><Relationship Id="rId5" Type="http://schemas.openxmlformats.org/officeDocument/2006/relationships/slide" Target="slide4.xml"/><Relationship Id="rId15" Type="http://schemas.openxmlformats.org/officeDocument/2006/relationships/slide" Target="slide10.xml"/><Relationship Id="rId10" Type="http://schemas.openxmlformats.org/officeDocument/2006/relationships/slide" Target="slide8.xml"/><Relationship Id="rId19" Type="http://schemas.openxmlformats.org/officeDocument/2006/relationships/slide" Target="slide19.xml"/><Relationship Id="rId4" Type="http://schemas.openxmlformats.org/officeDocument/2006/relationships/image" Target="../media/image4.png"/><Relationship Id="rId9" Type="http://schemas.openxmlformats.org/officeDocument/2006/relationships/slide" Target="slide9.xml"/><Relationship Id="rId14" Type="http://schemas.openxmlformats.org/officeDocument/2006/relationships/slide" Target="slide11.xml"/><Relationship Id="rId22"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2271865"/>
            <a:ext cx="7772400" cy="1146266"/>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DICIEMBRE 2022</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Acceso a la Información Pública y Transparencia  </a:t>
            </a: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Financiera Institucional </a:t>
            </a: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 Coutts.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5.</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Planificación y Calidad</a:t>
            </a: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Comunicaciones</a:t>
            </a: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c)Mantener una adecuada vinculación con los diferentes medios de comunicación y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22124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 Vásquez (interino de forma ad-honorem).</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95788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891854" y="15490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Vigilancia de Mercados</a:t>
            </a:r>
          </a:p>
        </p:txBody>
      </p:sp>
      <p:sp>
        <p:nvSpPr>
          <p:cNvPr id="13" name="Rectángulo 12"/>
          <p:cNvSpPr/>
          <p:nvPr/>
        </p:nvSpPr>
        <p:spPr>
          <a:xfrm>
            <a:off x="1779029" y="1238487"/>
            <a:ext cx="9333017" cy="534999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latin typeface="+mj-lt"/>
                <a:cs typeface="Times New Roman" panose="02020603050405020304" pitchFamily="18" charset="0"/>
              </a:rPr>
              <a:t>el (la) Director(a) de la Dirección de Vigilancia de Mercado, el (la) Jefe(a) de la Unidad de Inspección, el (la) Jefe(a) de la Unidad de Seguridad y Calidad, el (la) Jefe(a) de la Unidad de Auditoría de Consumo, el (la) Jefe(a) de la Unidad de Fomento a las Buenas Prácticas de Bienes y Servicios y demás personal de coordinación,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24.</a:t>
            </a:r>
          </a:p>
          <a:p>
            <a:pPr algn="just">
              <a:lnSpc>
                <a:spcPct val="107000"/>
              </a:lnSpc>
              <a:spcAft>
                <a:spcPts val="0"/>
              </a:spcAft>
            </a:pPr>
            <a:endParaRPr lang="es-SV" sz="11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pPr>
            <a:r>
              <a:rPr lang="es-MX" sz="1600" dirty="0"/>
              <a:t>Unidad de Fomento a las Buenas Prácticas de Bienes y Servicios: </a:t>
            </a:r>
            <a:r>
              <a:rPr lang="es-SV" sz="1600" b="1" dirty="0">
                <a:ea typeface="Calibri" panose="020F0502020204030204" pitchFamily="34" charset="0"/>
                <a:cs typeface="Times New Roman" panose="02020603050405020304" pitchFamily="18" charset="0"/>
              </a:rPr>
              <a:t>Diana Verónica Burgos de Montoya. </a:t>
            </a:r>
          </a:p>
          <a:p>
            <a:pPr algn="just">
              <a:lnSpc>
                <a:spcPct val="107000"/>
              </a:lnSpc>
            </a:pPr>
            <a:r>
              <a:rPr lang="es-SV" sz="1600" b="1" dirty="0">
                <a:latin typeface="+mj-lt"/>
                <a:ea typeface="Calibri" panose="020F0502020204030204" pitchFamily="34" charset="0"/>
                <a:cs typeface="Times New Roman" panose="02020603050405020304" pitchFamily="18" charset="0"/>
              </a:rPr>
              <a:t>(Coordina las actividades de la unidad)</a:t>
            </a:r>
          </a:p>
        </p:txBody>
      </p:sp>
      <p:sp>
        <p:nvSpPr>
          <p:cNvPr id="14" name="Rectángulo 13"/>
          <p:cNvSpPr/>
          <p:nvPr/>
        </p:nvSpPr>
        <p:spPr>
          <a:xfrm>
            <a:off x="1540950" y="1202456"/>
            <a:ext cx="9925097" cy="54374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808677" y="537186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Ciudadanía y Consumo</a:t>
            </a:r>
          </a:p>
        </p:txBody>
      </p:sp>
      <p:sp>
        <p:nvSpPr>
          <p:cNvPr id="8" name="Rectángulo 7"/>
          <p:cNvSpPr/>
          <p:nvPr/>
        </p:nvSpPr>
        <p:spPr>
          <a:xfrm>
            <a:off x="1374656" y="1705613"/>
            <a:ext cx="9070109" cy="423026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Josué Nathan Ramos Ruíz.</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4.</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MX" sz="1600" dirty="0">
                <a:latin typeface="+mj-lt"/>
                <a:ea typeface="Calibri" panose="020F0502020204030204" pitchFamily="34" charset="0"/>
                <a:cs typeface="Times New Roman" panose="02020603050405020304" pitchFamily="18" charset="0"/>
              </a:rPr>
              <a:t> </a:t>
            </a:r>
            <a:r>
              <a:rPr lang="es-MX" sz="1600" b="1" dirty="0">
                <a:latin typeface="+mj-lt"/>
                <a:ea typeface="Calibri" panose="020F0502020204030204" pitchFamily="34" charset="0"/>
                <a:cs typeface="Times New Roman" panose="02020603050405020304" pitchFamily="18" charset="0"/>
              </a:rPr>
              <a:t>Silvia María Estrada López.</a:t>
            </a: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Jurídica</a:t>
            </a: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Paula Elena Olivares Aguirre.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Administración</a:t>
            </a:r>
          </a:p>
        </p:txBody>
      </p:sp>
      <p:sp>
        <p:nvSpPr>
          <p:cNvPr id="8" name="Rectángulo 7"/>
          <p:cNvSpPr/>
          <p:nvPr/>
        </p:nvSpPr>
        <p:spPr>
          <a:xfrm>
            <a:off x="2244064" y="1196156"/>
            <a:ext cx="8569709" cy="495545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integran:35.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20.</a:t>
            </a:r>
          </a:p>
          <a:p>
            <a:pPr algn="just">
              <a:lnSpc>
                <a:spcPct val="107000"/>
              </a:lnSpc>
              <a:spcAft>
                <a:spcPts val="0"/>
              </a:spcAft>
            </a:pPr>
            <a:endParaRPr lang="es-SV" sz="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Institucional: </a:t>
            </a:r>
            <a:r>
              <a:rPr lang="es-SV" sz="1500" b="1" dirty="0">
                <a:latin typeface="+mj-lt"/>
                <a:ea typeface="Calibri" panose="020F0502020204030204" pitchFamily="34" charset="0"/>
                <a:cs typeface="Times New Roman" panose="02020603050405020304" pitchFamily="18" charset="0"/>
              </a:rPr>
              <a:t>María Elena Guzmán Batres.</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a:t>
            </a:r>
            <a:r>
              <a:rPr lang="es-US" sz="1500" b="1" dirty="0">
                <a:latin typeface="+mj-lt"/>
                <a:ea typeface="Calibri" panose="020F0502020204030204" pitchFamily="34" charset="0"/>
                <a:cs typeface="Times New Roman" panose="02020603050405020304" pitchFamily="18" charset="0"/>
              </a:rPr>
              <a:t>Sandra Elizabeth Salinas Navarro.</a:t>
            </a:r>
          </a:p>
          <a:p>
            <a:pPr algn="just">
              <a:lnSpc>
                <a:spcPct val="107000"/>
              </a:lnSpc>
              <a:spcAft>
                <a:spcPts val="0"/>
              </a:spcAft>
            </a:pPr>
            <a:r>
              <a:rPr lang="es-US" sz="1500" dirty="0">
                <a:latin typeface="+mj-lt"/>
                <a:cs typeface="Times New Roman" panose="02020603050405020304" pitchFamily="18" charset="0"/>
              </a:rPr>
              <a:t>Unidad de Equidad de Género e Inclusión: </a:t>
            </a:r>
            <a:r>
              <a:rPr lang="es-US" sz="1500" b="1" dirty="0">
                <a:latin typeface="+mj-lt"/>
                <a:ea typeface="Calibri" panose="020F0502020204030204" pitchFamily="34" charset="0"/>
                <a:cs typeface="Times New Roman" panose="02020603050405020304" pitchFamily="18" charset="0"/>
              </a:rPr>
              <a:t>Sandra Elizabeth Salinas Navarro (interina ad honorem).</a:t>
            </a:r>
            <a:endParaRPr lang="es-US" sz="1500" b="1" dirty="0">
              <a:ea typeface="Calibri" panose="020F0502020204030204" pitchFamily="34" charset="0"/>
              <a:cs typeface="Times New Roman" panose="02020603050405020304" pitchFamily="18" charset="0"/>
            </a:endParaRPr>
          </a:p>
        </p:txBody>
      </p:sp>
      <p:sp>
        <p:nvSpPr>
          <p:cNvPr id="9" name="Rectángulo 8"/>
          <p:cNvSpPr/>
          <p:nvPr/>
        </p:nvSpPr>
        <p:spPr>
          <a:xfrm>
            <a:off x="2133600" y="1171220"/>
            <a:ext cx="8833447"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Centro de Solución de Controversias</a:t>
            </a: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8.</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Carmen Elizabeth Galdámez (coordina las actividades de esta unidad).</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a:extLst>
              <a:ext uri="{FF2B5EF4-FFF2-40B4-BE49-F238E27FC236}">
                <a16:creationId xmlns:a16="http://schemas.microsoft.com/office/drawing/2014/main" id="{6C5D600E-3928-4F96-9ED1-7688059E6C39}"/>
              </a:ext>
            </a:extLst>
          </p:cNvPr>
          <p:cNvPicPr>
            <a:picLocks noChangeAspect="1"/>
          </p:cNvPicPr>
          <p:nvPr/>
        </p:nvPicPr>
        <p:blipFill>
          <a:blip r:embed="rId2"/>
          <a:stretch>
            <a:fillRect/>
          </a:stretch>
        </p:blipFill>
        <p:spPr>
          <a:xfrm>
            <a:off x="153875" y="24286"/>
            <a:ext cx="11168632" cy="4479235"/>
          </a:xfrm>
          <a:prstGeom prst="rect">
            <a:avLst/>
          </a:prstGeom>
        </p:spPr>
      </p:pic>
      <p:grpSp>
        <p:nvGrpSpPr>
          <p:cNvPr id="8" name="Agrupar 1"/>
          <p:cNvGrpSpPr/>
          <p:nvPr/>
        </p:nvGrpSpPr>
        <p:grpSpPr>
          <a:xfrm>
            <a:off x="-7565" y="-123820"/>
            <a:ext cx="1922964" cy="808382"/>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2" name="CuadroTexto 1">
            <a:hlinkClick r:id="rId5"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6"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7"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8"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9"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0"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1"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2" action="ppaction://hlinksldjump"/>
          </p:cNvPr>
          <p:cNvSpPr txBox="1"/>
          <p:nvPr/>
        </p:nvSpPr>
        <p:spPr>
          <a:xfrm>
            <a:off x="3869635" y="1894572"/>
            <a:ext cx="955438" cy="369332"/>
          </a:xfrm>
          <a:prstGeom prst="rect">
            <a:avLst/>
          </a:prstGeom>
          <a:noFill/>
        </p:spPr>
        <p:txBody>
          <a:bodyPr wrap="square" rtlCol="0">
            <a:spAutoFit/>
          </a:bodyPr>
          <a:lstStyle/>
          <a:p>
            <a:endParaRPr lang="es-SV" dirty="0"/>
          </a:p>
        </p:txBody>
      </p:sp>
      <p:sp>
        <p:nvSpPr>
          <p:cNvPr id="20" name="CuadroTexto 19">
            <a:hlinkClick r:id="rId13"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4"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5"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6"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7" action="ppaction://hlinksldjump"/>
          </p:cNvPr>
          <p:cNvSpPr txBox="1"/>
          <p:nvPr/>
        </p:nvSpPr>
        <p:spPr>
          <a:xfrm>
            <a:off x="3216361" y="282015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8"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19"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0"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1"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pic>
        <p:nvPicPr>
          <p:cNvPr id="14" name="Imagen 13">
            <a:extLst>
              <a:ext uri="{FF2B5EF4-FFF2-40B4-BE49-F238E27FC236}">
                <a16:creationId xmlns:a16="http://schemas.microsoft.com/office/drawing/2014/main" id="{09437E0D-9127-4424-8812-042C16FCA013}"/>
              </a:ext>
            </a:extLst>
          </p:cNvPr>
          <p:cNvPicPr>
            <a:picLocks noChangeAspect="1"/>
          </p:cNvPicPr>
          <p:nvPr/>
        </p:nvPicPr>
        <p:blipFill rotWithShape="1">
          <a:blip r:embed="rId22"/>
          <a:srcRect t="3291"/>
          <a:stretch/>
        </p:blipFill>
        <p:spPr>
          <a:xfrm>
            <a:off x="3315833" y="4426262"/>
            <a:ext cx="6096000" cy="2383661"/>
          </a:xfrm>
          <a:prstGeom prst="rect">
            <a:avLst/>
          </a:prstGeom>
        </p:spPr>
      </p:pic>
      <p:sp>
        <p:nvSpPr>
          <p:cNvPr id="3" name="CuadroTexto 2">
            <a:hlinkClick r:id="rId5" action="ppaction://hlinksldjump"/>
            <a:extLst>
              <a:ext uri="{FF2B5EF4-FFF2-40B4-BE49-F238E27FC236}">
                <a16:creationId xmlns:a16="http://schemas.microsoft.com/office/drawing/2014/main" id="{0B16BEF2-000F-42CB-A98B-753DB5628851}"/>
              </a:ext>
            </a:extLst>
          </p:cNvPr>
          <p:cNvSpPr txBox="1"/>
          <p:nvPr/>
        </p:nvSpPr>
        <p:spPr>
          <a:xfrm>
            <a:off x="5779771" y="0"/>
            <a:ext cx="401053" cy="481263"/>
          </a:xfrm>
          <a:prstGeom prst="rect">
            <a:avLst/>
          </a:prstGeom>
          <a:noFill/>
        </p:spPr>
        <p:txBody>
          <a:bodyPr wrap="square" rtlCol="0">
            <a:spAutoFit/>
          </a:bodyPr>
          <a:lstStyle/>
          <a:p>
            <a:endParaRPr lang="es-SV" dirty="0"/>
          </a:p>
        </p:txBody>
      </p:sp>
      <p:sp>
        <p:nvSpPr>
          <p:cNvPr id="28" name="CuadroTexto 27">
            <a:hlinkClick r:id="rId7" action="ppaction://hlinksldjump"/>
            <a:extLst>
              <a:ext uri="{FF2B5EF4-FFF2-40B4-BE49-F238E27FC236}">
                <a16:creationId xmlns:a16="http://schemas.microsoft.com/office/drawing/2014/main" id="{B6664A64-10EF-4B72-B2C4-D2C8AC91B034}"/>
              </a:ext>
            </a:extLst>
          </p:cNvPr>
          <p:cNvSpPr txBox="1"/>
          <p:nvPr/>
        </p:nvSpPr>
        <p:spPr>
          <a:xfrm>
            <a:off x="4292716" y="-23387"/>
            <a:ext cx="401053" cy="481263"/>
          </a:xfrm>
          <a:prstGeom prst="rect">
            <a:avLst/>
          </a:prstGeom>
          <a:noFill/>
        </p:spPr>
        <p:txBody>
          <a:bodyPr wrap="square" rtlCol="0">
            <a:spAutoFit/>
          </a:bodyPr>
          <a:lstStyle/>
          <a:p>
            <a:endParaRPr lang="es-SV" dirty="0"/>
          </a:p>
        </p:txBody>
      </p:sp>
      <p:sp>
        <p:nvSpPr>
          <p:cNvPr id="36" name="CuadroTexto 35">
            <a:hlinkClick r:id="rId6" action="ppaction://hlinksldjump"/>
            <a:extLst>
              <a:ext uri="{FF2B5EF4-FFF2-40B4-BE49-F238E27FC236}">
                <a16:creationId xmlns:a16="http://schemas.microsoft.com/office/drawing/2014/main" id="{4F5D4675-FEAC-47FE-B7F4-99DC88F1563D}"/>
              </a:ext>
            </a:extLst>
          </p:cNvPr>
          <p:cNvSpPr txBox="1"/>
          <p:nvPr/>
        </p:nvSpPr>
        <p:spPr>
          <a:xfrm>
            <a:off x="8551139" y="-55966"/>
            <a:ext cx="401053" cy="481263"/>
          </a:xfrm>
          <a:prstGeom prst="rect">
            <a:avLst/>
          </a:prstGeom>
          <a:noFill/>
        </p:spPr>
        <p:txBody>
          <a:bodyPr wrap="square" rtlCol="0">
            <a:spAutoFit/>
          </a:bodyPr>
          <a:lstStyle/>
          <a:p>
            <a:endParaRPr lang="es-SV" dirty="0"/>
          </a:p>
        </p:txBody>
      </p:sp>
      <p:sp>
        <p:nvSpPr>
          <p:cNvPr id="37" name="CuadroTexto 36">
            <a:hlinkClick r:id="rId9" action="ppaction://hlinksldjump"/>
            <a:extLst>
              <a:ext uri="{FF2B5EF4-FFF2-40B4-BE49-F238E27FC236}">
                <a16:creationId xmlns:a16="http://schemas.microsoft.com/office/drawing/2014/main" id="{61120D82-6041-47A5-B9F6-E6001563587C}"/>
              </a:ext>
            </a:extLst>
          </p:cNvPr>
          <p:cNvSpPr txBox="1"/>
          <p:nvPr/>
        </p:nvSpPr>
        <p:spPr>
          <a:xfrm>
            <a:off x="1603513" y="1373915"/>
            <a:ext cx="401053" cy="481263"/>
          </a:xfrm>
          <a:prstGeom prst="rect">
            <a:avLst/>
          </a:prstGeom>
          <a:noFill/>
        </p:spPr>
        <p:txBody>
          <a:bodyPr wrap="square" rtlCol="0">
            <a:spAutoFit/>
          </a:bodyPr>
          <a:lstStyle/>
          <a:p>
            <a:endParaRPr lang="es-SV" dirty="0"/>
          </a:p>
        </p:txBody>
      </p:sp>
      <p:sp>
        <p:nvSpPr>
          <p:cNvPr id="38" name="CuadroTexto 37">
            <a:hlinkClick r:id="rId8" action="ppaction://hlinksldjump"/>
            <a:extLst>
              <a:ext uri="{FF2B5EF4-FFF2-40B4-BE49-F238E27FC236}">
                <a16:creationId xmlns:a16="http://schemas.microsoft.com/office/drawing/2014/main" id="{98E6D8F2-E8EB-49BE-A81E-C9F221DADD4B}"/>
              </a:ext>
            </a:extLst>
          </p:cNvPr>
          <p:cNvSpPr txBox="1"/>
          <p:nvPr/>
        </p:nvSpPr>
        <p:spPr>
          <a:xfrm>
            <a:off x="4956551" y="583411"/>
            <a:ext cx="401053" cy="481263"/>
          </a:xfrm>
          <a:prstGeom prst="rect">
            <a:avLst/>
          </a:prstGeom>
          <a:noFill/>
        </p:spPr>
        <p:txBody>
          <a:bodyPr wrap="square" rtlCol="0">
            <a:spAutoFit/>
          </a:bodyPr>
          <a:lstStyle/>
          <a:p>
            <a:endParaRPr lang="es-SV" dirty="0"/>
          </a:p>
        </p:txBody>
      </p:sp>
      <p:sp>
        <p:nvSpPr>
          <p:cNvPr id="39" name="CuadroTexto 38">
            <a:hlinkClick r:id="rId11" action="ppaction://hlinksldjump"/>
            <a:extLst>
              <a:ext uri="{FF2B5EF4-FFF2-40B4-BE49-F238E27FC236}">
                <a16:creationId xmlns:a16="http://schemas.microsoft.com/office/drawing/2014/main" id="{64DA567A-20CB-4578-97F6-81CEBA2EA32E}"/>
              </a:ext>
            </a:extLst>
          </p:cNvPr>
          <p:cNvSpPr txBox="1"/>
          <p:nvPr/>
        </p:nvSpPr>
        <p:spPr>
          <a:xfrm>
            <a:off x="2927795" y="1365944"/>
            <a:ext cx="401053" cy="481263"/>
          </a:xfrm>
          <a:prstGeom prst="rect">
            <a:avLst/>
          </a:prstGeom>
          <a:noFill/>
        </p:spPr>
        <p:txBody>
          <a:bodyPr wrap="square" rtlCol="0">
            <a:spAutoFit/>
          </a:bodyPr>
          <a:lstStyle/>
          <a:p>
            <a:endParaRPr lang="es-SV" dirty="0"/>
          </a:p>
        </p:txBody>
      </p:sp>
      <p:sp>
        <p:nvSpPr>
          <p:cNvPr id="40" name="CuadroTexto 39">
            <a:hlinkClick r:id="rId12" action="ppaction://hlinksldjump"/>
            <a:extLst>
              <a:ext uri="{FF2B5EF4-FFF2-40B4-BE49-F238E27FC236}">
                <a16:creationId xmlns:a16="http://schemas.microsoft.com/office/drawing/2014/main" id="{14EE2011-33CE-4C9E-8036-C7198EF5E7CA}"/>
              </a:ext>
            </a:extLst>
          </p:cNvPr>
          <p:cNvSpPr txBox="1"/>
          <p:nvPr/>
        </p:nvSpPr>
        <p:spPr>
          <a:xfrm>
            <a:off x="3946301" y="1406876"/>
            <a:ext cx="401053" cy="481263"/>
          </a:xfrm>
          <a:prstGeom prst="rect">
            <a:avLst/>
          </a:prstGeom>
          <a:noFill/>
        </p:spPr>
        <p:txBody>
          <a:bodyPr wrap="square" rtlCol="0">
            <a:spAutoFit/>
          </a:bodyPr>
          <a:lstStyle/>
          <a:p>
            <a:endParaRPr lang="es-SV" dirty="0"/>
          </a:p>
        </p:txBody>
      </p:sp>
      <p:sp>
        <p:nvSpPr>
          <p:cNvPr id="41" name="CuadroTexto 40">
            <a:hlinkClick r:id="rId13" action="ppaction://hlinksldjump"/>
            <a:extLst>
              <a:ext uri="{FF2B5EF4-FFF2-40B4-BE49-F238E27FC236}">
                <a16:creationId xmlns:a16="http://schemas.microsoft.com/office/drawing/2014/main" id="{F39268A8-943E-458C-B265-4DA959984A26}"/>
              </a:ext>
            </a:extLst>
          </p:cNvPr>
          <p:cNvSpPr txBox="1"/>
          <p:nvPr/>
        </p:nvSpPr>
        <p:spPr>
          <a:xfrm>
            <a:off x="5200375" y="1398977"/>
            <a:ext cx="401053" cy="481263"/>
          </a:xfrm>
          <a:prstGeom prst="rect">
            <a:avLst/>
          </a:prstGeom>
          <a:noFill/>
        </p:spPr>
        <p:txBody>
          <a:bodyPr wrap="square" rtlCol="0">
            <a:spAutoFit/>
          </a:bodyPr>
          <a:lstStyle/>
          <a:p>
            <a:endParaRPr lang="es-SV" dirty="0"/>
          </a:p>
        </p:txBody>
      </p:sp>
      <p:sp>
        <p:nvSpPr>
          <p:cNvPr id="42" name="CuadroTexto 41">
            <a:hlinkClick r:id="rId14" action="ppaction://hlinksldjump"/>
            <a:extLst>
              <a:ext uri="{FF2B5EF4-FFF2-40B4-BE49-F238E27FC236}">
                <a16:creationId xmlns:a16="http://schemas.microsoft.com/office/drawing/2014/main" id="{197CE1E5-0370-4C77-A7C8-EA4948FF5179}"/>
              </a:ext>
            </a:extLst>
          </p:cNvPr>
          <p:cNvSpPr txBox="1"/>
          <p:nvPr/>
        </p:nvSpPr>
        <p:spPr>
          <a:xfrm>
            <a:off x="6446252" y="1459014"/>
            <a:ext cx="401053" cy="481263"/>
          </a:xfrm>
          <a:prstGeom prst="rect">
            <a:avLst/>
          </a:prstGeom>
          <a:noFill/>
        </p:spPr>
        <p:txBody>
          <a:bodyPr wrap="square" rtlCol="0">
            <a:spAutoFit/>
          </a:bodyPr>
          <a:lstStyle/>
          <a:p>
            <a:endParaRPr lang="es-SV" dirty="0"/>
          </a:p>
        </p:txBody>
      </p:sp>
      <p:sp>
        <p:nvSpPr>
          <p:cNvPr id="43" name="CuadroTexto 42">
            <a:hlinkClick r:id="rId10" action="ppaction://hlinksldjump"/>
            <a:extLst>
              <a:ext uri="{FF2B5EF4-FFF2-40B4-BE49-F238E27FC236}">
                <a16:creationId xmlns:a16="http://schemas.microsoft.com/office/drawing/2014/main" id="{43335421-A9DA-4BF5-B59F-B1F1596C8006}"/>
              </a:ext>
            </a:extLst>
          </p:cNvPr>
          <p:cNvSpPr txBox="1"/>
          <p:nvPr/>
        </p:nvSpPr>
        <p:spPr>
          <a:xfrm>
            <a:off x="7555366" y="1458196"/>
            <a:ext cx="401053" cy="481263"/>
          </a:xfrm>
          <a:prstGeom prst="rect">
            <a:avLst/>
          </a:prstGeom>
          <a:noFill/>
        </p:spPr>
        <p:txBody>
          <a:bodyPr wrap="square" rtlCol="0">
            <a:spAutoFit/>
          </a:bodyPr>
          <a:lstStyle/>
          <a:p>
            <a:endParaRPr lang="es-SV" dirty="0"/>
          </a:p>
        </p:txBody>
      </p:sp>
      <p:sp>
        <p:nvSpPr>
          <p:cNvPr id="44" name="CuadroTexto 43">
            <a:hlinkClick r:id="rId15" action="ppaction://hlinksldjump"/>
            <a:extLst>
              <a:ext uri="{FF2B5EF4-FFF2-40B4-BE49-F238E27FC236}">
                <a16:creationId xmlns:a16="http://schemas.microsoft.com/office/drawing/2014/main" id="{38C06F38-F89F-4D86-A734-50B4CC78798A}"/>
              </a:ext>
            </a:extLst>
          </p:cNvPr>
          <p:cNvSpPr txBox="1"/>
          <p:nvPr/>
        </p:nvSpPr>
        <p:spPr>
          <a:xfrm>
            <a:off x="8745676" y="1346732"/>
            <a:ext cx="401053" cy="481263"/>
          </a:xfrm>
          <a:prstGeom prst="rect">
            <a:avLst/>
          </a:prstGeom>
          <a:noFill/>
        </p:spPr>
        <p:txBody>
          <a:bodyPr wrap="square" rtlCol="0">
            <a:spAutoFit/>
          </a:bodyPr>
          <a:lstStyle/>
          <a:p>
            <a:endParaRPr lang="es-SV" dirty="0"/>
          </a:p>
        </p:txBody>
      </p:sp>
      <p:sp>
        <p:nvSpPr>
          <p:cNvPr id="45" name="CuadroTexto 44">
            <a:hlinkClick r:id="rId16" action="ppaction://hlinksldjump"/>
            <a:extLst>
              <a:ext uri="{FF2B5EF4-FFF2-40B4-BE49-F238E27FC236}">
                <a16:creationId xmlns:a16="http://schemas.microsoft.com/office/drawing/2014/main" id="{06E9CBA7-3B50-4C78-96C4-D64B003AAA2C}"/>
              </a:ext>
            </a:extLst>
          </p:cNvPr>
          <p:cNvSpPr txBox="1"/>
          <p:nvPr/>
        </p:nvSpPr>
        <p:spPr>
          <a:xfrm>
            <a:off x="1482488" y="2902226"/>
            <a:ext cx="401053" cy="481263"/>
          </a:xfrm>
          <a:prstGeom prst="rect">
            <a:avLst/>
          </a:prstGeom>
          <a:noFill/>
        </p:spPr>
        <p:txBody>
          <a:bodyPr wrap="square" rtlCol="0">
            <a:spAutoFit/>
          </a:bodyPr>
          <a:lstStyle/>
          <a:p>
            <a:endParaRPr lang="es-SV" dirty="0"/>
          </a:p>
        </p:txBody>
      </p:sp>
      <p:sp>
        <p:nvSpPr>
          <p:cNvPr id="46" name="CuadroTexto 45">
            <a:hlinkClick r:id="rId17" action="ppaction://hlinksldjump"/>
            <a:extLst>
              <a:ext uri="{FF2B5EF4-FFF2-40B4-BE49-F238E27FC236}">
                <a16:creationId xmlns:a16="http://schemas.microsoft.com/office/drawing/2014/main" id="{BD961DCD-A900-4472-A0DB-9CDAFB360577}"/>
              </a:ext>
            </a:extLst>
          </p:cNvPr>
          <p:cNvSpPr txBox="1"/>
          <p:nvPr/>
        </p:nvSpPr>
        <p:spPr>
          <a:xfrm>
            <a:off x="3371899" y="2923699"/>
            <a:ext cx="401053" cy="481263"/>
          </a:xfrm>
          <a:prstGeom prst="rect">
            <a:avLst/>
          </a:prstGeom>
          <a:noFill/>
        </p:spPr>
        <p:txBody>
          <a:bodyPr wrap="square" rtlCol="0">
            <a:spAutoFit/>
          </a:bodyPr>
          <a:lstStyle/>
          <a:p>
            <a:endParaRPr lang="es-SV" dirty="0"/>
          </a:p>
        </p:txBody>
      </p:sp>
      <p:sp>
        <p:nvSpPr>
          <p:cNvPr id="47" name="CuadroTexto 46">
            <a:hlinkClick r:id="rId19" action="ppaction://hlinksldjump"/>
            <a:extLst>
              <a:ext uri="{FF2B5EF4-FFF2-40B4-BE49-F238E27FC236}">
                <a16:creationId xmlns:a16="http://schemas.microsoft.com/office/drawing/2014/main" id="{4434AD0B-EA82-4385-84BF-2D6DED257CF3}"/>
              </a:ext>
            </a:extLst>
          </p:cNvPr>
          <p:cNvSpPr txBox="1"/>
          <p:nvPr/>
        </p:nvSpPr>
        <p:spPr>
          <a:xfrm>
            <a:off x="6546718" y="3015846"/>
            <a:ext cx="401053" cy="481263"/>
          </a:xfrm>
          <a:prstGeom prst="rect">
            <a:avLst/>
          </a:prstGeom>
          <a:noFill/>
        </p:spPr>
        <p:txBody>
          <a:bodyPr wrap="square" rtlCol="0">
            <a:spAutoFit/>
          </a:bodyPr>
          <a:lstStyle/>
          <a:p>
            <a:endParaRPr lang="es-SV" dirty="0"/>
          </a:p>
        </p:txBody>
      </p:sp>
      <p:sp>
        <p:nvSpPr>
          <p:cNvPr id="48" name="CuadroTexto 47">
            <a:hlinkClick r:id="rId20" action="ppaction://hlinksldjump"/>
            <a:extLst>
              <a:ext uri="{FF2B5EF4-FFF2-40B4-BE49-F238E27FC236}">
                <a16:creationId xmlns:a16="http://schemas.microsoft.com/office/drawing/2014/main" id="{E3672791-7F9C-4C99-AA94-7F765A89DD52}"/>
              </a:ext>
            </a:extLst>
          </p:cNvPr>
          <p:cNvSpPr txBox="1"/>
          <p:nvPr/>
        </p:nvSpPr>
        <p:spPr>
          <a:xfrm>
            <a:off x="9310291" y="2923699"/>
            <a:ext cx="401053" cy="481263"/>
          </a:xfrm>
          <a:prstGeom prst="rect">
            <a:avLst/>
          </a:prstGeom>
          <a:noFill/>
        </p:spPr>
        <p:txBody>
          <a:bodyPr wrap="square" rtlCol="0">
            <a:spAutoFit/>
          </a:bodyPr>
          <a:lstStyle/>
          <a:p>
            <a:endParaRPr lang="es-SV" dirty="0"/>
          </a:p>
        </p:txBody>
      </p:sp>
      <p:sp>
        <p:nvSpPr>
          <p:cNvPr id="49" name="CuadroTexto 48">
            <a:hlinkClick r:id="rId21" action="ppaction://hlinksldjump"/>
            <a:extLst>
              <a:ext uri="{FF2B5EF4-FFF2-40B4-BE49-F238E27FC236}">
                <a16:creationId xmlns:a16="http://schemas.microsoft.com/office/drawing/2014/main" id="{326AA521-966E-45B5-ACB5-AF9DE57B048E}"/>
              </a:ext>
            </a:extLst>
          </p:cNvPr>
          <p:cNvSpPr txBox="1"/>
          <p:nvPr/>
        </p:nvSpPr>
        <p:spPr>
          <a:xfrm>
            <a:off x="5751117" y="4450637"/>
            <a:ext cx="401053" cy="481263"/>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42120"/>
            <a:ext cx="1922964" cy="810854"/>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chemeClr val="accent5"/>
                </a:solidFill>
              </a:rPr>
              <a:t>Dirección de Descentralización</a:t>
            </a:r>
          </a:p>
        </p:txBody>
      </p:sp>
      <p:sp>
        <p:nvSpPr>
          <p:cNvPr id="8" name="Rectángulo 7"/>
          <p:cNvSpPr/>
          <p:nvPr/>
        </p:nvSpPr>
        <p:spPr>
          <a:xfrm>
            <a:off x="786069" y="1109004"/>
            <a:ext cx="10924655" cy="528484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a:t>
            </a:r>
            <a:r>
              <a:rPr lang="es-MX" sz="1600" dirty="0"/>
              <a:t>el (la) Director(a) de la Dirección de Descentralización, el (la) Gerente(a) de la Gerencia de la Defensoría Regional de Occidente, el (la) Gerente(a) de la Gerencia de la Defensoría Regional de Oriente, el (la) Gerente(a) de la Gerencia de Atención Descentralizada y el (la) Gerente(a) de la Gerencia de Atención Virtual, y demás personal de coordinación, técnico y administrativo que fuere necesario.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integran:60.</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a:t>
            </a:r>
            <a:r>
              <a:rPr lang="es-SV" sz="1500" b="1" dirty="0">
                <a:latin typeface="+mj-lt"/>
                <a:ea typeface="Calibri" panose="020F0502020204030204" pitchFamily="34" charset="0"/>
                <a:cs typeface="Times New Roman" panose="02020603050405020304" pitchFamily="18" charset="0"/>
              </a:rPr>
              <a:t>Julio Humberto Aquino Castillo</a:t>
            </a:r>
          </a:p>
          <a:p>
            <a:pPr algn="just">
              <a:lnSpc>
                <a:spcPct val="107000"/>
              </a:lnSpc>
            </a:pPr>
            <a:r>
              <a:rPr lang="es-MX" sz="1500" dirty="0">
                <a:latin typeface="+mj-lt"/>
                <a:cs typeface="Times New Roman" panose="02020603050405020304" pitchFamily="18" charset="0"/>
              </a:rPr>
              <a:t>Gerencia de Atención Virtual: </a:t>
            </a:r>
            <a:r>
              <a:rPr lang="es-MX" sz="1500" b="1" dirty="0">
                <a:latin typeface="+mj-lt"/>
                <a:cs typeface="Times New Roman" panose="02020603050405020304" pitchFamily="18" charset="0"/>
              </a:rPr>
              <a:t>Otto Mauricio </a:t>
            </a:r>
            <a:r>
              <a:rPr lang="es-MX" sz="1500" b="1" dirty="0" err="1">
                <a:latin typeface="+mj-lt"/>
                <a:cs typeface="Times New Roman" panose="02020603050405020304" pitchFamily="18" charset="0"/>
              </a:rPr>
              <a:t>GuillÉn</a:t>
            </a:r>
            <a:r>
              <a:rPr lang="es-MX" sz="1500" b="1" dirty="0">
                <a:latin typeface="+mj-lt"/>
                <a:cs typeface="Times New Roman" panose="02020603050405020304" pitchFamily="18" charset="0"/>
              </a:rPr>
              <a:t> Salvador.</a:t>
            </a:r>
            <a:endParaRPr lang="es-SV" sz="1500" b="1" dirty="0">
              <a:latin typeface="+mj-lt"/>
              <a:cs typeface="Times New Roman" panose="02020603050405020304" pitchFamily="18" charset="0"/>
            </a:endParaRPr>
          </a:p>
        </p:txBody>
      </p:sp>
      <p:sp>
        <p:nvSpPr>
          <p:cNvPr id="9" name="Rectángulo 8"/>
          <p:cNvSpPr/>
          <p:nvPr/>
        </p:nvSpPr>
        <p:spPr>
          <a:xfrm>
            <a:off x="786069" y="1004328"/>
            <a:ext cx="10924655" cy="538952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202078" y="25748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03480" y="811938"/>
            <a:ext cx="8152485" cy="738664"/>
          </a:xfrm>
          <a:prstGeom prst="rect">
            <a:avLst/>
          </a:prstGeom>
        </p:spPr>
        <p:txBody>
          <a:bodyPr wrap="square">
            <a:spAutoFit/>
          </a:bodyPr>
          <a:lstStyle/>
          <a:p>
            <a:pPr algn="just"/>
            <a:r>
              <a:rPr lang="es-SV" sz="14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82068" y="1816141"/>
            <a:ext cx="5370359" cy="2031325"/>
          </a:xfrm>
          <a:prstGeom prst="rect">
            <a:avLst/>
          </a:prstGeom>
        </p:spPr>
        <p:txBody>
          <a:bodyPr wrap="square">
            <a:spAutoFit/>
          </a:bodyPr>
          <a:lstStyle/>
          <a:p>
            <a:r>
              <a:rPr lang="es-SV" sz="1400" dirty="0">
                <a:latin typeface="+mj-lt"/>
              </a:rPr>
              <a:t>La Defensoría cuenta con las siguientes unidades staff de la Presidencia:</a:t>
            </a:r>
          </a:p>
          <a:p>
            <a:r>
              <a:rPr lang="es-SV" sz="1400" dirty="0">
                <a:latin typeface="+mj-lt"/>
              </a:rPr>
              <a:t>a) Asesoría;</a:t>
            </a:r>
          </a:p>
          <a:p>
            <a:r>
              <a:rPr lang="es-SV" sz="1400" dirty="0">
                <a:latin typeface="+mj-lt"/>
              </a:rPr>
              <a:t>b) Unidad de Auditoría Interna;</a:t>
            </a:r>
          </a:p>
          <a:p>
            <a:r>
              <a:rPr lang="es-SV" sz="1400" dirty="0">
                <a:latin typeface="+mj-lt"/>
              </a:rPr>
              <a:t>c) Unidad Financiera Institucional;</a:t>
            </a:r>
          </a:p>
          <a:p>
            <a:r>
              <a:rPr lang="es-SV" sz="1400" dirty="0">
                <a:latin typeface="+mj-lt"/>
              </a:rPr>
              <a:t>d)Unidad de Acceso a la Información Pública y Transparencia;</a:t>
            </a:r>
          </a:p>
          <a:p>
            <a:r>
              <a:rPr lang="es-SV" sz="1400" dirty="0">
                <a:latin typeface="+mj-lt"/>
              </a:rPr>
              <a:t>e) Unidad de Planificación y Calidad;</a:t>
            </a:r>
          </a:p>
          <a:p>
            <a:r>
              <a:rPr lang="es-SV" sz="1400" dirty="0">
                <a:latin typeface="+mj-lt"/>
              </a:rPr>
              <a:t>g) Unidad de Comunicaciones.</a:t>
            </a:r>
          </a:p>
          <a:p>
            <a:r>
              <a:rPr lang="es-SV" sz="1400" dirty="0">
                <a:latin typeface="+mj-lt"/>
              </a:rPr>
              <a:t>h) Dirección de Estudios de Consumo</a:t>
            </a:r>
          </a:p>
          <a:p>
            <a:r>
              <a:rPr lang="es-SV" sz="1400" dirty="0">
                <a:latin typeface="+mj-lt"/>
              </a:rPr>
              <a:t>i) Unidad de Cooperación y Relaciones Interinstitucionales</a:t>
            </a:r>
          </a:p>
        </p:txBody>
      </p:sp>
      <p:sp>
        <p:nvSpPr>
          <p:cNvPr id="10" name="Rectángulo 9"/>
          <p:cNvSpPr/>
          <p:nvPr/>
        </p:nvSpPr>
        <p:spPr>
          <a:xfrm>
            <a:off x="3268816" y="3792342"/>
            <a:ext cx="5494184" cy="1600438"/>
          </a:xfrm>
          <a:prstGeom prst="rect">
            <a:avLst/>
          </a:prstGeom>
        </p:spPr>
        <p:txBody>
          <a:bodyPr wrap="square">
            <a:spAutoFit/>
          </a:bodyPr>
          <a:lstStyle/>
          <a:p>
            <a:r>
              <a:rPr lang="es-SV" sz="1400" dirty="0">
                <a:latin typeface="+mj-lt"/>
              </a:rPr>
              <a:t>Asimismo, La Defensoría contará con las siguientes direcciones:</a:t>
            </a:r>
          </a:p>
          <a:p>
            <a:r>
              <a:rPr lang="es-SV" sz="1400" dirty="0">
                <a:latin typeface="+mj-lt"/>
              </a:rPr>
              <a:t>a) Dirección de Vigilancia de Mercado;</a:t>
            </a:r>
          </a:p>
          <a:p>
            <a:r>
              <a:rPr lang="es-SV" sz="1400" dirty="0">
                <a:latin typeface="+mj-lt"/>
              </a:rPr>
              <a:t>b) Dirección de Ciudadanía y Consumo;</a:t>
            </a:r>
          </a:p>
          <a:p>
            <a:r>
              <a:rPr lang="es-SV" sz="1400" dirty="0">
                <a:latin typeface="+mj-lt"/>
              </a:rPr>
              <a:t>c) Dirección Jurídica;</a:t>
            </a:r>
          </a:p>
          <a:p>
            <a:r>
              <a:rPr lang="es-SV" sz="1400" dirty="0">
                <a:latin typeface="+mj-lt"/>
              </a:rPr>
              <a:t>d) Dirección de Administración;</a:t>
            </a:r>
          </a:p>
          <a:p>
            <a:r>
              <a:rPr lang="es-SV" sz="1400" dirty="0">
                <a:latin typeface="+mj-lt"/>
              </a:rPr>
              <a:t>e) Dirección del Centro de Solución de Controversias; y,</a:t>
            </a:r>
          </a:p>
          <a:p>
            <a:r>
              <a:rPr lang="es-SV" sz="1400" dirty="0">
                <a:latin typeface="+mj-lt"/>
              </a:rPr>
              <a:t>f) Dirección de Descentralización.</a:t>
            </a:r>
          </a:p>
        </p:txBody>
      </p:sp>
      <p:sp>
        <p:nvSpPr>
          <p:cNvPr id="11" name="Rectángulo 10"/>
          <p:cNvSpPr/>
          <p:nvPr/>
        </p:nvSpPr>
        <p:spPr>
          <a:xfrm>
            <a:off x="2505266" y="5561924"/>
            <a:ext cx="8321759" cy="523220"/>
          </a:xfrm>
          <a:prstGeom prst="rect">
            <a:avLst/>
          </a:prstGeom>
        </p:spPr>
        <p:txBody>
          <a:bodyPr wrap="square">
            <a:spAutoFit/>
          </a:bodyPr>
          <a:lstStyle/>
          <a:p>
            <a:r>
              <a:rPr lang="es-SV" sz="14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93980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7.</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5.</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4855496"/>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pPr>
            <a:r>
              <a:rPr lang="es-SV" sz="1700" b="1" dirty="0">
                <a:latin typeface="+mj-lt"/>
                <a:ea typeface="Calibri" panose="020F0502020204030204" pitchFamily="34" charset="0"/>
                <a:cs typeface="Times New Roman" panose="02020603050405020304" pitchFamily="18" charset="0"/>
              </a:rPr>
              <a:t>Presidente del Consejo Consultivo: </a:t>
            </a:r>
            <a:r>
              <a:rPr lang="es-SV" sz="1700" b="1" dirty="0">
                <a:ea typeface="Calibri" panose="020F0502020204030204" pitchFamily="34" charset="0"/>
                <a:cs typeface="Times New Roman" panose="02020603050405020304" pitchFamily="18" charset="0"/>
              </a:rPr>
              <a:t> </a:t>
            </a:r>
            <a:r>
              <a:rPr lang="es-SV" sz="1700" b="1" dirty="0">
                <a:latin typeface="+mj-lt"/>
                <a:ea typeface="Calibri" panose="020F0502020204030204" pitchFamily="34" charset="0"/>
                <a:cs typeface="Times New Roman" panose="02020603050405020304" pitchFamily="18" charset="0"/>
              </a:rPr>
              <a:t>Gerardo Daniel Henríquez Angulo.</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7.</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6.</a:t>
            </a: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10272665"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15.</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Roxana Jannet Córdova.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Sibrián.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Asesoría</a:t>
            </a:r>
          </a:p>
        </p:txBody>
      </p:sp>
      <p:sp>
        <p:nvSpPr>
          <p:cNvPr id="10" name="Rectángulo 9"/>
          <p:cNvSpPr/>
          <p:nvPr/>
        </p:nvSpPr>
        <p:spPr>
          <a:xfrm>
            <a:off x="2504859" y="1339404"/>
            <a:ext cx="7955280" cy="393191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No hay persona nombrada en el cargo.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0.</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0.</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4228273"/>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85838" y="69452"/>
            <a:ext cx="1922964" cy="713898"/>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620469" y="10259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ESTUDIOS DE CONSUMO</a:t>
            </a:r>
          </a:p>
        </p:txBody>
      </p:sp>
      <p:sp>
        <p:nvSpPr>
          <p:cNvPr id="10" name="Rectángulo 9"/>
          <p:cNvSpPr/>
          <p:nvPr/>
        </p:nvSpPr>
        <p:spPr>
          <a:xfrm>
            <a:off x="1610419" y="821383"/>
            <a:ext cx="9493625" cy="5712269"/>
          </a:xfrm>
          <a:prstGeom prst="rect">
            <a:avLst/>
          </a:prstGeom>
        </p:spPr>
        <p:txBody>
          <a:bodyPr wrap="square">
            <a:spAutoFit/>
          </a:bodyPr>
          <a:lstStyle/>
          <a:p>
            <a:pPr algn="just">
              <a:lnSpc>
                <a:spcPct val="107000"/>
              </a:lnSpc>
              <a:spcAft>
                <a:spcPts val="0"/>
              </a:spcAft>
            </a:pPr>
            <a:r>
              <a:rPr lang="es-MX" sz="1600" dirty="0">
                <a:latin typeface="+mj-lt"/>
                <a:cs typeface="Times New Roman" panose="02020603050405020304" pitchFamily="18" charset="0"/>
              </a:rPr>
              <a:t>Es responsable de realizar estudios de investigación en temáticas relevantes que permitan establecer indicios o afectaciones que pueden dañar los intereses y derechos de las personas consumidoras; y establecer los procesos óptimos para la recopilación, validación, estandarización, procesamiento, sistematización y análisis de la información obtenida a través de las distintas áreas de la Defensoría el Consumidor, con el fin de contar con información estadística confiable para formular política pública en materia de consumo</a:t>
            </a:r>
            <a:r>
              <a:rPr lang="es-SV" sz="1600" dirty="0">
                <a:latin typeface="+mj-lt"/>
                <a:cs typeface="Times New Roman" panose="02020603050405020304" pitchFamily="18" charset="0"/>
              </a:rPr>
              <a:t>. </a:t>
            </a:r>
          </a:p>
          <a:p>
            <a:pPr algn="just">
              <a:lnSpc>
                <a:spcPct val="107000"/>
              </a:lnSpc>
              <a:spcAft>
                <a:spcPts val="0"/>
              </a:spcAft>
            </a:pPr>
            <a:endParaRPr lang="es-SV" sz="1100" b="1"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cs typeface="Times New Roman" panose="02020603050405020304" pitchFamily="18" charset="0"/>
              </a:rPr>
              <a:t>La Dirección de estudios de consumo está integrada por </a:t>
            </a:r>
            <a:r>
              <a:rPr lang="es-MX" sz="1600" dirty="0">
                <a:latin typeface="+mj-lt"/>
                <a:cs typeface="Times New Roman" panose="02020603050405020304" pitchFamily="18" charset="0"/>
              </a:rPr>
              <a:t>el (la) Director(a) de la Dirección de Estudios de Consumo, el (la) Jefe(a) de la Unidad de Inteligencia de Mercado y Consumo, el (la) Jefe(a) de la Unidad de Gestión y Procesamiento de Información, el (la) Jefe(a) de la Unidad de Metodología y Validación, y el personal técnico que fuere necesario para el cumplimiento de sus atribuciones.</a:t>
            </a:r>
          </a:p>
          <a:p>
            <a:pPr algn="just">
              <a:lnSpc>
                <a:spcPct val="107000"/>
              </a:lnSpc>
            </a:pPr>
            <a:endParaRPr lang="es-SV" sz="1100" dirty="0">
              <a:latin typeface="+mj-lt"/>
              <a:cs typeface="Times New Roman" panose="02020603050405020304" pitchFamily="18" charset="0"/>
            </a:endParaRPr>
          </a:p>
          <a:p>
            <a:pPr algn="just">
              <a:lnSpc>
                <a:spcPct val="107000"/>
              </a:lnSpc>
            </a:pPr>
            <a:r>
              <a:rPr lang="es-MX" b="1" dirty="0">
                <a:latin typeface="+mj-lt"/>
                <a:cs typeface="Times New Roman" panose="02020603050405020304" pitchFamily="18" charset="0"/>
              </a:rPr>
              <a:t>Responsable: Nadeshda Rocío de Flor Aquino Campos.</a:t>
            </a:r>
          </a:p>
          <a:p>
            <a:pPr algn="just">
              <a:lnSpc>
                <a:spcPct val="107000"/>
              </a:lnSpc>
            </a:pPr>
            <a:r>
              <a:rPr lang="es-MX" sz="1600" dirty="0">
                <a:latin typeface="+mj-lt"/>
                <a:cs typeface="Times New Roman" panose="02020603050405020304" pitchFamily="18" charset="0"/>
              </a:rPr>
              <a:t>Número de personas que la integran: 3.</a:t>
            </a:r>
          </a:p>
          <a:p>
            <a:pPr algn="just">
              <a:lnSpc>
                <a:spcPct val="107000"/>
              </a:lnSpc>
            </a:pPr>
            <a:r>
              <a:rPr lang="es-MX" sz="1600" dirty="0">
                <a:latin typeface="+mj-lt"/>
                <a:cs typeface="Times New Roman" panose="02020603050405020304" pitchFamily="18" charset="0"/>
              </a:rPr>
              <a:t>Mujeres: 2.</a:t>
            </a:r>
          </a:p>
          <a:p>
            <a:pPr algn="just">
              <a:lnSpc>
                <a:spcPct val="107000"/>
              </a:lnSpc>
            </a:pPr>
            <a:r>
              <a:rPr lang="es-MX" sz="1600" dirty="0">
                <a:latin typeface="+mj-lt"/>
                <a:cs typeface="Times New Roman" panose="02020603050405020304" pitchFamily="18" charset="0"/>
              </a:rPr>
              <a:t>Hombres: 1.</a:t>
            </a:r>
          </a:p>
          <a:p>
            <a:pPr algn="just">
              <a:lnSpc>
                <a:spcPct val="107000"/>
              </a:lnSpc>
            </a:pPr>
            <a:endParaRPr lang="es-MX" sz="1600" b="1" dirty="0">
              <a:latin typeface="+mj-lt"/>
              <a:cs typeface="Times New Roman" panose="02020603050405020304" pitchFamily="18" charset="0"/>
            </a:endParaRPr>
          </a:p>
          <a:p>
            <a:pPr algn="just">
              <a:lnSpc>
                <a:spcPct val="107000"/>
              </a:lnSpc>
            </a:pPr>
            <a:r>
              <a:rPr lang="es-MX" sz="1600" dirty="0">
                <a:cs typeface="Times New Roman" panose="02020603050405020304" pitchFamily="18" charset="0"/>
              </a:rPr>
              <a:t>Unidad de Inteligencia de Mercado y Consumo: </a:t>
            </a:r>
            <a:r>
              <a:rPr lang="es-MX" sz="1600" b="1" dirty="0">
                <a:cs typeface="Times New Roman" panose="02020603050405020304" pitchFamily="18" charset="0"/>
              </a:rPr>
              <a:t>Nadeshda Rocío de Flor Aquino Campos (Coordina actualmente las actividades de la unidad).</a:t>
            </a:r>
          </a:p>
          <a:p>
            <a:pPr algn="just">
              <a:lnSpc>
                <a:spcPct val="107000"/>
              </a:lnSpc>
            </a:pPr>
            <a:r>
              <a:rPr lang="es-MX" sz="1600" dirty="0">
                <a:cs typeface="Times New Roman" panose="02020603050405020304" pitchFamily="18" charset="0"/>
              </a:rPr>
              <a:t>Unidad de Gestión y Procesamiento de Información</a:t>
            </a:r>
            <a:r>
              <a:rPr lang="es-MX" sz="1600" dirty="0">
                <a:latin typeface="+mj-lt"/>
                <a:cs typeface="Times New Roman" panose="02020603050405020304" pitchFamily="18" charset="0"/>
              </a:rPr>
              <a:t>: </a:t>
            </a:r>
            <a:r>
              <a:rPr lang="es-SV" sz="1600" b="1" dirty="0">
                <a:ea typeface="Calibri" panose="020F0502020204030204" pitchFamily="34" charset="0"/>
                <a:cs typeface="Times New Roman" panose="02020603050405020304" pitchFamily="18" charset="0"/>
              </a:rPr>
              <a:t>Nadeshda Rocío de Flor Aquino Campos (Coordina actualmente las actividades de la unidad).</a:t>
            </a:r>
          </a:p>
          <a:p>
            <a:pPr algn="just">
              <a:lnSpc>
                <a:spcPct val="107000"/>
              </a:lnSpc>
            </a:pPr>
            <a:r>
              <a:rPr lang="es-MX" sz="1600" dirty="0">
                <a:cs typeface="Times New Roman" panose="02020603050405020304" pitchFamily="18" charset="0"/>
              </a:rPr>
              <a:t>Unidad de Metodología y Validación: </a:t>
            </a:r>
            <a:r>
              <a:rPr lang="es-SV" sz="1600" b="1" dirty="0">
                <a:ea typeface="Calibri" panose="020F0502020204030204" pitchFamily="34" charset="0"/>
                <a:cs typeface="Times New Roman" panose="02020603050405020304" pitchFamily="18" charset="0"/>
              </a:rPr>
              <a:t>Nadeshda Rocío de Flor Aquino Campos (Coordina actualmente las actividades de la unidad).</a:t>
            </a:r>
            <a:endParaRPr lang="es-SV" sz="1600"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1416216" y="819923"/>
            <a:ext cx="9892756" cy="5794411"/>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10155846" y="627425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1983</TotalTime>
  <Words>3190</Words>
  <Application>Microsoft Office PowerPoint</Application>
  <PresentationFormat>Panorámica</PresentationFormat>
  <Paragraphs>212</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lastModifiedBy>Vanessa Duke</cp:lastModifiedBy>
  <cp:revision>143</cp:revision>
  <cp:lastPrinted>2022-02-22T16:17:49Z</cp:lastPrinted>
  <dcterms:created xsi:type="dcterms:W3CDTF">2019-07-25T14:59:52Z</dcterms:created>
  <dcterms:modified xsi:type="dcterms:W3CDTF">2023-02-03T16:56:07Z</dcterms:modified>
</cp:coreProperties>
</file>