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72" d="100"/>
          <a:sy n="72" d="100"/>
        </p:scale>
        <p:origin x="612"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7/10/2023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7/10/2023</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8.xml"/><Relationship Id="rId18" Type="http://schemas.openxmlformats.org/officeDocument/2006/relationships/slide" Target="slide19.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3.png"/><Relationship Id="rId16" Type="http://schemas.openxmlformats.org/officeDocument/2006/relationships/slide" Target="slide17.xml"/><Relationship Id="rId20"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2.xml"/><Relationship Id="rId19"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SEPTIEMBRE 2023</a:t>
            </a:r>
          </a:p>
          <a:p>
            <a:endParaRPr lang="es-SV" dirty="0"/>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 Coutts.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0.</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Mantener una adecuada vinculación con los diferentes medios de comunicación y 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418611"/>
          </a:xfrm>
          <a:prstGeom prst="rect">
            <a:avLst/>
          </a:prstGeom>
        </p:spPr>
        <p:txBody>
          <a:bodyPr wrap="square">
            <a:spAutoFit/>
          </a:bodyPr>
          <a:lstStyle/>
          <a:p>
            <a:pPr algn="just">
              <a:lnSpc>
                <a:spcPct val="107000"/>
              </a:lnSpc>
              <a:spcAft>
                <a:spcPts val="0"/>
              </a:spcAft>
            </a:pPr>
            <a:r>
              <a:rPr lang="es-SV" dirty="0">
                <a:latin typeface="+mj-lt"/>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dirty="0">
              <a:latin typeface="+mj-lt"/>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 Vásquez (interino de forma ad-honorem)</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361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28742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29" y="1238487"/>
            <a:ext cx="9333017" cy="534999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 de Bonilla.</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Diana Verónica Burgos de Montoya </a:t>
            </a: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 Aguirre.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13626"/>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1298713" y="1275669"/>
            <a:ext cx="9448307" cy="523540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Compras Públicas: </a:t>
            </a:r>
            <a:r>
              <a:rPr lang="es-SV" sz="1500" b="1" dirty="0">
                <a:latin typeface="+mj-lt"/>
                <a:ea typeface="Calibri" panose="020F0502020204030204" pitchFamily="34" charset="0"/>
                <a:cs typeface="Times New Roman" panose="02020603050405020304" pitchFamily="18" charset="0"/>
              </a:rPr>
              <a:t>María Elena Guzmán Batres (Interina).</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Elizabeth Salinas Navarro.</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latin typeface="+mj-lt"/>
                <a:ea typeface="Calibri" panose="020F0502020204030204" pitchFamily="34" charset="0"/>
                <a:cs typeface="Times New Roman" panose="02020603050405020304" pitchFamily="18" charset="0"/>
              </a:rPr>
              <a:t>Sandra Elizabeth Salinas Navarro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1152940" y="1316992"/>
            <a:ext cx="9827360"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Chacón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n 49">
            <a:extLst>
              <a:ext uri="{FF2B5EF4-FFF2-40B4-BE49-F238E27FC236}">
                <a16:creationId xmlns:a16="http://schemas.microsoft.com/office/drawing/2014/main" id="{7F558467-7D34-4DF2-B7AA-2E8BF92D57FF}"/>
              </a:ext>
            </a:extLst>
          </p:cNvPr>
          <p:cNvPicPr>
            <a:picLocks noChangeAspect="1"/>
          </p:cNvPicPr>
          <p:nvPr/>
        </p:nvPicPr>
        <p:blipFill>
          <a:blip r:embed="rId2"/>
          <a:stretch>
            <a:fillRect/>
          </a:stretch>
        </p:blipFill>
        <p:spPr>
          <a:xfrm>
            <a:off x="10236" y="0"/>
            <a:ext cx="12015537" cy="6857999"/>
          </a:xfrm>
          <a:prstGeom prst="rect">
            <a:avLst/>
          </a:prstGeom>
        </p:spPr>
      </p:pic>
      <p:sp>
        <p:nvSpPr>
          <p:cNvPr id="2" name="CuadroTexto 1">
            <a:hlinkClick r:id="rId3" action="ppaction://hlinksldjump"/>
          </p:cNvPr>
          <p:cNvSpPr txBox="1"/>
          <p:nvPr/>
        </p:nvSpPr>
        <p:spPr>
          <a:xfrm>
            <a:off x="5686638" y="436493"/>
            <a:ext cx="1043188" cy="369332"/>
          </a:xfrm>
          <a:prstGeom prst="rect">
            <a:avLst/>
          </a:prstGeom>
          <a:noFill/>
        </p:spPr>
        <p:txBody>
          <a:bodyPr wrap="square" rtlCol="0">
            <a:spAutoFit/>
          </a:bodyPr>
          <a:lstStyle/>
          <a:p>
            <a:endParaRPr lang="es-SV" dirty="0"/>
          </a:p>
        </p:txBody>
      </p:sp>
      <p:sp>
        <p:nvSpPr>
          <p:cNvPr id="13" name="CuadroTexto 12">
            <a:hlinkClick r:id="rId4" action="ppaction://hlinksldjump"/>
          </p:cNvPr>
          <p:cNvSpPr txBox="1"/>
          <p:nvPr/>
        </p:nvSpPr>
        <p:spPr>
          <a:xfrm>
            <a:off x="8329493" y="481626"/>
            <a:ext cx="1043188" cy="369332"/>
          </a:xfrm>
          <a:prstGeom prst="rect">
            <a:avLst/>
          </a:prstGeom>
          <a:noFill/>
        </p:spPr>
        <p:txBody>
          <a:bodyPr wrap="square" rtlCol="0">
            <a:spAutoFit/>
          </a:bodyPr>
          <a:lstStyle/>
          <a:p>
            <a:endParaRPr lang="es-SV" dirty="0"/>
          </a:p>
        </p:txBody>
      </p:sp>
      <p:sp>
        <p:nvSpPr>
          <p:cNvPr id="6" name="CuadroTexto 5">
            <a:hlinkClick r:id="rId5"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35" name="CuadroTexto 34">
            <a:hlinkClick r:id="rId6"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
        <p:nvSpPr>
          <p:cNvPr id="3" name="CuadroTexto 2">
            <a:hlinkClick r:id="rId3"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5"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4"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8" name="CuadroTexto 37">
            <a:hlinkClick r:id="rId7"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49" name="CuadroTexto 48">
            <a:hlinkClick r:id="rId6"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
        <p:nvSpPr>
          <p:cNvPr id="51" name="Elipse 50">
            <a:extLst>
              <a:ext uri="{FF2B5EF4-FFF2-40B4-BE49-F238E27FC236}">
                <a16:creationId xmlns:a16="http://schemas.microsoft.com/office/drawing/2014/main" id="{F29B93F8-5D76-48BA-A38E-E36B76F9FBDC}"/>
              </a:ext>
            </a:extLst>
          </p:cNvPr>
          <p:cNvSpPr/>
          <p:nvPr/>
        </p:nvSpPr>
        <p:spPr>
          <a:xfrm>
            <a:off x="5877468" y="425297"/>
            <a:ext cx="494631" cy="3693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2" name="CuadroTexto 51">
            <a:hlinkClick r:id="rId7" action="ppaction://hlinksldjump"/>
            <a:extLst>
              <a:ext uri="{FF2B5EF4-FFF2-40B4-BE49-F238E27FC236}">
                <a16:creationId xmlns:a16="http://schemas.microsoft.com/office/drawing/2014/main" id="{F91103F8-DCF5-4115-95D3-E77C91135444}"/>
              </a:ext>
            </a:extLst>
          </p:cNvPr>
          <p:cNvSpPr txBox="1"/>
          <p:nvPr/>
        </p:nvSpPr>
        <p:spPr>
          <a:xfrm>
            <a:off x="4949983" y="993716"/>
            <a:ext cx="1007165" cy="369332"/>
          </a:xfrm>
          <a:prstGeom prst="rect">
            <a:avLst/>
          </a:prstGeom>
          <a:noFill/>
        </p:spPr>
        <p:txBody>
          <a:bodyPr wrap="square" rtlCol="0">
            <a:spAutoFit/>
          </a:bodyPr>
          <a:lstStyle/>
          <a:p>
            <a:endParaRPr lang="es-SV" dirty="0"/>
          </a:p>
        </p:txBody>
      </p:sp>
      <p:sp>
        <p:nvSpPr>
          <p:cNvPr id="53" name="CuadroTexto 52">
            <a:hlinkClick r:id="rId8" action="ppaction://hlinksldjump"/>
            <a:extLst>
              <a:ext uri="{FF2B5EF4-FFF2-40B4-BE49-F238E27FC236}">
                <a16:creationId xmlns:a16="http://schemas.microsoft.com/office/drawing/2014/main" id="{838D22E2-DD64-43F4-A4D1-B4A46903EC64}"/>
              </a:ext>
            </a:extLst>
          </p:cNvPr>
          <p:cNvSpPr txBox="1"/>
          <p:nvPr/>
        </p:nvSpPr>
        <p:spPr>
          <a:xfrm>
            <a:off x="1680041" y="1612594"/>
            <a:ext cx="1043188" cy="369332"/>
          </a:xfrm>
          <a:prstGeom prst="rect">
            <a:avLst/>
          </a:prstGeom>
          <a:noFill/>
        </p:spPr>
        <p:txBody>
          <a:bodyPr wrap="square" rtlCol="0">
            <a:spAutoFit/>
          </a:bodyPr>
          <a:lstStyle/>
          <a:p>
            <a:endParaRPr lang="es-SV" dirty="0"/>
          </a:p>
        </p:txBody>
      </p:sp>
      <p:sp>
        <p:nvSpPr>
          <p:cNvPr id="54" name="CuadroTexto 53">
            <a:hlinkClick r:id="rId9" action="ppaction://hlinksldjump"/>
            <a:extLst>
              <a:ext uri="{FF2B5EF4-FFF2-40B4-BE49-F238E27FC236}">
                <a16:creationId xmlns:a16="http://schemas.microsoft.com/office/drawing/2014/main" id="{725DDF0B-107C-43A8-8E08-2686F7EE4691}"/>
              </a:ext>
            </a:extLst>
          </p:cNvPr>
          <p:cNvSpPr txBox="1"/>
          <p:nvPr/>
        </p:nvSpPr>
        <p:spPr>
          <a:xfrm>
            <a:off x="2931776" y="1612594"/>
            <a:ext cx="709782" cy="369332"/>
          </a:xfrm>
          <a:prstGeom prst="rect">
            <a:avLst/>
          </a:prstGeom>
          <a:noFill/>
        </p:spPr>
        <p:txBody>
          <a:bodyPr wrap="square" rtlCol="0">
            <a:spAutoFit/>
          </a:bodyPr>
          <a:lstStyle/>
          <a:p>
            <a:endParaRPr lang="es-SV" dirty="0"/>
          </a:p>
        </p:txBody>
      </p:sp>
      <p:sp>
        <p:nvSpPr>
          <p:cNvPr id="55" name="CuadroTexto 54">
            <a:hlinkClick r:id="rId10" action="ppaction://hlinksldjump"/>
            <a:extLst>
              <a:ext uri="{FF2B5EF4-FFF2-40B4-BE49-F238E27FC236}">
                <a16:creationId xmlns:a16="http://schemas.microsoft.com/office/drawing/2014/main" id="{DB2AE127-399F-4BFF-83AE-990572013556}"/>
              </a:ext>
            </a:extLst>
          </p:cNvPr>
          <p:cNvSpPr txBox="1"/>
          <p:nvPr/>
        </p:nvSpPr>
        <p:spPr>
          <a:xfrm>
            <a:off x="4048379" y="1612594"/>
            <a:ext cx="709782" cy="369332"/>
          </a:xfrm>
          <a:prstGeom prst="rect">
            <a:avLst/>
          </a:prstGeom>
          <a:noFill/>
        </p:spPr>
        <p:txBody>
          <a:bodyPr wrap="square" rtlCol="0">
            <a:spAutoFit/>
          </a:bodyPr>
          <a:lstStyle/>
          <a:p>
            <a:endParaRPr lang="es-SV" dirty="0"/>
          </a:p>
        </p:txBody>
      </p:sp>
      <p:sp>
        <p:nvSpPr>
          <p:cNvPr id="56" name="CuadroTexto 55">
            <a:hlinkClick r:id="rId11" action="ppaction://hlinksldjump"/>
            <a:extLst>
              <a:ext uri="{FF2B5EF4-FFF2-40B4-BE49-F238E27FC236}">
                <a16:creationId xmlns:a16="http://schemas.microsoft.com/office/drawing/2014/main" id="{16FBEAF3-613D-4E4A-95DC-9BE51890F927}"/>
              </a:ext>
            </a:extLst>
          </p:cNvPr>
          <p:cNvSpPr txBox="1"/>
          <p:nvPr/>
        </p:nvSpPr>
        <p:spPr>
          <a:xfrm>
            <a:off x="5167686" y="1670024"/>
            <a:ext cx="709782" cy="369332"/>
          </a:xfrm>
          <a:prstGeom prst="rect">
            <a:avLst/>
          </a:prstGeom>
          <a:noFill/>
        </p:spPr>
        <p:txBody>
          <a:bodyPr wrap="square" rtlCol="0">
            <a:spAutoFit/>
          </a:bodyPr>
          <a:lstStyle/>
          <a:p>
            <a:endParaRPr lang="es-SV" dirty="0"/>
          </a:p>
        </p:txBody>
      </p:sp>
      <p:sp>
        <p:nvSpPr>
          <p:cNvPr id="57" name="CuadroTexto 56">
            <a:hlinkClick r:id="rId12" action="ppaction://hlinksldjump"/>
            <a:extLst>
              <a:ext uri="{FF2B5EF4-FFF2-40B4-BE49-F238E27FC236}">
                <a16:creationId xmlns:a16="http://schemas.microsoft.com/office/drawing/2014/main" id="{A1AC8905-E431-4F05-8E69-4D95A37976C6}"/>
              </a:ext>
            </a:extLst>
          </p:cNvPr>
          <p:cNvSpPr txBox="1"/>
          <p:nvPr/>
        </p:nvSpPr>
        <p:spPr>
          <a:xfrm>
            <a:off x="6560464" y="1670024"/>
            <a:ext cx="709782" cy="369332"/>
          </a:xfrm>
          <a:prstGeom prst="rect">
            <a:avLst/>
          </a:prstGeom>
          <a:noFill/>
        </p:spPr>
        <p:txBody>
          <a:bodyPr wrap="square" rtlCol="0">
            <a:spAutoFit/>
          </a:bodyPr>
          <a:lstStyle/>
          <a:p>
            <a:endParaRPr lang="es-SV" dirty="0"/>
          </a:p>
        </p:txBody>
      </p:sp>
      <p:sp>
        <p:nvSpPr>
          <p:cNvPr id="58" name="CuadroTexto 57">
            <a:hlinkClick r:id="rId13" action="ppaction://hlinksldjump"/>
            <a:extLst>
              <a:ext uri="{FF2B5EF4-FFF2-40B4-BE49-F238E27FC236}">
                <a16:creationId xmlns:a16="http://schemas.microsoft.com/office/drawing/2014/main" id="{E4B2D487-11B4-4DE0-9835-0A5209810011}"/>
              </a:ext>
            </a:extLst>
          </p:cNvPr>
          <p:cNvSpPr txBox="1"/>
          <p:nvPr/>
        </p:nvSpPr>
        <p:spPr>
          <a:xfrm>
            <a:off x="7677067" y="1612594"/>
            <a:ext cx="709782" cy="369332"/>
          </a:xfrm>
          <a:prstGeom prst="rect">
            <a:avLst/>
          </a:prstGeom>
          <a:noFill/>
        </p:spPr>
        <p:txBody>
          <a:bodyPr wrap="square" rtlCol="0">
            <a:spAutoFit/>
          </a:bodyPr>
          <a:lstStyle/>
          <a:p>
            <a:endParaRPr lang="es-SV" dirty="0"/>
          </a:p>
        </p:txBody>
      </p:sp>
      <p:sp>
        <p:nvSpPr>
          <p:cNvPr id="59" name="CuadroTexto 58">
            <a:hlinkClick r:id="rId14" action="ppaction://hlinksldjump"/>
            <a:extLst>
              <a:ext uri="{FF2B5EF4-FFF2-40B4-BE49-F238E27FC236}">
                <a16:creationId xmlns:a16="http://schemas.microsoft.com/office/drawing/2014/main" id="{42DBBF87-5032-4CAD-8EC6-BCFA0CD238FE}"/>
              </a:ext>
            </a:extLst>
          </p:cNvPr>
          <p:cNvSpPr txBox="1"/>
          <p:nvPr/>
        </p:nvSpPr>
        <p:spPr>
          <a:xfrm>
            <a:off x="8905333" y="1670024"/>
            <a:ext cx="709782" cy="369332"/>
          </a:xfrm>
          <a:prstGeom prst="rect">
            <a:avLst/>
          </a:prstGeom>
          <a:noFill/>
        </p:spPr>
        <p:txBody>
          <a:bodyPr wrap="square" rtlCol="0">
            <a:spAutoFit/>
          </a:bodyPr>
          <a:lstStyle/>
          <a:p>
            <a:endParaRPr lang="es-SV" dirty="0"/>
          </a:p>
        </p:txBody>
      </p:sp>
      <p:sp>
        <p:nvSpPr>
          <p:cNvPr id="60" name="CuadroTexto 59">
            <a:hlinkClick r:id="rId15" action="ppaction://hlinksldjump"/>
            <a:extLst>
              <a:ext uri="{FF2B5EF4-FFF2-40B4-BE49-F238E27FC236}">
                <a16:creationId xmlns:a16="http://schemas.microsoft.com/office/drawing/2014/main" id="{E7D50D7B-688F-4517-988B-B8F7F021F5B7}"/>
              </a:ext>
            </a:extLst>
          </p:cNvPr>
          <p:cNvSpPr txBox="1"/>
          <p:nvPr/>
        </p:nvSpPr>
        <p:spPr>
          <a:xfrm>
            <a:off x="1680041" y="2931331"/>
            <a:ext cx="709782" cy="369332"/>
          </a:xfrm>
          <a:prstGeom prst="rect">
            <a:avLst/>
          </a:prstGeom>
          <a:noFill/>
        </p:spPr>
        <p:txBody>
          <a:bodyPr wrap="square" rtlCol="0">
            <a:spAutoFit/>
          </a:bodyPr>
          <a:lstStyle/>
          <a:p>
            <a:endParaRPr lang="es-SV" dirty="0"/>
          </a:p>
        </p:txBody>
      </p:sp>
      <p:sp>
        <p:nvSpPr>
          <p:cNvPr id="61" name="CuadroTexto 60">
            <a:hlinkClick r:id="rId16" action="ppaction://hlinksldjump"/>
            <a:extLst>
              <a:ext uri="{FF2B5EF4-FFF2-40B4-BE49-F238E27FC236}">
                <a16:creationId xmlns:a16="http://schemas.microsoft.com/office/drawing/2014/main" id="{7F8983DE-987F-42D4-B9F5-B3EF1753CD35}"/>
              </a:ext>
            </a:extLst>
          </p:cNvPr>
          <p:cNvSpPr txBox="1"/>
          <p:nvPr/>
        </p:nvSpPr>
        <p:spPr>
          <a:xfrm>
            <a:off x="3693488" y="2934665"/>
            <a:ext cx="709782" cy="369332"/>
          </a:xfrm>
          <a:prstGeom prst="rect">
            <a:avLst/>
          </a:prstGeom>
          <a:noFill/>
        </p:spPr>
        <p:txBody>
          <a:bodyPr wrap="square" rtlCol="0">
            <a:spAutoFit/>
          </a:bodyPr>
          <a:lstStyle/>
          <a:p>
            <a:endParaRPr lang="es-SV" dirty="0"/>
          </a:p>
        </p:txBody>
      </p:sp>
      <p:sp>
        <p:nvSpPr>
          <p:cNvPr id="62" name="CuadroTexto 61">
            <a:hlinkClick r:id="rId17" action="ppaction://hlinksldjump"/>
            <a:extLst>
              <a:ext uri="{FF2B5EF4-FFF2-40B4-BE49-F238E27FC236}">
                <a16:creationId xmlns:a16="http://schemas.microsoft.com/office/drawing/2014/main" id="{72823E58-2001-444B-A8C7-9E01DF9AEEB4}"/>
              </a:ext>
            </a:extLst>
          </p:cNvPr>
          <p:cNvSpPr txBox="1"/>
          <p:nvPr/>
        </p:nvSpPr>
        <p:spPr>
          <a:xfrm>
            <a:off x="4852612" y="2931331"/>
            <a:ext cx="709782" cy="369332"/>
          </a:xfrm>
          <a:prstGeom prst="rect">
            <a:avLst/>
          </a:prstGeom>
          <a:noFill/>
        </p:spPr>
        <p:txBody>
          <a:bodyPr wrap="square" rtlCol="0">
            <a:spAutoFit/>
          </a:bodyPr>
          <a:lstStyle/>
          <a:p>
            <a:endParaRPr lang="es-SV" dirty="0"/>
          </a:p>
        </p:txBody>
      </p:sp>
      <p:sp>
        <p:nvSpPr>
          <p:cNvPr id="63" name="CuadroTexto 62">
            <a:hlinkClick r:id="rId18" action="ppaction://hlinksldjump"/>
            <a:extLst>
              <a:ext uri="{FF2B5EF4-FFF2-40B4-BE49-F238E27FC236}">
                <a16:creationId xmlns:a16="http://schemas.microsoft.com/office/drawing/2014/main" id="{B4395DAC-335C-4BAF-9D10-089A1BCE333D}"/>
              </a:ext>
            </a:extLst>
          </p:cNvPr>
          <p:cNvSpPr txBox="1"/>
          <p:nvPr/>
        </p:nvSpPr>
        <p:spPr>
          <a:xfrm>
            <a:off x="6741652" y="2936530"/>
            <a:ext cx="709782" cy="369332"/>
          </a:xfrm>
          <a:prstGeom prst="rect">
            <a:avLst/>
          </a:prstGeom>
          <a:noFill/>
        </p:spPr>
        <p:txBody>
          <a:bodyPr wrap="square" rtlCol="0">
            <a:spAutoFit/>
          </a:bodyPr>
          <a:lstStyle/>
          <a:p>
            <a:endParaRPr lang="es-SV" dirty="0"/>
          </a:p>
        </p:txBody>
      </p:sp>
      <p:sp>
        <p:nvSpPr>
          <p:cNvPr id="64" name="CuadroTexto 63">
            <a:hlinkClick r:id="rId19" action="ppaction://hlinksldjump"/>
            <a:extLst>
              <a:ext uri="{FF2B5EF4-FFF2-40B4-BE49-F238E27FC236}">
                <a16:creationId xmlns:a16="http://schemas.microsoft.com/office/drawing/2014/main" id="{CC624A97-52F3-4EEF-8966-7E33E3BC7AE6}"/>
              </a:ext>
            </a:extLst>
          </p:cNvPr>
          <p:cNvSpPr txBox="1"/>
          <p:nvPr/>
        </p:nvSpPr>
        <p:spPr>
          <a:xfrm>
            <a:off x="9344815" y="2931331"/>
            <a:ext cx="709782" cy="369332"/>
          </a:xfrm>
          <a:prstGeom prst="rect">
            <a:avLst/>
          </a:prstGeom>
          <a:noFill/>
        </p:spPr>
        <p:txBody>
          <a:bodyPr wrap="square" rtlCol="0">
            <a:spAutoFit/>
          </a:bodyPr>
          <a:lstStyle/>
          <a:p>
            <a:endParaRPr lang="es-SV" dirty="0"/>
          </a:p>
        </p:txBody>
      </p:sp>
      <p:sp>
        <p:nvSpPr>
          <p:cNvPr id="65" name="CuadroTexto 64">
            <a:hlinkClick r:id="rId6" action="ppaction://hlinksldjump"/>
            <a:extLst>
              <a:ext uri="{FF2B5EF4-FFF2-40B4-BE49-F238E27FC236}">
                <a16:creationId xmlns:a16="http://schemas.microsoft.com/office/drawing/2014/main" id="{7DE8439B-54E5-44F8-8D34-B3A47AAFE5B1}"/>
              </a:ext>
            </a:extLst>
          </p:cNvPr>
          <p:cNvSpPr txBox="1"/>
          <p:nvPr/>
        </p:nvSpPr>
        <p:spPr>
          <a:xfrm>
            <a:off x="5850682" y="4439441"/>
            <a:ext cx="709782" cy="369332"/>
          </a:xfrm>
          <a:prstGeom prst="rect">
            <a:avLst/>
          </a:prstGeom>
          <a:noFill/>
        </p:spPr>
        <p:txBody>
          <a:bodyPr wrap="square" rtlCol="0">
            <a:spAutoFit/>
          </a:bodyPr>
          <a:lstStyle/>
          <a:p>
            <a:endParaRPr lang="es-SV" dirty="0"/>
          </a:p>
        </p:txBody>
      </p:sp>
      <p:sp>
        <p:nvSpPr>
          <p:cNvPr id="66" name="CuadroTexto 65">
            <a:hlinkClick r:id="rId15" action="ppaction://hlinksldjump"/>
            <a:extLst>
              <a:ext uri="{FF2B5EF4-FFF2-40B4-BE49-F238E27FC236}">
                <a16:creationId xmlns:a16="http://schemas.microsoft.com/office/drawing/2014/main" id="{FF13D998-C849-47BA-8FBE-A62EC13B9E66}"/>
              </a:ext>
            </a:extLst>
          </p:cNvPr>
          <p:cNvSpPr txBox="1"/>
          <p:nvPr/>
        </p:nvSpPr>
        <p:spPr>
          <a:xfrm>
            <a:off x="308441" y="3613121"/>
            <a:ext cx="709782" cy="369332"/>
          </a:xfrm>
          <a:prstGeom prst="rect">
            <a:avLst/>
          </a:prstGeom>
          <a:noFill/>
        </p:spPr>
        <p:txBody>
          <a:bodyPr wrap="square" rtlCol="0">
            <a:spAutoFit/>
          </a:bodyPr>
          <a:lstStyle/>
          <a:p>
            <a:endParaRPr lang="es-SV" dirty="0"/>
          </a:p>
        </p:txBody>
      </p:sp>
      <p:sp>
        <p:nvSpPr>
          <p:cNvPr id="67" name="CuadroTexto 66">
            <a:hlinkClick r:id="rId15" action="ppaction://hlinksldjump"/>
            <a:extLst>
              <a:ext uri="{FF2B5EF4-FFF2-40B4-BE49-F238E27FC236}">
                <a16:creationId xmlns:a16="http://schemas.microsoft.com/office/drawing/2014/main" id="{19478EE4-7BF4-4E26-B473-211518316E1A}"/>
              </a:ext>
            </a:extLst>
          </p:cNvPr>
          <p:cNvSpPr txBox="1"/>
          <p:nvPr/>
        </p:nvSpPr>
        <p:spPr>
          <a:xfrm>
            <a:off x="1018223" y="3613121"/>
            <a:ext cx="709782" cy="369332"/>
          </a:xfrm>
          <a:prstGeom prst="rect">
            <a:avLst/>
          </a:prstGeom>
          <a:noFill/>
        </p:spPr>
        <p:txBody>
          <a:bodyPr wrap="square" rtlCol="0">
            <a:spAutoFit/>
          </a:bodyPr>
          <a:lstStyle/>
          <a:p>
            <a:endParaRPr lang="es-SV" dirty="0"/>
          </a:p>
        </p:txBody>
      </p:sp>
      <p:sp>
        <p:nvSpPr>
          <p:cNvPr id="68" name="CuadroTexto 67">
            <a:hlinkClick r:id="rId15" action="ppaction://hlinksldjump"/>
            <a:extLst>
              <a:ext uri="{FF2B5EF4-FFF2-40B4-BE49-F238E27FC236}">
                <a16:creationId xmlns:a16="http://schemas.microsoft.com/office/drawing/2014/main" id="{B1910BE1-AA64-496E-9D02-2D48BB853860}"/>
              </a:ext>
            </a:extLst>
          </p:cNvPr>
          <p:cNvSpPr txBox="1"/>
          <p:nvPr/>
        </p:nvSpPr>
        <p:spPr>
          <a:xfrm>
            <a:off x="1846744" y="3594520"/>
            <a:ext cx="709782" cy="369332"/>
          </a:xfrm>
          <a:prstGeom prst="rect">
            <a:avLst/>
          </a:prstGeom>
          <a:noFill/>
        </p:spPr>
        <p:txBody>
          <a:bodyPr wrap="square" rtlCol="0">
            <a:spAutoFit/>
          </a:bodyPr>
          <a:lstStyle/>
          <a:p>
            <a:endParaRPr lang="es-SV" dirty="0"/>
          </a:p>
        </p:txBody>
      </p:sp>
      <p:sp>
        <p:nvSpPr>
          <p:cNvPr id="69" name="CuadroTexto 68">
            <a:hlinkClick r:id="rId15" action="ppaction://hlinksldjump"/>
            <a:extLst>
              <a:ext uri="{FF2B5EF4-FFF2-40B4-BE49-F238E27FC236}">
                <a16:creationId xmlns:a16="http://schemas.microsoft.com/office/drawing/2014/main" id="{337AA65D-8CD4-4EFC-A609-E946017898D5}"/>
              </a:ext>
            </a:extLst>
          </p:cNvPr>
          <p:cNvSpPr txBox="1"/>
          <p:nvPr/>
        </p:nvSpPr>
        <p:spPr>
          <a:xfrm>
            <a:off x="2788623" y="3594520"/>
            <a:ext cx="709782" cy="369332"/>
          </a:xfrm>
          <a:prstGeom prst="rect">
            <a:avLst/>
          </a:prstGeom>
          <a:noFill/>
        </p:spPr>
        <p:txBody>
          <a:bodyPr wrap="square" rtlCol="0">
            <a:spAutoFit/>
          </a:bodyPr>
          <a:lstStyle/>
          <a:p>
            <a:endParaRPr lang="es-SV" dirty="0"/>
          </a:p>
        </p:txBody>
      </p:sp>
      <p:sp>
        <p:nvSpPr>
          <p:cNvPr id="70" name="CuadroTexto 69">
            <a:hlinkClick r:id="rId16" action="ppaction://hlinksldjump"/>
            <a:extLst>
              <a:ext uri="{FF2B5EF4-FFF2-40B4-BE49-F238E27FC236}">
                <a16:creationId xmlns:a16="http://schemas.microsoft.com/office/drawing/2014/main" id="{24808B78-1250-4A67-ABBA-3722C6E3A265}"/>
              </a:ext>
            </a:extLst>
          </p:cNvPr>
          <p:cNvSpPr txBox="1"/>
          <p:nvPr/>
        </p:nvSpPr>
        <p:spPr>
          <a:xfrm>
            <a:off x="3522263" y="3613121"/>
            <a:ext cx="709782" cy="369332"/>
          </a:xfrm>
          <a:prstGeom prst="rect">
            <a:avLst/>
          </a:prstGeom>
          <a:noFill/>
        </p:spPr>
        <p:txBody>
          <a:bodyPr wrap="square" rtlCol="0">
            <a:spAutoFit/>
          </a:bodyPr>
          <a:lstStyle/>
          <a:p>
            <a:endParaRPr lang="es-SV" dirty="0"/>
          </a:p>
        </p:txBody>
      </p:sp>
      <p:sp>
        <p:nvSpPr>
          <p:cNvPr id="71" name="CuadroTexto 70">
            <a:hlinkClick r:id="rId17" action="ppaction://hlinksldjump"/>
            <a:extLst>
              <a:ext uri="{FF2B5EF4-FFF2-40B4-BE49-F238E27FC236}">
                <a16:creationId xmlns:a16="http://schemas.microsoft.com/office/drawing/2014/main" id="{B5CED58A-0235-4E15-8B23-921A878DAA86}"/>
              </a:ext>
            </a:extLst>
          </p:cNvPr>
          <p:cNvSpPr txBox="1"/>
          <p:nvPr/>
        </p:nvSpPr>
        <p:spPr>
          <a:xfrm>
            <a:off x="4310555" y="3629096"/>
            <a:ext cx="709782" cy="369332"/>
          </a:xfrm>
          <a:prstGeom prst="rect">
            <a:avLst/>
          </a:prstGeom>
          <a:noFill/>
        </p:spPr>
        <p:txBody>
          <a:bodyPr wrap="square" rtlCol="0">
            <a:spAutoFit/>
          </a:bodyPr>
          <a:lstStyle/>
          <a:p>
            <a:endParaRPr lang="es-SV" dirty="0"/>
          </a:p>
        </p:txBody>
      </p:sp>
      <p:sp>
        <p:nvSpPr>
          <p:cNvPr id="72" name="CuadroTexto 71">
            <a:hlinkClick r:id="rId17" action="ppaction://hlinksldjump"/>
            <a:extLst>
              <a:ext uri="{FF2B5EF4-FFF2-40B4-BE49-F238E27FC236}">
                <a16:creationId xmlns:a16="http://schemas.microsoft.com/office/drawing/2014/main" id="{EB618C74-BB13-40B1-91F4-5D7D47C05141}"/>
              </a:ext>
            </a:extLst>
          </p:cNvPr>
          <p:cNvSpPr txBox="1"/>
          <p:nvPr/>
        </p:nvSpPr>
        <p:spPr>
          <a:xfrm>
            <a:off x="5139076" y="3613121"/>
            <a:ext cx="709782" cy="369332"/>
          </a:xfrm>
          <a:prstGeom prst="rect">
            <a:avLst/>
          </a:prstGeom>
          <a:noFill/>
        </p:spPr>
        <p:txBody>
          <a:bodyPr wrap="square" rtlCol="0">
            <a:spAutoFit/>
          </a:bodyPr>
          <a:lstStyle/>
          <a:p>
            <a:endParaRPr lang="es-SV" dirty="0"/>
          </a:p>
        </p:txBody>
      </p:sp>
      <p:sp>
        <p:nvSpPr>
          <p:cNvPr id="73" name="CuadroTexto 72">
            <a:hlinkClick r:id="rId18" action="ppaction://hlinksldjump"/>
            <a:extLst>
              <a:ext uri="{FF2B5EF4-FFF2-40B4-BE49-F238E27FC236}">
                <a16:creationId xmlns:a16="http://schemas.microsoft.com/office/drawing/2014/main" id="{D04D242F-7093-4DD9-B45B-5E31A02792F2}"/>
              </a:ext>
            </a:extLst>
          </p:cNvPr>
          <p:cNvSpPr txBox="1"/>
          <p:nvPr/>
        </p:nvSpPr>
        <p:spPr>
          <a:xfrm>
            <a:off x="6372099" y="3606551"/>
            <a:ext cx="709782" cy="369332"/>
          </a:xfrm>
          <a:prstGeom prst="rect">
            <a:avLst/>
          </a:prstGeom>
          <a:noFill/>
        </p:spPr>
        <p:txBody>
          <a:bodyPr wrap="square" rtlCol="0">
            <a:spAutoFit/>
          </a:bodyPr>
          <a:lstStyle/>
          <a:p>
            <a:endParaRPr lang="es-SV" dirty="0"/>
          </a:p>
        </p:txBody>
      </p:sp>
      <p:sp>
        <p:nvSpPr>
          <p:cNvPr id="74" name="CuadroTexto 73">
            <a:hlinkClick r:id="rId18" action="ppaction://hlinksldjump"/>
            <a:extLst>
              <a:ext uri="{FF2B5EF4-FFF2-40B4-BE49-F238E27FC236}">
                <a16:creationId xmlns:a16="http://schemas.microsoft.com/office/drawing/2014/main" id="{DD88465A-391E-40B1-9895-4F6E1A16788D}"/>
              </a:ext>
            </a:extLst>
          </p:cNvPr>
          <p:cNvSpPr txBox="1"/>
          <p:nvPr/>
        </p:nvSpPr>
        <p:spPr>
          <a:xfrm>
            <a:off x="7146535" y="3598940"/>
            <a:ext cx="709782" cy="369332"/>
          </a:xfrm>
          <a:prstGeom prst="rect">
            <a:avLst/>
          </a:prstGeom>
          <a:noFill/>
        </p:spPr>
        <p:txBody>
          <a:bodyPr wrap="square" rtlCol="0">
            <a:spAutoFit/>
          </a:bodyPr>
          <a:lstStyle/>
          <a:p>
            <a:endParaRPr lang="es-SV" dirty="0"/>
          </a:p>
        </p:txBody>
      </p:sp>
      <p:sp>
        <p:nvSpPr>
          <p:cNvPr id="75" name="CuadroTexto 74">
            <a:hlinkClick r:id="rId19" action="ppaction://hlinksldjump"/>
            <a:extLst>
              <a:ext uri="{FF2B5EF4-FFF2-40B4-BE49-F238E27FC236}">
                <a16:creationId xmlns:a16="http://schemas.microsoft.com/office/drawing/2014/main" id="{BE8F8499-261C-431A-A6C2-C440F4ECABFB}"/>
              </a:ext>
            </a:extLst>
          </p:cNvPr>
          <p:cNvSpPr txBox="1"/>
          <p:nvPr/>
        </p:nvSpPr>
        <p:spPr>
          <a:xfrm>
            <a:off x="8041883" y="3594520"/>
            <a:ext cx="709782" cy="369332"/>
          </a:xfrm>
          <a:prstGeom prst="rect">
            <a:avLst/>
          </a:prstGeom>
          <a:noFill/>
        </p:spPr>
        <p:txBody>
          <a:bodyPr wrap="square" rtlCol="0">
            <a:spAutoFit/>
          </a:bodyPr>
          <a:lstStyle/>
          <a:p>
            <a:endParaRPr lang="es-SV" dirty="0"/>
          </a:p>
        </p:txBody>
      </p:sp>
      <p:sp>
        <p:nvSpPr>
          <p:cNvPr id="76" name="CuadroTexto 75">
            <a:hlinkClick r:id="rId19" action="ppaction://hlinksldjump"/>
            <a:extLst>
              <a:ext uri="{FF2B5EF4-FFF2-40B4-BE49-F238E27FC236}">
                <a16:creationId xmlns:a16="http://schemas.microsoft.com/office/drawing/2014/main" id="{A612CF0B-5869-4ECC-8161-E71059075036}"/>
              </a:ext>
            </a:extLst>
          </p:cNvPr>
          <p:cNvSpPr txBox="1"/>
          <p:nvPr/>
        </p:nvSpPr>
        <p:spPr>
          <a:xfrm>
            <a:off x="8833949" y="3601385"/>
            <a:ext cx="709782" cy="369332"/>
          </a:xfrm>
          <a:prstGeom prst="rect">
            <a:avLst/>
          </a:prstGeom>
          <a:noFill/>
        </p:spPr>
        <p:txBody>
          <a:bodyPr wrap="square" rtlCol="0">
            <a:spAutoFit/>
          </a:bodyPr>
          <a:lstStyle/>
          <a:p>
            <a:endParaRPr lang="es-SV" dirty="0"/>
          </a:p>
        </p:txBody>
      </p:sp>
      <p:sp>
        <p:nvSpPr>
          <p:cNvPr id="77" name="CuadroTexto 76">
            <a:hlinkClick r:id="rId19" action="ppaction://hlinksldjump"/>
            <a:extLst>
              <a:ext uri="{FF2B5EF4-FFF2-40B4-BE49-F238E27FC236}">
                <a16:creationId xmlns:a16="http://schemas.microsoft.com/office/drawing/2014/main" id="{048E808F-2CE4-472D-9A29-6F75127D7285}"/>
              </a:ext>
            </a:extLst>
          </p:cNvPr>
          <p:cNvSpPr txBox="1"/>
          <p:nvPr/>
        </p:nvSpPr>
        <p:spPr>
          <a:xfrm>
            <a:off x="9729297" y="3629096"/>
            <a:ext cx="709782" cy="369332"/>
          </a:xfrm>
          <a:prstGeom prst="rect">
            <a:avLst/>
          </a:prstGeom>
          <a:noFill/>
        </p:spPr>
        <p:txBody>
          <a:bodyPr wrap="square" rtlCol="0">
            <a:spAutoFit/>
          </a:bodyPr>
          <a:lstStyle/>
          <a:p>
            <a:endParaRPr lang="es-SV" dirty="0"/>
          </a:p>
        </p:txBody>
      </p:sp>
      <p:sp>
        <p:nvSpPr>
          <p:cNvPr id="78" name="CuadroTexto 77">
            <a:hlinkClick r:id="rId19" action="ppaction://hlinksldjump"/>
            <a:extLst>
              <a:ext uri="{FF2B5EF4-FFF2-40B4-BE49-F238E27FC236}">
                <a16:creationId xmlns:a16="http://schemas.microsoft.com/office/drawing/2014/main" id="{326E02F4-594B-42CC-8872-F04CE7C58E87}"/>
              </a:ext>
            </a:extLst>
          </p:cNvPr>
          <p:cNvSpPr txBox="1"/>
          <p:nvPr/>
        </p:nvSpPr>
        <p:spPr>
          <a:xfrm>
            <a:off x="10570057" y="3629210"/>
            <a:ext cx="709782" cy="369332"/>
          </a:xfrm>
          <a:prstGeom prst="rect">
            <a:avLst/>
          </a:prstGeom>
          <a:noFill/>
        </p:spPr>
        <p:txBody>
          <a:bodyPr wrap="square" rtlCol="0">
            <a:spAutoFit/>
          </a:bodyPr>
          <a:lstStyle/>
          <a:p>
            <a:endParaRPr lang="es-SV" dirty="0"/>
          </a:p>
        </p:txBody>
      </p:sp>
      <p:sp>
        <p:nvSpPr>
          <p:cNvPr id="79" name="CuadroTexto 78">
            <a:hlinkClick r:id="rId6" action="ppaction://hlinksldjump"/>
            <a:extLst>
              <a:ext uri="{FF2B5EF4-FFF2-40B4-BE49-F238E27FC236}">
                <a16:creationId xmlns:a16="http://schemas.microsoft.com/office/drawing/2014/main" id="{60C54B67-FAA1-453C-BA55-7BD4C8D0354A}"/>
              </a:ext>
            </a:extLst>
          </p:cNvPr>
          <p:cNvSpPr txBox="1"/>
          <p:nvPr/>
        </p:nvSpPr>
        <p:spPr>
          <a:xfrm>
            <a:off x="3286667" y="5206752"/>
            <a:ext cx="5618666" cy="319129"/>
          </a:xfrm>
          <a:prstGeom prst="rect">
            <a:avLst/>
          </a:prstGeom>
          <a:noFill/>
        </p:spPr>
        <p:txBody>
          <a:bodyPr wrap="square" rtlCol="0">
            <a:spAutoFit/>
          </a:bodyPr>
          <a:lstStyle/>
          <a:p>
            <a:endParaRPr lang="es-SV" dirty="0"/>
          </a:p>
        </p:txBody>
      </p:sp>
      <p:sp>
        <p:nvSpPr>
          <p:cNvPr id="81" name="CuadroTexto 80">
            <a:hlinkClick r:id="rId20" action="ppaction://hlinksldjump"/>
            <a:extLst>
              <a:ext uri="{FF2B5EF4-FFF2-40B4-BE49-F238E27FC236}">
                <a16:creationId xmlns:a16="http://schemas.microsoft.com/office/drawing/2014/main" id="{0038D0CC-8ABC-4558-B659-7AA8B918D311}"/>
              </a:ext>
            </a:extLst>
          </p:cNvPr>
          <p:cNvSpPr txBox="1"/>
          <p:nvPr/>
        </p:nvSpPr>
        <p:spPr>
          <a:xfrm>
            <a:off x="2479075" y="136539"/>
            <a:ext cx="1043188" cy="369332"/>
          </a:xfrm>
          <a:prstGeom prst="rect">
            <a:avLst/>
          </a:prstGeom>
          <a:noFill/>
        </p:spPr>
        <p:txBody>
          <a:bodyPr wrap="square" rtlCol="0">
            <a:spAutoFit/>
          </a:bodyPr>
          <a:lstStyle/>
          <a:p>
            <a:endParaRPr lang="es-SV" dirty="0"/>
          </a:p>
        </p:txBody>
      </p:sp>
      <p:sp>
        <p:nvSpPr>
          <p:cNvPr id="82" name="CuadroTexto 81">
            <a:hlinkClick r:id="rId8" action="ppaction://hlinksldjump"/>
            <a:extLst>
              <a:ext uri="{FF2B5EF4-FFF2-40B4-BE49-F238E27FC236}">
                <a16:creationId xmlns:a16="http://schemas.microsoft.com/office/drawing/2014/main" id="{D8C421B5-17C9-4264-88FE-FCE26B9BC36B}"/>
              </a:ext>
            </a:extLst>
          </p:cNvPr>
          <p:cNvSpPr txBox="1"/>
          <p:nvPr/>
        </p:nvSpPr>
        <p:spPr>
          <a:xfrm>
            <a:off x="991743" y="2205112"/>
            <a:ext cx="2506661" cy="369332"/>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a:t>
            </a:r>
            <a:r>
              <a:rPr lang="es-SV" sz="1600" dirty="0">
                <a:latin typeface="+mj-lt"/>
                <a:cs typeface="Times New Roman" panose="02020603050405020304" pitchFamily="18" charset="0"/>
              </a:rPr>
              <a:t>está integrada por </a:t>
            </a:r>
            <a:r>
              <a:rPr lang="es-MX" sz="1600" dirty="0">
                <a:latin typeface="+mj-lt"/>
                <a:cs typeface="Times New Roman" panose="02020603050405020304" pitchFamily="18" charset="0"/>
              </a:rPr>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26.</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Guillen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532650" y="17893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161816" y="677399"/>
            <a:ext cx="8950231" cy="830997"/>
          </a:xfrm>
          <a:prstGeom prst="rect">
            <a:avLst/>
          </a:prstGeom>
        </p:spPr>
        <p:txBody>
          <a:bodyPr wrap="square">
            <a:spAutoFit/>
          </a:bodyPr>
          <a:lstStyle/>
          <a:p>
            <a:pPr algn="just"/>
            <a:r>
              <a:rPr lang="es-SV" sz="16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000613" y="1616807"/>
            <a:ext cx="5370359" cy="2554545"/>
          </a:xfrm>
          <a:prstGeom prst="rect">
            <a:avLst/>
          </a:prstGeom>
        </p:spPr>
        <p:txBody>
          <a:bodyPr wrap="square">
            <a:spAutoFit/>
          </a:bodyPr>
          <a:lstStyle/>
          <a:p>
            <a:r>
              <a:rPr lang="es-SV" sz="1600" dirty="0">
                <a:latin typeface="+mj-lt"/>
              </a:rPr>
              <a:t>La Defensoría cuenta con las siguientes unidades staff de la Presidencia:</a:t>
            </a:r>
          </a:p>
          <a:p>
            <a:r>
              <a:rPr lang="es-SV" sz="1600" dirty="0">
                <a:latin typeface="+mj-lt"/>
              </a:rPr>
              <a:t>a) Asesoría;</a:t>
            </a:r>
          </a:p>
          <a:p>
            <a:r>
              <a:rPr lang="es-SV" sz="1600" dirty="0">
                <a:latin typeface="+mj-lt"/>
              </a:rPr>
              <a:t>b) Unidad de Auditoría Interna;</a:t>
            </a:r>
          </a:p>
          <a:p>
            <a:r>
              <a:rPr lang="es-SV" sz="1600" dirty="0">
                <a:latin typeface="+mj-lt"/>
              </a:rPr>
              <a:t>c) Unidad Financiera Institucional;</a:t>
            </a:r>
          </a:p>
          <a:p>
            <a:r>
              <a:rPr lang="es-SV" sz="1600" dirty="0">
                <a:latin typeface="+mj-lt"/>
              </a:rPr>
              <a:t>d) Unidad de Acceso a la Información Pública y Transparencia;</a:t>
            </a:r>
          </a:p>
          <a:p>
            <a:r>
              <a:rPr lang="es-SV" sz="1600" dirty="0">
                <a:latin typeface="+mj-lt"/>
              </a:rPr>
              <a:t>e) Unidad de Planificación y Calidad;</a:t>
            </a:r>
          </a:p>
          <a:p>
            <a:r>
              <a:rPr lang="es-SV" sz="1600" dirty="0">
                <a:latin typeface="+mj-lt"/>
              </a:rPr>
              <a:t>g) Unidad de Comunicaciones.</a:t>
            </a:r>
          </a:p>
          <a:p>
            <a:r>
              <a:rPr lang="es-SV" sz="1600" dirty="0">
                <a:latin typeface="+mj-lt"/>
              </a:rPr>
              <a:t>h) Dirección de Estudios de Consumo</a:t>
            </a:r>
          </a:p>
          <a:p>
            <a:r>
              <a:rPr lang="es-SV" sz="1600" dirty="0">
                <a:latin typeface="+mj-lt"/>
              </a:rPr>
              <a:t>i) Unidad de Cooperación y Relaciones Interinstitucionales</a:t>
            </a:r>
          </a:p>
        </p:txBody>
      </p:sp>
      <p:sp>
        <p:nvSpPr>
          <p:cNvPr id="10" name="Rectángulo 9"/>
          <p:cNvSpPr/>
          <p:nvPr/>
        </p:nvSpPr>
        <p:spPr>
          <a:xfrm>
            <a:off x="3000613" y="4171352"/>
            <a:ext cx="5494184" cy="1815882"/>
          </a:xfrm>
          <a:prstGeom prst="rect">
            <a:avLst/>
          </a:prstGeom>
        </p:spPr>
        <p:txBody>
          <a:bodyPr wrap="square">
            <a:spAutoFit/>
          </a:bodyPr>
          <a:lstStyle/>
          <a:p>
            <a:r>
              <a:rPr lang="es-SV" sz="1600" dirty="0">
                <a:latin typeface="+mj-lt"/>
              </a:rPr>
              <a:t>Asimismo, La Defensoría contará con las siguientes direcciones:</a:t>
            </a:r>
          </a:p>
          <a:p>
            <a:r>
              <a:rPr lang="es-SV" sz="1600" dirty="0">
                <a:latin typeface="+mj-lt"/>
              </a:rPr>
              <a:t>a) Dirección de Vigilancia de Mercado;</a:t>
            </a:r>
          </a:p>
          <a:p>
            <a:r>
              <a:rPr lang="es-SV" sz="1600" dirty="0">
                <a:latin typeface="+mj-lt"/>
              </a:rPr>
              <a:t>b) Dirección de Ciudadanía y Consumo;</a:t>
            </a:r>
          </a:p>
          <a:p>
            <a:r>
              <a:rPr lang="es-SV" sz="1600" dirty="0">
                <a:latin typeface="+mj-lt"/>
              </a:rPr>
              <a:t>c) Dirección Jurídica;</a:t>
            </a:r>
          </a:p>
          <a:p>
            <a:r>
              <a:rPr lang="es-SV" sz="1600" dirty="0">
                <a:latin typeface="+mj-lt"/>
              </a:rPr>
              <a:t>d) Dirección de Administración;</a:t>
            </a:r>
          </a:p>
          <a:p>
            <a:r>
              <a:rPr lang="es-SV" sz="1600" dirty="0">
                <a:latin typeface="+mj-lt"/>
              </a:rPr>
              <a:t>e) Dirección del Centro de Solución de Controversias; y,</a:t>
            </a:r>
          </a:p>
          <a:p>
            <a:r>
              <a:rPr lang="es-SV" sz="1600" dirty="0">
                <a:latin typeface="+mj-lt"/>
              </a:rPr>
              <a:t>f) Dirección de Descentralización.</a:t>
            </a:r>
          </a:p>
        </p:txBody>
      </p:sp>
      <p:sp>
        <p:nvSpPr>
          <p:cNvPr id="11" name="Rectángulo 10"/>
          <p:cNvSpPr/>
          <p:nvPr/>
        </p:nvSpPr>
        <p:spPr>
          <a:xfrm>
            <a:off x="700555" y="6063317"/>
            <a:ext cx="10218124" cy="584775"/>
          </a:xfrm>
          <a:prstGeom prst="rect">
            <a:avLst/>
          </a:prstGeom>
        </p:spPr>
        <p:txBody>
          <a:bodyPr wrap="square">
            <a:spAutoFit/>
          </a:bodyPr>
          <a:lstStyle/>
          <a:p>
            <a:r>
              <a:rPr lang="es-SV" sz="16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2882199" cy="523220"/>
          </a:xfrm>
          <a:prstGeom prst="rect">
            <a:avLst/>
          </a:prstGeom>
        </p:spPr>
        <p:txBody>
          <a:bodyPr wrap="none">
            <a:spAutoFit/>
          </a:bodyPr>
          <a:lstStyle/>
          <a:p>
            <a:r>
              <a:rPr lang="es-SV" sz="2800" b="1" dirty="0">
                <a:solidFill>
                  <a:srgbClr val="0070C0"/>
                </a:solidFill>
                <a:latin typeface="+mj-lt"/>
              </a:rPr>
              <a:t>Consejo Consultivo</a:t>
            </a:r>
            <a:endParaRPr lang="es-SV" sz="2800" dirty="0">
              <a:latin typeface="+mj-lt"/>
            </a:endParaRPr>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575548"/>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Zelaya.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610419" y="821383"/>
            <a:ext cx="9493625" cy="544879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a:t>
            </a:r>
            <a:r>
              <a:rPr lang="es-MX" sz="1600" dirty="0">
                <a:latin typeface="+mj-lt"/>
                <a:cs typeface="Times New Roman" panose="02020603050405020304" pitchFamily="18" charset="0"/>
              </a:rPr>
              <a:t>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3.</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MX" sz="1600" b="1" dirty="0">
                <a:cs typeface="Times New Roman" panose="02020603050405020304" pitchFamily="18" charset="0"/>
              </a:rPr>
              <a:t>Susana Saraí Torres Menjívar.</a:t>
            </a:r>
            <a:endParaRPr lang="es-SV" sz="1600" b="1" dirty="0">
              <a:cs typeface="Times New Roman" panose="02020603050405020304" pitchFamily="18" charset="0"/>
            </a:endParaRP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2149</TotalTime>
  <Words>3185</Words>
  <Application>Microsoft Office PowerPoint</Application>
  <PresentationFormat>Panorámica</PresentationFormat>
  <Paragraphs>209</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159</cp:revision>
  <cp:lastPrinted>2022-02-22T16:17:49Z</cp:lastPrinted>
  <dcterms:created xsi:type="dcterms:W3CDTF">2019-07-25T14:59:52Z</dcterms:created>
  <dcterms:modified xsi:type="dcterms:W3CDTF">2023-10-07T18:30:28Z</dcterms:modified>
</cp:coreProperties>
</file>