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5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6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7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8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9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0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1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12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13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14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charts/chart1.xml" ContentType="application/vnd.openxmlformats-officedocument.drawingml.chart+xml"/>
  <Override PartName="/ppt/notesSlides/notesSlide15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16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17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18.xml" ContentType="application/vnd.openxmlformats-officedocument.presentationml.notesSlide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notesSlides/notesSlide19.xml" ContentType="application/vnd.openxmlformats-officedocument.presentationml.notesSlide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notesSlides/notesSlide20.xml" ContentType="application/vnd.openxmlformats-officedocument.presentationml.notesSlide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notesSlides/notesSlide28.xml" ContentType="application/vnd.openxmlformats-officedocument.presentationml.notesSlide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notesSlides/notesSlide29.xml" ContentType="application/vnd.openxmlformats-officedocument.presentationml.notesSlide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notesSlides/notesSlide30.xml" ContentType="application/vnd.openxmlformats-officedocument.presentationml.notesSlide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547" r:id="rId2"/>
    <p:sldId id="548" r:id="rId3"/>
    <p:sldId id="549" r:id="rId4"/>
    <p:sldId id="550" r:id="rId5"/>
    <p:sldId id="539" r:id="rId6"/>
    <p:sldId id="497" r:id="rId7"/>
    <p:sldId id="543" r:id="rId8"/>
    <p:sldId id="544" r:id="rId9"/>
    <p:sldId id="545" r:id="rId10"/>
    <p:sldId id="554" r:id="rId11"/>
    <p:sldId id="578" r:id="rId12"/>
    <p:sldId id="577" r:id="rId13"/>
    <p:sldId id="579" r:id="rId14"/>
    <p:sldId id="555" r:id="rId15"/>
    <p:sldId id="546" r:id="rId16"/>
    <p:sldId id="504" r:id="rId17"/>
    <p:sldId id="580" r:id="rId18"/>
    <p:sldId id="581" r:id="rId19"/>
    <p:sldId id="556" r:id="rId20"/>
    <p:sldId id="505" r:id="rId21"/>
    <p:sldId id="506" r:id="rId22"/>
    <p:sldId id="574" r:id="rId23"/>
    <p:sldId id="509" r:id="rId24"/>
    <p:sldId id="559" r:id="rId25"/>
    <p:sldId id="510" r:id="rId26"/>
    <p:sldId id="511" r:id="rId27"/>
    <p:sldId id="512" r:id="rId28"/>
    <p:sldId id="557" r:id="rId29"/>
    <p:sldId id="541" r:id="rId30"/>
    <p:sldId id="513" r:id="rId31"/>
    <p:sldId id="517" r:id="rId32"/>
    <p:sldId id="564" r:id="rId33"/>
    <p:sldId id="561" r:id="rId34"/>
    <p:sldId id="562" r:id="rId35"/>
    <p:sldId id="582" r:id="rId36"/>
    <p:sldId id="518" r:id="rId37"/>
    <p:sldId id="538" r:id="rId38"/>
    <p:sldId id="519" r:id="rId39"/>
    <p:sldId id="520" r:id="rId40"/>
    <p:sldId id="569" r:id="rId41"/>
    <p:sldId id="570" r:id="rId42"/>
    <p:sldId id="571" r:id="rId43"/>
    <p:sldId id="573" r:id="rId44"/>
    <p:sldId id="523" r:id="rId45"/>
    <p:sldId id="572" r:id="rId46"/>
    <p:sldId id="528" r:id="rId47"/>
    <p:sldId id="533" r:id="rId48"/>
    <p:sldId id="534" r:id="rId49"/>
    <p:sldId id="535" r:id="rId50"/>
    <p:sldId id="536" r:id="rId51"/>
    <p:sldId id="576" r:id="rId52"/>
  </p:sldIdLst>
  <p:sldSz cx="9144000" cy="6858000" type="screen4x3"/>
  <p:notesSz cx="6881813" cy="9296400"/>
  <p:defaultTextStyle>
    <a:defPPr>
      <a:defRPr lang="es-MX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los Pleitez" initials="CP" lastIdx="4" clrIdx="0">
    <p:extLst/>
  </p:cmAuthor>
  <p:cmAuthor id="2" name="MONTEH05" initials="M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FF"/>
    <a:srgbClr val="66FF33"/>
    <a:srgbClr val="FFFF00"/>
    <a:srgbClr val="00CC00"/>
    <a:srgbClr val="00A7E2"/>
    <a:srgbClr val="FF3300"/>
    <a:srgbClr val="FFFFCC"/>
    <a:srgbClr val="000000"/>
    <a:srgbClr val="3333CC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Estilo medio 4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88" autoAdjust="0"/>
    <p:restoredTop sz="94434" autoAdjust="0"/>
  </p:normalViewPr>
  <p:slideViewPr>
    <p:cSldViewPr>
      <p:cViewPr varScale="1">
        <p:scale>
          <a:sx n="55" d="100"/>
          <a:sy n="55" d="100"/>
        </p:scale>
        <p:origin x="1286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109610953236804E-2"/>
          <c:y val="7.3176428773359795E-2"/>
          <c:w val="0.88435422090514804"/>
          <c:h val="0.716994103677603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Hoja1!$E$5</c:f>
              <c:strCache>
                <c:ptCount val="1"/>
                <c:pt idx="0">
                  <c:v>Cantidad de inspecciones sin hallazgos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Hoja1!$D$6:$D$11</c:f>
              <c:strCache>
                <c:ptCount val="6"/>
                <c:pt idx="0">
                  <c:v>Junio 2009 - Mayo 2010</c:v>
                </c:pt>
                <c:pt idx="1">
                  <c:v>Junio 2010 - Mayo 2011</c:v>
                </c:pt>
                <c:pt idx="2">
                  <c:v>Junio 2011 - Mayo 2012</c:v>
                </c:pt>
                <c:pt idx="3">
                  <c:v>Junio 2012 - Mayo  2013</c:v>
                </c:pt>
                <c:pt idx="4">
                  <c:v>Junio 2013 -  Mayo 2014</c:v>
                </c:pt>
                <c:pt idx="5">
                  <c:v>Junio 2014 - Mayo 2015</c:v>
                </c:pt>
              </c:strCache>
            </c:strRef>
          </c:cat>
          <c:val>
            <c:numRef>
              <c:f>Hoja1!$E$6:$E$11</c:f>
              <c:numCache>
                <c:formatCode>General</c:formatCode>
                <c:ptCount val="6"/>
                <c:pt idx="0" formatCode="#,##0">
                  <c:v>1045</c:v>
                </c:pt>
                <c:pt idx="1">
                  <c:v>666</c:v>
                </c:pt>
                <c:pt idx="2" formatCode="#,##0">
                  <c:v>1508</c:v>
                </c:pt>
                <c:pt idx="3" formatCode="#,##0">
                  <c:v>2231</c:v>
                </c:pt>
                <c:pt idx="4" formatCode="#,##0">
                  <c:v>2733</c:v>
                </c:pt>
                <c:pt idx="5" formatCode="#,##0">
                  <c:v>2721</c:v>
                </c:pt>
              </c:numCache>
            </c:numRef>
          </c:val>
        </c:ser>
        <c:ser>
          <c:idx val="1"/>
          <c:order val="1"/>
          <c:tx>
            <c:strRef>
              <c:f>Hoja1!$F$5</c:f>
              <c:strCache>
                <c:ptCount val="1"/>
                <c:pt idx="0">
                  <c:v>Cantidad de inspecciones con hallazgos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Hoja1!$D$6:$D$11</c:f>
              <c:strCache>
                <c:ptCount val="6"/>
                <c:pt idx="0">
                  <c:v>Junio 2009 - Mayo 2010</c:v>
                </c:pt>
                <c:pt idx="1">
                  <c:v>Junio 2010 - Mayo 2011</c:v>
                </c:pt>
                <c:pt idx="2">
                  <c:v>Junio 2011 - Mayo 2012</c:v>
                </c:pt>
                <c:pt idx="3">
                  <c:v>Junio 2012 - Mayo  2013</c:v>
                </c:pt>
                <c:pt idx="4">
                  <c:v>Junio 2013 -  Mayo 2014</c:v>
                </c:pt>
                <c:pt idx="5">
                  <c:v>Junio 2014 - Mayo 2015</c:v>
                </c:pt>
              </c:strCache>
            </c:strRef>
          </c:cat>
          <c:val>
            <c:numRef>
              <c:f>Hoja1!$F$6:$F$11</c:f>
              <c:numCache>
                <c:formatCode>General</c:formatCode>
                <c:ptCount val="6"/>
                <c:pt idx="0">
                  <c:v>698</c:v>
                </c:pt>
                <c:pt idx="1">
                  <c:v>877</c:v>
                </c:pt>
                <c:pt idx="2" formatCode="#,##0">
                  <c:v>1537</c:v>
                </c:pt>
                <c:pt idx="3" formatCode="#,##0">
                  <c:v>1416</c:v>
                </c:pt>
                <c:pt idx="4" formatCode="#,##0">
                  <c:v>1375</c:v>
                </c:pt>
                <c:pt idx="5" formatCode="#,##0">
                  <c:v>1350</c:v>
                </c:pt>
              </c:numCache>
            </c:numRef>
          </c:val>
        </c:ser>
        <c:ser>
          <c:idx val="2"/>
          <c:order val="2"/>
          <c:tx>
            <c:strRef>
              <c:f>Hoja1!$G$5</c:f>
              <c:strCache>
                <c:ptCount val="1"/>
                <c:pt idx="0">
                  <c:v>Total de inspecciones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S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Hoja1!$D$6:$D$11</c:f>
              <c:strCache>
                <c:ptCount val="6"/>
                <c:pt idx="0">
                  <c:v>Junio 2009 - Mayo 2010</c:v>
                </c:pt>
                <c:pt idx="1">
                  <c:v>Junio 2010 - Mayo 2011</c:v>
                </c:pt>
                <c:pt idx="2">
                  <c:v>Junio 2011 - Mayo 2012</c:v>
                </c:pt>
                <c:pt idx="3">
                  <c:v>Junio 2012 - Mayo  2013</c:v>
                </c:pt>
                <c:pt idx="4">
                  <c:v>Junio 2013 -  Mayo 2014</c:v>
                </c:pt>
                <c:pt idx="5">
                  <c:v>Junio 2014 - Mayo 2015</c:v>
                </c:pt>
              </c:strCache>
            </c:strRef>
          </c:cat>
          <c:val>
            <c:numRef>
              <c:f>Hoja1!$G$6:$G$11</c:f>
              <c:numCache>
                <c:formatCode>#,##0</c:formatCode>
                <c:ptCount val="6"/>
                <c:pt idx="0">
                  <c:v>1743</c:v>
                </c:pt>
                <c:pt idx="1">
                  <c:v>1543</c:v>
                </c:pt>
                <c:pt idx="2">
                  <c:v>3045</c:v>
                </c:pt>
                <c:pt idx="3">
                  <c:v>3647</c:v>
                </c:pt>
                <c:pt idx="4">
                  <c:v>4108</c:v>
                </c:pt>
                <c:pt idx="5">
                  <c:v>4071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4927616"/>
        <c:axId val="184928008"/>
      </c:barChart>
      <c:catAx>
        <c:axId val="184927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184928008"/>
        <c:crosses val="autoZero"/>
        <c:auto val="1"/>
        <c:lblAlgn val="ctr"/>
        <c:lblOffset val="100"/>
        <c:noMultiLvlLbl val="0"/>
      </c:catAx>
      <c:valAx>
        <c:axId val="184928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SV"/>
          </a:p>
        </c:txPr>
        <c:crossAx val="184927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73653470291044E-2"/>
          <c:y val="0.93729588866001801"/>
          <c:w val="0.9"/>
          <c:h val="6.270411133998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SV"/>
        </a:p>
      </c:txPr>
    </c:legend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s-SV"/>
    </a:p>
  </c:txPr>
  <c:externalData r:id="rId1">
    <c:autoUpdate val="0"/>
  </c:externalData>
</c:chartSpace>
</file>

<file path=ppt/diagrams/_rels/data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C537C6-C2EA-415C-9579-72235CAAB3C3}" type="doc">
      <dgm:prSet loTypeId="urn:microsoft.com/office/officeart/2011/layout/TabList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5855D4B9-BAC9-4A89-ADCA-E257F9246DD3}">
      <dgm:prSet phldrT="[Texto]" custT="1"/>
      <dgm:spPr>
        <a:solidFill>
          <a:srgbClr val="00FFFF"/>
        </a:solidFill>
      </dgm:spPr>
      <dgm:t>
        <a:bodyPr/>
        <a:lstStyle/>
        <a:p>
          <a:r>
            <a:rPr lang="es-SV" sz="2800" b="1" dirty="0" smtClean="0"/>
            <a:t>1</a:t>
          </a:r>
          <a:endParaRPr lang="es-SV" sz="2800" b="1" dirty="0"/>
        </a:p>
      </dgm:t>
    </dgm:pt>
    <dgm:pt modelId="{D1065FAE-7D61-401C-B5F7-C0B171714C99}" type="parTrans" cxnId="{C51E8F5E-D021-4246-827A-74B28C3A5E94}">
      <dgm:prSet/>
      <dgm:spPr/>
      <dgm:t>
        <a:bodyPr/>
        <a:lstStyle/>
        <a:p>
          <a:endParaRPr lang="es-SV" b="1"/>
        </a:p>
      </dgm:t>
    </dgm:pt>
    <dgm:pt modelId="{CEEEE340-0101-4147-82B5-679EB5BBF07B}" type="sibTrans" cxnId="{C51E8F5E-D021-4246-827A-74B28C3A5E94}">
      <dgm:prSet/>
      <dgm:spPr/>
      <dgm:t>
        <a:bodyPr/>
        <a:lstStyle/>
        <a:p>
          <a:endParaRPr lang="es-SV" b="1"/>
        </a:p>
      </dgm:t>
    </dgm:pt>
    <dgm:pt modelId="{3F7C0661-5E7A-4E48-B94E-83F69B4F0844}">
      <dgm:prSet phldrT="[Texto]" custT="1"/>
      <dgm:spPr/>
      <dgm:t>
        <a:bodyPr anchor="ctr"/>
        <a:lstStyle/>
        <a:p>
          <a:pPr algn="just"/>
          <a:r>
            <a:rPr lang="es-SV" sz="2200" b="1" dirty="0" smtClean="0">
              <a:solidFill>
                <a:srgbClr val="00B050"/>
              </a:solidFill>
            </a:rPr>
            <a:t>Atención con calidad y calidez</a:t>
          </a:r>
          <a:endParaRPr lang="es-SV" sz="2200" b="1" dirty="0">
            <a:solidFill>
              <a:srgbClr val="00B050"/>
            </a:solidFill>
            <a:latin typeface="Arial Narrow" charset="0"/>
          </a:endParaRPr>
        </a:p>
      </dgm:t>
    </dgm:pt>
    <dgm:pt modelId="{328D57DC-7C89-47B8-A647-B80133D073CA}" type="parTrans" cxnId="{4996991C-9CBA-4D48-8B42-D78488A0555A}">
      <dgm:prSet/>
      <dgm:spPr/>
      <dgm:t>
        <a:bodyPr/>
        <a:lstStyle/>
        <a:p>
          <a:endParaRPr lang="es-SV" b="1"/>
        </a:p>
      </dgm:t>
    </dgm:pt>
    <dgm:pt modelId="{DC0F3711-9B5C-4D4E-A141-74ED48AE4FB7}" type="sibTrans" cxnId="{4996991C-9CBA-4D48-8B42-D78488A0555A}">
      <dgm:prSet/>
      <dgm:spPr/>
      <dgm:t>
        <a:bodyPr/>
        <a:lstStyle/>
        <a:p>
          <a:endParaRPr lang="es-SV" b="1"/>
        </a:p>
      </dgm:t>
    </dgm:pt>
    <dgm:pt modelId="{EDEC18C4-13F1-4120-A83A-3150CFCED4D7}">
      <dgm:prSet phldrT="[Texto]" custT="1"/>
      <dgm:spPr>
        <a:solidFill>
          <a:srgbClr val="00CC00"/>
        </a:solidFill>
      </dgm:spPr>
      <dgm:t>
        <a:bodyPr/>
        <a:lstStyle/>
        <a:p>
          <a:r>
            <a:rPr lang="es-SV" sz="2800" b="1" dirty="0" smtClean="0"/>
            <a:t>2</a:t>
          </a:r>
          <a:endParaRPr lang="es-SV" sz="2800" b="1" dirty="0"/>
        </a:p>
      </dgm:t>
    </dgm:pt>
    <dgm:pt modelId="{DDC5DB75-34E6-4CC2-9535-88BE7AF0D7FB}" type="parTrans" cxnId="{A2F18D25-7B6E-461D-B9C8-DAF6991623F6}">
      <dgm:prSet/>
      <dgm:spPr/>
      <dgm:t>
        <a:bodyPr/>
        <a:lstStyle/>
        <a:p>
          <a:endParaRPr lang="es-SV" b="1"/>
        </a:p>
      </dgm:t>
    </dgm:pt>
    <dgm:pt modelId="{0A74C7D2-2BEB-4A48-8C86-331F77F52EEA}" type="sibTrans" cxnId="{A2F18D25-7B6E-461D-B9C8-DAF6991623F6}">
      <dgm:prSet/>
      <dgm:spPr/>
      <dgm:t>
        <a:bodyPr/>
        <a:lstStyle/>
        <a:p>
          <a:endParaRPr lang="es-SV" b="1"/>
        </a:p>
      </dgm:t>
    </dgm:pt>
    <dgm:pt modelId="{23ED3A43-6EE8-43D9-ACFA-5030DA9AE872}">
      <dgm:prSet phldrT="[Texto]" custT="1"/>
      <dgm:spPr/>
      <dgm:t>
        <a:bodyPr anchor="ctr"/>
        <a:lstStyle/>
        <a:p>
          <a:pPr algn="just"/>
          <a:r>
            <a:rPr lang="es-SV" sz="2200" b="1" dirty="0" smtClean="0">
              <a:solidFill>
                <a:srgbClr val="00B050"/>
              </a:solidFill>
            </a:rPr>
            <a:t>Protección de la economía familiar</a:t>
          </a:r>
          <a:endParaRPr lang="es-SV" sz="2200" b="1" dirty="0">
            <a:solidFill>
              <a:srgbClr val="00B050"/>
            </a:solidFill>
            <a:latin typeface="Arial Narrow" charset="0"/>
          </a:endParaRPr>
        </a:p>
      </dgm:t>
    </dgm:pt>
    <dgm:pt modelId="{6C1D0640-05D8-4542-9AF2-6C1DF1982C4B}" type="parTrans" cxnId="{0902D02D-5545-40EE-9013-681D515ACC8A}">
      <dgm:prSet/>
      <dgm:spPr/>
      <dgm:t>
        <a:bodyPr/>
        <a:lstStyle/>
        <a:p>
          <a:endParaRPr lang="es-SV" b="1"/>
        </a:p>
      </dgm:t>
    </dgm:pt>
    <dgm:pt modelId="{106944ED-D696-4C18-8E54-122BF2817418}" type="sibTrans" cxnId="{0902D02D-5545-40EE-9013-681D515ACC8A}">
      <dgm:prSet/>
      <dgm:spPr/>
      <dgm:t>
        <a:bodyPr/>
        <a:lstStyle/>
        <a:p>
          <a:endParaRPr lang="es-SV" b="1"/>
        </a:p>
      </dgm:t>
    </dgm:pt>
    <dgm:pt modelId="{89F93163-4128-4BEE-89FD-F509490213AF}">
      <dgm:prSet phldrT="[Texto]" custT="1"/>
      <dgm:spPr>
        <a:solidFill>
          <a:srgbClr val="FF0066"/>
        </a:solidFill>
      </dgm:spPr>
      <dgm:t>
        <a:bodyPr/>
        <a:lstStyle/>
        <a:p>
          <a:r>
            <a:rPr lang="es-SV" sz="2800" b="1" dirty="0" smtClean="0">
              <a:solidFill>
                <a:schemeClr val="bg1"/>
              </a:solidFill>
            </a:rPr>
            <a:t>3</a:t>
          </a:r>
          <a:endParaRPr lang="es-SV" sz="2800" b="1" dirty="0">
            <a:solidFill>
              <a:schemeClr val="bg1"/>
            </a:solidFill>
          </a:endParaRPr>
        </a:p>
      </dgm:t>
    </dgm:pt>
    <dgm:pt modelId="{60F3D706-EC29-4298-8824-EC7CC19521B7}" type="parTrans" cxnId="{6C62D28E-20F5-4312-92A2-A3914A4506A2}">
      <dgm:prSet/>
      <dgm:spPr/>
      <dgm:t>
        <a:bodyPr/>
        <a:lstStyle/>
        <a:p>
          <a:endParaRPr lang="es-SV" b="1"/>
        </a:p>
      </dgm:t>
    </dgm:pt>
    <dgm:pt modelId="{DA084281-6358-468D-A981-C4020BDF30CF}" type="sibTrans" cxnId="{6C62D28E-20F5-4312-92A2-A3914A4506A2}">
      <dgm:prSet/>
      <dgm:spPr/>
      <dgm:t>
        <a:bodyPr/>
        <a:lstStyle/>
        <a:p>
          <a:endParaRPr lang="es-SV" b="1"/>
        </a:p>
      </dgm:t>
    </dgm:pt>
    <dgm:pt modelId="{DAC0AB14-D1AD-4510-B13C-A60D97FEB437}">
      <dgm:prSet phldrT="[Texto]" custT="1"/>
      <dgm:spPr/>
      <dgm:t>
        <a:bodyPr anchor="ctr"/>
        <a:lstStyle/>
        <a:p>
          <a:pPr algn="just"/>
          <a:r>
            <a:rPr lang="es-SV" sz="2200" b="1" dirty="0" smtClean="0">
              <a:solidFill>
                <a:srgbClr val="00B050"/>
              </a:solidFill>
            </a:rPr>
            <a:t>Ejercicio de la potestad sancionadora</a:t>
          </a:r>
          <a:endParaRPr lang="es-SV" sz="2200" b="1" dirty="0">
            <a:solidFill>
              <a:srgbClr val="00B050"/>
            </a:solidFill>
            <a:latin typeface="Arial Narrow" charset="0"/>
          </a:endParaRPr>
        </a:p>
      </dgm:t>
    </dgm:pt>
    <dgm:pt modelId="{56C1FF54-2DB9-446B-BEB0-258A0F6305A6}" type="parTrans" cxnId="{C72658D0-0490-43D8-ADFB-3B73443CAEAB}">
      <dgm:prSet/>
      <dgm:spPr/>
      <dgm:t>
        <a:bodyPr/>
        <a:lstStyle/>
        <a:p>
          <a:endParaRPr lang="es-SV" b="1"/>
        </a:p>
      </dgm:t>
    </dgm:pt>
    <dgm:pt modelId="{80E1A48E-4B97-49F8-849B-C59944E55A26}" type="sibTrans" cxnId="{C72658D0-0490-43D8-ADFB-3B73443CAEAB}">
      <dgm:prSet/>
      <dgm:spPr/>
      <dgm:t>
        <a:bodyPr/>
        <a:lstStyle/>
        <a:p>
          <a:endParaRPr lang="es-SV" b="1"/>
        </a:p>
      </dgm:t>
    </dgm:pt>
    <dgm:pt modelId="{BC7A04EA-DD42-4146-ABA9-A91AFCC8955A}">
      <dgm:prSet phldrT="[Texto]" custT="1"/>
      <dgm:spPr>
        <a:solidFill>
          <a:srgbClr val="CC66FF"/>
        </a:solidFill>
      </dgm:spPr>
      <dgm:t>
        <a:bodyPr/>
        <a:lstStyle/>
        <a:p>
          <a:r>
            <a:rPr lang="es-SV" sz="2800" b="1" dirty="0" smtClean="0"/>
            <a:t>4</a:t>
          </a:r>
          <a:endParaRPr lang="es-SV" sz="2800" b="1" dirty="0"/>
        </a:p>
      </dgm:t>
    </dgm:pt>
    <dgm:pt modelId="{BFA56614-60D1-4979-B7EC-930FD18F65B6}" type="parTrans" cxnId="{3CC42513-436B-4681-A82F-CD3FC4FFA940}">
      <dgm:prSet/>
      <dgm:spPr/>
      <dgm:t>
        <a:bodyPr/>
        <a:lstStyle/>
        <a:p>
          <a:endParaRPr lang="es-SV" b="1"/>
        </a:p>
      </dgm:t>
    </dgm:pt>
    <dgm:pt modelId="{E0EF5595-FBD4-4DD6-90FA-C50AE97F0AA6}" type="sibTrans" cxnId="{3CC42513-436B-4681-A82F-CD3FC4FFA940}">
      <dgm:prSet/>
      <dgm:spPr/>
      <dgm:t>
        <a:bodyPr/>
        <a:lstStyle/>
        <a:p>
          <a:endParaRPr lang="es-SV" b="1"/>
        </a:p>
      </dgm:t>
    </dgm:pt>
    <dgm:pt modelId="{1A9787C1-55C9-4A06-8FC9-282EA60F3256}">
      <dgm:prSet phldrT="[Texto]" custT="1"/>
      <dgm:spPr/>
      <dgm:t>
        <a:bodyPr anchor="ctr"/>
        <a:lstStyle/>
        <a:p>
          <a:pPr algn="just"/>
          <a:r>
            <a:rPr lang="es-SV" sz="2200" b="1" dirty="0" smtClean="0">
              <a:solidFill>
                <a:srgbClr val="00B050"/>
              </a:solidFill>
            </a:rPr>
            <a:t>Fortaleciendo la vigilancia de mercados</a:t>
          </a:r>
          <a:endParaRPr lang="es-SV" sz="2200" b="1" dirty="0">
            <a:solidFill>
              <a:srgbClr val="00B050"/>
            </a:solidFill>
            <a:latin typeface="Arial Narrow" charset="0"/>
          </a:endParaRPr>
        </a:p>
      </dgm:t>
    </dgm:pt>
    <dgm:pt modelId="{F62D095B-361D-462F-B436-D52A6024EE76}" type="parTrans" cxnId="{9483B86C-34AF-4997-80D5-FF6FE8C09CA9}">
      <dgm:prSet/>
      <dgm:spPr/>
      <dgm:t>
        <a:bodyPr/>
        <a:lstStyle/>
        <a:p>
          <a:endParaRPr lang="es-SV" b="1"/>
        </a:p>
      </dgm:t>
    </dgm:pt>
    <dgm:pt modelId="{1DE36A5B-9B00-478B-94B6-9D52383ADB14}" type="sibTrans" cxnId="{9483B86C-34AF-4997-80D5-FF6FE8C09CA9}">
      <dgm:prSet/>
      <dgm:spPr/>
      <dgm:t>
        <a:bodyPr/>
        <a:lstStyle/>
        <a:p>
          <a:endParaRPr lang="es-SV" b="1"/>
        </a:p>
      </dgm:t>
    </dgm:pt>
    <dgm:pt modelId="{BEABCE5A-F85A-43FD-A1B3-9AE9FBF3D903}">
      <dgm:prSet phldrT="[Texto]" custT="1"/>
      <dgm:spPr>
        <a:solidFill>
          <a:srgbClr val="00B0F0"/>
        </a:solidFill>
      </dgm:spPr>
      <dgm:t>
        <a:bodyPr/>
        <a:lstStyle/>
        <a:p>
          <a:r>
            <a:rPr lang="es-SV" sz="2800" b="1" dirty="0" smtClean="0"/>
            <a:t>5</a:t>
          </a:r>
          <a:endParaRPr lang="es-SV" sz="2800" b="1" dirty="0"/>
        </a:p>
      </dgm:t>
    </dgm:pt>
    <dgm:pt modelId="{4E3F567E-1F09-4BAD-8EA1-8314EE710DEA}" type="parTrans" cxnId="{B5C83099-A1EC-4CFA-A3A4-BEEE8781C84B}">
      <dgm:prSet/>
      <dgm:spPr/>
      <dgm:t>
        <a:bodyPr/>
        <a:lstStyle/>
        <a:p>
          <a:endParaRPr lang="es-SV" b="1"/>
        </a:p>
      </dgm:t>
    </dgm:pt>
    <dgm:pt modelId="{DF5A5719-977F-4791-B086-DFBB3BAF0E2E}" type="sibTrans" cxnId="{B5C83099-A1EC-4CFA-A3A4-BEEE8781C84B}">
      <dgm:prSet/>
      <dgm:spPr/>
      <dgm:t>
        <a:bodyPr/>
        <a:lstStyle/>
        <a:p>
          <a:endParaRPr lang="es-SV" b="1"/>
        </a:p>
      </dgm:t>
    </dgm:pt>
    <dgm:pt modelId="{DA8556D6-B7A7-4840-AF2C-6C87CD95DB56}">
      <dgm:prSet phldrT="[Texto]" custT="1"/>
      <dgm:spPr>
        <a:solidFill>
          <a:srgbClr val="440EF2"/>
        </a:solidFill>
      </dgm:spPr>
      <dgm:t>
        <a:bodyPr/>
        <a:lstStyle/>
        <a:p>
          <a:r>
            <a:rPr lang="es-SV" sz="2800" b="1" dirty="0" smtClean="0"/>
            <a:t>6</a:t>
          </a:r>
          <a:endParaRPr lang="es-SV" sz="2800" b="1" dirty="0"/>
        </a:p>
      </dgm:t>
    </dgm:pt>
    <dgm:pt modelId="{2427D920-39D0-43CE-991C-6E0E979FD1ED}" type="parTrans" cxnId="{C06DB9A3-256C-4057-903C-0CD0639D540F}">
      <dgm:prSet/>
      <dgm:spPr/>
      <dgm:t>
        <a:bodyPr/>
        <a:lstStyle/>
        <a:p>
          <a:endParaRPr lang="es-SV" b="1"/>
        </a:p>
      </dgm:t>
    </dgm:pt>
    <dgm:pt modelId="{94B96CCD-AC95-4786-B2D3-882DBE8EC171}" type="sibTrans" cxnId="{C06DB9A3-256C-4057-903C-0CD0639D540F}">
      <dgm:prSet/>
      <dgm:spPr/>
      <dgm:t>
        <a:bodyPr/>
        <a:lstStyle/>
        <a:p>
          <a:endParaRPr lang="es-SV" b="1"/>
        </a:p>
      </dgm:t>
    </dgm:pt>
    <dgm:pt modelId="{6C9210FE-7952-4B84-AF19-37D0E24080AD}">
      <dgm:prSet phldrT="[Texto]" custT="1"/>
      <dgm:spPr/>
      <dgm:t>
        <a:bodyPr anchor="ctr"/>
        <a:lstStyle/>
        <a:p>
          <a:pPr algn="just"/>
          <a:r>
            <a:rPr lang="es-SV" sz="2200" b="1" dirty="0" smtClean="0">
              <a:solidFill>
                <a:srgbClr val="00B050"/>
              </a:solidFill>
            </a:rPr>
            <a:t>Transparentando precios, proporcionando información socialmente útil</a:t>
          </a:r>
          <a:endParaRPr lang="es-SV" sz="2200" b="1" dirty="0">
            <a:solidFill>
              <a:srgbClr val="00B050"/>
            </a:solidFill>
          </a:endParaRPr>
        </a:p>
      </dgm:t>
    </dgm:pt>
    <dgm:pt modelId="{12C279A2-D480-4A89-AF99-F131A50E1ABD}" type="parTrans" cxnId="{443F9EE4-FB13-4479-A5D3-02E11B5706EA}">
      <dgm:prSet/>
      <dgm:spPr/>
      <dgm:t>
        <a:bodyPr/>
        <a:lstStyle/>
        <a:p>
          <a:endParaRPr lang="es-SV" b="1"/>
        </a:p>
      </dgm:t>
    </dgm:pt>
    <dgm:pt modelId="{78B9B746-BF90-45FA-8CCD-C84A08545492}" type="sibTrans" cxnId="{443F9EE4-FB13-4479-A5D3-02E11B5706EA}">
      <dgm:prSet/>
      <dgm:spPr/>
      <dgm:t>
        <a:bodyPr/>
        <a:lstStyle/>
        <a:p>
          <a:endParaRPr lang="es-SV" b="1"/>
        </a:p>
      </dgm:t>
    </dgm:pt>
    <dgm:pt modelId="{BA8FA2A8-223B-4075-8C7F-0E2F8C4E1D2F}">
      <dgm:prSet phldrT="[Texto]" custT="1"/>
      <dgm:spPr/>
      <dgm:t>
        <a:bodyPr anchor="ctr"/>
        <a:lstStyle/>
        <a:p>
          <a:pPr algn="just"/>
          <a:r>
            <a:rPr lang="es-SV" sz="2200" b="1" dirty="0" smtClean="0">
              <a:solidFill>
                <a:srgbClr val="00B050"/>
              </a:solidFill>
            </a:rPr>
            <a:t>Acercamiento de los servicios con calidad y calidez</a:t>
          </a:r>
          <a:endParaRPr lang="es-SV" sz="2200" b="1" dirty="0">
            <a:solidFill>
              <a:srgbClr val="00B050"/>
            </a:solidFill>
          </a:endParaRPr>
        </a:p>
      </dgm:t>
    </dgm:pt>
    <dgm:pt modelId="{23DA5054-EFF4-4B18-B072-84F6ADFEC4DE}" type="parTrans" cxnId="{42C460EB-AC04-421D-9F59-921FE9714658}">
      <dgm:prSet/>
      <dgm:spPr/>
      <dgm:t>
        <a:bodyPr/>
        <a:lstStyle/>
        <a:p>
          <a:endParaRPr lang="es-SV" b="1"/>
        </a:p>
      </dgm:t>
    </dgm:pt>
    <dgm:pt modelId="{3ACAD6A8-67B6-4C71-B035-4EE5629B9078}" type="sibTrans" cxnId="{42C460EB-AC04-421D-9F59-921FE9714658}">
      <dgm:prSet/>
      <dgm:spPr/>
      <dgm:t>
        <a:bodyPr/>
        <a:lstStyle/>
        <a:p>
          <a:endParaRPr lang="es-SV" b="1"/>
        </a:p>
      </dgm:t>
    </dgm:pt>
    <dgm:pt modelId="{8D6BF887-10B7-4DC9-8062-0F2BCE4E3999}" type="pres">
      <dgm:prSet presAssocID="{8DC537C6-C2EA-415C-9579-72235CAAB3C3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es-SV"/>
        </a:p>
      </dgm:t>
    </dgm:pt>
    <dgm:pt modelId="{54F7497A-2151-4698-A13F-AEF95928BDC7}" type="pres">
      <dgm:prSet presAssocID="{5855D4B9-BAC9-4A89-ADCA-E257F9246DD3}" presName="composite" presStyleCnt="0"/>
      <dgm:spPr/>
    </dgm:pt>
    <dgm:pt modelId="{79A213D3-6321-4CD0-88A0-3300F40A2E1F}" type="pres">
      <dgm:prSet presAssocID="{5855D4B9-BAC9-4A89-ADCA-E257F9246DD3}" presName="FirstChild" presStyleLbl="revTx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6A4EC5C0-024D-49EA-AF3C-53C2019A711C}" type="pres">
      <dgm:prSet presAssocID="{5855D4B9-BAC9-4A89-ADCA-E257F9246DD3}" presName="Parent" presStyleLbl="alignNode1" presStyleIdx="0" presStyleCnt="6" custScaleX="37881" custScaleY="58758">
        <dgm:presLayoutVars>
          <dgm:chMax val="3"/>
          <dgm:chPref val="3"/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es-SV"/>
        </a:p>
      </dgm:t>
    </dgm:pt>
    <dgm:pt modelId="{39D8CA88-EF5C-43DE-AD92-0BDF4329C959}" type="pres">
      <dgm:prSet presAssocID="{5855D4B9-BAC9-4A89-ADCA-E257F9246DD3}" presName="Accent" presStyleLbl="parChTrans1D1" presStyleIdx="0" presStyleCnt="6"/>
      <dgm:spPr>
        <a:ln>
          <a:solidFill>
            <a:schemeClr val="bg1"/>
          </a:solidFill>
        </a:ln>
      </dgm:spPr>
    </dgm:pt>
    <dgm:pt modelId="{42D036CC-6B15-446C-877B-41F42A4B8ADB}" type="pres">
      <dgm:prSet presAssocID="{CEEEE340-0101-4147-82B5-679EB5BBF07B}" presName="sibTrans" presStyleCnt="0"/>
      <dgm:spPr/>
    </dgm:pt>
    <dgm:pt modelId="{9A04E4FF-FBC0-4326-B60A-74DE58AC4A8A}" type="pres">
      <dgm:prSet presAssocID="{EDEC18C4-13F1-4120-A83A-3150CFCED4D7}" presName="composite" presStyleCnt="0"/>
      <dgm:spPr/>
    </dgm:pt>
    <dgm:pt modelId="{7FBED063-C0E7-4729-B3CB-2902941E1425}" type="pres">
      <dgm:prSet presAssocID="{EDEC18C4-13F1-4120-A83A-3150CFCED4D7}" presName="FirstChild" presStyleLbl="revTx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858AD245-A4DF-4EFD-9DB2-8BC1CE232CE2}" type="pres">
      <dgm:prSet presAssocID="{EDEC18C4-13F1-4120-A83A-3150CFCED4D7}" presName="Parent" presStyleLbl="alignNode1" presStyleIdx="1" presStyleCnt="6" custScaleX="37881" custScaleY="58758">
        <dgm:presLayoutVars>
          <dgm:chMax val="3"/>
          <dgm:chPref val="3"/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es-SV"/>
        </a:p>
      </dgm:t>
    </dgm:pt>
    <dgm:pt modelId="{10ACA169-EC53-40CA-A38A-51B189A1133A}" type="pres">
      <dgm:prSet presAssocID="{EDEC18C4-13F1-4120-A83A-3150CFCED4D7}" presName="Accent" presStyleLbl="parChTrans1D1" presStyleIdx="1" presStyleCnt="6"/>
      <dgm:spPr>
        <a:ln>
          <a:solidFill>
            <a:schemeClr val="bg1"/>
          </a:solidFill>
        </a:ln>
      </dgm:spPr>
    </dgm:pt>
    <dgm:pt modelId="{D2D78F70-354B-4913-979B-A6D252056EFF}" type="pres">
      <dgm:prSet presAssocID="{0A74C7D2-2BEB-4A48-8C86-331F77F52EEA}" presName="sibTrans" presStyleCnt="0"/>
      <dgm:spPr/>
    </dgm:pt>
    <dgm:pt modelId="{127850FE-B624-4448-A28B-820A9D0FAA2A}" type="pres">
      <dgm:prSet presAssocID="{89F93163-4128-4BEE-89FD-F509490213AF}" presName="composite" presStyleCnt="0"/>
      <dgm:spPr/>
    </dgm:pt>
    <dgm:pt modelId="{F2194206-BE28-45A6-9A1D-47D22E67A158}" type="pres">
      <dgm:prSet presAssocID="{89F93163-4128-4BEE-89FD-F509490213AF}" presName="FirstChild" presStyleLbl="revTx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AB5AA925-CC9A-48B9-8493-17C609CF3716}" type="pres">
      <dgm:prSet presAssocID="{89F93163-4128-4BEE-89FD-F509490213AF}" presName="Parent" presStyleLbl="alignNode1" presStyleIdx="2" presStyleCnt="6" custScaleX="37881" custScaleY="58758">
        <dgm:presLayoutVars>
          <dgm:chMax val="3"/>
          <dgm:chPref val="3"/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es-SV"/>
        </a:p>
      </dgm:t>
    </dgm:pt>
    <dgm:pt modelId="{F53A2CB0-676D-4798-8EA9-D59C0937BE13}" type="pres">
      <dgm:prSet presAssocID="{89F93163-4128-4BEE-89FD-F509490213AF}" presName="Accent" presStyleLbl="parChTrans1D1" presStyleIdx="2" presStyleCnt="6"/>
      <dgm:spPr>
        <a:ln>
          <a:solidFill>
            <a:schemeClr val="bg1"/>
          </a:solidFill>
        </a:ln>
      </dgm:spPr>
    </dgm:pt>
    <dgm:pt modelId="{6D00382A-C2BA-42C1-9CEA-2DF065EC2444}" type="pres">
      <dgm:prSet presAssocID="{DA084281-6358-468D-A981-C4020BDF30CF}" presName="sibTrans" presStyleCnt="0"/>
      <dgm:spPr/>
    </dgm:pt>
    <dgm:pt modelId="{911B71EE-FA2D-44A9-B5B0-398A4656BB14}" type="pres">
      <dgm:prSet presAssocID="{BC7A04EA-DD42-4146-ABA9-A91AFCC8955A}" presName="composite" presStyleCnt="0"/>
      <dgm:spPr/>
    </dgm:pt>
    <dgm:pt modelId="{400BCA1C-C215-4A47-B82F-5BE14BBAB2C4}" type="pres">
      <dgm:prSet presAssocID="{BC7A04EA-DD42-4146-ABA9-A91AFCC8955A}" presName="FirstChild" presStyleLbl="revTx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781DE2AB-07E1-446D-8462-5C9A5D4DDD08}" type="pres">
      <dgm:prSet presAssocID="{BC7A04EA-DD42-4146-ABA9-A91AFCC8955A}" presName="Parent" presStyleLbl="alignNode1" presStyleIdx="3" presStyleCnt="6" custScaleX="37881" custScaleY="58758">
        <dgm:presLayoutVars>
          <dgm:chMax val="3"/>
          <dgm:chPref val="3"/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es-SV"/>
        </a:p>
      </dgm:t>
    </dgm:pt>
    <dgm:pt modelId="{378443BD-7C4E-4B81-A215-B8F457C0ED77}" type="pres">
      <dgm:prSet presAssocID="{BC7A04EA-DD42-4146-ABA9-A91AFCC8955A}" presName="Accent" presStyleLbl="parChTrans1D1" presStyleIdx="3" presStyleCnt="6"/>
      <dgm:spPr>
        <a:ln>
          <a:solidFill>
            <a:schemeClr val="bg1"/>
          </a:solidFill>
        </a:ln>
      </dgm:spPr>
    </dgm:pt>
    <dgm:pt modelId="{3883AC51-D72C-41A2-80CE-A029ABEB540C}" type="pres">
      <dgm:prSet presAssocID="{E0EF5595-FBD4-4DD6-90FA-C50AE97F0AA6}" presName="sibTrans" presStyleCnt="0"/>
      <dgm:spPr/>
    </dgm:pt>
    <dgm:pt modelId="{E0FFDB9B-FE75-48AE-987A-C513BB202E1C}" type="pres">
      <dgm:prSet presAssocID="{BEABCE5A-F85A-43FD-A1B3-9AE9FBF3D903}" presName="composite" presStyleCnt="0"/>
      <dgm:spPr/>
    </dgm:pt>
    <dgm:pt modelId="{0C7ACBA7-4558-496B-9FBC-1F3968ADC0DD}" type="pres">
      <dgm:prSet presAssocID="{BEABCE5A-F85A-43FD-A1B3-9AE9FBF3D903}" presName="FirstChild" presStyleLbl="revTx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657B83DE-3359-4C01-90D5-7DC12512EF53}" type="pres">
      <dgm:prSet presAssocID="{BEABCE5A-F85A-43FD-A1B3-9AE9FBF3D903}" presName="Parent" presStyleLbl="alignNode1" presStyleIdx="4" presStyleCnt="6" custScaleX="37881" custScaleY="58758">
        <dgm:presLayoutVars>
          <dgm:chMax val="3"/>
          <dgm:chPref val="3"/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es-SV"/>
        </a:p>
      </dgm:t>
    </dgm:pt>
    <dgm:pt modelId="{FDC9C11C-0246-4ACC-890F-6DD4C4CB0642}" type="pres">
      <dgm:prSet presAssocID="{BEABCE5A-F85A-43FD-A1B3-9AE9FBF3D903}" presName="Accent" presStyleLbl="parChTrans1D1" presStyleIdx="4" presStyleCnt="6"/>
      <dgm:spPr>
        <a:ln>
          <a:solidFill>
            <a:schemeClr val="bg1"/>
          </a:solidFill>
        </a:ln>
      </dgm:spPr>
    </dgm:pt>
    <dgm:pt modelId="{BA47336F-B2FA-49CF-A805-B2A437EDF3BA}" type="pres">
      <dgm:prSet presAssocID="{DF5A5719-977F-4791-B086-DFBB3BAF0E2E}" presName="sibTrans" presStyleCnt="0"/>
      <dgm:spPr/>
    </dgm:pt>
    <dgm:pt modelId="{99CAAA9E-A730-4E47-A1A6-B5D12958C157}" type="pres">
      <dgm:prSet presAssocID="{DA8556D6-B7A7-4840-AF2C-6C87CD95DB56}" presName="composite" presStyleCnt="0"/>
      <dgm:spPr/>
    </dgm:pt>
    <dgm:pt modelId="{7CD1F047-8642-49B5-889D-D3E41C93E755}" type="pres">
      <dgm:prSet presAssocID="{DA8556D6-B7A7-4840-AF2C-6C87CD95DB56}" presName="FirstChild" presStyleLbl="revTx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9D9D76B1-3746-4CB4-82C2-DACC72DC6BC3}" type="pres">
      <dgm:prSet presAssocID="{DA8556D6-B7A7-4840-AF2C-6C87CD95DB56}" presName="Parent" presStyleLbl="alignNode1" presStyleIdx="5" presStyleCnt="6" custScaleX="37881" custScaleY="58758">
        <dgm:presLayoutVars>
          <dgm:chMax val="3"/>
          <dgm:chPref val="3"/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es-SV"/>
        </a:p>
      </dgm:t>
    </dgm:pt>
    <dgm:pt modelId="{CC9E7529-808E-4ECC-8566-592F5348E8B4}" type="pres">
      <dgm:prSet presAssocID="{DA8556D6-B7A7-4840-AF2C-6C87CD95DB56}" presName="Accent" presStyleLbl="parChTrans1D1" presStyleIdx="5" presStyleCnt="6"/>
      <dgm:spPr/>
    </dgm:pt>
  </dgm:ptLst>
  <dgm:cxnLst>
    <dgm:cxn modelId="{9483B86C-34AF-4997-80D5-FF6FE8C09CA9}" srcId="{BC7A04EA-DD42-4146-ABA9-A91AFCC8955A}" destId="{1A9787C1-55C9-4A06-8FC9-282EA60F3256}" srcOrd="0" destOrd="0" parTransId="{F62D095B-361D-462F-B436-D52A6024EE76}" sibTransId="{1DE36A5B-9B00-478B-94B6-9D52383ADB14}"/>
    <dgm:cxn modelId="{42C460EB-AC04-421D-9F59-921FE9714658}" srcId="{DA8556D6-B7A7-4840-AF2C-6C87CD95DB56}" destId="{BA8FA2A8-223B-4075-8C7F-0E2F8C4E1D2F}" srcOrd="0" destOrd="0" parTransId="{23DA5054-EFF4-4B18-B072-84F6ADFEC4DE}" sibTransId="{3ACAD6A8-67B6-4C71-B035-4EE5629B9078}"/>
    <dgm:cxn modelId="{3F5A80FC-AD49-41BA-B3C2-6A71D521087D}" type="presOf" srcId="{DAC0AB14-D1AD-4510-B13C-A60D97FEB437}" destId="{F2194206-BE28-45A6-9A1D-47D22E67A158}" srcOrd="0" destOrd="0" presId="urn:microsoft.com/office/officeart/2011/layout/TabList"/>
    <dgm:cxn modelId="{0902D02D-5545-40EE-9013-681D515ACC8A}" srcId="{EDEC18C4-13F1-4120-A83A-3150CFCED4D7}" destId="{23ED3A43-6EE8-43D9-ACFA-5030DA9AE872}" srcOrd="0" destOrd="0" parTransId="{6C1D0640-05D8-4542-9AF2-6C1DF1982C4B}" sibTransId="{106944ED-D696-4C18-8E54-122BF2817418}"/>
    <dgm:cxn modelId="{3CC42513-436B-4681-A82F-CD3FC4FFA940}" srcId="{8DC537C6-C2EA-415C-9579-72235CAAB3C3}" destId="{BC7A04EA-DD42-4146-ABA9-A91AFCC8955A}" srcOrd="3" destOrd="0" parTransId="{BFA56614-60D1-4979-B7EC-930FD18F65B6}" sibTransId="{E0EF5595-FBD4-4DD6-90FA-C50AE97F0AA6}"/>
    <dgm:cxn modelId="{C72658D0-0490-43D8-ADFB-3B73443CAEAB}" srcId="{89F93163-4128-4BEE-89FD-F509490213AF}" destId="{DAC0AB14-D1AD-4510-B13C-A60D97FEB437}" srcOrd="0" destOrd="0" parTransId="{56C1FF54-2DB9-446B-BEB0-258A0F6305A6}" sibTransId="{80E1A48E-4B97-49F8-849B-C59944E55A26}"/>
    <dgm:cxn modelId="{77858753-109B-40F8-92DA-13E9C7500B42}" type="presOf" srcId="{89F93163-4128-4BEE-89FD-F509490213AF}" destId="{AB5AA925-CC9A-48B9-8493-17C609CF3716}" srcOrd="0" destOrd="0" presId="urn:microsoft.com/office/officeart/2011/layout/TabList"/>
    <dgm:cxn modelId="{61D80650-2C95-45B7-866C-F204F5E5974D}" type="presOf" srcId="{1A9787C1-55C9-4A06-8FC9-282EA60F3256}" destId="{400BCA1C-C215-4A47-B82F-5BE14BBAB2C4}" srcOrd="0" destOrd="0" presId="urn:microsoft.com/office/officeart/2011/layout/TabList"/>
    <dgm:cxn modelId="{B5C83099-A1EC-4CFA-A3A4-BEEE8781C84B}" srcId="{8DC537C6-C2EA-415C-9579-72235CAAB3C3}" destId="{BEABCE5A-F85A-43FD-A1B3-9AE9FBF3D903}" srcOrd="4" destOrd="0" parTransId="{4E3F567E-1F09-4BAD-8EA1-8314EE710DEA}" sibTransId="{DF5A5719-977F-4791-B086-DFBB3BAF0E2E}"/>
    <dgm:cxn modelId="{E6132EFE-B580-46CB-B433-D0E432A20C91}" type="presOf" srcId="{8DC537C6-C2EA-415C-9579-72235CAAB3C3}" destId="{8D6BF887-10B7-4DC9-8062-0F2BCE4E3999}" srcOrd="0" destOrd="0" presId="urn:microsoft.com/office/officeart/2011/layout/TabList"/>
    <dgm:cxn modelId="{485E8DDE-32EF-4A02-94BF-1D3B9727303C}" type="presOf" srcId="{23ED3A43-6EE8-43D9-ACFA-5030DA9AE872}" destId="{7FBED063-C0E7-4729-B3CB-2902941E1425}" srcOrd="0" destOrd="0" presId="urn:microsoft.com/office/officeart/2011/layout/TabList"/>
    <dgm:cxn modelId="{411F422B-1DA6-475A-9D89-6EBF79FF8799}" type="presOf" srcId="{BA8FA2A8-223B-4075-8C7F-0E2F8C4E1D2F}" destId="{7CD1F047-8642-49B5-889D-D3E41C93E755}" srcOrd="0" destOrd="0" presId="urn:microsoft.com/office/officeart/2011/layout/TabList"/>
    <dgm:cxn modelId="{C06DB9A3-256C-4057-903C-0CD0639D540F}" srcId="{8DC537C6-C2EA-415C-9579-72235CAAB3C3}" destId="{DA8556D6-B7A7-4840-AF2C-6C87CD95DB56}" srcOrd="5" destOrd="0" parTransId="{2427D920-39D0-43CE-991C-6E0E979FD1ED}" sibTransId="{94B96CCD-AC95-4786-B2D3-882DBE8EC171}"/>
    <dgm:cxn modelId="{7BBAEAAD-CC20-479F-98B3-266C6A830EE6}" type="presOf" srcId="{BEABCE5A-F85A-43FD-A1B3-9AE9FBF3D903}" destId="{657B83DE-3359-4C01-90D5-7DC12512EF53}" srcOrd="0" destOrd="0" presId="urn:microsoft.com/office/officeart/2011/layout/TabList"/>
    <dgm:cxn modelId="{F10303E6-9D77-4FA8-AACD-D52C205395BA}" type="presOf" srcId="{6C9210FE-7952-4B84-AF19-37D0E24080AD}" destId="{0C7ACBA7-4558-496B-9FBC-1F3968ADC0DD}" srcOrd="0" destOrd="0" presId="urn:microsoft.com/office/officeart/2011/layout/TabList"/>
    <dgm:cxn modelId="{4996991C-9CBA-4D48-8B42-D78488A0555A}" srcId="{5855D4B9-BAC9-4A89-ADCA-E257F9246DD3}" destId="{3F7C0661-5E7A-4E48-B94E-83F69B4F0844}" srcOrd="0" destOrd="0" parTransId="{328D57DC-7C89-47B8-A647-B80133D073CA}" sibTransId="{DC0F3711-9B5C-4D4E-A141-74ED48AE4FB7}"/>
    <dgm:cxn modelId="{443F9EE4-FB13-4479-A5D3-02E11B5706EA}" srcId="{BEABCE5A-F85A-43FD-A1B3-9AE9FBF3D903}" destId="{6C9210FE-7952-4B84-AF19-37D0E24080AD}" srcOrd="0" destOrd="0" parTransId="{12C279A2-D480-4A89-AF99-F131A50E1ABD}" sibTransId="{78B9B746-BF90-45FA-8CCD-C84A08545492}"/>
    <dgm:cxn modelId="{E7B62733-259E-4A81-922B-C562FF65D973}" type="presOf" srcId="{3F7C0661-5E7A-4E48-B94E-83F69B4F0844}" destId="{79A213D3-6321-4CD0-88A0-3300F40A2E1F}" srcOrd="0" destOrd="0" presId="urn:microsoft.com/office/officeart/2011/layout/TabList"/>
    <dgm:cxn modelId="{C51E8F5E-D021-4246-827A-74B28C3A5E94}" srcId="{8DC537C6-C2EA-415C-9579-72235CAAB3C3}" destId="{5855D4B9-BAC9-4A89-ADCA-E257F9246DD3}" srcOrd="0" destOrd="0" parTransId="{D1065FAE-7D61-401C-B5F7-C0B171714C99}" sibTransId="{CEEEE340-0101-4147-82B5-679EB5BBF07B}"/>
    <dgm:cxn modelId="{F00B16D9-09D1-4F8B-B249-1C8566FD247F}" type="presOf" srcId="{DA8556D6-B7A7-4840-AF2C-6C87CD95DB56}" destId="{9D9D76B1-3746-4CB4-82C2-DACC72DC6BC3}" srcOrd="0" destOrd="0" presId="urn:microsoft.com/office/officeart/2011/layout/TabList"/>
    <dgm:cxn modelId="{E4955236-0878-44FE-929C-3AF19F9D3D00}" type="presOf" srcId="{EDEC18C4-13F1-4120-A83A-3150CFCED4D7}" destId="{858AD245-A4DF-4EFD-9DB2-8BC1CE232CE2}" srcOrd="0" destOrd="0" presId="urn:microsoft.com/office/officeart/2011/layout/TabList"/>
    <dgm:cxn modelId="{A2F18D25-7B6E-461D-B9C8-DAF6991623F6}" srcId="{8DC537C6-C2EA-415C-9579-72235CAAB3C3}" destId="{EDEC18C4-13F1-4120-A83A-3150CFCED4D7}" srcOrd="1" destOrd="0" parTransId="{DDC5DB75-34E6-4CC2-9535-88BE7AF0D7FB}" sibTransId="{0A74C7D2-2BEB-4A48-8C86-331F77F52EEA}"/>
    <dgm:cxn modelId="{2FD05609-1EDE-41A0-BD70-C4BB4D0F25B8}" type="presOf" srcId="{BC7A04EA-DD42-4146-ABA9-A91AFCC8955A}" destId="{781DE2AB-07E1-446D-8462-5C9A5D4DDD08}" srcOrd="0" destOrd="0" presId="urn:microsoft.com/office/officeart/2011/layout/TabList"/>
    <dgm:cxn modelId="{6C62D28E-20F5-4312-92A2-A3914A4506A2}" srcId="{8DC537C6-C2EA-415C-9579-72235CAAB3C3}" destId="{89F93163-4128-4BEE-89FD-F509490213AF}" srcOrd="2" destOrd="0" parTransId="{60F3D706-EC29-4298-8824-EC7CC19521B7}" sibTransId="{DA084281-6358-468D-A981-C4020BDF30CF}"/>
    <dgm:cxn modelId="{6FCAD7E4-A4F9-43E9-B923-BD78F7714D65}" type="presOf" srcId="{5855D4B9-BAC9-4A89-ADCA-E257F9246DD3}" destId="{6A4EC5C0-024D-49EA-AF3C-53C2019A711C}" srcOrd="0" destOrd="0" presId="urn:microsoft.com/office/officeart/2011/layout/TabList"/>
    <dgm:cxn modelId="{E8F8A453-90A8-455D-B94F-C472822D730D}" type="presParOf" srcId="{8D6BF887-10B7-4DC9-8062-0F2BCE4E3999}" destId="{54F7497A-2151-4698-A13F-AEF95928BDC7}" srcOrd="0" destOrd="0" presId="urn:microsoft.com/office/officeart/2011/layout/TabList"/>
    <dgm:cxn modelId="{3AEF5A70-798E-4AE3-A9EA-A2C03E51ACB6}" type="presParOf" srcId="{54F7497A-2151-4698-A13F-AEF95928BDC7}" destId="{79A213D3-6321-4CD0-88A0-3300F40A2E1F}" srcOrd="0" destOrd="0" presId="urn:microsoft.com/office/officeart/2011/layout/TabList"/>
    <dgm:cxn modelId="{6B9EA096-9378-4651-B13A-6B7A6487DB18}" type="presParOf" srcId="{54F7497A-2151-4698-A13F-AEF95928BDC7}" destId="{6A4EC5C0-024D-49EA-AF3C-53C2019A711C}" srcOrd="1" destOrd="0" presId="urn:microsoft.com/office/officeart/2011/layout/TabList"/>
    <dgm:cxn modelId="{FE66CA59-E816-46CD-8A29-EDDB39ED0B96}" type="presParOf" srcId="{54F7497A-2151-4698-A13F-AEF95928BDC7}" destId="{39D8CA88-EF5C-43DE-AD92-0BDF4329C959}" srcOrd="2" destOrd="0" presId="urn:microsoft.com/office/officeart/2011/layout/TabList"/>
    <dgm:cxn modelId="{2C36D933-B905-4306-8C78-9602E6FE9D49}" type="presParOf" srcId="{8D6BF887-10B7-4DC9-8062-0F2BCE4E3999}" destId="{42D036CC-6B15-446C-877B-41F42A4B8ADB}" srcOrd="1" destOrd="0" presId="urn:microsoft.com/office/officeart/2011/layout/TabList"/>
    <dgm:cxn modelId="{31D9CC90-552F-4602-8EEF-C627D6465A6E}" type="presParOf" srcId="{8D6BF887-10B7-4DC9-8062-0F2BCE4E3999}" destId="{9A04E4FF-FBC0-4326-B60A-74DE58AC4A8A}" srcOrd="2" destOrd="0" presId="urn:microsoft.com/office/officeart/2011/layout/TabList"/>
    <dgm:cxn modelId="{E9EC36BC-4880-440D-9208-AEC4A2F85116}" type="presParOf" srcId="{9A04E4FF-FBC0-4326-B60A-74DE58AC4A8A}" destId="{7FBED063-C0E7-4729-B3CB-2902941E1425}" srcOrd="0" destOrd="0" presId="urn:microsoft.com/office/officeart/2011/layout/TabList"/>
    <dgm:cxn modelId="{DB40DEDC-A26D-4437-8ECC-C73730A52AB4}" type="presParOf" srcId="{9A04E4FF-FBC0-4326-B60A-74DE58AC4A8A}" destId="{858AD245-A4DF-4EFD-9DB2-8BC1CE232CE2}" srcOrd="1" destOrd="0" presId="urn:microsoft.com/office/officeart/2011/layout/TabList"/>
    <dgm:cxn modelId="{6FF0647F-C7B8-4BDF-B89A-782C9DAAA15D}" type="presParOf" srcId="{9A04E4FF-FBC0-4326-B60A-74DE58AC4A8A}" destId="{10ACA169-EC53-40CA-A38A-51B189A1133A}" srcOrd="2" destOrd="0" presId="urn:microsoft.com/office/officeart/2011/layout/TabList"/>
    <dgm:cxn modelId="{3304678E-88C9-4BD2-A1A9-8427DFE43A81}" type="presParOf" srcId="{8D6BF887-10B7-4DC9-8062-0F2BCE4E3999}" destId="{D2D78F70-354B-4913-979B-A6D252056EFF}" srcOrd="3" destOrd="0" presId="urn:microsoft.com/office/officeart/2011/layout/TabList"/>
    <dgm:cxn modelId="{1D691710-9411-4B46-983B-A6577A657389}" type="presParOf" srcId="{8D6BF887-10B7-4DC9-8062-0F2BCE4E3999}" destId="{127850FE-B624-4448-A28B-820A9D0FAA2A}" srcOrd="4" destOrd="0" presId="urn:microsoft.com/office/officeart/2011/layout/TabList"/>
    <dgm:cxn modelId="{49D10BC2-8B6C-43B0-B84D-DFA4C80BE599}" type="presParOf" srcId="{127850FE-B624-4448-A28B-820A9D0FAA2A}" destId="{F2194206-BE28-45A6-9A1D-47D22E67A158}" srcOrd="0" destOrd="0" presId="urn:microsoft.com/office/officeart/2011/layout/TabList"/>
    <dgm:cxn modelId="{53B64E08-042E-4D54-90FD-78A864E753A5}" type="presParOf" srcId="{127850FE-B624-4448-A28B-820A9D0FAA2A}" destId="{AB5AA925-CC9A-48B9-8493-17C609CF3716}" srcOrd="1" destOrd="0" presId="urn:microsoft.com/office/officeart/2011/layout/TabList"/>
    <dgm:cxn modelId="{27C429E7-C60B-4BB8-8B55-00CA02759C02}" type="presParOf" srcId="{127850FE-B624-4448-A28B-820A9D0FAA2A}" destId="{F53A2CB0-676D-4798-8EA9-D59C0937BE13}" srcOrd="2" destOrd="0" presId="urn:microsoft.com/office/officeart/2011/layout/TabList"/>
    <dgm:cxn modelId="{F1AD3DE9-22C1-437E-8653-D5BE1BB3AAEF}" type="presParOf" srcId="{8D6BF887-10B7-4DC9-8062-0F2BCE4E3999}" destId="{6D00382A-C2BA-42C1-9CEA-2DF065EC2444}" srcOrd="5" destOrd="0" presId="urn:microsoft.com/office/officeart/2011/layout/TabList"/>
    <dgm:cxn modelId="{C6CB7AFD-F2BF-4D9B-A2E6-467569346166}" type="presParOf" srcId="{8D6BF887-10B7-4DC9-8062-0F2BCE4E3999}" destId="{911B71EE-FA2D-44A9-B5B0-398A4656BB14}" srcOrd="6" destOrd="0" presId="urn:microsoft.com/office/officeart/2011/layout/TabList"/>
    <dgm:cxn modelId="{46A1326A-399B-439F-B9B9-A8B26AA02D22}" type="presParOf" srcId="{911B71EE-FA2D-44A9-B5B0-398A4656BB14}" destId="{400BCA1C-C215-4A47-B82F-5BE14BBAB2C4}" srcOrd="0" destOrd="0" presId="urn:microsoft.com/office/officeart/2011/layout/TabList"/>
    <dgm:cxn modelId="{3ED8BABF-2E49-430B-B07F-05ED91846239}" type="presParOf" srcId="{911B71EE-FA2D-44A9-B5B0-398A4656BB14}" destId="{781DE2AB-07E1-446D-8462-5C9A5D4DDD08}" srcOrd="1" destOrd="0" presId="urn:microsoft.com/office/officeart/2011/layout/TabList"/>
    <dgm:cxn modelId="{2EBF6A4F-218F-40AC-973D-923B56A4D4A4}" type="presParOf" srcId="{911B71EE-FA2D-44A9-B5B0-398A4656BB14}" destId="{378443BD-7C4E-4B81-A215-B8F457C0ED77}" srcOrd="2" destOrd="0" presId="urn:microsoft.com/office/officeart/2011/layout/TabList"/>
    <dgm:cxn modelId="{D34B84F5-3150-450F-B337-B51A618E582D}" type="presParOf" srcId="{8D6BF887-10B7-4DC9-8062-0F2BCE4E3999}" destId="{3883AC51-D72C-41A2-80CE-A029ABEB540C}" srcOrd="7" destOrd="0" presId="urn:microsoft.com/office/officeart/2011/layout/TabList"/>
    <dgm:cxn modelId="{A9804451-083A-44AB-83A1-0C73A4551EF7}" type="presParOf" srcId="{8D6BF887-10B7-4DC9-8062-0F2BCE4E3999}" destId="{E0FFDB9B-FE75-48AE-987A-C513BB202E1C}" srcOrd="8" destOrd="0" presId="urn:microsoft.com/office/officeart/2011/layout/TabList"/>
    <dgm:cxn modelId="{C871004D-9CDA-44A3-93DB-D60BE1A66AC3}" type="presParOf" srcId="{E0FFDB9B-FE75-48AE-987A-C513BB202E1C}" destId="{0C7ACBA7-4558-496B-9FBC-1F3968ADC0DD}" srcOrd="0" destOrd="0" presId="urn:microsoft.com/office/officeart/2011/layout/TabList"/>
    <dgm:cxn modelId="{A190EA4E-429B-4F6D-B617-24B02F3AB5F1}" type="presParOf" srcId="{E0FFDB9B-FE75-48AE-987A-C513BB202E1C}" destId="{657B83DE-3359-4C01-90D5-7DC12512EF53}" srcOrd="1" destOrd="0" presId="urn:microsoft.com/office/officeart/2011/layout/TabList"/>
    <dgm:cxn modelId="{94C6FB18-E9F2-4E88-902B-9FD3D84BA0FC}" type="presParOf" srcId="{E0FFDB9B-FE75-48AE-987A-C513BB202E1C}" destId="{FDC9C11C-0246-4ACC-890F-6DD4C4CB0642}" srcOrd="2" destOrd="0" presId="urn:microsoft.com/office/officeart/2011/layout/TabList"/>
    <dgm:cxn modelId="{49FC91E8-EBB0-4A8B-B9F8-512195E20BE5}" type="presParOf" srcId="{8D6BF887-10B7-4DC9-8062-0F2BCE4E3999}" destId="{BA47336F-B2FA-49CF-A805-B2A437EDF3BA}" srcOrd="9" destOrd="0" presId="urn:microsoft.com/office/officeart/2011/layout/TabList"/>
    <dgm:cxn modelId="{DEE6F204-59CD-4DE3-B00B-50BCB8A5CA6F}" type="presParOf" srcId="{8D6BF887-10B7-4DC9-8062-0F2BCE4E3999}" destId="{99CAAA9E-A730-4E47-A1A6-B5D12958C157}" srcOrd="10" destOrd="0" presId="urn:microsoft.com/office/officeart/2011/layout/TabList"/>
    <dgm:cxn modelId="{6662A55F-685D-47DF-A0A8-943A8745E085}" type="presParOf" srcId="{99CAAA9E-A730-4E47-A1A6-B5D12958C157}" destId="{7CD1F047-8642-49B5-889D-D3E41C93E755}" srcOrd="0" destOrd="0" presId="urn:microsoft.com/office/officeart/2011/layout/TabList"/>
    <dgm:cxn modelId="{0424AC33-C7EB-4BBC-9D93-33DDD75CEE04}" type="presParOf" srcId="{99CAAA9E-A730-4E47-A1A6-B5D12958C157}" destId="{9D9D76B1-3746-4CB4-82C2-DACC72DC6BC3}" srcOrd="1" destOrd="0" presId="urn:microsoft.com/office/officeart/2011/layout/TabList"/>
    <dgm:cxn modelId="{90AB6534-6C0A-4A6C-B5D1-36E68065CE73}" type="presParOf" srcId="{99CAAA9E-A730-4E47-A1A6-B5D12958C157}" destId="{CC9E7529-808E-4ECC-8566-592F5348E8B4}" srcOrd="2" destOrd="0" presId="urn:microsoft.com/office/officeart/2011/layout/TabList"/>
  </dgm:cxnLst>
  <dgm:bg/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SV" sz="2800" dirty="0" smtClean="0"/>
            <a:t>Atenciones brindadas por sector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es-SV" sz="1600" dirty="0" smtClean="0"/>
            <a:t>Junio 2014 – Mayo 2015*</a:t>
          </a:r>
          <a:endParaRPr lang="es-SV" sz="1600" dirty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937" custScaleY="52463" custLinFactNeighborX="-1813" custLinFactNeighborY="-13651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97B2E0F6-C71C-BB4D-BBC0-C21A07996D02}" type="presOf" srcId="{E86F753F-03FD-4E10-A16A-53873D349C1F}" destId="{D6B8D22B-3D54-4991-92D1-B64CE575B271}" srcOrd="0" destOrd="0" presId="urn:microsoft.com/office/officeart/2005/8/layout/vList2"/>
    <dgm:cxn modelId="{A07201EB-6441-AF4C-8FB5-D8FC5F02DA3A}" type="presOf" srcId="{489245DF-A588-400A-A119-3B84C78F38DA}" destId="{3ACD70FF-C930-423E-8844-56C3479C5476}" srcOrd="0" destOrd="0" presId="urn:microsoft.com/office/officeart/2005/8/layout/vList2"/>
    <dgm:cxn modelId="{1787B81B-B93F-A641-B13C-899F7EC90F08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SV" sz="2800" dirty="0" smtClean="0"/>
            <a:t>Denuncias atendidas por sector: 10,384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es-SV" sz="1600" dirty="0" smtClean="0"/>
            <a:t>Junio 2014– Mayo 2015*</a:t>
          </a:r>
          <a:endParaRPr lang="es-SV" sz="1600" dirty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937" custScaleY="63282" custLinFactNeighborY="-12020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D41C7212-7DDD-4C4C-89A6-7FE1074A0C3B}" type="presOf" srcId="{E86F753F-03FD-4E10-A16A-53873D349C1F}" destId="{D6B8D22B-3D54-4991-92D1-B64CE575B271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4DCF462F-7989-1D4E-A77F-703838886BF8}" type="presOf" srcId="{489245DF-A588-400A-A119-3B84C78F38DA}" destId="{3ACD70FF-C930-423E-8844-56C3479C5476}" srcOrd="0" destOrd="0" presId="urn:microsoft.com/office/officeart/2005/8/layout/vList2"/>
    <dgm:cxn modelId="{74F75B46-19FF-794D-9FE2-C29F30E6CDCA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FE457A8-8DA9-4551-8299-8FABFD94F828}" type="doc">
      <dgm:prSet loTypeId="urn:microsoft.com/office/officeart/2005/8/layout/equation2" loCatId="relationship" qsTypeId="urn:microsoft.com/office/officeart/2005/8/quickstyle/3d1" qsCatId="3D" csTypeId="urn:microsoft.com/office/officeart/2005/8/colors/colorful3" csCatId="colorful" phldr="1"/>
      <dgm:spPr/>
    </dgm:pt>
    <dgm:pt modelId="{79F80219-9485-4DA4-828B-6DE8BEB616F8}">
      <dgm:prSet phldrT="[Texto]" custT="1"/>
      <dgm:spPr>
        <a:solidFill>
          <a:srgbClr val="440EF2"/>
        </a:solidFill>
        <a:ln w="19050">
          <a:solidFill>
            <a:schemeClr val="bg1"/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s-SV" sz="1400" b="1" dirty="0" smtClean="0"/>
            <a:t>Agua potable</a:t>
          </a:r>
        </a:p>
        <a:p>
          <a:r>
            <a:rPr lang="es-SV" sz="1400" b="1" dirty="0" smtClean="0"/>
            <a:t>4,983 (47.9%)</a:t>
          </a:r>
          <a:endParaRPr lang="es-SV" sz="1400" b="1" dirty="0"/>
        </a:p>
      </dgm:t>
    </dgm:pt>
    <dgm:pt modelId="{3CC7D335-C782-4C39-B3EF-FBDA873F85E4}" type="parTrans" cxnId="{6DED9CAC-9498-495F-AD47-318A1EE6CF5B}">
      <dgm:prSet/>
      <dgm:spPr/>
      <dgm:t>
        <a:bodyPr/>
        <a:lstStyle/>
        <a:p>
          <a:endParaRPr lang="es-SV"/>
        </a:p>
      </dgm:t>
    </dgm:pt>
    <dgm:pt modelId="{215B6958-9C0E-485B-9861-C7B76EACE815}" type="sibTrans" cxnId="{6DED9CAC-9498-495F-AD47-318A1EE6CF5B}">
      <dgm:prSet/>
      <dgm:spPr/>
      <dgm:t>
        <a:bodyPr/>
        <a:lstStyle/>
        <a:p>
          <a:endParaRPr lang="es-SV"/>
        </a:p>
      </dgm:t>
    </dgm:pt>
    <dgm:pt modelId="{9944D59D-2900-41D4-900E-9BA83043ABC2}">
      <dgm:prSet phldrT="[Texto]" custT="1"/>
      <dgm:spPr>
        <a:solidFill>
          <a:srgbClr val="00CC00"/>
        </a:solidFill>
        <a:ln w="19050">
          <a:solidFill>
            <a:schemeClr val="bg1"/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s-SV" sz="1400" b="1" dirty="0" smtClean="0"/>
            <a:t>Telecomunicaciones 1,452 (14.0%)</a:t>
          </a:r>
          <a:endParaRPr lang="es-SV" sz="1400" b="1" dirty="0"/>
        </a:p>
      </dgm:t>
    </dgm:pt>
    <dgm:pt modelId="{C87BBFA5-2D36-43A2-93EA-864A97784D84}" type="parTrans" cxnId="{DA078E60-8400-436A-B902-00774B15D541}">
      <dgm:prSet/>
      <dgm:spPr/>
      <dgm:t>
        <a:bodyPr/>
        <a:lstStyle/>
        <a:p>
          <a:endParaRPr lang="es-SV"/>
        </a:p>
      </dgm:t>
    </dgm:pt>
    <dgm:pt modelId="{E98EB9E3-4918-46CC-8FC3-C8964B5B355B}" type="sibTrans" cxnId="{DA078E60-8400-436A-B902-00774B15D541}">
      <dgm:prSet/>
      <dgm:spPr/>
      <dgm:t>
        <a:bodyPr/>
        <a:lstStyle/>
        <a:p>
          <a:endParaRPr lang="es-SV"/>
        </a:p>
      </dgm:t>
    </dgm:pt>
    <dgm:pt modelId="{58D359FC-6445-47BA-9691-BDFA4B87710C}">
      <dgm:prSet phldrT="[Texto]" custT="1"/>
      <dgm:spPr>
        <a:solidFill>
          <a:srgbClr val="990099"/>
        </a:solidFill>
        <a:ln w="19050">
          <a:solidFill>
            <a:schemeClr val="bg1"/>
          </a:solidFill>
        </a:ln>
        <a:effectLst>
          <a:reflection blurRad="6350" stA="50000" endA="300" endPos="90000" dir="5400000" sy="-100000" algn="bl" rotWithShape="0"/>
        </a:effectLst>
      </dgm:spPr>
      <dgm:t>
        <a:bodyPr/>
        <a:lstStyle/>
        <a:p>
          <a:r>
            <a:rPr lang="es-SV" sz="2000" dirty="0" smtClean="0"/>
            <a:t>8,556</a:t>
          </a:r>
        </a:p>
        <a:p>
          <a:r>
            <a:rPr lang="es-SV" sz="2000" dirty="0" smtClean="0"/>
            <a:t>82.4%</a:t>
          </a:r>
          <a:endParaRPr lang="es-SV" sz="2000" dirty="0"/>
        </a:p>
      </dgm:t>
    </dgm:pt>
    <dgm:pt modelId="{653CC025-EC06-4706-BAB7-11A4DE784CFD}" type="parTrans" cxnId="{6BF91129-43C0-496B-A12F-9B54C2B7B162}">
      <dgm:prSet/>
      <dgm:spPr/>
      <dgm:t>
        <a:bodyPr/>
        <a:lstStyle/>
        <a:p>
          <a:endParaRPr lang="es-SV"/>
        </a:p>
      </dgm:t>
    </dgm:pt>
    <dgm:pt modelId="{F5B6BD68-12AA-485D-8DC5-9A2EDB374426}" type="sibTrans" cxnId="{6BF91129-43C0-496B-A12F-9B54C2B7B162}">
      <dgm:prSet/>
      <dgm:spPr/>
      <dgm:t>
        <a:bodyPr/>
        <a:lstStyle/>
        <a:p>
          <a:endParaRPr lang="es-SV"/>
        </a:p>
      </dgm:t>
    </dgm:pt>
    <dgm:pt modelId="{FBAD6204-0099-457E-B821-C9B2FD972FAD}">
      <dgm:prSet phldrT="[Texto]" custT="1"/>
      <dgm:spPr>
        <a:solidFill>
          <a:srgbClr val="0099FF"/>
        </a:solidFill>
        <a:ln w="19050">
          <a:solidFill>
            <a:schemeClr val="bg1"/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s-SV" sz="1400" b="1" dirty="0" smtClean="0"/>
            <a:t>Electrodomésticos 1,073  (10.4%)</a:t>
          </a:r>
          <a:endParaRPr lang="es-SV" sz="1400" b="1" dirty="0"/>
        </a:p>
      </dgm:t>
    </dgm:pt>
    <dgm:pt modelId="{5A90A879-9D86-4F88-9457-1A4353650BBA}" type="parTrans" cxnId="{69089C9B-844F-4CC1-94C8-ADB966B06638}">
      <dgm:prSet/>
      <dgm:spPr/>
      <dgm:t>
        <a:bodyPr/>
        <a:lstStyle/>
        <a:p>
          <a:endParaRPr lang="es-SV"/>
        </a:p>
      </dgm:t>
    </dgm:pt>
    <dgm:pt modelId="{A78DEA83-261C-4897-80DB-DC9FD2D50DEF}" type="sibTrans" cxnId="{69089C9B-844F-4CC1-94C8-ADB966B06638}">
      <dgm:prSet/>
      <dgm:spPr/>
      <dgm:t>
        <a:bodyPr/>
        <a:lstStyle/>
        <a:p>
          <a:endParaRPr lang="es-SV"/>
        </a:p>
      </dgm:t>
    </dgm:pt>
    <dgm:pt modelId="{7D75A7EC-6FBE-D04E-AF34-45F2568E28A1}">
      <dgm:prSet phldrT="[Texto]" custT="1"/>
      <dgm:spPr>
        <a:solidFill>
          <a:srgbClr val="CC3300"/>
        </a:solidFill>
        <a:ln w="19050">
          <a:solidFill>
            <a:schemeClr val="bg1"/>
          </a:solidFill>
        </a:ln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s-SV" sz="1400" b="1" dirty="0" smtClean="0"/>
            <a:t>Servicios Financieros 1,048 (10.1%)</a:t>
          </a:r>
          <a:endParaRPr lang="es-SV" sz="1400" b="1" dirty="0"/>
        </a:p>
      </dgm:t>
    </dgm:pt>
    <dgm:pt modelId="{A0F31562-8C3C-1F4B-9934-A4361D7BAA9B}" type="parTrans" cxnId="{56AB8897-251F-B048-AD96-1778B277CF56}">
      <dgm:prSet/>
      <dgm:spPr/>
      <dgm:t>
        <a:bodyPr/>
        <a:lstStyle/>
        <a:p>
          <a:endParaRPr lang="es-ES"/>
        </a:p>
      </dgm:t>
    </dgm:pt>
    <dgm:pt modelId="{C8BDCFC5-E0FF-7A4F-A7E8-87B5C9A311F4}" type="sibTrans" cxnId="{56AB8897-251F-B048-AD96-1778B277CF56}">
      <dgm:prSet/>
      <dgm:spPr/>
      <dgm:t>
        <a:bodyPr/>
        <a:lstStyle/>
        <a:p>
          <a:endParaRPr lang="es-ES"/>
        </a:p>
      </dgm:t>
    </dgm:pt>
    <dgm:pt modelId="{6FBE22B7-4DD9-4462-B0D5-8298A3AAE3BF}" type="pres">
      <dgm:prSet presAssocID="{4FE457A8-8DA9-4551-8299-8FABFD94F828}" presName="Name0" presStyleCnt="0">
        <dgm:presLayoutVars>
          <dgm:dir/>
          <dgm:resizeHandles val="exact"/>
        </dgm:presLayoutVars>
      </dgm:prSet>
      <dgm:spPr/>
    </dgm:pt>
    <dgm:pt modelId="{F8BE3933-D488-461C-8973-C9AE793DF76A}" type="pres">
      <dgm:prSet presAssocID="{4FE457A8-8DA9-4551-8299-8FABFD94F828}" presName="vNodes" presStyleCnt="0"/>
      <dgm:spPr/>
    </dgm:pt>
    <dgm:pt modelId="{167A9C5A-C6DD-4DB1-A55F-49FABC542944}" type="pres">
      <dgm:prSet presAssocID="{79F80219-9485-4DA4-828B-6DE8BEB616F8}" presName="node" presStyleLbl="node1" presStyleIdx="0" presStyleCnt="5" custScaleX="363699" custScaleY="134133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  <dgm:pt modelId="{0FB84255-BB90-49B3-A9B1-BA5F626C7A8D}" type="pres">
      <dgm:prSet presAssocID="{215B6958-9C0E-485B-9861-C7B76EACE815}" presName="spacerT" presStyleCnt="0"/>
      <dgm:spPr/>
    </dgm:pt>
    <dgm:pt modelId="{7602FF76-2E4E-4DE9-9B48-B1E400B6370D}" type="pres">
      <dgm:prSet presAssocID="{215B6958-9C0E-485B-9861-C7B76EACE815}" presName="sibTrans" presStyleLbl="sibTrans2D1" presStyleIdx="0" presStyleCnt="4"/>
      <dgm:spPr/>
      <dgm:t>
        <a:bodyPr/>
        <a:lstStyle/>
        <a:p>
          <a:endParaRPr lang="es-SV"/>
        </a:p>
      </dgm:t>
    </dgm:pt>
    <dgm:pt modelId="{2A5F5C45-E623-4ECD-8D0F-7410F3440974}" type="pres">
      <dgm:prSet presAssocID="{215B6958-9C0E-485B-9861-C7B76EACE815}" presName="spacerB" presStyleCnt="0"/>
      <dgm:spPr/>
    </dgm:pt>
    <dgm:pt modelId="{38174747-1E29-4B49-8149-C3609D74AC04}" type="pres">
      <dgm:prSet presAssocID="{9944D59D-2900-41D4-900E-9BA83043ABC2}" presName="node" presStyleLbl="node1" presStyleIdx="1" presStyleCnt="5" custScaleX="363699" custScaleY="124507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  <dgm:pt modelId="{4B465563-3269-46D8-8441-594157BCDC6E}" type="pres">
      <dgm:prSet presAssocID="{E98EB9E3-4918-46CC-8FC3-C8964B5B355B}" presName="spacerT" presStyleCnt="0"/>
      <dgm:spPr/>
    </dgm:pt>
    <dgm:pt modelId="{F5556038-C26A-4B85-88DA-3E90FD4B2E13}" type="pres">
      <dgm:prSet presAssocID="{E98EB9E3-4918-46CC-8FC3-C8964B5B355B}" presName="sibTrans" presStyleLbl="sibTrans2D1" presStyleIdx="1" presStyleCnt="4"/>
      <dgm:spPr/>
      <dgm:t>
        <a:bodyPr/>
        <a:lstStyle/>
        <a:p>
          <a:endParaRPr lang="es-SV"/>
        </a:p>
      </dgm:t>
    </dgm:pt>
    <dgm:pt modelId="{454B3AEF-6C47-4287-A1CD-8AC1D6CDA56A}" type="pres">
      <dgm:prSet presAssocID="{E98EB9E3-4918-46CC-8FC3-C8964B5B355B}" presName="spacerB" presStyleCnt="0"/>
      <dgm:spPr/>
    </dgm:pt>
    <dgm:pt modelId="{7F8F3150-D90D-4B0F-9E09-E004C13EAEBD}" type="pres">
      <dgm:prSet presAssocID="{FBAD6204-0099-457E-B821-C9B2FD972FAD}" presName="node" presStyleLbl="node1" presStyleIdx="2" presStyleCnt="5" custScaleX="363699" custScaleY="114681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  <dgm:pt modelId="{A8249E88-4C55-AC40-81E5-ADEDF9B07EE3}" type="pres">
      <dgm:prSet presAssocID="{A78DEA83-261C-4897-80DB-DC9FD2D50DEF}" presName="spacerT" presStyleCnt="0"/>
      <dgm:spPr/>
    </dgm:pt>
    <dgm:pt modelId="{EDAF9AF2-6E2B-CA48-BC99-EB5243E9C2DF}" type="pres">
      <dgm:prSet presAssocID="{A78DEA83-261C-4897-80DB-DC9FD2D50DEF}" presName="sibTrans" presStyleLbl="sibTrans2D1" presStyleIdx="2" presStyleCnt="4"/>
      <dgm:spPr/>
      <dgm:t>
        <a:bodyPr/>
        <a:lstStyle/>
        <a:p>
          <a:endParaRPr lang="es-ES"/>
        </a:p>
      </dgm:t>
    </dgm:pt>
    <dgm:pt modelId="{B2FCC0AF-715A-B44F-B902-E88E5F93D132}" type="pres">
      <dgm:prSet presAssocID="{A78DEA83-261C-4897-80DB-DC9FD2D50DEF}" presName="spacerB" presStyleCnt="0"/>
      <dgm:spPr/>
    </dgm:pt>
    <dgm:pt modelId="{1A9676F2-B096-A64F-9763-416EEF8E6C03}" type="pres">
      <dgm:prSet presAssocID="{7D75A7EC-6FBE-D04E-AF34-45F2568E28A1}" presName="node" presStyleLbl="node1" presStyleIdx="3" presStyleCnt="5" custScaleX="363699" custScaleY="106630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ES"/>
        </a:p>
      </dgm:t>
    </dgm:pt>
    <dgm:pt modelId="{7B55A7FB-9B61-421A-A152-4B8B669FC144}" type="pres">
      <dgm:prSet presAssocID="{4FE457A8-8DA9-4551-8299-8FABFD94F828}" presName="sibTransLast" presStyleLbl="sibTrans2D1" presStyleIdx="3" presStyleCnt="4"/>
      <dgm:spPr/>
      <dgm:t>
        <a:bodyPr/>
        <a:lstStyle/>
        <a:p>
          <a:endParaRPr lang="es-SV"/>
        </a:p>
      </dgm:t>
    </dgm:pt>
    <dgm:pt modelId="{D46DDF2B-7004-4918-8C50-92252B93E491}" type="pres">
      <dgm:prSet presAssocID="{4FE457A8-8DA9-4551-8299-8FABFD94F828}" presName="connectorText" presStyleLbl="sibTrans2D1" presStyleIdx="3" presStyleCnt="4"/>
      <dgm:spPr/>
      <dgm:t>
        <a:bodyPr/>
        <a:lstStyle/>
        <a:p>
          <a:endParaRPr lang="es-SV"/>
        </a:p>
      </dgm:t>
    </dgm:pt>
    <dgm:pt modelId="{DAAE61F0-7BA2-46A7-A706-8797473B8285}" type="pres">
      <dgm:prSet presAssocID="{4FE457A8-8DA9-4551-8299-8FABFD94F828}" presName="lastNode" presStyleLbl="node1" presStyleIdx="4" presStyleCnt="5" custScaleX="98887" custScaleY="75308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030C4E85-6BA0-D84D-B5EF-1357160C5B81}" type="presOf" srcId="{9944D59D-2900-41D4-900E-9BA83043ABC2}" destId="{38174747-1E29-4B49-8149-C3609D74AC04}" srcOrd="0" destOrd="0" presId="urn:microsoft.com/office/officeart/2005/8/layout/equation2"/>
    <dgm:cxn modelId="{F86AF1C3-A741-0E46-B0A3-6745678DDDE2}" type="presOf" srcId="{E98EB9E3-4918-46CC-8FC3-C8964B5B355B}" destId="{F5556038-C26A-4B85-88DA-3E90FD4B2E13}" srcOrd="0" destOrd="0" presId="urn:microsoft.com/office/officeart/2005/8/layout/equation2"/>
    <dgm:cxn modelId="{56AB8897-251F-B048-AD96-1778B277CF56}" srcId="{4FE457A8-8DA9-4551-8299-8FABFD94F828}" destId="{7D75A7EC-6FBE-D04E-AF34-45F2568E28A1}" srcOrd="3" destOrd="0" parTransId="{A0F31562-8C3C-1F4B-9934-A4361D7BAA9B}" sibTransId="{C8BDCFC5-E0FF-7A4F-A7E8-87B5C9A311F4}"/>
    <dgm:cxn modelId="{7244C0D4-74E9-FD4E-93A3-F794814D0CC2}" type="presOf" srcId="{C8BDCFC5-E0FF-7A4F-A7E8-87B5C9A311F4}" destId="{7B55A7FB-9B61-421A-A152-4B8B669FC144}" srcOrd="0" destOrd="0" presId="urn:microsoft.com/office/officeart/2005/8/layout/equation2"/>
    <dgm:cxn modelId="{E9D1E59E-FEC3-9F48-AF5E-C35AA747B17B}" type="presOf" srcId="{79F80219-9485-4DA4-828B-6DE8BEB616F8}" destId="{167A9C5A-C6DD-4DB1-A55F-49FABC542944}" srcOrd="0" destOrd="0" presId="urn:microsoft.com/office/officeart/2005/8/layout/equation2"/>
    <dgm:cxn modelId="{7137028B-57E7-0B4A-9BAC-40E2E7F47181}" type="presOf" srcId="{4FE457A8-8DA9-4551-8299-8FABFD94F828}" destId="{6FBE22B7-4DD9-4462-B0D5-8298A3AAE3BF}" srcOrd="0" destOrd="0" presId="urn:microsoft.com/office/officeart/2005/8/layout/equation2"/>
    <dgm:cxn modelId="{7445E98C-F30E-044B-B275-08768BFA7D37}" type="presOf" srcId="{FBAD6204-0099-457E-B821-C9B2FD972FAD}" destId="{7F8F3150-D90D-4B0F-9E09-E004C13EAEBD}" srcOrd="0" destOrd="0" presId="urn:microsoft.com/office/officeart/2005/8/layout/equation2"/>
    <dgm:cxn modelId="{DE2DAB10-65B0-794D-9974-224ECACDA2B5}" type="presOf" srcId="{C8BDCFC5-E0FF-7A4F-A7E8-87B5C9A311F4}" destId="{D46DDF2B-7004-4918-8C50-92252B93E491}" srcOrd="1" destOrd="0" presId="urn:microsoft.com/office/officeart/2005/8/layout/equation2"/>
    <dgm:cxn modelId="{6BF91129-43C0-496B-A12F-9B54C2B7B162}" srcId="{4FE457A8-8DA9-4551-8299-8FABFD94F828}" destId="{58D359FC-6445-47BA-9691-BDFA4B87710C}" srcOrd="4" destOrd="0" parTransId="{653CC025-EC06-4706-BAB7-11A4DE784CFD}" sibTransId="{F5B6BD68-12AA-485D-8DC5-9A2EDB374426}"/>
    <dgm:cxn modelId="{6DED9CAC-9498-495F-AD47-318A1EE6CF5B}" srcId="{4FE457A8-8DA9-4551-8299-8FABFD94F828}" destId="{79F80219-9485-4DA4-828B-6DE8BEB616F8}" srcOrd="0" destOrd="0" parTransId="{3CC7D335-C782-4C39-B3EF-FBDA873F85E4}" sibTransId="{215B6958-9C0E-485B-9861-C7B76EACE815}"/>
    <dgm:cxn modelId="{69089C9B-844F-4CC1-94C8-ADB966B06638}" srcId="{4FE457A8-8DA9-4551-8299-8FABFD94F828}" destId="{FBAD6204-0099-457E-B821-C9B2FD972FAD}" srcOrd="2" destOrd="0" parTransId="{5A90A879-9D86-4F88-9457-1A4353650BBA}" sibTransId="{A78DEA83-261C-4897-80DB-DC9FD2D50DEF}"/>
    <dgm:cxn modelId="{4067FD75-5B40-E14E-B52E-2183282EACFB}" type="presOf" srcId="{58D359FC-6445-47BA-9691-BDFA4B87710C}" destId="{DAAE61F0-7BA2-46A7-A706-8797473B8285}" srcOrd="0" destOrd="0" presId="urn:microsoft.com/office/officeart/2005/8/layout/equation2"/>
    <dgm:cxn modelId="{DA078E60-8400-436A-B902-00774B15D541}" srcId="{4FE457A8-8DA9-4551-8299-8FABFD94F828}" destId="{9944D59D-2900-41D4-900E-9BA83043ABC2}" srcOrd="1" destOrd="0" parTransId="{C87BBFA5-2D36-43A2-93EA-864A97784D84}" sibTransId="{E98EB9E3-4918-46CC-8FC3-C8964B5B355B}"/>
    <dgm:cxn modelId="{A175BA94-0D57-E840-BA8B-558D21CF87B1}" type="presOf" srcId="{A78DEA83-261C-4897-80DB-DC9FD2D50DEF}" destId="{EDAF9AF2-6E2B-CA48-BC99-EB5243E9C2DF}" srcOrd="0" destOrd="0" presId="urn:microsoft.com/office/officeart/2005/8/layout/equation2"/>
    <dgm:cxn modelId="{7DE41BDB-5ECA-2244-8631-5707A106B5E4}" type="presOf" srcId="{7D75A7EC-6FBE-D04E-AF34-45F2568E28A1}" destId="{1A9676F2-B096-A64F-9763-416EEF8E6C03}" srcOrd="0" destOrd="0" presId="urn:microsoft.com/office/officeart/2005/8/layout/equation2"/>
    <dgm:cxn modelId="{70115E41-066F-8A4F-9C68-6C1361BB9911}" type="presOf" srcId="{215B6958-9C0E-485B-9861-C7B76EACE815}" destId="{7602FF76-2E4E-4DE9-9B48-B1E400B6370D}" srcOrd="0" destOrd="0" presId="urn:microsoft.com/office/officeart/2005/8/layout/equation2"/>
    <dgm:cxn modelId="{EA936F12-21CF-6446-9A6A-2DF88572266D}" type="presParOf" srcId="{6FBE22B7-4DD9-4462-B0D5-8298A3AAE3BF}" destId="{F8BE3933-D488-461C-8973-C9AE793DF76A}" srcOrd="0" destOrd="0" presId="urn:microsoft.com/office/officeart/2005/8/layout/equation2"/>
    <dgm:cxn modelId="{AA9B05CA-DF76-F642-A6DF-8210C53E66E2}" type="presParOf" srcId="{F8BE3933-D488-461C-8973-C9AE793DF76A}" destId="{167A9C5A-C6DD-4DB1-A55F-49FABC542944}" srcOrd="0" destOrd="0" presId="urn:microsoft.com/office/officeart/2005/8/layout/equation2"/>
    <dgm:cxn modelId="{D8149DA9-AC4E-CD4E-9D5E-3D970F3D688A}" type="presParOf" srcId="{F8BE3933-D488-461C-8973-C9AE793DF76A}" destId="{0FB84255-BB90-49B3-A9B1-BA5F626C7A8D}" srcOrd="1" destOrd="0" presId="urn:microsoft.com/office/officeart/2005/8/layout/equation2"/>
    <dgm:cxn modelId="{EAD5332F-19C2-B44A-8065-A77DB5A9C6F9}" type="presParOf" srcId="{F8BE3933-D488-461C-8973-C9AE793DF76A}" destId="{7602FF76-2E4E-4DE9-9B48-B1E400B6370D}" srcOrd="2" destOrd="0" presId="urn:microsoft.com/office/officeart/2005/8/layout/equation2"/>
    <dgm:cxn modelId="{6525D8C0-8E85-ED43-96D3-954A5893F217}" type="presParOf" srcId="{F8BE3933-D488-461C-8973-C9AE793DF76A}" destId="{2A5F5C45-E623-4ECD-8D0F-7410F3440974}" srcOrd="3" destOrd="0" presId="urn:microsoft.com/office/officeart/2005/8/layout/equation2"/>
    <dgm:cxn modelId="{62788E60-5B56-3C4A-8E60-B3978EC2DBBE}" type="presParOf" srcId="{F8BE3933-D488-461C-8973-C9AE793DF76A}" destId="{38174747-1E29-4B49-8149-C3609D74AC04}" srcOrd="4" destOrd="0" presId="urn:microsoft.com/office/officeart/2005/8/layout/equation2"/>
    <dgm:cxn modelId="{93ABF411-5754-5043-81FC-F9C85A6F6548}" type="presParOf" srcId="{F8BE3933-D488-461C-8973-C9AE793DF76A}" destId="{4B465563-3269-46D8-8441-594157BCDC6E}" srcOrd="5" destOrd="0" presId="urn:microsoft.com/office/officeart/2005/8/layout/equation2"/>
    <dgm:cxn modelId="{722D4365-B430-A44A-A56E-F1D4EC0BCD11}" type="presParOf" srcId="{F8BE3933-D488-461C-8973-C9AE793DF76A}" destId="{F5556038-C26A-4B85-88DA-3E90FD4B2E13}" srcOrd="6" destOrd="0" presId="urn:microsoft.com/office/officeart/2005/8/layout/equation2"/>
    <dgm:cxn modelId="{E4A0B5D1-E365-124F-8D7E-1A3206B0ADC2}" type="presParOf" srcId="{F8BE3933-D488-461C-8973-C9AE793DF76A}" destId="{454B3AEF-6C47-4287-A1CD-8AC1D6CDA56A}" srcOrd="7" destOrd="0" presId="urn:microsoft.com/office/officeart/2005/8/layout/equation2"/>
    <dgm:cxn modelId="{0FB65C7B-5EFF-DC4B-92A2-030C07B282E9}" type="presParOf" srcId="{F8BE3933-D488-461C-8973-C9AE793DF76A}" destId="{7F8F3150-D90D-4B0F-9E09-E004C13EAEBD}" srcOrd="8" destOrd="0" presId="urn:microsoft.com/office/officeart/2005/8/layout/equation2"/>
    <dgm:cxn modelId="{35DF398A-B299-084F-9755-362119F5FA7D}" type="presParOf" srcId="{F8BE3933-D488-461C-8973-C9AE793DF76A}" destId="{A8249E88-4C55-AC40-81E5-ADEDF9B07EE3}" srcOrd="9" destOrd="0" presId="urn:microsoft.com/office/officeart/2005/8/layout/equation2"/>
    <dgm:cxn modelId="{16320B8E-BDDD-CB4A-99E0-49FC524BC7FA}" type="presParOf" srcId="{F8BE3933-D488-461C-8973-C9AE793DF76A}" destId="{EDAF9AF2-6E2B-CA48-BC99-EB5243E9C2DF}" srcOrd="10" destOrd="0" presId="urn:microsoft.com/office/officeart/2005/8/layout/equation2"/>
    <dgm:cxn modelId="{BCAC69F7-0279-354E-8C95-3A13C44E398A}" type="presParOf" srcId="{F8BE3933-D488-461C-8973-C9AE793DF76A}" destId="{B2FCC0AF-715A-B44F-B902-E88E5F93D132}" srcOrd="11" destOrd="0" presId="urn:microsoft.com/office/officeart/2005/8/layout/equation2"/>
    <dgm:cxn modelId="{F26B9894-2A7E-E644-9D62-078A397A50C1}" type="presParOf" srcId="{F8BE3933-D488-461C-8973-C9AE793DF76A}" destId="{1A9676F2-B096-A64F-9763-416EEF8E6C03}" srcOrd="12" destOrd="0" presId="urn:microsoft.com/office/officeart/2005/8/layout/equation2"/>
    <dgm:cxn modelId="{17B7517C-D2F6-2F46-9EE4-ECDFFE8EB6E1}" type="presParOf" srcId="{6FBE22B7-4DD9-4462-B0D5-8298A3AAE3BF}" destId="{7B55A7FB-9B61-421A-A152-4B8B669FC144}" srcOrd="1" destOrd="0" presId="urn:microsoft.com/office/officeart/2005/8/layout/equation2"/>
    <dgm:cxn modelId="{2F059752-D0FE-4F49-B6E1-A88661DCE3EB}" type="presParOf" srcId="{7B55A7FB-9B61-421A-A152-4B8B669FC144}" destId="{D46DDF2B-7004-4918-8C50-92252B93E491}" srcOrd="0" destOrd="0" presId="urn:microsoft.com/office/officeart/2005/8/layout/equation2"/>
    <dgm:cxn modelId="{CD04D258-7BFE-7040-9BE0-D11594A667F2}" type="presParOf" srcId="{6FBE22B7-4DD9-4462-B0D5-8298A3AAE3BF}" destId="{DAAE61F0-7BA2-46A7-A706-8797473B8285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SV" sz="2400" dirty="0" smtClean="0"/>
            <a:t>2. Protección de la economía familiar permitió recuperar  US</a:t>
          </a:r>
          <a:r>
            <a:rPr lang="es-SV" sz="2400" b="1" dirty="0" smtClean="0"/>
            <a:t>$2,722,657.88</a:t>
          </a:r>
          <a:r>
            <a:rPr lang="es-SV" sz="2400" dirty="0" smtClean="0"/>
            <a:t> para consumidores(as)</a:t>
          </a:r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937" custScaleY="65645" custLinFactNeighborX="-214" custLinFactNeighborY="11552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37773839-D64A-4C0D-8EB9-5DD12AFFE549}" type="presOf" srcId="{E86F753F-03FD-4E10-A16A-53873D349C1F}" destId="{D6B8D22B-3D54-4991-92D1-B64CE575B271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A1ABD77E-1D66-48AA-AC18-2E0A5CCF3C90}" type="presOf" srcId="{489245DF-A588-400A-A119-3B84C78F38DA}" destId="{3ACD70FF-C930-423E-8844-56C3479C5476}" srcOrd="0" destOrd="0" presId="urn:microsoft.com/office/officeart/2005/8/layout/vList2"/>
    <dgm:cxn modelId="{759647B2-B759-4A52-8191-105B5857C4F1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SV" sz="2400" dirty="0" smtClean="0"/>
            <a:t>Protección jurídica de las personas consumidoras</a:t>
          </a:r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937" custScaleY="42990" custLinFactNeighborY="16777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D1D72D0A-AA24-4504-850C-7F896AA59C45}" type="presOf" srcId="{E86F753F-03FD-4E10-A16A-53873D349C1F}" destId="{D6B8D22B-3D54-4991-92D1-B64CE575B271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E1D3BE84-7C3E-401A-B139-3C8AC3A62961}" type="presOf" srcId="{489245DF-A588-400A-A119-3B84C78F38DA}" destId="{3ACD70FF-C930-423E-8844-56C3479C5476}" srcOrd="0" destOrd="0" presId="urn:microsoft.com/office/officeart/2005/8/layout/vList2"/>
    <dgm:cxn modelId="{91A889EC-00F7-477B-A8F4-81A805C5676B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SV" sz="2400" dirty="0" smtClean="0"/>
            <a:t>Protección jurídica de las personas consumidoras</a:t>
          </a:r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937" custScaleY="42990" custLinFactNeighborY="16777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2DE661B5-963B-F542-ABC8-5506A714A239}" type="presOf" srcId="{489245DF-A588-400A-A119-3B84C78F38DA}" destId="{3ACD70FF-C930-423E-8844-56C3479C5476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E3701118-F8E8-C546-9222-6E0FB5E49F8D}" type="presOf" srcId="{E86F753F-03FD-4E10-A16A-53873D349C1F}" destId="{D6B8D22B-3D54-4991-92D1-B64CE575B271}" srcOrd="0" destOrd="0" presId="urn:microsoft.com/office/officeart/2005/8/layout/vList2"/>
    <dgm:cxn modelId="{19C1DD42-0111-F640-9EE2-0E82A2161D67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SV" sz="2800" dirty="0" smtClean="0"/>
            <a:t>3. Ejercicio de la potestad sancionadora</a:t>
          </a:r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937" custScaleY="48947" custLinFactNeighborX="-906" custLinFactNeighborY="382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D9B1C29A-A1C7-4515-AE2B-EBF3EC8FF630}" type="presOf" srcId="{E86F753F-03FD-4E10-A16A-53873D349C1F}" destId="{D6B8D22B-3D54-4991-92D1-B64CE575B271}" srcOrd="0" destOrd="0" presId="urn:microsoft.com/office/officeart/2005/8/layout/vList2"/>
    <dgm:cxn modelId="{917C4BAB-4122-41B7-819D-DF146545CCD8}" type="presOf" srcId="{489245DF-A588-400A-A119-3B84C78F38DA}" destId="{3ACD70FF-C930-423E-8844-56C3479C5476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29B475B8-E49E-4684-90F6-468B2E00A74A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SV" sz="2800" dirty="0" smtClean="0"/>
            <a:t>3. Ejercicio de la potestad sancionadora</a:t>
          </a:r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937" custScaleY="48947" custLinFactNeighborY="-13059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CD3FC71C-6E6B-1D40-8BA2-BA2B2EF5EE53}" type="presOf" srcId="{489245DF-A588-400A-A119-3B84C78F38DA}" destId="{3ACD70FF-C930-423E-8844-56C3479C5476}" srcOrd="0" destOrd="0" presId="urn:microsoft.com/office/officeart/2005/8/layout/vList2"/>
    <dgm:cxn modelId="{EC05E3A9-EB31-CA4C-A2B6-A091C4E95ED0}" type="presOf" srcId="{E86F753F-03FD-4E10-A16A-53873D349C1F}" destId="{D6B8D22B-3D54-4991-92D1-B64CE575B271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0F95185D-96FF-694E-AFB1-33DCE684B87D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ES" sz="2800" dirty="0" smtClean="0"/>
            <a:t>4. Fortaleciendo la vigilancia de mercados</a:t>
          </a:r>
          <a:endParaRPr lang="es-SV" sz="2800" dirty="0" smtClean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937" custScaleY="48947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C276798F-4307-4E6E-9AD8-9A251E2403AD}" type="presOf" srcId="{E86F753F-03FD-4E10-A16A-53873D349C1F}" destId="{D6B8D22B-3D54-4991-92D1-B64CE575B271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7EB0D9C8-F556-4A77-A981-CA7E93924BC7}" type="presOf" srcId="{489245DF-A588-400A-A119-3B84C78F38DA}" destId="{3ACD70FF-C930-423E-8844-56C3479C5476}" srcOrd="0" destOrd="0" presId="urn:microsoft.com/office/officeart/2005/8/layout/vList2"/>
    <dgm:cxn modelId="{E87583B0-6ABB-4472-B156-85D15E5DB1E8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ES" sz="2800" dirty="0" smtClean="0"/>
            <a:t>4. Fortaleciendo la vigilancia de mercados</a:t>
          </a:r>
          <a:endParaRPr lang="es-SV" sz="2800" dirty="0" smtClean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937" custScaleY="48947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B827910C-9610-1E46-B757-3E10F0626A38}" type="presOf" srcId="{489245DF-A588-400A-A119-3B84C78F38DA}" destId="{3ACD70FF-C930-423E-8844-56C3479C5476}" srcOrd="0" destOrd="0" presId="urn:microsoft.com/office/officeart/2005/8/layout/vList2"/>
    <dgm:cxn modelId="{ACF16FB3-F194-F840-B834-14E5F7DA7A5B}" type="presOf" srcId="{E86F753F-03FD-4E10-A16A-53873D349C1F}" destId="{D6B8D22B-3D54-4991-92D1-B64CE575B271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952B5174-FA6A-5B45-9409-2EB5F379F874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SV" sz="4000" dirty="0" smtClean="0"/>
            <a:t>Principales Logros</a:t>
          </a:r>
        </a:p>
        <a:p>
          <a:pPr algn="ctr">
            <a:lnSpc>
              <a:spcPct val="90000"/>
            </a:lnSpc>
            <a:spcAft>
              <a:spcPts val="0"/>
            </a:spcAft>
          </a:pPr>
          <a:r>
            <a:rPr lang="es-SV" sz="2000" dirty="0" smtClean="0"/>
            <a:t>Junio 2014 – Mayo 2015</a:t>
          </a:r>
          <a:endParaRPr lang="es-SV" sz="2000" dirty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Y="68595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DFBE00E9-AB03-4735-A5EA-D2967654B6D1}" type="presOf" srcId="{489245DF-A588-400A-A119-3B84C78F38DA}" destId="{3ACD70FF-C930-423E-8844-56C3479C5476}" srcOrd="0" destOrd="0" presId="urn:microsoft.com/office/officeart/2005/8/layout/vList2"/>
    <dgm:cxn modelId="{C471D50A-81CC-4562-993C-82995E736C86}" type="presOf" srcId="{E86F753F-03FD-4E10-A16A-53873D349C1F}" destId="{D6B8D22B-3D54-4991-92D1-B64CE575B271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951D6447-58AA-4EAE-904F-186185614A32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ES" sz="2800" dirty="0" smtClean="0"/>
            <a:t>4. Fortaleciendo la vigilancia de mercados</a:t>
          </a:r>
          <a:endParaRPr lang="es-SV" sz="2800" dirty="0" smtClean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937" custScaleY="48947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D24127AA-0512-874B-897C-A27BB60886CC}" type="presOf" srcId="{E86F753F-03FD-4E10-A16A-53873D349C1F}" destId="{D6B8D22B-3D54-4991-92D1-B64CE575B271}" srcOrd="0" destOrd="0" presId="urn:microsoft.com/office/officeart/2005/8/layout/vList2"/>
    <dgm:cxn modelId="{0989F125-FDB7-1F4D-8B7E-3D6BDA57833D}" type="presOf" srcId="{489245DF-A588-400A-A119-3B84C78F38DA}" destId="{3ACD70FF-C930-423E-8844-56C3479C5476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A1EDE6B3-30DA-C445-9490-42EC512313BA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ES" sz="2800" dirty="0" smtClean="0"/>
            <a:t>4. Fortaleciendo la vigilancia de mercados</a:t>
          </a:r>
          <a:endParaRPr lang="es-SV" sz="2800" dirty="0" smtClean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937" custScaleY="48947" custLinFactNeighborY="6393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92FC5743-4D7D-4E86-9440-4009CC9815A2}" type="presOf" srcId="{489245DF-A588-400A-A119-3B84C78F38DA}" destId="{3ACD70FF-C930-423E-8844-56C3479C5476}" srcOrd="0" destOrd="0" presId="urn:microsoft.com/office/officeart/2005/8/layout/vList2"/>
    <dgm:cxn modelId="{BFBA4787-083E-46F5-A215-4CFB929E0415}" type="presOf" srcId="{E86F753F-03FD-4E10-A16A-53873D349C1F}" destId="{D6B8D22B-3D54-4991-92D1-B64CE575B271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6E6AC83E-3DD1-4040-BD42-7A2E5BD43BC2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D187A334-AFA7-4BEA-8C70-5C84BDAEEB7A}" type="doc">
      <dgm:prSet loTypeId="urn:microsoft.com/office/officeart/2005/8/layout/vList4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s-SV"/>
        </a:p>
      </dgm:t>
    </dgm:pt>
    <dgm:pt modelId="{180F7510-3A9D-49DE-9290-932B065C2E1E}">
      <dgm:prSet phldrT="[Texto]" custT="1"/>
      <dgm:spPr>
        <a:solidFill>
          <a:srgbClr val="00B0F0"/>
        </a:solidFill>
      </dgm:spPr>
      <dgm:t>
        <a:bodyPr/>
        <a:lstStyle/>
        <a:p>
          <a:pPr algn="ctr"/>
          <a:r>
            <a:rPr lang="es-SV" sz="1700" dirty="0" smtClean="0"/>
            <a:t>   Tiendas de conveniencia 30.07</a:t>
          </a:r>
          <a:r>
            <a:rPr lang="es-SV" sz="1800" dirty="0" smtClean="0"/>
            <a:t>%</a:t>
          </a:r>
          <a:endParaRPr lang="es-SV" sz="1800" dirty="0"/>
        </a:p>
      </dgm:t>
    </dgm:pt>
    <dgm:pt modelId="{DF9D487C-9F70-4519-87C0-EDC23A1955CF}" type="parTrans" cxnId="{D75E998E-A441-4A44-B1E5-FC25B6D27FD0}">
      <dgm:prSet/>
      <dgm:spPr/>
      <dgm:t>
        <a:bodyPr/>
        <a:lstStyle/>
        <a:p>
          <a:endParaRPr lang="es-SV"/>
        </a:p>
      </dgm:t>
    </dgm:pt>
    <dgm:pt modelId="{993A5F95-DACD-42E9-903E-FC7606355883}" type="sibTrans" cxnId="{D75E998E-A441-4A44-B1E5-FC25B6D27FD0}">
      <dgm:prSet/>
      <dgm:spPr/>
      <dgm:t>
        <a:bodyPr/>
        <a:lstStyle/>
        <a:p>
          <a:endParaRPr lang="es-SV"/>
        </a:p>
      </dgm:t>
    </dgm:pt>
    <dgm:pt modelId="{C7B93B70-061F-469F-8B9D-58A72B88C2E3}">
      <dgm:prSet custT="1"/>
      <dgm:spPr>
        <a:solidFill>
          <a:srgbClr val="00CC00"/>
        </a:solidFill>
      </dgm:spPr>
      <dgm:t>
        <a:bodyPr/>
        <a:lstStyle/>
        <a:p>
          <a:pPr algn="ctr"/>
          <a:r>
            <a:rPr lang="es-SV" sz="1600" dirty="0" smtClean="0"/>
            <a:t>Farmacias y hospitales privados  23.78% </a:t>
          </a:r>
          <a:endParaRPr lang="es-SV" sz="1600" dirty="0"/>
        </a:p>
      </dgm:t>
    </dgm:pt>
    <dgm:pt modelId="{A29081B9-BA2B-4A01-9B13-4ABB535FBC30}" type="parTrans" cxnId="{36D29A6D-89BA-47DA-A4D3-1AB819C559F3}">
      <dgm:prSet/>
      <dgm:spPr/>
      <dgm:t>
        <a:bodyPr/>
        <a:lstStyle/>
        <a:p>
          <a:endParaRPr lang="es-SV"/>
        </a:p>
      </dgm:t>
    </dgm:pt>
    <dgm:pt modelId="{C4F62A8F-1ABC-4BD3-8DBB-4358E30046F0}" type="sibTrans" cxnId="{36D29A6D-89BA-47DA-A4D3-1AB819C559F3}">
      <dgm:prSet/>
      <dgm:spPr/>
      <dgm:t>
        <a:bodyPr/>
        <a:lstStyle/>
        <a:p>
          <a:endParaRPr lang="es-SV"/>
        </a:p>
      </dgm:t>
    </dgm:pt>
    <dgm:pt modelId="{371672F5-14AE-CC44-A941-C9110EAECD27}">
      <dgm:prSet custT="1"/>
      <dgm:spPr>
        <a:solidFill>
          <a:srgbClr val="3333CC"/>
        </a:solidFill>
      </dgm:spPr>
      <dgm:t>
        <a:bodyPr/>
        <a:lstStyle/>
        <a:p>
          <a:pPr algn="ctr"/>
          <a:r>
            <a:rPr lang="es-SV" sz="1500" dirty="0" smtClean="0"/>
            <a:t>Restaurantes 12%</a:t>
          </a:r>
          <a:endParaRPr lang="es-SV" sz="1500" dirty="0"/>
        </a:p>
      </dgm:t>
    </dgm:pt>
    <dgm:pt modelId="{42995BDD-EAB7-6B45-83B0-2D2DB287575B}" type="parTrans" cxnId="{18EB3835-25E9-CD44-8579-8429B6824E15}">
      <dgm:prSet/>
      <dgm:spPr/>
      <dgm:t>
        <a:bodyPr/>
        <a:lstStyle/>
        <a:p>
          <a:endParaRPr lang="es-ES"/>
        </a:p>
      </dgm:t>
    </dgm:pt>
    <dgm:pt modelId="{59F1669C-C30C-164C-AC7E-2E69E3117EDC}" type="sibTrans" cxnId="{18EB3835-25E9-CD44-8579-8429B6824E15}">
      <dgm:prSet/>
      <dgm:spPr/>
      <dgm:t>
        <a:bodyPr/>
        <a:lstStyle/>
        <a:p>
          <a:endParaRPr lang="es-ES"/>
        </a:p>
      </dgm:t>
    </dgm:pt>
    <dgm:pt modelId="{756B18DA-0E0E-43AF-83D9-10E6EB20E570}" type="pres">
      <dgm:prSet presAssocID="{D187A334-AFA7-4BEA-8C70-5C84BDAEEB7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8DB58BC5-A0DE-419D-BF72-0C99BE80FFC5}" type="pres">
      <dgm:prSet presAssocID="{180F7510-3A9D-49DE-9290-932B065C2E1E}" presName="comp" presStyleCnt="0"/>
      <dgm:spPr/>
    </dgm:pt>
    <dgm:pt modelId="{07DF5DFA-AF7C-47C5-B779-40828ECD46AF}" type="pres">
      <dgm:prSet presAssocID="{180F7510-3A9D-49DE-9290-932B065C2E1E}" presName="box" presStyleLbl="node1" presStyleIdx="0" presStyleCnt="3" custLinFactNeighborX="-3166" custLinFactNeighborY="-144"/>
      <dgm:spPr/>
      <dgm:t>
        <a:bodyPr/>
        <a:lstStyle/>
        <a:p>
          <a:endParaRPr lang="es-SV"/>
        </a:p>
      </dgm:t>
    </dgm:pt>
    <dgm:pt modelId="{5D96FC5F-B519-497C-84CB-AB1A0A4E57E0}" type="pres">
      <dgm:prSet presAssocID="{180F7510-3A9D-49DE-9290-932B065C2E1E}" presName="img" presStyleLbl="fgImgPlace1" presStyleIdx="0" presStyleCnt="3" custScaleX="117532" custLinFactX="-100000" custLinFactNeighborX="-136118" custLinFactNeighborY="7335"/>
      <dgm:spPr/>
      <dgm:t>
        <a:bodyPr/>
        <a:lstStyle/>
        <a:p>
          <a:endParaRPr lang="es-ES"/>
        </a:p>
      </dgm:t>
    </dgm:pt>
    <dgm:pt modelId="{8CECCCB8-F427-40BD-966A-F42E2BC6D273}" type="pres">
      <dgm:prSet presAssocID="{180F7510-3A9D-49DE-9290-932B065C2E1E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0CACB9AB-C3AE-484E-A896-0CDD8335E122}" type="pres">
      <dgm:prSet presAssocID="{993A5F95-DACD-42E9-903E-FC7606355883}" presName="spacer" presStyleCnt="0"/>
      <dgm:spPr/>
    </dgm:pt>
    <dgm:pt modelId="{7FD64A1E-4AB2-410D-A1D3-488333D1231E}" type="pres">
      <dgm:prSet presAssocID="{C7B93B70-061F-469F-8B9D-58A72B88C2E3}" presName="comp" presStyleCnt="0"/>
      <dgm:spPr/>
    </dgm:pt>
    <dgm:pt modelId="{45B06740-C8E2-4A67-A45C-5E975E1D60A3}" type="pres">
      <dgm:prSet presAssocID="{C7B93B70-061F-469F-8B9D-58A72B88C2E3}" presName="box" presStyleLbl="node1" presStyleIdx="1" presStyleCnt="3"/>
      <dgm:spPr/>
      <dgm:t>
        <a:bodyPr/>
        <a:lstStyle/>
        <a:p>
          <a:endParaRPr lang="es-SV"/>
        </a:p>
      </dgm:t>
    </dgm:pt>
    <dgm:pt modelId="{DB22414C-2D2B-44B0-8E24-2C202EEA9D68}" type="pres">
      <dgm:prSet presAssocID="{C7B93B70-061F-469F-8B9D-58A72B88C2E3}" presName="img" presStyleLbl="fgImgPlace1" presStyleIdx="1" presStyleCnt="3" custScaleX="117532" custScaleY="118901" custLinFactY="-46561" custLinFactNeighborX="-1726" custLinFactNeighborY="-10000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5F5437BB-7A3C-43B0-9EF7-EA31B4DF1417}" type="pres">
      <dgm:prSet presAssocID="{C7B93B70-061F-469F-8B9D-58A72B88C2E3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561433BD-E848-4E3E-8046-7A7948024154}" type="pres">
      <dgm:prSet presAssocID="{C4F62A8F-1ABC-4BD3-8DBB-4358E30046F0}" presName="spacer" presStyleCnt="0"/>
      <dgm:spPr/>
    </dgm:pt>
    <dgm:pt modelId="{98EC327C-C478-5C41-9A1D-B9BB21D789E0}" type="pres">
      <dgm:prSet presAssocID="{371672F5-14AE-CC44-A941-C9110EAECD27}" presName="comp" presStyleCnt="0"/>
      <dgm:spPr/>
    </dgm:pt>
    <dgm:pt modelId="{F81B5A68-970E-784A-A8C2-826FB9E15DBD}" type="pres">
      <dgm:prSet presAssocID="{371672F5-14AE-CC44-A941-C9110EAECD27}" presName="box" presStyleLbl="node1" presStyleIdx="2" presStyleCnt="3"/>
      <dgm:spPr/>
      <dgm:t>
        <a:bodyPr/>
        <a:lstStyle/>
        <a:p>
          <a:endParaRPr lang="es-ES"/>
        </a:p>
      </dgm:t>
    </dgm:pt>
    <dgm:pt modelId="{1F2673D9-F222-4D44-9BFE-06AD62D9EABB}" type="pres">
      <dgm:prSet presAssocID="{371672F5-14AE-CC44-A941-C9110EAECD27}" presName="img" presStyleLbl="fgImgPlace1" presStyleIdx="2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SV"/>
        </a:p>
      </dgm:t>
    </dgm:pt>
    <dgm:pt modelId="{209837A3-1BD5-B74F-AA42-56AC874C4055}" type="pres">
      <dgm:prSet presAssocID="{371672F5-14AE-CC44-A941-C9110EAECD27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8EB3835-25E9-CD44-8579-8429B6824E15}" srcId="{D187A334-AFA7-4BEA-8C70-5C84BDAEEB7A}" destId="{371672F5-14AE-CC44-A941-C9110EAECD27}" srcOrd="2" destOrd="0" parTransId="{42995BDD-EAB7-6B45-83B0-2D2DB287575B}" sibTransId="{59F1669C-C30C-164C-AC7E-2E69E3117EDC}"/>
    <dgm:cxn modelId="{4119AFAD-0165-44A7-8444-F2993F45A781}" type="presOf" srcId="{180F7510-3A9D-49DE-9290-932B065C2E1E}" destId="{07DF5DFA-AF7C-47C5-B779-40828ECD46AF}" srcOrd="0" destOrd="0" presId="urn:microsoft.com/office/officeart/2005/8/layout/vList4"/>
    <dgm:cxn modelId="{EE28798E-9D9D-B44C-AA98-67733BCCB549}" type="presOf" srcId="{371672F5-14AE-CC44-A941-C9110EAECD27}" destId="{F81B5A68-970E-784A-A8C2-826FB9E15DBD}" srcOrd="0" destOrd="0" presId="urn:microsoft.com/office/officeart/2005/8/layout/vList4"/>
    <dgm:cxn modelId="{84AB2D27-83FF-4E29-8A1E-5AB21C2D5503}" type="presOf" srcId="{180F7510-3A9D-49DE-9290-932B065C2E1E}" destId="{8CECCCB8-F427-40BD-966A-F42E2BC6D273}" srcOrd="1" destOrd="0" presId="urn:microsoft.com/office/officeart/2005/8/layout/vList4"/>
    <dgm:cxn modelId="{5A3428DD-1F4E-B540-8E0B-A8E4DF1B805B}" type="presOf" srcId="{371672F5-14AE-CC44-A941-C9110EAECD27}" destId="{209837A3-1BD5-B74F-AA42-56AC874C4055}" srcOrd="1" destOrd="0" presId="urn:microsoft.com/office/officeart/2005/8/layout/vList4"/>
    <dgm:cxn modelId="{5BBF05AC-9B71-47CA-B638-5A9DE84CDBE1}" type="presOf" srcId="{C7B93B70-061F-469F-8B9D-58A72B88C2E3}" destId="{45B06740-C8E2-4A67-A45C-5E975E1D60A3}" srcOrd="0" destOrd="0" presId="urn:microsoft.com/office/officeart/2005/8/layout/vList4"/>
    <dgm:cxn modelId="{239B2F52-6586-4F2A-A483-705BF0701C3A}" type="presOf" srcId="{D187A334-AFA7-4BEA-8C70-5C84BDAEEB7A}" destId="{756B18DA-0E0E-43AF-83D9-10E6EB20E570}" srcOrd="0" destOrd="0" presId="urn:microsoft.com/office/officeart/2005/8/layout/vList4"/>
    <dgm:cxn modelId="{EA2B8510-5580-467E-A5C4-0DCD8D22BC65}" type="presOf" srcId="{C7B93B70-061F-469F-8B9D-58A72B88C2E3}" destId="{5F5437BB-7A3C-43B0-9EF7-EA31B4DF1417}" srcOrd="1" destOrd="0" presId="urn:microsoft.com/office/officeart/2005/8/layout/vList4"/>
    <dgm:cxn modelId="{36D29A6D-89BA-47DA-A4D3-1AB819C559F3}" srcId="{D187A334-AFA7-4BEA-8C70-5C84BDAEEB7A}" destId="{C7B93B70-061F-469F-8B9D-58A72B88C2E3}" srcOrd="1" destOrd="0" parTransId="{A29081B9-BA2B-4A01-9B13-4ABB535FBC30}" sibTransId="{C4F62A8F-1ABC-4BD3-8DBB-4358E30046F0}"/>
    <dgm:cxn modelId="{D75E998E-A441-4A44-B1E5-FC25B6D27FD0}" srcId="{D187A334-AFA7-4BEA-8C70-5C84BDAEEB7A}" destId="{180F7510-3A9D-49DE-9290-932B065C2E1E}" srcOrd="0" destOrd="0" parTransId="{DF9D487C-9F70-4519-87C0-EDC23A1955CF}" sibTransId="{993A5F95-DACD-42E9-903E-FC7606355883}"/>
    <dgm:cxn modelId="{F8C35BE3-C61B-43ED-8507-F099080A1A42}" type="presParOf" srcId="{756B18DA-0E0E-43AF-83D9-10E6EB20E570}" destId="{8DB58BC5-A0DE-419D-BF72-0C99BE80FFC5}" srcOrd="0" destOrd="0" presId="urn:microsoft.com/office/officeart/2005/8/layout/vList4"/>
    <dgm:cxn modelId="{3E9CACB6-0D6B-4A79-9631-74428511090C}" type="presParOf" srcId="{8DB58BC5-A0DE-419D-BF72-0C99BE80FFC5}" destId="{07DF5DFA-AF7C-47C5-B779-40828ECD46AF}" srcOrd="0" destOrd="0" presId="urn:microsoft.com/office/officeart/2005/8/layout/vList4"/>
    <dgm:cxn modelId="{CBCF83E8-C397-4D02-8553-1299FA128436}" type="presParOf" srcId="{8DB58BC5-A0DE-419D-BF72-0C99BE80FFC5}" destId="{5D96FC5F-B519-497C-84CB-AB1A0A4E57E0}" srcOrd="1" destOrd="0" presId="urn:microsoft.com/office/officeart/2005/8/layout/vList4"/>
    <dgm:cxn modelId="{7C5B313C-C783-46EF-98A4-07C4D777CECF}" type="presParOf" srcId="{8DB58BC5-A0DE-419D-BF72-0C99BE80FFC5}" destId="{8CECCCB8-F427-40BD-966A-F42E2BC6D273}" srcOrd="2" destOrd="0" presId="urn:microsoft.com/office/officeart/2005/8/layout/vList4"/>
    <dgm:cxn modelId="{EC0BC4CE-BAF0-45D5-A259-C0A56D76E0A7}" type="presParOf" srcId="{756B18DA-0E0E-43AF-83D9-10E6EB20E570}" destId="{0CACB9AB-C3AE-484E-A896-0CDD8335E122}" srcOrd="1" destOrd="0" presId="urn:microsoft.com/office/officeart/2005/8/layout/vList4"/>
    <dgm:cxn modelId="{A2DFFC94-ECC9-4EFD-AC1F-41C4DED7C89E}" type="presParOf" srcId="{756B18DA-0E0E-43AF-83D9-10E6EB20E570}" destId="{7FD64A1E-4AB2-410D-A1D3-488333D1231E}" srcOrd="2" destOrd="0" presId="urn:microsoft.com/office/officeart/2005/8/layout/vList4"/>
    <dgm:cxn modelId="{F1CD330E-D97A-411E-8DF6-295D19C6C65F}" type="presParOf" srcId="{7FD64A1E-4AB2-410D-A1D3-488333D1231E}" destId="{45B06740-C8E2-4A67-A45C-5E975E1D60A3}" srcOrd="0" destOrd="0" presId="urn:microsoft.com/office/officeart/2005/8/layout/vList4"/>
    <dgm:cxn modelId="{A7608EF3-3993-440A-8FD3-01772F703D25}" type="presParOf" srcId="{7FD64A1E-4AB2-410D-A1D3-488333D1231E}" destId="{DB22414C-2D2B-44B0-8E24-2C202EEA9D68}" srcOrd="1" destOrd="0" presId="urn:microsoft.com/office/officeart/2005/8/layout/vList4"/>
    <dgm:cxn modelId="{C2EFFE73-D366-4618-9F1C-A9D3C4F90868}" type="presParOf" srcId="{7FD64A1E-4AB2-410D-A1D3-488333D1231E}" destId="{5F5437BB-7A3C-43B0-9EF7-EA31B4DF1417}" srcOrd="2" destOrd="0" presId="urn:microsoft.com/office/officeart/2005/8/layout/vList4"/>
    <dgm:cxn modelId="{2A9F6657-4289-4244-9117-DFF6F3049EF7}" type="presParOf" srcId="{756B18DA-0E0E-43AF-83D9-10E6EB20E570}" destId="{561433BD-E848-4E3E-8046-7A7948024154}" srcOrd="3" destOrd="0" presId="urn:microsoft.com/office/officeart/2005/8/layout/vList4"/>
    <dgm:cxn modelId="{61C869DC-5F9F-6540-B95D-D7B7B0A19A33}" type="presParOf" srcId="{756B18DA-0E0E-43AF-83D9-10E6EB20E570}" destId="{98EC327C-C478-5C41-9A1D-B9BB21D789E0}" srcOrd="4" destOrd="0" presId="urn:microsoft.com/office/officeart/2005/8/layout/vList4"/>
    <dgm:cxn modelId="{463E36CE-1CC9-8645-96F2-039845B57BD3}" type="presParOf" srcId="{98EC327C-C478-5C41-9A1D-B9BB21D789E0}" destId="{F81B5A68-970E-784A-A8C2-826FB9E15DBD}" srcOrd="0" destOrd="0" presId="urn:microsoft.com/office/officeart/2005/8/layout/vList4"/>
    <dgm:cxn modelId="{7D1DD506-7B8C-C542-80C9-0DC9337211C6}" type="presParOf" srcId="{98EC327C-C478-5C41-9A1D-B9BB21D789E0}" destId="{1F2673D9-F222-4D44-9BFE-06AD62D9EABB}" srcOrd="1" destOrd="0" presId="urn:microsoft.com/office/officeart/2005/8/layout/vList4"/>
    <dgm:cxn modelId="{A1CB4704-F88A-BC45-9100-EA31B859827C}" type="presParOf" srcId="{98EC327C-C478-5C41-9A1D-B9BB21D789E0}" destId="{209837A3-1BD5-B74F-AA42-56AC874C4055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AF9E7181-1FE1-4592-B6ED-F3F190448C40}" type="doc">
      <dgm:prSet loTypeId="urn:microsoft.com/office/officeart/2005/8/layout/radial3" loCatId="cycle" qsTypeId="urn:microsoft.com/office/officeart/2005/8/quickstyle/3d4" qsCatId="3D" csTypeId="urn:microsoft.com/office/officeart/2005/8/colors/colorful4" csCatId="colorful" phldr="1"/>
      <dgm:spPr/>
      <dgm:t>
        <a:bodyPr/>
        <a:lstStyle/>
        <a:p>
          <a:endParaRPr lang="es-SV"/>
        </a:p>
      </dgm:t>
    </dgm:pt>
    <dgm:pt modelId="{DE395EEA-2805-4770-80D7-CA0D83BA9949}">
      <dgm:prSet phldrT="[Texto]"/>
      <dgm:spPr>
        <a:solidFill>
          <a:srgbClr val="0033CC">
            <a:alpha val="50000"/>
          </a:srgbClr>
        </a:solidFill>
        <a:effectLst>
          <a:outerShdw blurRad="50800" dist="38100" dir="10800000" sx="102000" sy="102000" algn="r" rotWithShape="0">
            <a:srgbClr val="3333CC">
              <a:alpha val="40000"/>
            </a:srgbClr>
          </a:outerShdw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s-SV" b="1" dirty="0" smtClean="0">
              <a:solidFill>
                <a:schemeClr val="bg1"/>
              </a:solidFill>
            </a:rPr>
            <a:t>Tres principales hallazgos</a:t>
          </a:r>
          <a:endParaRPr lang="es-SV" b="1" dirty="0">
            <a:solidFill>
              <a:schemeClr val="bg1"/>
            </a:solidFill>
          </a:endParaRPr>
        </a:p>
      </dgm:t>
    </dgm:pt>
    <dgm:pt modelId="{B224DF98-3B53-4A84-9AF6-7F1D41C82591}" type="parTrans" cxnId="{AB63F842-272E-4D04-B390-B82F0F759B7D}">
      <dgm:prSet/>
      <dgm:spPr/>
      <dgm:t>
        <a:bodyPr/>
        <a:lstStyle/>
        <a:p>
          <a:endParaRPr lang="es-SV"/>
        </a:p>
      </dgm:t>
    </dgm:pt>
    <dgm:pt modelId="{488AF884-28C1-4713-8E58-73D251ED93C6}" type="sibTrans" cxnId="{AB63F842-272E-4D04-B390-B82F0F759B7D}">
      <dgm:prSet/>
      <dgm:spPr/>
      <dgm:t>
        <a:bodyPr/>
        <a:lstStyle/>
        <a:p>
          <a:endParaRPr lang="es-SV"/>
        </a:p>
      </dgm:t>
    </dgm:pt>
    <dgm:pt modelId="{6893B7BE-3FFA-4AD6-9D3C-696AF8B09A2E}">
      <dgm:prSet phldrT="[Texto]"/>
      <dgm:spPr>
        <a:solidFill>
          <a:schemeClr val="accent6">
            <a:lumMod val="40000"/>
            <a:lumOff val="60000"/>
            <a:alpha val="50000"/>
          </a:schemeClr>
        </a:solidFill>
        <a:effectLst>
          <a:outerShdw blurRad="50800" dist="38100" dir="10800000" sx="104000" sy="104000" algn="r" rotWithShape="0">
            <a:srgbClr val="CC66FF">
              <a:alpha val="40000"/>
            </a:srgbClr>
          </a:outerShdw>
        </a:effectLst>
      </dgm:spPr>
      <dgm:t>
        <a:bodyPr/>
        <a:lstStyle/>
        <a:p>
          <a:r>
            <a:rPr lang="es-SV" dirty="0" smtClean="0"/>
            <a:t>1ro. Productos con fecha de vencimiento expiradas,       Art. 14</a:t>
          </a:r>
          <a:endParaRPr lang="es-SV" dirty="0"/>
        </a:p>
      </dgm:t>
    </dgm:pt>
    <dgm:pt modelId="{49695C65-3455-4554-BB23-DDE4A2D896D7}" type="parTrans" cxnId="{8DE1A56F-D823-4922-9E9F-C2BD06D9F017}">
      <dgm:prSet/>
      <dgm:spPr/>
      <dgm:t>
        <a:bodyPr/>
        <a:lstStyle/>
        <a:p>
          <a:endParaRPr lang="es-SV"/>
        </a:p>
      </dgm:t>
    </dgm:pt>
    <dgm:pt modelId="{4F652CA5-0C5B-4DED-9564-13BAF87FA92F}" type="sibTrans" cxnId="{8DE1A56F-D823-4922-9E9F-C2BD06D9F017}">
      <dgm:prSet/>
      <dgm:spPr/>
      <dgm:t>
        <a:bodyPr/>
        <a:lstStyle/>
        <a:p>
          <a:endParaRPr lang="es-SV"/>
        </a:p>
      </dgm:t>
    </dgm:pt>
    <dgm:pt modelId="{E5A7A495-1DA9-4122-A9D6-8A3E0766BB15}">
      <dgm:prSet phldrT="[Texto]"/>
      <dgm:spPr>
        <a:solidFill>
          <a:srgbClr val="CCFFCC">
            <a:alpha val="50000"/>
          </a:srgbClr>
        </a:solidFill>
        <a:effectLst>
          <a:outerShdw blurRad="50800" dist="38100" dir="2700000" sx="103000" sy="103000" algn="tl" rotWithShape="0">
            <a:schemeClr val="accent1">
              <a:lumMod val="60000"/>
              <a:lumOff val="40000"/>
              <a:alpha val="40000"/>
            </a:schemeClr>
          </a:outerShdw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s-SV" dirty="0" smtClean="0"/>
            <a:t>3er. Productos sin fecha de vencimiento en el etiquetado, Art, 28</a:t>
          </a:r>
          <a:endParaRPr lang="es-SV" dirty="0"/>
        </a:p>
      </dgm:t>
    </dgm:pt>
    <dgm:pt modelId="{70AA60E6-035F-4603-8CAD-CE2B4BC3C0F9}" type="parTrans" cxnId="{A926A5BE-FE63-4A70-AE74-81ACD6B6F9BB}">
      <dgm:prSet/>
      <dgm:spPr/>
      <dgm:t>
        <a:bodyPr/>
        <a:lstStyle/>
        <a:p>
          <a:endParaRPr lang="es-SV"/>
        </a:p>
      </dgm:t>
    </dgm:pt>
    <dgm:pt modelId="{06D9AFEC-4835-460C-806C-C6624F0F7CE7}" type="sibTrans" cxnId="{A926A5BE-FE63-4A70-AE74-81ACD6B6F9BB}">
      <dgm:prSet/>
      <dgm:spPr/>
      <dgm:t>
        <a:bodyPr/>
        <a:lstStyle/>
        <a:p>
          <a:endParaRPr lang="es-SV"/>
        </a:p>
      </dgm:t>
    </dgm:pt>
    <dgm:pt modelId="{B3D6761B-39FB-4BBC-AB53-D827132E5CC5}">
      <dgm:prSet phldrT="[Texto]"/>
      <dgm:spPr>
        <a:effectLst>
          <a:outerShdw blurRad="50800" dist="50800" dir="5400000" sx="103000" sy="103000" algn="ctr" rotWithShape="0">
            <a:schemeClr val="accent5">
              <a:lumMod val="60000"/>
              <a:lumOff val="40000"/>
            </a:schemeClr>
          </a:outerShdw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s-SV" dirty="0" smtClean="0"/>
            <a:t>2do. Productos sin precio a la vista, Art. 27</a:t>
          </a:r>
          <a:endParaRPr lang="es-SV" dirty="0"/>
        </a:p>
      </dgm:t>
    </dgm:pt>
    <dgm:pt modelId="{16D7105E-D705-4067-8AA4-03CBDBFD7B51}" type="parTrans" cxnId="{E6F7D075-30E5-4B8F-B2A7-031D1F626217}">
      <dgm:prSet/>
      <dgm:spPr/>
      <dgm:t>
        <a:bodyPr/>
        <a:lstStyle/>
        <a:p>
          <a:endParaRPr lang="es-SV"/>
        </a:p>
      </dgm:t>
    </dgm:pt>
    <dgm:pt modelId="{F308CAA3-EC07-42D7-B1F0-38BB122DFD74}" type="sibTrans" cxnId="{E6F7D075-30E5-4B8F-B2A7-031D1F626217}">
      <dgm:prSet/>
      <dgm:spPr/>
      <dgm:t>
        <a:bodyPr/>
        <a:lstStyle/>
        <a:p>
          <a:endParaRPr lang="es-SV"/>
        </a:p>
      </dgm:t>
    </dgm:pt>
    <dgm:pt modelId="{04B17293-B5E7-43AF-A810-201A8D6FD4D2}" type="pres">
      <dgm:prSet presAssocID="{AF9E7181-1FE1-4592-B6ED-F3F190448C40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63D288EE-D34C-4265-9FED-9EDFF8AE189B}" type="pres">
      <dgm:prSet presAssocID="{AF9E7181-1FE1-4592-B6ED-F3F190448C40}" presName="radial" presStyleCnt="0">
        <dgm:presLayoutVars>
          <dgm:animLvl val="ctr"/>
        </dgm:presLayoutVars>
      </dgm:prSet>
      <dgm:spPr/>
    </dgm:pt>
    <dgm:pt modelId="{E5AD352B-150F-4745-B6A8-89F8B5592503}" type="pres">
      <dgm:prSet presAssocID="{DE395EEA-2805-4770-80D7-CA0D83BA9949}" presName="centerShape" presStyleLbl="vennNode1" presStyleIdx="0" presStyleCnt="4" custScaleX="78871" custScaleY="79946" custLinFactNeighborX="-63" custLinFactNeighborY="792"/>
      <dgm:spPr/>
      <dgm:t>
        <a:bodyPr/>
        <a:lstStyle/>
        <a:p>
          <a:endParaRPr lang="es-SV"/>
        </a:p>
      </dgm:t>
    </dgm:pt>
    <dgm:pt modelId="{001C26F2-DA84-4196-BCE0-F0E2F6EF90FA}" type="pres">
      <dgm:prSet presAssocID="{6893B7BE-3FFA-4AD6-9D3C-696AF8B09A2E}" presName="node" presStyleLbl="vennNode1" presStyleIdx="1" presStyleCnt="4" custScaleX="146204" custScaleY="151267" custRadScaleRad="106768" custRadScaleInc="-233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128906C8-EBEF-4B79-A226-2AB13E1A7F93}" type="pres">
      <dgm:prSet presAssocID="{E5A7A495-1DA9-4122-A9D6-8A3E0766BB15}" presName="node" presStyleLbl="vennNode1" presStyleIdx="2" presStyleCnt="4" custScaleX="139398" custScaleY="138301" custRadScaleRad="115312" custRadScaleInc="-1743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6FD75578-3613-41B1-A364-5CBFCB23F17A}" type="pres">
      <dgm:prSet presAssocID="{B3D6761B-39FB-4BBC-AB53-D827132E5CC5}" presName="node" presStyleLbl="vennNode1" presStyleIdx="3" presStyleCnt="4" custScaleX="153474" custScaleY="131618" custRadScaleRad="100711" custRadScaleInc="-576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</dgm:ptLst>
  <dgm:cxnLst>
    <dgm:cxn modelId="{3CE2C3DB-BB0A-4AA8-BD33-4A6C6F48463F}" type="presOf" srcId="{DE395EEA-2805-4770-80D7-CA0D83BA9949}" destId="{E5AD352B-150F-4745-B6A8-89F8B5592503}" srcOrd="0" destOrd="0" presId="urn:microsoft.com/office/officeart/2005/8/layout/radial3"/>
    <dgm:cxn modelId="{A926A5BE-FE63-4A70-AE74-81ACD6B6F9BB}" srcId="{DE395EEA-2805-4770-80D7-CA0D83BA9949}" destId="{E5A7A495-1DA9-4122-A9D6-8A3E0766BB15}" srcOrd="1" destOrd="0" parTransId="{70AA60E6-035F-4603-8CAD-CE2B4BC3C0F9}" sibTransId="{06D9AFEC-4835-460C-806C-C6624F0F7CE7}"/>
    <dgm:cxn modelId="{234F2A82-6986-4C25-A4A7-3E38DA86DD9C}" type="presOf" srcId="{6893B7BE-3FFA-4AD6-9D3C-696AF8B09A2E}" destId="{001C26F2-DA84-4196-BCE0-F0E2F6EF90FA}" srcOrd="0" destOrd="0" presId="urn:microsoft.com/office/officeart/2005/8/layout/radial3"/>
    <dgm:cxn modelId="{9BF4BF24-EB2A-433D-8CCF-8B80C5DD8FF2}" type="presOf" srcId="{B3D6761B-39FB-4BBC-AB53-D827132E5CC5}" destId="{6FD75578-3613-41B1-A364-5CBFCB23F17A}" srcOrd="0" destOrd="0" presId="urn:microsoft.com/office/officeart/2005/8/layout/radial3"/>
    <dgm:cxn modelId="{8DE1A56F-D823-4922-9E9F-C2BD06D9F017}" srcId="{DE395EEA-2805-4770-80D7-CA0D83BA9949}" destId="{6893B7BE-3FFA-4AD6-9D3C-696AF8B09A2E}" srcOrd="0" destOrd="0" parTransId="{49695C65-3455-4554-BB23-DDE4A2D896D7}" sibTransId="{4F652CA5-0C5B-4DED-9564-13BAF87FA92F}"/>
    <dgm:cxn modelId="{E6F7D075-30E5-4B8F-B2A7-031D1F626217}" srcId="{DE395EEA-2805-4770-80D7-CA0D83BA9949}" destId="{B3D6761B-39FB-4BBC-AB53-D827132E5CC5}" srcOrd="2" destOrd="0" parTransId="{16D7105E-D705-4067-8AA4-03CBDBFD7B51}" sibTransId="{F308CAA3-EC07-42D7-B1F0-38BB122DFD74}"/>
    <dgm:cxn modelId="{D26CDEEB-ACD1-434B-9498-AAFE22C30F9F}" type="presOf" srcId="{E5A7A495-1DA9-4122-A9D6-8A3E0766BB15}" destId="{128906C8-EBEF-4B79-A226-2AB13E1A7F93}" srcOrd="0" destOrd="0" presId="urn:microsoft.com/office/officeart/2005/8/layout/radial3"/>
    <dgm:cxn modelId="{AB63F842-272E-4D04-B390-B82F0F759B7D}" srcId="{AF9E7181-1FE1-4592-B6ED-F3F190448C40}" destId="{DE395EEA-2805-4770-80D7-CA0D83BA9949}" srcOrd="0" destOrd="0" parTransId="{B224DF98-3B53-4A84-9AF6-7F1D41C82591}" sibTransId="{488AF884-28C1-4713-8E58-73D251ED93C6}"/>
    <dgm:cxn modelId="{9968478F-870C-43A9-89C0-26461862DCD1}" type="presOf" srcId="{AF9E7181-1FE1-4592-B6ED-F3F190448C40}" destId="{04B17293-B5E7-43AF-A810-201A8D6FD4D2}" srcOrd="0" destOrd="0" presId="urn:microsoft.com/office/officeart/2005/8/layout/radial3"/>
    <dgm:cxn modelId="{FD2260D4-81B8-46B8-A95C-978B8BC8F931}" type="presParOf" srcId="{04B17293-B5E7-43AF-A810-201A8D6FD4D2}" destId="{63D288EE-D34C-4265-9FED-9EDFF8AE189B}" srcOrd="0" destOrd="0" presId="urn:microsoft.com/office/officeart/2005/8/layout/radial3"/>
    <dgm:cxn modelId="{3AC9A127-3A77-4C30-9997-4D52F96FBDA9}" type="presParOf" srcId="{63D288EE-D34C-4265-9FED-9EDFF8AE189B}" destId="{E5AD352B-150F-4745-B6A8-89F8B5592503}" srcOrd="0" destOrd="0" presId="urn:microsoft.com/office/officeart/2005/8/layout/radial3"/>
    <dgm:cxn modelId="{CB780B2E-86DF-4B5F-A8DE-7021540E78F9}" type="presParOf" srcId="{63D288EE-D34C-4265-9FED-9EDFF8AE189B}" destId="{001C26F2-DA84-4196-BCE0-F0E2F6EF90FA}" srcOrd="1" destOrd="0" presId="urn:microsoft.com/office/officeart/2005/8/layout/radial3"/>
    <dgm:cxn modelId="{5CC806D9-4341-4572-953E-5DA9BA714FEA}" type="presParOf" srcId="{63D288EE-D34C-4265-9FED-9EDFF8AE189B}" destId="{128906C8-EBEF-4B79-A226-2AB13E1A7F93}" srcOrd="2" destOrd="0" presId="urn:microsoft.com/office/officeart/2005/8/layout/radial3"/>
    <dgm:cxn modelId="{9294DBEC-55E1-4265-B305-AB933819FFFE}" type="presParOf" srcId="{63D288EE-D34C-4265-9FED-9EDFF8AE189B}" destId="{6FD75578-3613-41B1-A364-5CBFCB23F17A}" srcOrd="3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ES" sz="2800" dirty="0" smtClean="0"/>
            <a:t>4. Fortaleciendo la vigilancia de mercados</a:t>
          </a:r>
          <a:endParaRPr lang="es-SV" sz="2800" dirty="0" smtClean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937" custScaleY="48947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670388AE-4D02-423A-AD22-A7DF4E8118CB}" type="presOf" srcId="{E86F753F-03FD-4E10-A16A-53873D349C1F}" destId="{D6B8D22B-3D54-4991-92D1-B64CE575B271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DD0B3704-3054-40F7-84BD-BD5075347F80}" type="presOf" srcId="{489245DF-A588-400A-A119-3B84C78F38DA}" destId="{3ACD70FF-C930-423E-8844-56C3479C5476}" srcOrd="0" destOrd="0" presId="urn:microsoft.com/office/officeart/2005/8/layout/vList2"/>
    <dgm:cxn modelId="{03A866D2-8A8B-4BCB-998B-FE011F2B1BD1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ES" sz="2800" dirty="0" smtClean="0"/>
            <a:t>4. Fortaleciendo la vigilancia de mercados</a:t>
          </a:r>
          <a:endParaRPr lang="es-SV" sz="2800" dirty="0" smtClean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937" custScaleY="48947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B3A34AA5-5A6B-4227-835A-4F7471C97B0F}" type="presOf" srcId="{489245DF-A588-400A-A119-3B84C78F38DA}" destId="{3ACD70FF-C930-423E-8844-56C3479C5476}" srcOrd="0" destOrd="0" presId="urn:microsoft.com/office/officeart/2005/8/layout/vList2"/>
    <dgm:cxn modelId="{7508751F-D152-411D-9B7C-A8D1E0BA187A}" type="presOf" srcId="{E86F753F-03FD-4E10-A16A-53873D349C1F}" destId="{D6B8D22B-3D54-4991-92D1-B64CE575B271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70BAE05B-1D91-4ACD-A9E4-ED464CAD7A69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ES" sz="2800" dirty="0" smtClean="0"/>
            <a:t>4. Fortaleciendo la vigilancia de mercados</a:t>
          </a:r>
          <a:endParaRPr lang="es-SV" sz="2800" dirty="0" smtClean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937" custScaleY="48947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EFEB2942-064F-4583-9770-C8269617511C}" type="presOf" srcId="{E86F753F-03FD-4E10-A16A-53873D349C1F}" destId="{D6B8D22B-3D54-4991-92D1-B64CE575B271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BB288F8C-010D-42C4-9EC8-5DAEAE7F4C3C}" type="presOf" srcId="{489245DF-A588-400A-A119-3B84C78F38DA}" destId="{3ACD70FF-C930-423E-8844-56C3479C5476}" srcOrd="0" destOrd="0" presId="urn:microsoft.com/office/officeart/2005/8/layout/vList2"/>
    <dgm:cxn modelId="{4BCD67FC-EDC9-4BE2-B87D-DFB9E6B91281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ES" sz="2800" dirty="0" smtClean="0"/>
            <a:t>4. Fortaleciendo la vigilancia de mercados</a:t>
          </a:r>
          <a:endParaRPr lang="es-SV" sz="2800" dirty="0" smtClean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937" custScaleY="48947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6FB64A87-DA5F-4F45-9CAF-DD4B638E39C6}" type="presOf" srcId="{E86F753F-03FD-4E10-A16A-53873D349C1F}" destId="{D6B8D22B-3D54-4991-92D1-B64CE575B271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0D825341-9F53-4C00-B3B9-D068AD327CAB}" type="presOf" srcId="{489245DF-A588-400A-A119-3B84C78F38DA}" destId="{3ACD70FF-C930-423E-8844-56C3479C5476}" srcOrd="0" destOrd="0" presId="urn:microsoft.com/office/officeart/2005/8/layout/vList2"/>
    <dgm:cxn modelId="{93ABA2D5-E779-4A9F-ADA9-AF2329A597F8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ES" sz="2800" dirty="0" smtClean="0"/>
            <a:t>4 Fortaleciendo la vigilancia de mercados</a:t>
          </a:r>
          <a:endParaRPr lang="es-SV" sz="2800" dirty="0" smtClean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937" custScaleY="48947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A23DD221-9896-4DBA-A8C3-64F08DE68CF0}" type="presOf" srcId="{489245DF-A588-400A-A119-3B84C78F38DA}" destId="{3ACD70FF-C930-423E-8844-56C3479C5476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9F36B26F-DEC5-4DFF-9316-6D01E57A7433}" type="presOf" srcId="{E86F753F-03FD-4E10-A16A-53873D349C1F}" destId="{D6B8D22B-3D54-4991-92D1-B64CE575B271}" srcOrd="0" destOrd="0" presId="urn:microsoft.com/office/officeart/2005/8/layout/vList2"/>
    <dgm:cxn modelId="{D5626055-EF6A-4755-844B-38A7A6956714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SV" sz="2800" dirty="0" smtClean="0"/>
            <a:t>6. Acercamiento de los servicios con calidad y calidez</a:t>
          </a:r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89823" custScaleY="62392" custLinFactNeighborX="-978" custLinFactNeighborY="-13670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49D7EE71-0FEB-4F90-A1DE-ACDA1BA2C4CA}" type="presOf" srcId="{489245DF-A588-400A-A119-3B84C78F38DA}" destId="{3ACD70FF-C930-423E-8844-56C3479C5476}" srcOrd="0" destOrd="0" presId="urn:microsoft.com/office/officeart/2005/8/layout/vList2"/>
    <dgm:cxn modelId="{5B1E2D94-67CC-4D83-814F-ACAEA0088883}" type="presOf" srcId="{E86F753F-03FD-4E10-A16A-53873D349C1F}" destId="{D6B8D22B-3D54-4991-92D1-B64CE575B271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5993B484-7EF1-459F-B954-2CBA84C36942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SV" sz="4000" dirty="0" smtClean="0"/>
            <a:t>Principales Logros</a:t>
          </a:r>
        </a:p>
        <a:p>
          <a:pPr algn="ctr">
            <a:lnSpc>
              <a:spcPct val="90000"/>
            </a:lnSpc>
            <a:spcAft>
              <a:spcPts val="0"/>
            </a:spcAft>
          </a:pPr>
          <a:r>
            <a:rPr lang="es-SV" sz="2000" dirty="0" smtClean="0"/>
            <a:t>Junio 2014 – Mayo 2015</a:t>
          </a:r>
          <a:endParaRPr lang="es-SV" sz="2000" dirty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Y="78134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13BAB4E4-64BB-4C3E-8803-A4077419EB24}" type="presOf" srcId="{E86F753F-03FD-4E10-A16A-53873D349C1F}" destId="{D6B8D22B-3D54-4991-92D1-B64CE575B271}" srcOrd="0" destOrd="0" presId="urn:microsoft.com/office/officeart/2005/8/layout/vList2"/>
    <dgm:cxn modelId="{A0A88796-5CC3-418C-BBBB-72247903BB60}" type="presOf" srcId="{489245DF-A588-400A-A119-3B84C78F38DA}" destId="{3ACD70FF-C930-423E-8844-56C3479C5476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0A9AAB12-44D0-432F-8C01-047BE8C1CB8C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ES" sz="2800" dirty="0" smtClean="0"/>
            <a:t>7. Educación para el consumo y participación ciudadana</a:t>
          </a:r>
          <a:endParaRPr lang="es-SV" sz="2800" dirty="0" smtClean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896" custScaleY="66395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614C6D50-1A48-4861-A605-19CFDB9A0F6C}" type="presOf" srcId="{489245DF-A588-400A-A119-3B84C78F38DA}" destId="{3ACD70FF-C930-423E-8844-56C3479C5476}" srcOrd="0" destOrd="0" presId="urn:microsoft.com/office/officeart/2005/8/layout/vList2"/>
    <dgm:cxn modelId="{D8C40C89-B8A7-4017-AFB5-0D25FA47284C}" type="presOf" srcId="{E86F753F-03FD-4E10-A16A-53873D349C1F}" destId="{D6B8D22B-3D54-4991-92D1-B64CE575B271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C2244E08-04D7-4788-8789-FDB6B2990087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ES" sz="2800" dirty="0" smtClean="0"/>
            <a:t>7. Educación para el consumo y participación ciudadana</a:t>
          </a:r>
          <a:endParaRPr lang="es-SV" sz="2800" dirty="0" smtClean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896" custScaleY="65452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FD245E06-6BB3-49FB-B05E-FEB09A76F316}" type="presOf" srcId="{E86F753F-03FD-4E10-A16A-53873D349C1F}" destId="{D6B8D22B-3D54-4991-92D1-B64CE575B271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C76ABF76-A876-44C8-93EF-8FA0577AE4B1}" type="presOf" srcId="{489245DF-A588-400A-A119-3B84C78F38DA}" destId="{3ACD70FF-C930-423E-8844-56C3479C5476}" srcOrd="0" destOrd="0" presId="urn:microsoft.com/office/officeart/2005/8/layout/vList2"/>
    <dgm:cxn modelId="{47E0B30B-61D7-4FB3-AD25-4F9C9C06B769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304BC498-1C96-4445-8CFA-0718A9F95BAA}" type="doc">
      <dgm:prSet loTypeId="urn:microsoft.com/office/officeart/2005/8/layout/radial2" loCatId="relationship" qsTypeId="urn:microsoft.com/office/officeart/2005/8/quickstyle/3d1" qsCatId="3D" csTypeId="urn:microsoft.com/office/officeart/2005/8/colors/colorful5" csCatId="colorful" phldr="1"/>
      <dgm:spPr>
        <a:scene3d>
          <a:camera prst="orthographicFront">
            <a:rot lat="20475152" lon="20329625" rev="425763"/>
          </a:camera>
          <a:lightRig rig="threePt" dir="t"/>
        </a:scene3d>
      </dgm:spPr>
      <dgm:t>
        <a:bodyPr/>
        <a:lstStyle/>
        <a:p>
          <a:endParaRPr lang="es-SV"/>
        </a:p>
      </dgm:t>
    </dgm:pt>
    <dgm:pt modelId="{6F2CD27F-CE7B-4FC2-BE5C-BDC1C4718696}">
      <dgm:prSet phldrT="[Texto]" custT="1"/>
      <dgm:spPr>
        <a:solidFill>
          <a:srgbClr val="00B0F0"/>
        </a:solidFill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s-SV" sz="1200" b="1" i="0" dirty="0" smtClean="0">
              <a:solidFill>
                <a:schemeClr val="tx1"/>
              </a:solidFill>
              <a:latin typeface="+mn-lt"/>
            </a:rPr>
            <a:t>1,012 AFECTADOS</a:t>
          </a:r>
          <a:endParaRPr lang="es-SV" sz="1200" b="1" i="0" dirty="0">
            <a:solidFill>
              <a:schemeClr val="tx1"/>
            </a:solidFill>
            <a:latin typeface="+mn-lt"/>
          </a:endParaRPr>
        </a:p>
      </dgm:t>
    </dgm:pt>
    <dgm:pt modelId="{AFE6A146-471C-4056-8AA2-7701C1327FD1}" type="sibTrans" cxnId="{489168B2-0638-4611-BE03-5A9DF89488A9}">
      <dgm:prSet/>
      <dgm:spPr/>
      <dgm:t>
        <a:bodyPr/>
        <a:lstStyle/>
        <a:p>
          <a:endParaRPr lang="es-SV">
            <a:solidFill>
              <a:schemeClr val="bg1"/>
            </a:solidFill>
          </a:endParaRPr>
        </a:p>
      </dgm:t>
    </dgm:pt>
    <dgm:pt modelId="{A44B9A44-AE6E-41E7-9A7D-DD5D4B801061}" type="parTrans" cxnId="{489168B2-0638-4611-BE03-5A9DF89488A9}">
      <dgm:prSet/>
      <dgm:spPr/>
      <dgm:t>
        <a:bodyPr/>
        <a:lstStyle/>
        <a:p>
          <a:endParaRPr lang="es-SV">
            <a:solidFill>
              <a:schemeClr val="bg1"/>
            </a:solidFill>
          </a:endParaRPr>
        </a:p>
      </dgm:t>
    </dgm:pt>
    <dgm:pt modelId="{7BA011D6-540F-4801-8CEB-0E4DFC131324}" type="pres">
      <dgm:prSet presAssocID="{304BC498-1C96-4445-8CFA-0718A9F95BAA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966B3E67-9F43-4AEA-89C9-76D78D33735A}" type="pres">
      <dgm:prSet presAssocID="{304BC498-1C96-4445-8CFA-0718A9F95BAA}" presName="cycle" presStyleCnt="0"/>
      <dgm:spPr/>
    </dgm:pt>
    <dgm:pt modelId="{01C139B7-D79A-428A-ACBC-90176414BF64}" type="pres">
      <dgm:prSet presAssocID="{304BC498-1C96-4445-8CFA-0718A9F95BAA}" presName="centerShape" presStyleCnt="0"/>
      <dgm:spPr/>
    </dgm:pt>
    <dgm:pt modelId="{686A0896-37E7-4E36-89BB-4650C385882B}" type="pres">
      <dgm:prSet presAssocID="{304BC498-1C96-4445-8CFA-0718A9F95BAA}" presName="connSite" presStyleLbl="node1" presStyleIdx="0" presStyleCnt="2"/>
      <dgm:spPr/>
    </dgm:pt>
    <dgm:pt modelId="{3494D1C6-F6F2-4FC2-9A7F-C5E16DF00D2D}" type="pres">
      <dgm:prSet presAssocID="{304BC498-1C96-4445-8CFA-0718A9F95BAA}" presName="visible" presStyleLbl="node1" presStyleIdx="0" presStyleCnt="2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 w="76200"/>
      </dgm:spPr>
      <dgm:t>
        <a:bodyPr/>
        <a:lstStyle/>
        <a:p>
          <a:endParaRPr lang="es-SV"/>
        </a:p>
      </dgm:t>
    </dgm:pt>
    <dgm:pt modelId="{7E91174F-A3CF-43C5-9043-FE6CD376BA3A}" type="pres">
      <dgm:prSet presAssocID="{A44B9A44-AE6E-41E7-9A7D-DD5D4B801061}" presName="Name25" presStyleLbl="parChTrans1D1" presStyleIdx="0" presStyleCnt="1"/>
      <dgm:spPr/>
      <dgm:t>
        <a:bodyPr/>
        <a:lstStyle/>
        <a:p>
          <a:endParaRPr lang="es-SV"/>
        </a:p>
      </dgm:t>
    </dgm:pt>
    <dgm:pt modelId="{C5619561-DCE1-45D4-9C3A-44ADDC592759}" type="pres">
      <dgm:prSet presAssocID="{6F2CD27F-CE7B-4FC2-BE5C-BDC1C4718696}" presName="node" presStyleCnt="0"/>
      <dgm:spPr/>
    </dgm:pt>
    <dgm:pt modelId="{11C57540-3C13-4F4D-9FA3-5AD2CD595F5D}" type="pres">
      <dgm:prSet presAssocID="{6F2CD27F-CE7B-4FC2-BE5C-BDC1C4718696}" presName="parentNode" presStyleLbl="node1" presStyleIdx="1" presStyleCnt="2" custScaleX="137606" custScaleY="102033" custLinFactNeighborX="4223">
        <dgm:presLayoutVars>
          <dgm:chMax val="1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AB95235A-E28C-40CD-A21D-07B3D23DE2F1}" type="pres">
      <dgm:prSet presAssocID="{6F2CD27F-CE7B-4FC2-BE5C-BDC1C4718696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</dgm:ptLst>
  <dgm:cxnLst>
    <dgm:cxn modelId="{299928C4-9675-4E44-8E5A-0D5FAF779156}" type="presOf" srcId="{A44B9A44-AE6E-41E7-9A7D-DD5D4B801061}" destId="{7E91174F-A3CF-43C5-9043-FE6CD376BA3A}" srcOrd="0" destOrd="0" presId="urn:microsoft.com/office/officeart/2005/8/layout/radial2"/>
    <dgm:cxn modelId="{4A19495A-3659-4047-932A-CA04312C50DE}" type="presOf" srcId="{304BC498-1C96-4445-8CFA-0718A9F95BAA}" destId="{7BA011D6-540F-4801-8CEB-0E4DFC131324}" srcOrd="0" destOrd="0" presId="urn:microsoft.com/office/officeart/2005/8/layout/radial2"/>
    <dgm:cxn modelId="{F6CF6AFB-9F5A-479D-B5B5-BF0A72ECB7DE}" type="presOf" srcId="{6F2CD27F-CE7B-4FC2-BE5C-BDC1C4718696}" destId="{11C57540-3C13-4F4D-9FA3-5AD2CD595F5D}" srcOrd="0" destOrd="0" presId="urn:microsoft.com/office/officeart/2005/8/layout/radial2"/>
    <dgm:cxn modelId="{489168B2-0638-4611-BE03-5A9DF89488A9}" srcId="{304BC498-1C96-4445-8CFA-0718A9F95BAA}" destId="{6F2CD27F-CE7B-4FC2-BE5C-BDC1C4718696}" srcOrd="0" destOrd="0" parTransId="{A44B9A44-AE6E-41E7-9A7D-DD5D4B801061}" sibTransId="{AFE6A146-471C-4056-8AA2-7701C1327FD1}"/>
    <dgm:cxn modelId="{CE4D605D-528E-4724-8738-6B78153CADC5}" type="presParOf" srcId="{7BA011D6-540F-4801-8CEB-0E4DFC131324}" destId="{966B3E67-9F43-4AEA-89C9-76D78D33735A}" srcOrd="0" destOrd="0" presId="urn:microsoft.com/office/officeart/2005/8/layout/radial2"/>
    <dgm:cxn modelId="{4817B43F-D4E3-4657-B027-2F089E9CD2CB}" type="presParOf" srcId="{966B3E67-9F43-4AEA-89C9-76D78D33735A}" destId="{01C139B7-D79A-428A-ACBC-90176414BF64}" srcOrd="0" destOrd="0" presId="urn:microsoft.com/office/officeart/2005/8/layout/radial2"/>
    <dgm:cxn modelId="{76208C6D-CEA3-4EDD-A949-A4096C7CB85D}" type="presParOf" srcId="{01C139B7-D79A-428A-ACBC-90176414BF64}" destId="{686A0896-37E7-4E36-89BB-4650C385882B}" srcOrd="0" destOrd="0" presId="urn:microsoft.com/office/officeart/2005/8/layout/radial2"/>
    <dgm:cxn modelId="{B4231F40-D864-402A-B960-C7FE5784608F}" type="presParOf" srcId="{01C139B7-D79A-428A-ACBC-90176414BF64}" destId="{3494D1C6-F6F2-4FC2-9A7F-C5E16DF00D2D}" srcOrd="1" destOrd="0" presId="urn:microsoft.com/office/officeart/2005/8/layout/radial2"/>
    <dgm:cxn modelId="{0FCD7885-4666-49D2-8430-9147C07C8838}" type="presParOf" srcId="{966B3E67-9F43-4AEA-89C9-76D78D33735A}" destId="{7E91174F-A3CF-43C5-9043-FE6CD376BA3A}" srcOrd="1" destOrd="0" presId="urn:microsoft.com/office/officeart/2005/8/layout/radial2"/>
    <dgm:cxn modelId="{ED9D0F88-385F-4651-91E1-0804474487A3}" type="presParOf" srcId="{966B3E67-9F43-4AEA-89C9-76D78D33735A}" destId="{C5619561-DCE1-45D4-9C3A-44ADDC592759}" srcOrd="2" destOrd="0" presId="urn:microsoft.com/office/officeart/2005/8/layout/radial2"/>
    <dgm:cxn modelId="{9A2306A3-112D-4E84-8E9A-F792B023B504}" type="presParOf" srcId="{C5619561-DCE1-45D4-9C3A-44ADDC592759}" destId="{11C57540-3C13-4F4D-9FA3-5AD2CD595F5D}" srcOrd="0" destOrd="0" presId="urn:microsoft.com/office/officeart/2005/8/layout/radial2"/>
    <dgm:cxn modelId="{CE9A3E34-6C37-446E-98E7-66528F89AA1D}" type="presParOf" srcId="{C5619561-DCE1-45D4-9C3A-44ADDC592759}" destId="{AB95235A-E28C-40CD-A21D-07B3D23DE2F1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304BC498-1C96-4445-8CFA-0718A9F95BAA}" type="doc">
      <dgm:prSet loTypeId="urn:microsoft.com/office/officeart/2005/8/layout/radial2" loCatId="relationship" qsTypeId="urn:microsoft.com/office/officeart/2005/8/quickstyle/3d1" qsCatId="3D" csTypeId="urn:microsoft.com/office/officeart/2005/8/colors/colorful5" csCatId="colorful" phldr="1"/>
      <dgm:spPr>
        <a:scene3d>
          <a:camera prst="orthographicFront">
            <a:rot lat="20475152" lon="20329625" rev="425763"/>
          </a:camera>
          <a:lightRig rig="threePt" dir="t"/>
        </a:scene3d>
      </dgm:spPr>
      <dgm:t>
        <a:bodyPr/>
        <a:lstStyle/>
        <a:p>
          <a:endParaRPr lang="es-SV"/>
        </a:p>
      </dgm:t>
    </dgm:pt>
    <dgm:pt modelId="{89C65C14-2E8F-46B3-BA80-4AA3EE743208}">
      <dgm:prSet phldrT="[Texto]" custT="1"/>
      <dgm:spPr>
        <a:solidFill>
          <a:srgbClr val="00CC00"/>
        </a:solidFill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s-SV" sz="1200" b="1" dirty="0" smtClean="0">
              <a:solidFill>
                <a:schemeClr val="tx1"/>
              </a:solidFill>
            </a:rPr>
            <a:t>60 AFECTADOS</a:t>
          </a:r>
          <a:endParaRPr lang="es-SV" sz="1200" b="1" dirty="0">
            <a:solidFill>
              <a:schemeClr val="tx1"/>
            </a:solidFill>
          </a:endParaRPr>
        </a:p>
      </dgm:t>
    </dgm:pt>
    <dgm:pt modelId="{F749CC2B-AA7D-4C29-BCFF-C689DAA3C3B4}" type="parTrans" cxnId="{95A48BE9-07C1-4990-B80E-4A204D1C5D89}">
      <dgm:prSet/>
      <dgm:spPr/>
      <dgm:t>
        <a:bodyPr/>
        <a:lstStyle/>
        <a:p>
          <a:endParaRPr lang="es-SV">
            <a:solidFill>
              <a:schemeClr val="bg1"/>
            </a:solidFill>
          </a:endParaRPr>
        </a:p>
      </dgm:t>
    </dgm:pt>
    <dgm:pt modelId="{B6CA552B-379B-4091-B4BB-4F91D6CFD76B}" type="sibTrans" cxnId="{95A48BE9-07C1-4990-B80E-4A204D1C5D89}">
      <dgm:prSet/>
      <dgm:spPr/>
      <dgm:t>
        <a:bodyPr/>
        <a:lstStyle/>
        <a:p>
          <a:endParaRPr lang="es-SV">
            <a:solidFill>
              <a:schemeClr val="bg1"/>
            </a:solidFill>
          </a:endParaRPr>
        </a:p>
      </dgm:t>
    </dgm:pt>
    <dgm:pt modelId="{7BA011D6-540F-4801-8CEB-0E4DFC131324}" type="pres">
      <dgm:prSet presAssocID="{304BC498-1C96-4445-8CFA-0718A9F95BAA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966B3E67-9F43-4AEA-89C9-76D78D33735A}" type="pres">
      <dgm:prSet presAssocID="{304BC498-1C96-4445-8CFA-0718A9F95BAA}" presName="cycle" presStyleCnt="0"/>
      <dgm:spPr/>
    </dgm:pt>
    <dgm:pt modelId="{01C139B7-D79A-428A-ACBC-90176414BF64}" type="pres">
      <dgm:prSet presAssocID="{304BC498-1C96-4445-8CFA-0718A9F95BAA}" presName="centerShape" presStyleCnt="0"/>
      <dgm:spPr/>
    </dgm:pt>
    <dgm:pt modelId="{686A0896-37E7-4E36-89BB-4650C385882B}" type="pres">
      <dgm:prSet presAssocID="{304BC498-1C96-4445-8CFA-0718A9F95BAA}" presName="connSite" presStyleLbl="node1" presStyleIdx="0" presStyleCnt="2"/>
      <dgm:spPr/>
    </dgm:pt>
    <dgm:pt modelId="{3494D1C6-F6F2-4FC2-9A7F-C5E16DF00D2D}" type="pres">
      <dgm:prSet presAssocID="{304BC498-1C96-4445-8CFA-0718A9F95BAA}" presName="visible" presStyleLbl="node1" presStyleIdx="0" presStyleCnt="2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 w="76200"/>
      </dgm:spPr>
      <dgm:t>
        <a:bodyPr/>
        <a:lstStyle/>
        <a:p>
          <a:endParaRPr lang="es-SV"/>
        </a:p>
      </dgm:t>
    </dgm:pt>
    <dgm:pt modelId="{BB73B534-934C-40A2-A8E0-F013CC3778C4}" type="pres">
      <dgm:prSet presAssocID="{F749CC2B-AA7D-4C29-BCFF-C689DAA3C3B4}" presName="Name25" presStyleLbl="parChTrans1D1" presStyleIdx="0" presStyleCnt="1"/>
      <dgm:spPr/>
      <dgm:t>
        <a:bodyPr/>
        <a:lstStyle/>
        <a:p>
          <a:endParaRPr lang="es-SV"/>
        </a:p>
      </dgm:t>
    </dgm:pt>
    <dgm:pt modelId="{B9A13536-A66B-43F9-964B-79834CC5950B}" type="pres">
      <dgm:prSet presAssocID="{89C65C14-2E8F-46B3-BA80-4AA3EE743208}" presName="node" presStyleCnt="0"/>
      <dgm:spPr/>
    </dgm:pt>
    <dgm:pt modelId="{C27A24D5-F9C7-4E84-8F41-5BAA2E0AFFD1}" type="pres">
      <dgm:prSet presAssocID="{89C65C14-2E8F-46B3-BA80-4AA3EE743208}" presName="parentNode" presStyleLbl="node1" presStyleIdx="1" presStyleCnt="2" custScaleX="133992" custScaleY="102033">
        <dgm:presLayoutVars>
          <dgm:chMax val="1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D3E3B77E-B41E-4380-8260-302651C47230}" type="pres">
      <dgm:prSet presAssocID="{89C65C14-2E8F-46B3-BA80-4AA3EE743208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</dgm:ptLst>
  <dgm:cxnLst>
    <dgm:cxn modelId="{B1831AD9-2DF6-44E7-A40B-38B17AB7224F}" type="presOf" srcId="{89C65C14-2E8F-46B3-BA80-4AA3EE743208}" destId="{C27A24D5-F9C7-4E84-8F41-5BAA2E0AFFD1}" srcOrd="0" destOrd="0" presId="urn:microsoft.com/office/officeart/2005/8/layout/radial2"/>
    <dgm:cxn modelId="{95A48BE9-07C1-4990-B80E-4A204D1C5D89}" srcId="{304BC498-1C96-4445-8CFA-0718A9F95BAA}" destId="{89C65C14-2E8F-46B3-BA80-4AA3EE743208}" srcOrd="0" destOrd="0" parTransId="{F749CC2B-AA7D-4C29-BCFF-C689DAA3C3B4}" sibTransId="{B6CA552B-379B-4091-B4BB-4F91D6CFD76B}"/>
    <dgm:cxn modelId="{ECFFA53F-1939-4B0A-9571-C0043145AC05}" type="presOf" srcId="{F749CC2B-AA7D-4C29-BCFF-C689DAA3C3B4}" destId="{BB73B534-934C-40A2-A8E0-F013CC3778C4}" srcOrd="0" destOrd="0" presId="urn:microsoft.com/office/officeart/2005/8/layout/radial2"/>
    <dgm:cxn modelId="{01E6195A-C15E-4F6D-A1A7-AC1F4649E6E9}" type="presOf" srcId="{304BC498-1C96-4445-8CFA-0718A9F95BAA}" destId="{7BA011D6-540F-4801-8CEB-0E4DFC131324}" srcOrd="0" destOrd="0" presId="urn:microsoft.com/office/officeart/2005/8/layout/radial2"/>
    <dgm:cxn modelId="{32CD3125-C87F-45C1-8D9E-9E071B59248F}" type="presParOf" srcId="{7BA011D6-540F-4801-8CEB-0E4DFC131324}" destId="{966B3E67-9F43-4AEA-89C9-76D78D33735A}" srcOrd="0" destOrd="0" presId="urn:microsoft.com/office/officeart/2005/8/layout/radial2"/>
    <dgm:cxn modelId="{A00E4583-5148-42AE-AFB4-BE42EB394811}" type="presParOf" srcId="{966B3E67-9F43-4AEA-89C9-76D78D33735A}" destId="{01C139B7-D79A-428A-ACBC-90176414BF64}" srcOrd="0" destOrd="0" presId="urn:microsoft.com/office/officeart/2005/8/layout/radial2"/>
    <dgm:cxn modelId="{7D652461-B6D4-4905-A5C7-959258895075}" type="presParOf" srcId="{01C139B7-D79A-428A-ACBC-90176414BF64}" destId="{686A0896-37E7-4E36-89BB-4650C385882B}" srcOrd="0" destOrd="0" presId="urn:microsoft.com/office/officeart/2005/8/layout/radial2"/>
    <dgm:cxn modelId="{1079E843-C138-4F54-A624-7061C7340AE9}" type="presParOf" srcId="{01C139B7-D79A-428A-ACBC-90176414BF64}" destId="{3494D1C6-F6F2-4FC2-9A7F-C5E16DF00D2D}" srcOrd="1" destOrd="0" presId="urn:microsoft.com/office/officeart/2005/8/layout/radial2"/>
    <dgm:cxn modelId="{B82A0867-1071-4921-AD8F-F331662A4353}" type="presParOf" srcId="{966B3E67-9F43-4AEA-89C9-76D78D33735A}" destId="{BB73B534-934C-40A2-A8E0-F013CC3778C4}" srcOrd="1" destOrd="0" presId="urn:microsoft.com/office/officeart/2005/8/layout/radial2"/>
    <dgm:cxn modelId="{C9D18950-3454-4CD2-995C-09858EC00F46}" type="presParOf" srcId="{966B3E67-9F43-4AEA-89C9-76D78D33735A}" destId="{B9A13536-A66B-43F9-964B-79834CC5950B}" srcOrd="2" destOrd="0" presId="urn:microsoft.com/office/officeart/2005/8/layout/radial2"/>
    <dgm:cxn modelId="{40C2F1D4-9C62-4971-91D5-ECAFB1F26816}" type="presParOf" srcId="{B9A13536-A66B-43F9-964B-79834CC5950B}" destId="{C27A24D5-F9C7-4E84-8F41-5BAA2E0AFFD1}" srcOrd="0" destOrd="0" presId="urn:microsoft.com/office/officeart/2005/8/layout/radial2"/>
    <dgm:cxn modelId="{FE405A72-7112-4016-991F-2BF0DA49C3E4}" type="presParOf" srcId="{B9A13536-A66B-43F9-964B-79834CC5950B}" destId="{D3E3B77E-B41E-4380-8260-302651C47230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304BC498-1C96-4445-8CFA-0718A9F95BAA}" type="doc">
      <dgm:prSet loTypeId="urn:microsoft.com/office/officeart/2005/8/layout/radial2" loCatId="relationship" qsTypeId="urn:microsoft.com/office/officeart/2005/8/quickstyle/3d1" qsCatId="3D" csTypeId="urn:microsoft.com/office/officeart/2005/8/colors/colorful5" csCatId="colorful" phldr="1"/>
      <dgm:spPr>
        <a:scene3d>
          <a:camera prst="orthographicFront">
            <a:rot lat="20475152" lon="20329625" rev="425763"/>
          </a:camera>
          <a:lightRig rig="threePt" dir="t"/>
        </a:scene3d>
      </dgm:spPr>
      <dgm:t>
        <a:bodyPr/>
        <a:lstStyle/>
        <a:p>
          <a:endParaRPr lang="es-SV"/>
        </a:p>
      </dgm:t>
    </dgm:pt>
    <dgm:pt modelId="{89C65C14-2E8F-46B3-BA80-4AA3EE743208}">
      <dgm:prSet phldrT="[Texto]" custT="1"/>
      <dgm:spPr>
        <a:solidFill>
          <a:schemeClr val="accent4">
            <a:lumMod val="60000"/>
            <a:lumOff val="40000"/>
          </a:schemeClr>
        </a:solidFill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r>
            <a:rPr lang="es-SV" sz="1200" b="1" dirty="0" smtClean="0">
              <a:solidFill>
                <a:schemeClr val="tx1"/>
              </a:solidFill>
            </a:rPr>
            <a:t>15 AFECTADOS</a:t>
          </a:r>
          <a:endParaRPr lang="es-SV" sz="1200" b="1" dirty="0">
            <a:solidFill>
              <a:schemeClr val="tx1"/>
            </a:solidFill>
          </a:endParaRPr>
        </a:p>
      </dgm:t>
    </dgm:pt>
    <dgm:pt modelId="{F749CC2B-AA7D-4C29-BCFF-C689DAA3C3B4}" type="parTrans" cxnId="{95A48BE9-07C1-4990-B80E-4A204D1C5D89}">
      <dgm:prSet/>
      <dgm:spPr/>
      <dgm:t>
        <a:bodyPr/>
        <a:lstStyle/>
        <a:p>
          <a:endParaRPr lang="es-SV">
            <a:solidFill>
              <a:schemeClr val="bg1"/>
            </a:solidFill>
          </a:endParaRPr>
        </a:p>
      </dgm:t>
    </dgm:pt>
    <dgm:pt modelId="{B6CA552B-379B-4091-B4BB-4F91D6CFD76B}" type="sibTrans" cxnId="{95A48BE9-07C1-4990-B80E-4A204D1C5D89}">
      <dgm:prSet/>
      <dgm:spPr/>
      <dgm:t>
        <a:bodyPr/>
        <a:lstStyle/>
        <a:p>
          <a:endParaRPr lang="es-SV">
            <a:solidFill>
              <a:schemeClr val="bg1"/>
            </a:solidFill>
          </a:endParaRPr>
        </a:p>
      </dgm:t>
    </dgm:pt>
    <dgm:pt modelId="{7BA011D6-540F-4801-8CEB-0E4DFC131324}" type="pres">
      <dgm:prSet presAssocID="{304BC498-1C96-4445-8CFA-0718A9F95BAA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966B3E67-9F43-4AEA-89C9-76D78D33735A}" type="pres">
      <dgm:prSet presAssocID="{304BC498-1C96-4445-8CFA-0718A9F95BAA}" presName="cycle" presStyleCnt="0"/>
      <dgm:spPr/>
    </dgm:pt>
    <dgm:pt modelId="{01C139B7-D79A-428A-ACBC-90176414BF64}" type="pres">
      <dgm:prSet presAssocID="{304BC498-1C96-4445-8CFA-0718A9F95BAA}" presName="centerShape" presStyleCnt="0"/>
      <dgm:spPr/>
    </dgm:pt>
    <dgm:pt modelId="{686A0896-37E7-4E36-89BB-4650C385882B}" type="pres">
      <dgm:prSet presAssocID="{304BC498-1C96-4445-8CFA-0718A9F95BAA}" presName="connSite" presStyleLbl="node1" presStyleIdx="0" presStyleCnt="2"/>
      <dgm:spPr/>
    </dgm:pt>
    <dgm:pt modelId="{3494D1C6-F6F2-4FC2-9A7F-C5E16DF00D2D}" type="pres">
      <dgm:prSet presAssocID="{304BC498-1C96-4445-8CFA-0718A9F95BAA}" presName="visible" presStyleLbl="node1" presStyleIdx="0" presStyleCnt="2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 w="76200">
          <a:solidFill>
            <a:srgbClr val="66FF33"/>
          </a:solidFill>
        </a:ln>
      </dgm:spPr>
      <dgm:t>
        <a:bodyPr/>
        <a:lstStyle/>
        <a:p>
          <a:endParaRPr lang="es-SV"/>
        </a:p>
      </dgm:t>
    </dgm:pt>
    <dgm:pt modelId="{BB73B534-934C-40A2-A8E0-F013CC3778C4}" type="pres">
      <dgm:prSet presAssocID="{F749CC2B-AA7D-4C29-BCFF-C689DAA3C3B4}" presName="Name25" presStyleLbl="parChTrans1D1" presStyleIdx="0" presStyleCnt="1"/>
      <dgm:spPr/>
      <dgm:t>
        <a:bodyPr/>
        <a:lstStyle/>
        <a:p>
          <a:endParaRPr lang="es-SV"/>
        </a:p>
      </dgm:t>
    </dgm:pt>
    <dgm:pt modelId="{B9A13536-A66B-43F9-964B-79834CC5950B}" type="pres">
      <dgm:prSet presAssocID="{89C65C14-2E8F-46B3-BA80-4AA3EE743208}" presName="node" presStyleCnt="0"/>
      <dgm:spPr/>
    </dgm:pt>
    <dgm:pt modelId="{C27A24D5-F9C7-4E84-8F41-5BAA2E0AFFD1}" type="pres">
      <dgm:prSet presAssocID="{89C65C14-2E8F-46B3-BA80-4AA3EE743208}" presName="parentNode" presStyleLbl="node1" presStyleIdx="1" presStyleCnt="2" custScaleX="133992" custScaleY="102033" custLinFactNeighborY="5902">
        <dgm:presLayoutVars>
          <dgm:chMax val="1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D3E3B77E-B41E-4380-8260-302651C47230}" type="pres">
      <dgm:prSet presAssocID="{89C65C14-2E8F-46B3-BA80-4AA3EE743208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</dgm:ptLst>
  <dgm:cxnLst>
    <dgm:cxn modelId="{95A48BE9-07C1-4990-B80E-4A204D1C5D89}" srcId="{304BC498-1C96-4445-8CFA-0718A9F95BAA}" destId="{89C65C14-2E8F-46B3-BA80-4AA3EE743208}" srcOrd="0" destOrd="0" parTransId="{F749CC2B-AA7D-4C29-BCFF-C689DAA3C3B4}" sibTransId="{B6CA552B-379B-4091-B4BB-4F91D6CFD76B}"/>
    <dgm:cxn modelId="{88DA2C79-97E3-4770-A542-4974D7E3EBA3}" type="presOf" srcId="{F749CC2B-AA7D-4C29-BCFF-C689DAA3C3B4}" destId="{BB73B534-934C-40A2-A8E0-F013CC3778C4}" srcOrd="0" destOrd="0" presId="urn:microsoft.com/office/officeart/2005/8/layout/radial2"/>
    <dgm:cxn modelId="{6C07908C-67A9-45E2-9055-86AFEDC63C02}" type="presOf" srcId="{89C65C14-2E8F-46B3-BA80-4AA3EE743208}" destId="{C27A24D5-F9C7-4E84-8F41-5BAA2E0AFFD1}" srcOrd="0" destOrd="0" presId="urn:microsoft.com/office/officeart/2005/8/layout/radial2"/>
    <dgm:cxn modelId="{3269F46F-14C9-4190-AA1B-4E49355752A3}" type="presOf" srcId="{304BC498-1C96-4445-8CFA-0718A9F95BAA}" destId="{7BA011D6-540F-4801-8CEB-0E4DFC131324}" srcOrd="0" destOrd="0" presId="urn:microsoft.com/office/officeart/2005/8/layout/radial2"/>
    <dgm:cxn modelId="{235353EE-E1F3-4BE9-A1E6-5C9BF9360CD8}" type="presParOf" srcId="{7BA011D6-540F-4801-8CEB-0E4DFC131324}" destId="{966B3E67-9F43-4AEA-89C9-76D78D33735A}" srcOrd="0" destOrd="0" presId="urn:microsoft.com/office/officeart/2005/8/layout/radial2"/>
    <dgm:cxn modelId="{9B26818A-7452-4514-806A-05382B6A5CD3}" type="presParOf" srcId="{966B3E67-9F43-4AEA-89C9-76D78D33735A}" destId="{01C139B7-D79A-428A-ACBC-90176414BF64}" srcOrd="0" destOrd="0" presId="urn:microsoft.com/office/officeart/2005/8/layout/radial2"/>
    <dgm:cxn modelId="{77206906-1A44-4D59-8E1D-F6CEAF14A237}" type="presParOf" srcId="{01C139B7-D79A-428A-ACBC-90176414BF64}" destId="{686A0896-37E7-4E36-89BB-4650C385882B}" srcOrd="0" destOrd="0" presId="urn:microsoft.com/office/officeart/2005/8/layout/radial2"/>
    <dgm:cxn modelId="{B392895B-7188-416B-8001-26CA4E97627A}" type="presParOf" srcId="{01C139B7-D79A-428A-ACBC-90176414BF64}" destId="{3494D1C6-F6F2-4FC2-9A7F-C5E16DF00D2D}" srcOrd="1" destOrd="0" presId="urn:microsoft.com/office/officeart/2005/8/layout/radial2"/>
    <dgm:cxn modelId="{2C7AD6A2-EB02-4344-A496-C2DAED16B108}" type="presParOf" srcId="{966B3E67-9F43-4AEA-89C9-76D78D33735A}" destId="{BB73B534-934C-40A2-A8E0-F013CC3778C4}" srcOrd="1" destOrd="0" presId="urn:microsoft.com/office/officeart/2005/8/layout/radial2"/>
    <dgm:cxn modelId="{C5D4450A-A241-4CDA-B317-94A185F7A502}" type="presParOf" srcId="{966B3E67-9F43-4AEA-89C9-76D78D33735A}" destId="{B9A13536-A66B-43F9-964B-79834CC5950B}" srcOrd="2" destOrd="0" presId="urn:microsoft.com/office/officeart/2005/8/layout/radial2"/>
    <dgm:cxn modelId="{4F39C5A8-6E80-4E97-8553-B643DA76895D}" type="presParOf" srcId="{B9A13536-A66B-43F9-964B-79834CC5950B}" destId="{C27A24D5-F9C7-4E84-8F41-5BAA2E0AFFD1}" srcOrd="0" destOrd="0" presId="urn:microsoft.com/office/officeart/2005/8/layout/radial2"/>
    <dgm:cxn modelId="{D9F0BFF7-9526-49DD-9EDB-6641C9319942}" type="presParOf" srcId="{B9A13536-A66B-43F9-964B-79834CC5950B}" destId="{D3E3B77E-B41E-4380-8260-302651C47230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ES" sz="2800" dirty="0" smtClean="0"/>
            <a:t>7. Educación para el consumo y participación ciudadana</a:t>
          </a:r>
          <a:endParaRPr lang="es-SV" sz="2800" dirty="0" smtClean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896" custScaleY="65452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A518FEDC-7199-48DB-87A6-C86367CF3C8D}" type="presOf" srcId="{E86F753F-03FD-4E10-A16A-53873D349C1F}" destId="{D6B8D22B-3D54-4991-92D1-B64CE575B271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8854A9C3-6D98-4DEA-94ED-12CA6BE59A54}" type="presOf" srcId="{489245DF-A588-400A-A119-3B84C78F38DA}" destId="{3ACD70FF-C930-423E-8844-56C3479C5476}" srcOrd="0" destOrd="0" presId="urn:microsoft.com/office/officeart/2005/8/layout/vList2"/>
    <dgm:cxn modelId="{F9E23A5A-E10A-4173-B728-89B09989073B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8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ES" sz="2800" dirty="0" smtClean="0"/>
            <a:t>7. Educación para el consumo y participación ciudadana</a:t>
          </a:r>
          <a:endParaRPr lang="es-SV" sz="2800" dirty="0" smtClean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896" custScaleY="65452" custLinFactNeighborX="-383" custLinFactNeighborY="12093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82A3D4A1-F9CB-41F6-97C9-E9FA160C7F2C}" type="presOf" srcId="{489245DF-A588-400A-A119-3B84C78F38DA}" destId="{3ACD70FF-C930-423E-8844-56C3479C5476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104229B6-2469-4293-9AF2-6845658FA1EA}" type="presOf" srcId="{E86F753F-03FD-4E10-A16A-53873D349C1F}" destId="{D6B8D22B-3D54-4991-92D1-B64CE575B271}" srcOrd="0" destOrd="0" presId="urn:microsoft.com/office/officeart/2005/8/layout/vList2"/>
    <dgm:cxn modelId="{162A5455-D15A-437B-8E88-7569286895B2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326D55F8-3B55-4668-B5EF-9F467FCA6276}" type="doc">
      <dgm:prSet loTypeId="urn:microsoft.com/office/officeart/2005/8/layout/cycle7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00F9C70F-82D5-4712-B1E5-2E7D82CF4959}">
      <dgm:prSet phldrT="[Texto]" phldr="1"/>
      <dgm:spPr>
        <a:solidFill>
          <a:schemeClr val="bg1"/>
        </a:solidFill>
      </dgm:spPr>
      <dgm:t>
        <a:bodyPr/>
        <a:lstStyle/>
        <a:p>
          <a:endParaRPr lang="es-SV"/>
        </a:p>
      </dgm:t>
    </dgm:pt>
    <dgm:pt modelId="{9FD6C9D4-77E7-4EFE-AB93-907616C8292C}" type="parTrans" cxnId="{BA7F58D1-0886-4A73-962B-7BAC54F375AD}">
      <dgm:prSet/>
      <dgm:spPr/>
      <dgm:t>
        <a:bodyPr/>
        <a:lstStyle/>
        <a:p>
          <a:endParaRPr lang="es-SV"/>
        </a:p>
      </dgm:t>
    </dgm:pt>
    <dgm:pt modelId="{D9109D8A-6BD4-4C53-8BEF-EFB3DA704676}" type="sibTrans" cxnId="{BA7F58D1-0886-4A73-962B-7BAC54F375AD}">
      <dgm:prSet/>
      <dgm:spPr>
        <a:effectLst>
          <a:outerShdw blurRad="50800" dist="38100" dir="10800000" sx="104000" sy="104000" algn="r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s-SV"/>
        </a:p>
      </dgm:t>
    </dgm:pt>
    <dgm:pt modelId="{27E410EA-A5FB-42BA-AB3D-FA8784E716F9}">
      <dgm:prSet phldrT="[Texto]"/>
      <dgm:spPr>
        <a:effectLst>
          <a:outerShdw blurRad="50800" dist="38100" dir="8100000" sx="101000" sy="101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SV" dirty="0" smtClean="0"/>
            <a:t>NEYLA S.A de C.V.</a:t>
          </a:r>
          <a:endParaRPr lang="es-SV" dirty="0"/>
        </a:p>
      </dgm:t>
    </dgm:pt>
    <dgm:pt modelId="{78C418C2-002F-400D-886F-EEDF689BFF34}" type="parTrans" cxnId="{20840F6F-4AB5-4119-9E89-D78D9550D4AF}">
      <dgm:prSet/>
      <dgm:spPr/>
      <dgm:t>
        <a:bodyPr/>
        <a:lstStyle/>
        <a:p>
          <a:endParaRPr lang="es-SV"/>
        </a:p>
      </dgm:t>
    </dgm:pt>
    <dgm:pt modelId="{FFEC9125-E2D8-40C8-9D1E-9DE671EF2B76}" type="sibTrans" cxnId="{20840F6F-4AB5-4119-9E89-D78D9550D4AF}">
      <dgm:prSet/>
      <dgm:spPr>
        <a:effectLst>
          <a:outerShdw blurRad="50800" dist="38100" dir="5400000" sx="102000" sy="102000" algn="t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s-SV"/>
        </a:p>
      </dgm:t>
    </dgm:pt>
    <dgm:pt modelId="{BE8E37E2-5C26-4C4A-B972-1B4762A79DE7}">
      <dgm:prSet phldrT="[Texto]"/>
      <dgm:spPr>
        <a:effectLst>
          <a:outerShdw blurRad="50800" dist="38100" dir="8100000" sx="101000" sy="101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SV" dirty="0" smtClean="0"/>
            <a:t>Manuel de Jesús Quiñonez </a:t>
          </a:r>
          <a:endParaRPr lang="es-SV" dirty="0"/>
        </a:p>
      </dgm:t>
    </dgm:pt>
    <dgm:pt modelId="{58EF54B5-95AF-4ED3-B968-C6F65E264780}" type="parTrans" cxnId="{CAF7EA82-846F-41F5-A9B5-5E35533FB7D0}">
      <dgm:prSet/>
      <dgm:spPr/>
      <dgm:t>
        <a:bodyPr/>
        <a:lstStyle/>
        <a:p>
          <a:endParaRPr lang="es-SV"/>
        </a:p>
      </dgm:t>
    </dgm:pt>
    <dgm:pt modelId="{B8DE69E4-0882-423F-869D-4B60CEB4FFAE}" type="sibTrans" cxnId="{CAF7EA82-846F-41F5-A9B5-5E35533FB7D0}">
      <dgm:prSet/>
      <dgm:spPr>
        <a:effectLst>
          <a:outerShdw blurRad="50800" dist="38100" sx="102000" sy="102000" algn="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s-SV"/>
        </a:p>
      </dgm:t>
    </dgm:pt>
    <dgm:pt modelId="{FED8166F-AFB7-49A0-9AB4-46EA70820D49}" type="pres">
      <dgm:prSet presAssocID="{326D55F8-3B55-4668-B5EF-9F467FCA627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A3B6D2E5-5071-411F-8D1F-7C5DE6A2861A}" type="pres">
      <dgm:prSet presAssocID="{00F9C70F-82D5-4712-B1E5-2E7D82CF495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0A90372B-27D4-4A2D-9921-98207EBF01FA}" type="pres">
      <dgm:prSet presAssocID="{D9109D8A-6BD4-4C53-8BEF-EFB3DA704676}" presName="sibTrans" presStyleLbl="sibTrans2D1" presStyleIdx="0" presStyleCnt="3"/>
      <dgm:spPr/>
      <dgm:t>
        <a:bodyPr/>
        <a:lstStyle/>
        <a:p>
          <a:endParaRPr lang="es-SV"/>
        </a:p>
      </dgm:t>
    </dgm:pt>
    <dgm:pt modelId="{41BE365D-71E6-4CBA-B6CA-9382BD2FBEF7}" type="pres">
      <dgm:prSet presAssocID="{D9109D8A-6BD4-4C53-8BEF-EFB3DA704676}" presName="connectorText" presStyleLbl="sibTrans2D1" presStyleIdx="0" presStyleCnt="3"/>
      <dgm:spPr/>
      <dgm:t>
        <a:bodyPr/>
        <a:lstStyle/>
        <a:p>
          <a:endParaRPr lang="es-SV"/>
        </a:p>
      </dgm:t>
    </dgm:pt>
    <dgm:pt modelId="{F52E4894-6ED3-46E8-AEBA-BE1313CED3DB}" type="pres">
      <dgm:prSet presAssocID="{27E410EA-A5FB-42BA-AB3D-FA8784E716F9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CA70350F-F910-4F1A-A622-BB55955DAC5C}" type="pres">
      <dgm:prSet presAssocID="{FFEC9125-E2D8-40C8-9D1E-9DE671EF2B76}" presName="sibTrans" presStyleLbl="sibTrans2D1" presStyleIdx="1" presStyleCnt="3"/>
      <dgm:spPr/>
      <dgm:t>
        <a:bodyPr/>
        <a:lstStyle/>
        <a:p>
          <a:endParaRPr lang="es-SV"/>
        </a:p>
      </dgm:t>
    </dgm:pt>
    <dgm:pt modelId="{AE5445A5-165E-4E6F-B630-CC475B92696E}" type="pres">
      <dgm:prSet presAssocID="{FFEC9125-E2D8-40C8-9D1E-9DE671EF2B76}" presName="connectorText" presStyleLbl="sibTrans2D1" presStyleIdx="1" presStyleCnt="3"/>
      <dgm:spPr/>
      <dgm:t>
        <a:bodyPr/>
        <a:lstStyle/>
        <a:p>
          <a:endParaRPr lang="es-SV"/>
        </a:p>
      </dgm:t>
    </dgm:pt>
    <dgm:pt modelId="{5487E5E5-7047-4B55-8E41-AF8E713D8126}" type="pres">
      <dgm:prSet presAssocID="{BE8E37E2-5C26-4C4A-B972-1B4762A79DE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088D2288-7994-4271-BC79-B1263E8161F9}" type="pres">
      <dgm:prSet presAssocID="{B8DE69E4-0882-423F-869D-4B60CEB4FFAE}" presName="sibTrans" presStyleLbl="sibTrans2D1" presStyleIdx="2" presStyleCnt="3"/>
      <dgm:spPr/>
      <dgm:t>
        <a:bodyPr/>
        <a:lstStyle/>
        <a:p>
          <a:endParaRPr lang="es-SV"/>
        </a:p>
      </dgm:t>
    </dgm:pt>
    <dgm:pt modelId="{B46A5E43-238C-4422-8161-3D8DE64D4A8D}" type="pres">
      <dgm:prSet presAssocID="{B8DE69E4-0882-423F-869D-4B60CEB4FFAE}" presName="connectorText" presStyleLbl="sibTrans2D1" presStyleIdx="2" presStyleCnt="3"/>
      <dgm:spPr/>
      <dgm:t>
        <a:bodyPr/>
        <a:lstStyle/>
        <a:p>
          <a:endParaRPr lang="es-SV"/>
        </a:p>
      </dgm:t>
    </dgm:pt>
  </dgm:ptLst>
  <dgm:cxnLst>
    <dgm:cxn modelId="{8574A6C9-5D01-45AF-AF70-E51FA0656D8D}" type="presOf" srcId="{326D55F8-3B55-4668-B5EF-9F467FCA6276}" destId="{FED8166F-AFB7-49A0-9AB4-46EA70820D49}" srcOrd="0" destOrd="0" presId="urn:microsoft.com/office/officeart/2005/8/layout/cycle7"/>
    <dgm:cxn modelId="{FF4EE6FF-0C63-4D29-B211-D828079D40D9}" type="presOf" srcId="{D9109D8A-6BD4-4C53-8BEF-EFB3DA704676}" destId="{0A90372B-27D4-4A2D-9921-98207EBF01FA}" srcOrd="0" destOrd="0" presId="urn:microsoft.com/office/officeart/2005/8/layout/cycle7"/>
    <dgm:cxn modelId="{20840F6F-4AB5-4119-9E89-D78D9550D4AF}" srcId="{326D55F8-3B55-4668-B5EF-9F467FCA6276}" destId="{27E410EA-A5FB-42BA-AB3D-FA8784E716F9}" srcOrd="1" destOrd="0" parTransId="{78C418C2-002F-400D-886F-EEDF689BFF34}" sibTransId="{FFEC9125-E2D8-40C8-9D1E-9DE671EF2B76}"/>
    <dgm:cxn modelId="{1A47566B-20DB-45B9-A2BA-6DB72FADC5C3}" type="presOf" srcId="{00F9C70F-82D5-4712-B1E5-2E7D82CF4959}" destId="{A3B6D2E5-5071-411F-8D1F-7C5DE6A2861A}" srcOrd="0" destOrd="0" presId="urn:microsoft.com/office/officeart/2005/8/layout/cycle7"/>
    <dgm:cxn modelId="{69AEF502-8217-4F90-A834-E4813DB89BD0}" type="presOf" srcId="{FFEC9125-E2D8-40C8-9D1E-9DE671EF2B76}" destId="{CA70350F-F910-4F1A-A622-BB55955DAC5C}" srcOrd="0" destOrd="0" presId="urn:microsoft.com/office/officeart/2005/8/layout/cycle7"/>
    <dgm:cxn modelId="{5244FF8A-4BB9-462E-BC1D-7B71F47043CF}" type="presOf" srcId="{B8DE69E4-0882-423F-869D-4B60CEB4FFAE}" destId="{B46A5E43-238C-4422-8161-3D8DE64D4A8D}" srcOrd="1" destOrd="0" presId="urn:microsoft.com/office/officeart/2005/8/layout/cycle7"/>
    <dgm:cxn modelId="{567A1504-0E48-4F0F-A5C3-CA2BE2777C3D}" type="presOf" srcId="{FFEC9125-E2D8-40C8-9D1E-9DE671EF2B76}" destId="{AE5445A5-165E-4E6F-B630-CC475B92696E}" srcOrd="1" destOrd="0" presId="urn:microsoft.com/office/officeart/2005/8/layout/cycle7"/>
    <dgm:cxn modelId="{B3CF0DB1-B696-40EA-BBD4-7A7D0D580F26}" type="presOf" srcId="{BE8E37E2-5C26-4C4A-B972-1B4762A79DE7}" destId="{5487E5E5-7047-4B55-8E41-AF8E713D8126}" srcOrd="0" destOrd="0" presId="urn:microsoft.com/office/officeart/2005/8/layout/cycle7"/>
    <dgm:cxn modelId="{CAF7EA82-846F-41F5-A9B5-5E35533FB7D0}" srcId="{326D55F8-3B55-4668-B5EF-9F467FCA6276}" destId="{BE8E37E2-5C26-4C4A-B972-1B4762A79DE7}" srcOrd="2" destOrd="0" parTransId="{58EF54B5-95AF-4ED3-B968-C6F65E264780}" sibTransId="{B8DE69E4-0882-423F-869D-4B60CEB4FFAE}"/>
    <dgm:cxn modelId="{B928A783-FB7B-48F8-BA6C-9B3FE7754123}" type="presOf" srcId="{B8DE69E4-0882-423F-869D-4B60CEB4FFAE}" destId="{088D2288-7994-4271-BC79-B1263E8161F9}" srcOrd="0" destOrd="0" presId="urn:microsoft.com/office/officeart/2005/8/layout/cycle7"/>
    <dgm:cxn modelId="{9FC6C5DC-3A1E-4906-847E-18D3D8D81DA2}" type="presOf" srcId="{27E410EA-A5FB-42BA-AB3D-FA8784E716F9}" destId="{F52E4894-6ED3-46E8-AEBA-BE1313CED3DB}" srcOrd="0" destOrd="0" presId="urn:microsoft.com/office/officeart/2005/8/layout/cycle7"/>
    <dgm:cxn modelId="{E4E3FD52-1D00-4EEA-A5B8-D52F479823B0}" type="presOf" srcId="{D9109D8A-6BD4-4C53-8BEF-EFB3DA704676}" destId="{41BE365D-71E6-4CBA-B6CA-9382BD2FBEF7}" srcOrd="1" destOrd="0" presId="urn:microsoft.com/office/officeart/2005/8/layout/cycle7"/>
    <dgm:cxn modelId="{BA7F58D1-0886-4A73-962B-7BAC54F375AD}" srcId="{326D55F8-3B55-4668-B5EF-9F467FCA6276}" destId="{00F9C70F-82D5-4712-B1E5-2E7D82CF4959}" srcOrd="0" destOrd="0" parTransId="{9FD6C9D4-77E7-4EFE-AB93-907616C8292C}" sibTransId="{D9109D8A-6BD4-4C53-8BEF-EFB3DA704676}"/>
    <dgm:cxn modelId="{0723CC52-D4E8-41E6-A6B6-3156A406A81F}" type="presParOf" srcId="{FED8166F-AFB7-49A0-9AB4-46EA70820D49}" destId="{A3B6D2E5-5071-411F-8D1F-7C5DE6A2861A}" srcOrd="0" destOrd="0" presId="urn:microsoft.com/office/officeart/2005/8/layout/cycle7"/>
    <dgm:cxn modelId="{AA725058-6FFC-446E-B0CE-2446B6850960}" type="presParOf" srcId="{FED8166F-AFB7-49A0-9AB4-46EA70820D49}" destId="{0A90372B-27D4-4A2D-9921-98207EBF01FA}" srcOrd="1" destOrd="0" presId="urn:microsoft.com/office/officeart/2005/8/layout/cycle7"/>
    <dgm:cxn modelId="{B825BC2C-D2CF-4439-B58D-21B0A706C8D4}" type="presParOf" srcId="{0A90372B-27D4-4A2D-9921-98207EBF01FA}" destId="{41BE365D-71E6-4CBA-B6CA-9382BD2FBEF7}" srcOrd="0" destOrd="0" presId="urn:microsoft.com/office/officeart/2005/8/layout/cycle7"/>
    <dgm:cxn modelId="{A3CF0ED8-DC44-4A81-AD3D-094F9F5F71E1}" type="presParOf" srcId="{FED8166F-AFB7-49A0-9AB4-46EA70820D49}" destId="{F52E4894-6ED3-46E8-AEBA-BE1313CED3DB}" srcOrd="2" destOrd="0" presId="urn:microsoft.com/office/officeart/2005/8/layout/cycle7"/>
    <dgm:cxn modelId="{A891F9DB-773E-4D86-B2E1-15A8643EC902}" type="presParOf" srcId="{FED8166F-AFB7-49A0-9AB4-46EA70820D49}" destId="{CA70350F-F910-4F1A-A622-BB55955DAC5C}" srcOrd="3" destOrd="0" presId="urn:microsoft.com/office/officeart/2005/8/layout/cycle7"/>
    <dgm:cxn modelId="{CC715F6C-423F-4691-9EE4-82B15C3283AB}" type="presParOf" srcId="{CA70350F-F910-4F1A-A622-BB55955DAC5C}" destId="{AE5445A5-165E-4E6F-B630-CC475B92696E}" srcOrd="0" destOrd="0" presId="urn:microsoft.com/office/officeart/2005/8/layout/cycle7"/>
    <dgm:cxn modelId="{5F0F8F74-B6CD-493A-A2B6-CE25C6597CC7}" type="presParOf" srcId="{FED8166F-AFB7-49A0-9AB4-46EA70820D49}" destId="{5487E5E5-7047-4B55-8E41-AF8E713D8126}" srcOrd="4" destOrd="0" presId="urn:microsoft.com/office/officeart/2005/8/layout/cycle7"/>
    <dgm:cxn modelId="{7EEBA832-2068-4615-B019-174BFCAB2120}" type="presParOf" srcId="{FED8166F-AFB7-49A0-9AB4-46EA70820D49}" destId="{088D2288-7994-4271-BC79-B1263E8161F9}" srcOrd="5" destOrd="0" presId="urn:microsoft.com/office/officeart/2005/8/layout/cycle7"/>
    <dgm:cxn modelId="{6F906280-9260-4C2C-8FF5-1855D2953568}" type="presParOf" srcId="{088D2288-7994-4271-BC79-B1263E8161F9}" destId="{B46A5E43-238C-4422-8161-3D8DE64D4A8D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3551000E-9F36-4493-9F9F-71190DCFA903}" type="doc">
      <dgm:prSet loTypeId="urn:microsoft.com/office/officeart/2005/8/layout/gear1" loCatId="cycle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56FFAC27-F1FE-493B-B798-FCEB8DF0A904}">
      <dgm:prSet phldrT="[Texto]" custT="1"/>
      <dgm:spPr>
        <a:effectLst>
          <a:outerShdw blurRad="50800" dist="38100" dir="2700000" sx="105000" sy="105000" algn="tl" rotWithShape="0">
            <a:schemeClr val="accent5">
              <a:alpha val="40000"/>
            </a:schemeClr>
          </a:outerShdw>
        </a:effectLst>
      </dgm:spPr>
      <dgm:t>
        <a:bodyPr/>
        <a:lstStyle/>
        <a:p>
          <a:r>
            <a:rPr lang="es-SV" sz="1400" b="1" dirty="0" smtClean="0"/>
            <a:t>Colonia Santa Clara Cruz Michapa, Cuscatlán         </a:t>
          </a:r>
          <a:endParaRPr lang="es-SV" sz="1400" b="0" dirty="0"/>
        </a:p>
      </dgm:t>
    </dgm:pt>
    <dgm:pt modelId="{4261583A-8EEC-4176-9007-60F54CE98D8E}" type="parTrans" cxnId="{ACDA6B94-9DA6-4B76-ADD2-45F362C29D84}">
      <dgm:prSet/>
      <dgm:spPr/>
      <dgm:t>
        <a:bodyPr/>
        <a:lstStyle/>
        <a:p>
          <a:endParaRPr lang="es-SV"/>
        </a:p>
      </dgm:t>
    </dgm:pt>
    <dgm:pt modelId="{1136C491-28BF-4DFB-9E98-584FA5FCAB60}" type="sibTrans" cxnId="{ACDA6B94-9DA6-4B76-ADD2-45F362C29D84}">
      <dgm:prSet/>
      <dgm:spPr>
        <a:effectLst>
          <a:outerShdw blurRad="40000" dist="23000" dir="5400000" sx="96000" sy="96000" rotWithShape="0">
            <a:schemeClr val="accent5">
              <a:alpha val="35000"/>
            </a:schemeClr>
          </a:outerShdw>
        </a:effectLst>
      </dgm:spPr>
      <dgm:t>
        <a:bodyPr/>
        <a:lstStyle/>
        <a:p>
          <a:endParaRPr lang="es-SV"/>
        </a:p>
      </dgm:t>
    </dgm:pt>
    <dgm:pt modelId="{D01D43AD-EE63-4896-94C7-A5B22DE41600}">
      <dgm:prSet phldrT="[Texto]" custT="1"/>
      <dgm:spPr>
        <a:solidFill>
          <a:srgbClr val="FFFF00"/>
        </a:solidFill>
        <a:effectLst>
          <a:outerShdw blurRad="50800" dist="38100" dir="10800000" sx="103000" sy="103000" algn="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SV" sz="1600" b="0" dirty="0" smtClean="0">
              <a:solidFill>
                <a:schemeClr val="tx1"/>
              </a:solidFill>
            </a:rPr>
            <a:t>Empresa Del Sur</a:t>
          </a:r>
          <a:endParaRPr lang="es-SV" sz="1600" b="0" dirty="0">
            <a:solidFill>
              <a:schemeClr val="tx1"/>
            </a:solidFill>
          </a:endParaRPr>
        </a:p>
      </dgm:t>
    </dgm:pt>
    <dgm:pt modelId="{7747ABF9-D69B-408D-804F-667FF9CFAFBE}" type="parTrans" cxnId="{EF75F573-6621-429D-9472-0EBCB1CA2E8E}">
      <dgm:prSet/>
      <dgm:spPr/>
      <dgm:t>
        <a:bodyPr/>
        <a:lstStyle/>
        <a:p>
          <a:endParaRPr lang="es-SV"/>
        </a:p>
      </dgm:t>
    </dgm:pt>
    <dgm:pt modelId="{B28AB9BC-C68C-4568-95E5-AD832840D80C}" type="sibTrans" cxnId="{EF75F573-6621-429D-9472-0EBCB1CA2E8E}">
      <dgm:prSet/>
      <dgm:spPr>
        <a:solidFill>
          <a:srgbClr val="FFFF00"/>
        </a:solidFill>
      </dgm:spPr>
      <dgm:t>
        <a:bodyPr/>
        <a:lstStyle/>
        <a:p>
          <a:endParaRPr lang="es-SV"/>
        </a:p>
      </dgm:t>
    </dgm:pt>
    <dgm:pt modelId="{428A3C4A-59F3-4F41-9995-57B3420D95DE}" type="pres">
      <dgm:prSet presAssocID="{3551000E-9F36-4493-9F9F-71190DCFA903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163E7BFD-33CD-43B2-9A8C-353E44D48D38}" type="pres">
      <dgm:prSet presAssocID="{56FFAC27-F1FE-493B-B798-FCEB8DF0A904}" presName="gear1" presStyleLbl="node1" presStyleIdx="0" presStyleCnt="2" custScaleY="102914">
        <dgm:presLayoutVars>
          <dgm:chMax val="1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270F086C-ECBA-420B-9B0D-89B2D16BF190}" type="pres">
      <dgm:prSet presAssocID="{56FFAC27-F1FE-493B-B798-FCEB8DF0A904}" presName="gear1srcNode" presStyleLbl="node1" presStyleIdx="0" presStyleCnt="2"/>
      <dgm:spPr/>
      <dgm:t>
        <a:bodyPr/>
        <a:lstStyle/>
        <a:p>
          <a:endParaRPr lang="es-SV"/>
        </a:p>
      </dgm:t>
    </dgm:pt>
    <dgm:pt modelId="{F26CE038-489F-4C57-BFDE-6EBF263CEB2D}" type="pres">
      <dgm:prSet presAssocID="{56FFAC27-F1FE-493B-B798-FCEB8DF0A904}" presName="gear1dstNode" presStyleLbl="node1" presStyleIdx="0" presStyleCnt="2"/>
      <dgm:spPr/>
      <dgm:t>
        <a:bodyPr/>
        <a:lstStyle/>
        <a:p>
          <a:endParaRPr lang="es-SV"/>
        </a:p>
      </dgm:t>
    </dgm:pt>
    <dgm:pt modelId="{F6309F95-6CA0-4DF2-BBF6-7B4C9C197E15}" type="pres">
      <dgm:prSet presAssocID="{D01D43AD-EE63-4896-94C7-A5B22DE41600}" presName="gear2" presStyleLbl="node1" presStyleIdx="1" presStyleCnt="2" custScaleX="128162" custScaleY="111998">
        <dgm:presLayoutVars>
          <dgm:chMax val="1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CAC23A3F-38AC-4E79-A2F3-A27F7D696051}" type="pres">
      <dgm:prSet presAssocID="{D01D43AD-EE63-4896-94C7-A5B22DE41600}" presName="gear2srcNode" presStyleLbl="node1" presStyleIdx="1" presStyleCnt="2"/>
      <dgm:spPr/>
      <dgm:t>
        <a:bodyPr/>
        <a:lstStyle/>
        <a:p>
          <a:endParaRPr lang="es-SV"/>
        </a:p>
      </dgm:t>
    </dgm:pt>
    <dgm:pt modelId="{7641CFDE-928C-4E3E-A969-6F27DE05633F}" type="pres">
      <dgm:prSet presAssocID="{D01D43AD-EE63-4896-94C7-A5B22DE41600}" presName="gear2dstNode" presStyleLbl="node1" presStyleIdx="1" presStyleCnt="2"/>
      <dgm:spPr/>
      <dgm:t>
        <a:bodyPr/>
        <a:lstStyle/>
        <a:p>
          <a:endParaRPr lang="es-SV"/>
        </a:p>
      </dgm:t>
    </dgm:pt>
    <dgm:pt modelId="{E0A11094-58E7-432D-A701-D0EF760BF030}" type="pres">
      <dgm:prSet presAssocID="{1136C491-28BF-4DFB-9E98-584FA5FCAB60}" presName="connector1" presStyleLbl="sibTrans2D1" presStyleIdx="0" presStyleCnt="2"/>
      <dgm:spPr/>
      <dgm:t>
        <a:bodyPr/>
        <a:lstStyle/>
        <a:p>
          <a:endParaRPr lang="es-SV"/>
        </a:p>
      </dgm:t>
    </dgm:pt>
    <dgm:pt modelId="{C9082D85-E680-4B31-8198-6DDBD8B6330B}" type="pres">
      <dgm:prSet presAssocID="{B28AB9BC-C68C-4568-95E5-AD832840D80C}" presName="connector2" presStyleLbl="sibTrans2D1" presStyleIdx="1" presStyleCnt="2" custLinFactNeighborX="-9265"/>
      <dgm:spPr/>
      <dgm:t>
        <a:bodyPr/>
        <a:lstStyle/>
        <a:p>
          <a:endParaRPr lang="es-SV"/>
        </a:p>
      </dgm:t>
    </dgm:pt>
  </dgm:ptLst>
  <dgm:cxnLst>
    <dgm:cxn modelId="{446C0AFD-A0AD-45B1-A403-D5723DCD5ABA}" type="presOf" srcId="{1136C491-28BF-4DFB-9E98-584FA5FCAB60}" destId="{E0A11094-58E7-432D-A701-D0EF760BF030}" srcOrd="0" destOrd="0" presId="urn:microsoft.com/office/officeart/2005/8/layout/gear1"/>
    <dgm:cxn modelId="{21F69432-EEE8-49AD-9A8B-FF7A787B17F7}" type="presOf" srcId="{B28AB9BC-C68C-4568-95E5-AD832840D80C}" destId="{C9082D85-E680-4B31-8198-6DDBD8B6330B}" srcOrd="0" destOrd="0" presId="urn:microsoft.com/office/officeart/2005/8/layout/gear1"/>
    <dgm:cxn modelId="{E226B3F1-2FE1-42D0-BE38-4F0867B54A20}" type="presOf" srcId="{56FFAC27-F1FE-493B-B798-FCEB8DF0A904}" destId="{F26CE038-489F-4C57-BFDE-6EBF263CEB2D}" srcOrd="2" destOrd="0" presId="urn:microsoft.com/office/officeart/2005/8/layout/gear1"/>
    <dgm:cxn modelId="{ACDA6B94-9DA6-4B76-ADD2-45F362C29D84}" srcId="{3551000E-9F36-4493-9F9F-71190DCFA903}" destId="{56FFAC27-F1FE-493B-B798-FCEB8DF0A904}" srcOrd="0" destOrd="0" parTransId="{4261583A-8EEC-4176-9007-60F54CE98D8E}" sibTransId="{1136C491-28BF-4DFB-9E98-584FA5FCAB60}"/>
    <dgm:cxn modelId="{8B53E083-4DC5-4EE5-A8E1-CE3CEFA8C8A0}" type="presOf" srcId="{3551000E-9F36-4493-9F9F-71190DCFA903}" destId="{428A3C4A-59F3-4F41-9995-57B3420D95DE}" srcOrd="0" destOrd="0" presId="urn:microsoft.com/office/officeart/2005/8/layout/gear1"/>
    <dgm:cxn modelId="{EF75F573-6621-429D-9472-0EBCB1CA2E8E}" srcId="{3551000E-9F36-4493-9F9F-71190DCFA903}" destId="{D01D43AD-EE63-4896-94C7-A5B22DE41600}" srcOrd="1" destOrd="0" parTransId="{7747ABF9-D69B-408D-804F-667FF9CFAFBE}" sibTransId="{B28AB9BC-C68C-4568-95E5-AD832840D80C}"/>
    <dgm:cxn modelId="{E7E528DD-3587-416B-AB1E-F774CC88A19A}" type="presOf" srcId="{56FFAC27-F1FE-493B-B798-FCEB8DF0A904}" destId="{270F086C-ECBA-420B-9B0D-89B2D16BF190}" srcOrd="1" destOrd="0" presId="urn:microsoft.com/office/officeart/2005/8/layout/gear1"/>
    <dgm:cxn modelId="{01463586-E921-4182-A54F-1A0113B7B92A}" type="presOf" srcId="{D01D43AD-EE63-4896-94C7-A5B22DE41600}" destId="{F6309F95-6CA0-4DF2-BBF6-7B4C9C197E15}" srcOrd="0" destOrd="0" presId="urn:microsoft.com/office/officeart/2005/8/layout/gear1"/>
    <dgm:cxn modelId="{426DF855-27EF-44D2-A6EB-C71F773624BF}" type="presOf" srcId="{56FFAC27-F1FE-493B-B798-FCEB8DF0A904}" destId="{163E7BFD-33CD-43B2-9A8C-353E44D48D38}" srcOrd="0" destOrd="0" presId="urn:microsoft.com/office/officeart/2005/8/layout/gear1"/>
    <dgm:cxn modelId="{D146A9D5-38A2-4C68-86C8-A134B3AA8BC7}" type="presOf" srcId="{D01D43AD-EE63-4896-94C7-A5B22DE41600}" destId="{7641CFDE-928C-4E3E-A969-6F27DE05633F}" srcOrd="2" destOrd="0" presId="urn:microsoft.com/office/officeart/2005/8/layout/gear1"/>
    <dgm:cxn modelId="{88CBF374-ADBB-4895-BEE6-8DEC80D72BF0}" type="presOf" srcId="{D01D43AD-EE63-4896-94C7-A5B22DE41600}" destId="{CAC23A3F-38AC-4E79-A2F3-A27F7D696051}" srcOrd="1" destOrd="0" presId="urn:microsoft.com/office/officeart/2005/8/layout/gear1"/>
    <dgm:cxn modelId="{B11A9EFE-D937-47A4-8562-01331DFD9AB8}" type="presParOf" srcId="{428A3C4A-59F3-4F41-9995-57B3420D95DE}" destId="{163E7BFD-33CD-43B2-9A8C-353E44D48D38}" srcOrd="0" destOrd="0" presId="urn:microsoft.com/office/officeart/2005/8/layout/gear1"/>
    <dgm:cxn modelId="{CFF25177-3A24-4425-B747-D7F42427EC3C}" type="presParOf" srcId="{428A3C4A-59F3-4F41-9995-57B3420D95DE}" destId="{270F086C-ECBA-420B-9B0D-89B2D16BF190}" srcOrd="1" destOrd="0" presId="urn:microsoft.com/office/officeart/2005/8/layout/gear1"/>
    <dgm:cxn modelId="{1B7BB958-6A49-48EF-A90E-1D8BDB4E30A5}" type="presParOf" srcId="{428A3C4A-59F3-4F41-9995-57B3420D95DE}" destId="{F26CE038-489F-4C57-BFDE-6EBF263CEB2D}" srcOrd="2" destOrd="0" presId="urn:microsoft.com/office/officeart/2005/8/layout/gear1"/>
    <dgm:cxn modelId="{DD20E62C-D11F-4F95-B912-4ABE8408AEA0}" type="presParOf" srcId="{428A3C4A-59F3-4F41-9995-57B3420D95DE}" destId="{F6309F95-6CA0-4DF2-BBF6-7B4C9C197E15}" srcOrd="3" destOrd="0" presId="urn:microsoft.com/office/officeart/2005/8/layout/gear1"/>
    <dgm:cxn modelId="{09E41541-3847-402B-9B3E-BC94A2B6B34F}" type="presParOf" srcId="{428A3C4A-59F3-4F41-9995-57B3420D95DE}" destId="{CAC23A3F-38AC-4E79-A2F3-A27F7D696051}" srcOrd="4" destOrd="0" presId="urn:microsoft.com/office/officeart/2005/8/layout/gear1"/>
    <dgm:cxn modelId="{75954437-067D-40BA-895F-990AC32945F0}" type="presParOf" srcId="{428A3C4A-59F3-4F41-9995-57B3420D95DE}" destId="{7641CFDE-928C-4E3E-A969-6F27DE05633F}" srcOrd="5" destOrd="0" presId="urn:microsoft.com/office/officeart/2005/8/layout/gear1"/>
    <dgm:cxn modelId="{1C72D665-A7B7-4E2A-A3F5-13E6558BB4DB}" type="presParOf" srcId="{428A3C4A-59F3-4F41-9995-57B3420D95DE}" destId="{E0A11094-58E7-432D-A701-D0EF760BF030}" srcOrd="6" destOrd="0" presId="urn:microsoft.com/office/officeart/2005/8/layout/gear1"/>
    <dgm:cxn modelId="{EABC95FF-B51D-43B1-B29E-5E5B43A2067B}" type="presParOf" srcId="{428A3C4A-59F3-4F41-9995-57B3420D95DE}" destId="{C9082D85-E680-4B31-8198-6DDBD8B6330B}" srcOrd="7" destOrd="0" presId="urn:microsoft.com/office/officeart/2005/8/layout/gear1"/>
  </dgm:cxnLst>
  <dgm:bg>
    <a:effectLst>
      <a:outerShdw blurRad="50800" dist="38100" dir="2700000" algn="tl" rotWithShape="0">
        <a:srgbClr val="66FF33">
          <a:alpha val="40000"/>
        </a:srgbClr>
      </a:outerShdw>
    </a:effectLst>
  </dgm:bg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ES" sz="2800" dirty="0" smtClean="0"/>
            <a:t>7. Educación para el consumo y participación ciudadana</a:t>
          </a:r>
          <a:endParaRPr lang="es-SV" sz="2800" dirty="0" smtClean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896" custScaleY="65452" custLinFactNeighborX="-383" custLinFactNeighborY="12093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EFDCA84D-5694-9E46-91EC-D6A60B3D208C}" type="presOf" srcId="{489245DF-A588-400A-A119-3B84C78F38DA}" destId="{3ACD70FF-C930-423E-8844-56C3479C5476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10FD33DF-F259-1D4C-8937-5D25AA625387}" type="presOf" srcId="{E86F753F-03FD-4E10-A16A-53873D349C1F}" destId="{D6B8D22B-3D54-4991-92D1-B64CE575B271}" srcOrd="0" destOrd="0" presId="urn:microsoft.com/office/officeart/2005/8/layout/vList2"/>
    <dgm:cxn modelId="{922C16FF-BC4F-1944-8398-8F43514B4AA2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DC537C6-C2EA-415C-9579-72235CAAB3C3}" type="doc">
      <dgm:prSet loTypeId="urn:microsoft.com/office/officeart/2011/layout/TabList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5855D4B9-BAC9-4A89-ADCA-E257F9246DD3}">
      <dgm:prSet phldrT="[Texto]" custT="1"/>
      <dgm:spPr>
        <a:solidFill>
          <a:srgbClr val="00FFFF"/>
        </a:solidFill>
      </dgm:spPr>
      <dgm:t>
        <a:bodyPr/>
        <a:lstStyle/>
        <a:p>
          <a:r>
            <a:rPr lang="es-SV" sz="2800" b="1" dirty="0" smtClean="0"/>
            <a:t>7</a:t>
          </a:r>
          <a:endParaRPr lang="es-SV" sz="2800" b="1" dirty="0"/>
        </a:p>
      </dgm:t>
    </dgm:pt>
    <dgm:pt modelId="{D1065FAE-7D61-401C-B5F7-C0B171714C99}" type="parTrans" cxnId="{C51E8F5E-D021-4246-827A-74B28C3A5E94}">
      <dgm:prSet/>
      <dgm:spPr/>
      <dgm:t>
        <a:bodyPr/>
        <a:lstStyle/>
        <a:p>
          <a:endParaRPr lang="es-SV" b="1"/>
        </a:p>
      </dgm:t>
    </dgm:pt>
    <dgm:pt modelId="{CEEEE340-0101-4147-82B5-679EB5BBF07B}" type="sibTrans" cxnId="{C51E8F5E-D021-4246-827A-74B28C3A5E94}">
      <dgm:prSet/>
      <dgm:spPr/>
      <dgm:t>
        <a:bodyPr/>
        <a:lstStyle/>
        <a:p>
          <a:endParaRPr lang="es-SV" b="1"/>
        </a:p>
      </dgm:t>
    </dgm:pt>
    <dgm:pt modelId="{3F7C0661-5E7A-4E48-B94E-83F69B4F0844}">
      <dgm:prSet phldrT="[Texto]" custT="1"/>
      <dgm:spPr/>
      <dgm:t>
        <a:bodyPr anchor="ctr"/>
        <a:lstStyle/>
        <a:p>
          <a:pPr algn="just"/>
          <a:r>
            <a:rPr lang="es-ES" sz="2200" b="1" dirty="0" smtClean="0">
              <a:solidFill>
                <a:srgbClr val="00B050"/>
              </a:solidFill>
            </a:rPr>
            <a:t>Educación para el consumo y participación ciudadana</a:t>
          </a:r>
          <a:endParaRPr lang="es-SV" sz="2200" b="1" dirty="0">
            <a:solidFill>
              <a:srgbClr val="00B050"/>
            </a:solidFill>
          </a:endParaRPr>
        </a:p>
      </dgm:t>
    </dgm:pt>
    <dgm:pt modelId="{328D57DC-7C89-47B8-A647-B80133D073CA}" type="parTrans" cxnId="{4996991C-9CBA-4D48-8B42-D78488A0555A}">
      <dgm:prSet/>
      <dgm:spPr/>
      <dgm:t>
        <a:bodyPr/>
        <a:lstStyle/>
        <a:p>
          <a:endParaRPr lang="es-SV" b="1"/>
        </a:p>
      </dgm:t>
    </dgm:pt>
    <dgm:pt modelId="{DC0F3711-9B5C-4D4E-A141-74ED48AE4FB7}" type="sibTrans" cxnId="{4996991C-9CBA-4D48-8B42-D78488A0555A}">
      <dgm:prSet/>
      <dgm:spPr/>
      <dgm:t>
        <a:bodyPr/>
        <a:lstStyle/>
        <a:p>
          <a:endParaRPr lang="es-SV" b="1"/>
        </a:p>
      </dgm:t>
    </dgm:pt>
    <dgm:pt modelId="{EDEC18C4-13F1-4120-A83A-3150CFCED4D7}">
      <dgm:prSet phldrT="[Texto]" custT="1"/>
      <dgm:spPr>
        <a:solidFill>
          <a:srgbClr val="0099FF"/>
        </a:solidFill>
      </dgm:spPr>
      <dgm:t>
        <a:bodyPr/>
        <a:lstStyle/>
        <a:p>
          <a:r>
            <a:rPr lang="es-SV" sz="2800" b="1" dirty="0" smtClean="0"/>
            <a:t>8</a:t>
          </a:r>
          <a:endParaRPr lang="es-SV" sz="2800" b="1" dirty="0"/>
        </a:p>
      </dgm:t>
    </dgm:pt>
    <dgm:pt modelId="{DDC5DB75-34E6-4CC2-9535-88BE7AF0D7FB}" type="parTrans" cxnId="{A2F18D25-7B6E-461D-B9C8-DAF6991623F6}">
      <dgm:prSet/>
      <dgm:spPr/>
      <dgm:t>
        <a:bodyPr/>
        <a:lstStyle/>
        <a:p>
          <a:endParaRPr lang="es-SV" b="1"/>
        </a:p>
      </dgm:t>
    </dgm:pt>
    <dgm:pt modelId="{0A74C7D2-2BEB-4A48-8C86-331F77F52EEA}" type="sibTrans" cxnId="{A2F18D25-7B6E-461D-B9C8-DAF6991623F6}">
      <dgm:prSet/>
      <dgm:spPr/>
      <dgm:t>
        <a:bodyPr/>
        <a:lstStyle/>
        <a:p>
          <a:endParaRPr lang="es-SV" b="1"/>
        </a:p>
      </dgm:t>
    </dgm:pt>
    <dgm:pt modelId="{23ED3A43-6EE8-43D9-ACFA-5030DA9AE872}">
      <dgm:prSet phldrT="[Texto]" custT="1"/>
      <dgm:spPr/>
      <dgm:t>
        <a:bodyPr anchor="ctr"/>
        <a:lstStyle/>
        <a:p>
          <a:pPr algn="just"/>
          <a:r>
            <a:rPr lang="es-SV" sz="2200" b="1" dirty="0" smtClean="0">
              <a:solidFill>
                <a:srgbClr val="00B050"/>
              </a:solidFill>
            </a:rPr>
            <a:t>Coordinación efectiva del Sistema Nacional de Protección al Consumidor</a:t>
          </a:r>
          <a:endParaRPr lang="es-SV" sz="2200" b="1" dirty="0">
            <a:solidFill>
              <a:srgbClr val="00B050"/>
            </a:solidFill>
          </a:endParaRPr>
        </a:p>
      </dgm:t>
    </dgm:pt>
    <dgm:pt modelId="{6C1D0640-05D8-4542-9AF2-6C1DF1982C4B}" type="parTrans" cxnId="{0902D02D-5545-40EE-9013-681D515ACC8A}">
      <dgm:prSet/>
      <dgm:spPr/>
      <dgm:t>
        <a:bodyPr/>
        <a:lstStyle/>
        <a:p>
          <a:endParaRPr lang="es-SV" b="1"/>
        </a:p>
      </dgm:t>
    </dgm:pt>
    <dgm:pt modelId="{106944ED-D696-4C18-8E54-122BF2817418}" type="sibTrans" cxnId="{0902D02D-5545-40EE-9013-681D515ACC8A}">
      <dgm:prSet/>
      <dgm:spPr/>
      <dgm:t>
        <a:bodyPr/>
        <a:lstStyle/>
        <a:p>
          <a:endParaRPr lang="es-SV" b="1"/>
        </a:p>
      </dgm:t>
    </dgm:pt>
    <dgm:pt modelId="{89F93163-4128-4BEE-89FD-F509490213AF}">
      <dgm:prSet phldrT="[Texto]" custT="1"/>
      <dgm:spPr>
        <a:solidFill>
          <a:srgbClr val="FF0000"/>
        </a:solidFill>
        <a:ln>
          <a:solidFill>
            <a:schemeClr val="accent1"/>
          </a:solidFill>
        </a:ln>
      </dgm:spPr>
      <dgm:t>
        <a:bodyPr/>
        <a:lstStyle/>
        <a:p>
          <a:r>
            <a:rPr lang="es-SV" sz="2800" b="1" dirty="0" smtClean="0"/>
            <a:t>9</a:t>
          </a:r>
          <a:endParaRPr lang="es-SV" sz="2800" b="1" dirty="0"/>
        </a:p>
      </dgm:t>
    </dgm:pt>
    <dgm:pt modelId="{60F3D706-EC29-4298-8824-EC7CC19521B7}" type="parTrans" cxnId="{6C62D28E-20F5-4312-92A2-A3914A4506A2}">
      <dgm:prSet/>
      <dgm:spPr/>
      <dgm:t>
        <a:bodyPr/>
        <a:lstStyle/>
        <a:p>
          <a:endParaRPr lang="es-SV" b="1"/>
        </a:p>
      </dgm:t>
    </dgm:pt>
    <dgm:pt modelId="{DA084281-6358-468D-A981-C4020BDF30CF}" type="sibTrans" cxnId="{6C62D28E-20F5-4312-92A2-A3914A4506A2}">
      <dgm:prSet/>
      <dgm:spPr/>
      <dgm:t>
        <a:bodyPr/>
        <a:lstStyle/>
        <a:p>
          <a:endParaRPr lang="es-SV" b="1"/>
        </a:p>
      </dgm:t>
    </dgm:pt>
    <dgm:pt modelId="{DAC0AB14-D1AD-4510-B13C-A60D97FEB437}">
      <dgm:prSet phldrT="[Texto]" custT="1"/>
      <dgm:spPr/>
      <dgm:t>
        <a:bodyPr anchor="ctr"/>
        <a:lstStyle/>
        <a:p>
          <a:pPr algn="just"/>
          <a:r>
            <a:rPr lang="es-SV" sz="2200" b="1" dirty="0" smtClean="0">
              <a:solidFill>
                <a:srgbClr val="00B050"/>
              </a:solidFill>
            </a:rPr>
            <a:t>Relaciones institucionales y cooperación internacional </a:t>
          </a:r>
          <a:endParaRPr lang="es-SV" sz="2200" b="1" dirty="0">
            <a:solidFill>
              <a:srgbClr val="00B050"/>
            </a:solidFill>
          </a:endParaRPr>
        </a:p>
      </dgm:t>
    </dgm:pt>
    <dgm:pt modelId="{56C1FF54-2DB9-446B-BEB0-258A0F6305A6}" type="parTrans" cxnId="{C72658D0-0490-43D8-ADFB-3B73443CAEAB}">
      <dgm:prSet/>
      <dgm:spPr/>
      <dgm:t>
        <a:bodyPr/>
        <a:lstStyle/>
        <a:p>
          <a:endParaRPr lang="es-SV" b="1"/>
        </a:p>
      </dgm:t>
    </dgm:pt>
    <dgm:pt modelId="{80E1A48E-4B97-49F8-849B-C59944E55A26}" type="sibTrans" cxnId="{C72658D0-0490-43D8-ADFB-3B73443CAEAB}">
      <dgm:prSet/>
      <dgm:spPr/>
      <dgm:t>
        <a:bodyPr/>
        <a:lstStyle/>
        <a:p>
          <a:endParaRPr lang="es-SV" b="1"/>
        </a:p>
      </dgm:t>
    </dgm:pt>
    <dgm:pt modelId="{BC7A04EA-DD42-4146-ABA9-A91AFCC8955A}">
      <dgm:prSet phldrT="[Texto]" custT="1"/>
      <dgm:spPr>
        <a:solidFill>
          <a:srgbClr val="00CC00"/>
        </a:solidFill>
      </dgm:spPr>
      <dgm:t>
        <a:bodyPr/>
        <a:lstStyle/>
        <a:p>
          <a:r>
            <a:rPr lang="es-SV" sz="2800" b="1" dirty="0" smtClean="0"/>
            <a:t>10</a:t>
          </a:r>
          <a:endParaRPr lang="es-SV" sz="2800" b="1" dirty="0"/>
        </a:p>
      </dgm:t>
    </dgm:pt>
    <dgm:pt modelId="{BFA56614-60D1-4979-B7EC-930FD18F65B6}" type="parTrans" cxnId="{3CC42513-436B-4681-A82F-CD3FC4FFA940}">
      <dgm:prSet/>
      <dgm:spPr/>
      <dgm:t>
        <a:bodyPr/>
        <a:lstStyle/>
        <a:p>
          <a:endParaRPr lang="es-SV" b="1"/>
        </a:p>
      </dgm:t>
    </dgm:pt>
    <dgm:pt modelId="{E0EF5595-FBD4-4DD6-90FA-C50AE97F0AA6}" type="sibTrans" cxnId="{3CC42513-436B-4681-A82F-CD3FC4FFA940}">
      <dgm:prSet/>
      <dgm:spPr/>
      <dgm:t>
        <a:bodyPr/>
        <a:lstStyle/>
        <a:p>
          <a:endParaRPr lang="es-SV" b="1"/>
        </a:p>
      </dgm:t>
    </dgm:pt>
    <dgm:pt modelId="{1A9787C1-55C9-4A06-8FC9-282EA60F3256}">
      <dgm:prSet phldrT="[Texto]" custT="1"/>
      <dgm:spPr/>
      <dgm:t>
        <a:bodyPr anchor="ctr"/>
        <a:lstStyle/>
        <a:p>
          <a:pPr algn="just"/>
          <a:r>
            <a:rPr lang="es-SV" sz="2200" b="1" dirty="0" smtClean="0">
              <a:solidFill>
                <a:srgbClr val="00B050"/>
              </a:solidFill>
            </a:rPr>
            <a:t>Trabajando con responsabilidad y transparencia</a:t>
          </a:r>
          <a:endParaRPr lang="es-SV" sz="2200" b="1" dirty="0">
            <a:solidFill>
              <a:srgbClr val="00B050"/>
            </a:solidFill>
          </a:endParaRPr>
        </a:p>
      </dgm:t>
    </dgm:pt>
    <dgm:pt modelId="{F62D095B-361D-462F-B436-D52A6024EE76}" type="parTrans" cxnId="{9483B86C-34AF-4997-80D5-FF6FE8C09CA9}">
      <dgm:prSet/>
      <dgm:spPr/>
      <dgm:t>
        <a:bodyPr/>
        <a:lstStyle/>
        <a:p>
          <a:endParaRPr lang="es-SV" b="1"/>
        </a:p>
      </dgm:t>
    </dgm:pt>
    <dgm:pt modelId="{1DE36A5B-9B00-478B-94B6-9D52383ADB14}" type="sibTrans" cxnId="{9483B86C-34AF-4997-80D5-FF6FE8C09CA9}">
      <dgm:prSet/>
      <dgm:spPr/>
      <dgm:t>
        <a:bodyPr/>
        <a:lstStyle/>
        <a:p>
          <a:endParaRPr lang="es-SV" b="1"/>
        </a:p>
      </dgm:t>
    </dgm:pt>
    <dgm:pt modelId="{BEABCE5A-F85A-43FD-A1B3-9AE9FBF3D903}">
      <dgm:prSet phldrT="[Texto]" custT="1"/>
      <dgm:spPr>
        <a:solidFill>
          <a:srgbClr val="FFFF00"/>
        </a:solidFill>
      </dgm:spPr>
      <dgm:t>
        <a:bodyPr/>
        <a:lstStyle/>
        <a:p>
          <a:r>
            <a:rPr lang="es-SV" sz="2800" b="1" dirty="0" smtClean="0"/>
            <a:t>11</a:t>
          </a:r>
          <a:endParaRPr lang="es-SV" sz="2800" b="1" dirty="0"/>
        </a:p>
      </dgm:t>
    </dgm:pt>
    <dgm:pt modelId="{4E3F567E-1F09-4BAD-8EA1-8314EE710DEA}" type="parTrans" cxnId="{B5C83099-A1EC-4CFA-A3A4-BEEE8781C84B}">
      <dgm:prSet/>
      <dgm:spPr/>
      <dgm:t>
        <a:bodyPr/>
        <a:lstStyle/>
        <a:p>
          <a:endParaRPr lang="es-SV" b="1"/>
        </a:p>
      </dgm:t>
    </dgm:pt>
    <dgm:pt modelId="{DF5A5719-977F-4791-B086-DFBB3BAF0E2E}" type="sibTrans" cxnId="{B5C83099-A1EC-4CFA-A3A4-BEEE8781C84B}">
      <dgm:prSet/>
      <dgm:spPr/>
      <dgm:t>
        <a:bodyPr/>
        <a:lstStyle/>
        <a:p>
          <a:endParaRPr lang="es-SV" b="1"/>
        </a:p>
      </dgm:t>
    </dgm:pt>
    <dgm:pt modelId="{6C9210FE-7952-4B84-AF19-37D0E24080AD}">
      <dgm:prSet phldrT="[Texto]" custT="1"/>
      <dgm:spPr/>
      <dgm:t>
        <a:bodyPr anchor="ctr"/>
        <a:lstStyle/>
        <a:p>
          <a:pPr algn="just"/>
          <a:r>
            <a:rPr lang="es-SV" sz="2200" b="1" dirty="0" smtClean="0">
              <a:solidFill>
                <a:srgbClr val="00B050"/>
              </a:solidFill>
            </a:rPr>
            <a:t>Ejecución presupuestaria </a:t>
          </a:r>
          <a:endParaRPr lang="es-SV" sz="2200" b="1" dirty="0">
            <a:solidFill>
              <a:srgbClr val="00B050"/>
            </a:solidFill>
          </a:endParaRPr>
        </a:p>
      </dgm:t>
    </dgm:pt>
    <dgm:pt modelId="{78B9B746-BF90-45FA-8CCD-C84A08545492}" type="sibTrans" cxnId="{443F9EE4-FB13-4479-A5D3-02E11B5706EA}">
      <dgm:prSet/>
      <dgm:spPr/>
      <dgm:t>
        <a:bodyPr/>
        <a:lstStyle/>
        <a:p>
          <a:endParaRPr lang="es-SV" b="1"/>
        </a:p>
      </dgm:t>
    </dgm:pt>
    <dgm:pt modelId="{12C279A2-D480-4A89-AF99-F131A50E1ABD}" type="parTrans" cxnId="{443F9EE4-FB13-4479-A5D3-02E11B5706EA}">
      <dgm:prSet/>
      <dgm:spPr/>
      <dgm:t>
        <a:bodyPr/>
        <a:lstStyle/>
        <a:p>
          <a:endParaRPr lang="es-SV" b="1"/>
        </a:p>
      </dgm:t>
    </dgm:pt>
    <dgm:pt modelId="{8D6BF887-10B7-4DC9-8062-0F2BCE4E3999}" type="pres">
      <dgm:prSet presAssocID="{8DC537C6-C2EA-415C-9579-72235CAAB3C3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es-SV"/>
        </a:p>
      </dgm:t>
    </dgm:pt>
    <dgm:pt modelId="{54F7497A-2151-4698-A13F-AEF95928BDC7}" type="pres">
      <dgm:prSet presAssocID="{5855D4B9-BAC9-4A89-ADCA-E257F9246DD3}" presName="composite" presStyleCnt="0"/>
      <dgm:spPr/>
    </dgm:pt>
    <dgm:pt modelId="{79A213D3-6321-4CD0-88A0-3300F40A2E1F}" type="pres">
      <dgm:prSet presAssocID="{5855D4B9-BAC9-4A89-ADCA-E257F9246DD3}" presName="FirstChild" presStyleLbl="revTx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6A4EC5C0-024D-49EA-AF3C-53C2019A711C}" type="pres">
      <dgm:prSet presAssocID="{5855D4B9-BAC9-4A89-ADCA-E257F9246DD3}" presName="Parent" presStyleLbl="alignNode1" presStyleIdx="0" presStyleCnt="5" custScaleX="37881" custScaleY="58758">
        <dgm:presLayoutVars>
          <dgm:chMax val="3"/>
          <dgm:chPref val="3"/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es-SV"/>
        </a:p>
      </dgm:t>
    </dgm:pt>
    <dgm:pt modelId="{39D8CA88-EF5C-43DE-AD92-0BDF4329C959}" type="pres">
      <dgm:prSet presAssocID="{5855D4B9-BAC9-4A89-ADCA-E257F9246DD3}" presName="Accent" presStyleLbl="parChTrans1D1" presStyleIdx="0" presStyleCnt="5"/>
      <dgm:spPr>
        <a:ln>
          <a:solidFill>
            <a:schemeClr val="bg1"/>
          </a:solidFill>
        </a:ln>
      </dgm:spPr>
    </dgm:pt>
    <dgm:pt modelId="{42D036CC-6B15-446C-877B-41F42A4B8ADB}" type="pres">
      <dgm:prSet presAssocID="{CEEEE340-0101-4147-82B5-679EB5BBF07B}" presName="sibTrans" presStyleCnt="0"/>
      <dgm:spPr/>
    </dgm:pt>
    <dgm:pt modelId="{9A04E4FF-FBC0-4326-B60A-74DE58AC4A8A}" type="pres">
      <dgm:prSet presAssocID="{EDEC18C4-13F1-4120-A83A-3150CFCED4D7}" presName="composite" presStyleCnt="0"/>
      <dgm:spPr/>
    </dgm:pt>
    <dgm:pt modelId="{7FBED063-C0E7-4729-B3CB-2902941E1425}" type="pres">
      <dgm:prSet presAssocID="{EDEC18C4-13F1-4120-A83A-3150CFCED4D7}" presName="FirstChild" presStyleLbl="revTx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858AD245-A4DF-4EFD-9DB2-8BC1CE232CE2}" type="pres">
      <dgm:prSet presAssocID="{EDEC18C4-13F1-4120-A83A-3150CFCED4D7}" presName="Parent" presStyleLbl="alignNode1" presStyleIdx="1" presStyleCnt="5" custScaleX="37881" custScaleY="58758">
        <dgm:presLayoutVars>
          <dgm:chMax val="3"/>
          <dgm:chPref val="3"/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es-SV"/>
        </a:p>
      </dgm:t>
    </dgm:pt>
    <dgm:pt modelId="{10ACA169-EC53-40CA-A38A-51B189A1133A}" type="pres">
      <dgm:prSet presAssocID="{EDEC18C4-13F1-4120-A83A-3150CFCED4D7}" presName="Accent" presStyleLbl="parChTrans1D1" presStyleIdx="1" presStyleCnt="5"/>
      <dgm:spPr>
        <a:ln>
          <a:solidFill>
            <a:schemeClr val="bg1"/>
          </a:solidFill>
        </a:ln>
      </dgm:spPr>
    </dgm:pt>
    <dgm:pt modelId="{D2D78F70-354B-4913-979B-A6D252056EFF}" type="pres">
      <dgm:prSet presAssocID="{0A74C7D2-2BEB-4A48-8C86-331F77F52EEA}" presName="sibTrans" presStyleCnt="0"/>
      <dgm:spPr/>
    </dgm:pt>
    <dgm:pt modelId="{127850FE-B624-4448-A28B-820A9D0FAA2A}" type="pres">
      <dgm:prSet presAssocID="{89F93163-4128-4BEE-89FD-F509490213AF}" presName="composite" presStyleCnt="0"/>
      <dgm:spPr/>
    </dgm:pt>
    <dgm:pt modelId="{F2194206-BE28-45A6-9A1D-47D22E67A158}" type="pres">
      <dgm:prSet presAssocID="{89F93163-4128-4BEE-89FD-F509490213AF}" presName="FirstChild" presStyleLbl="revTx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AB5AA925-CC9A-48B9-8493-17C609CF3716}" type="pres">
      <dgm:prSet presAssocID="{89F93163-4128-4BEE-89FD-F509490213AF}" presName="Parent" presStyleLbl="alignNode1" presStyleIdx="2" presStyleCnt="5" custScaleX="37881" custScaleY="58758">
        <dgm:presLayoutVars>
          <dgm:chMax val="3"/>
          <dgm:chPref val="3"/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es-SV"/>
        </a:p>
      </dgm:t>
    </dgm:pt>
    <dgm:pt modelId="{F53A2CB0-676D-4798-8EA9-D59C0937BE13}" type="pres">
      <dgm:prSet presAssocID="{89F93163-4128-4BEE-89FD-F509490213AF}" presName="Accent" presStyleLbl="parChTrans1D1" presStyleIdx="2" presStyleCnt="5"/>
      <dgm:spPr>
        <a:ln>
          <a:solidFill>
            <a:schemeClr val="bg1"/>
          </a:solidFill>
        </a:ln>
      </dgm:spPr>
    </dgm:pt>
    <dgm:pt modelId="{6D00382A-C2BA-42C1-9CEA-2DF065EC2444}" type="pres">
      <dgm:prSet presAssocID="{DA084281-6358-468D-A981-C4020BDF30CF}" presName="sibTrans" presStyleCnt="0"/>
      <dgm:spPr/>
    </dgm:pt>
    <dgm:pt modelId="{911B71EE-FA2D-44A9-B5B0-398A4656BB14}" type="pres">
      <dgm:prSet presAssocID="{BC7A04EA-DD42-4146-ABA9-A91AFCC8955A}" presName="composite" presStyleCnt="0"/>
      <dgm:spPr/>
    </dgm:pt>
    <dgm:pt modelId="{400BCA1C-C215-4A47-B82F-5BE14BBAB2C4}" type="pres">
      <dgm:prSet presAssocID="{BC7A04EA-DD42-4146-ABA9-A91AFCC8955A}" presName="FirstChild" presStyleLbl="revTx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781DE2AB-07E1-446D-8462-5C9A5D4DDD08}" type="pres">
      <dgm:prSet presAssocID="{BC7A04EA-DD42-4146-ABA9-A91AFCC8955A}" presName="Parent" presStyleLbl="alignNode1" presStyleIdx="3" presStyleCnt="5" custScaleX="37881" custScaleY="58758">
        <dgm:presLayoutVars>
          <dgm:chMax val="3"/>
          <dgm:chPref val="3"/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es-SV"/>
        </a:p>
      </dgm:t>
    </dgm:pt>
    <dgm:pt modelId="{378443BD-7C4E-4B81-A215-B8F457C0ED77}" type="pres">
      <dgm:prSet presAssocID="{BC7A04EA-DD42-4146-ABA9-A91AFCC8955A}" presName="Accent" presStyleLbl="parChTrans1D1" presStyleIdx="3" presStyleCnt="5"/>
      <dgm:spPr>
        <a:ln>
          <a:solidFill>
            <a:schemeClr val="bg1"/>
          </a:solidFill>
        </a:ln>
      </dgm:spPr>
    </dgm:pt>
    <dgm:pt modelId="{3883AC51-D72C-41A2-80CE-A029ABEB540C}" type="pres">
      <dgm:prSet presAssocID="{E0EF5595-FBD4-4DD6-90FA-C50AE97F0AA6}" presName="sibTrans" presStyleCnt="0"/>
      <dgm:spPr/>
    </dgm:pt>
    <dgm:pt modelId="{E0FFDB9B-FE75-48AE-987A-C513BB202E1C}" type="pres">
      <dgm:prSet presAssocID="{BEABCE5A-F85A-43FD-A1B3-9AE9FBF3D903}" presName="composite" presStyleCnt="0"/>
      <dgm:spPr/>
    </dgm:pt>
    <dgm:pt modelId="{0C7ACBA7-4558-496B-9FBC-1F3968ADC0DD}" type="pres">
      <dgm:prSet presAssocID="{BEABCE5A-F85A-43FD-A1B3-9AE9FBF3D903}" presName="FirstChild" presStyleLbl="revTx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657B83DE-3359-4C01-90D5-7DC12512EF53}" type="pres">
      <dgm:prSet presAssocID="{BEABCE5A-F85A-43FD-A1B3-9AE9FBF3D903}" presName="Parent" presStyleLbl="alignNode1" presStyleIdx="4" presStyleCnt="5" custScaleX="37881" custScaleY="58758">
        <dgm:presLayoutVars>
          <dgm:chMax val="3"/>
          <dgm:chPref val="3"/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es-SV"/>
        </a:p>
      </dgm:t>
    </dgm:pt>
    <dgm:pt modelId="{FDC9C11C-0246-4ACC-890F-6DD4C4CB0642}" type="pres">
      <dgm:prSet presAssocID="{BEABCE5A-F85A-43FD-A1B3-9AE9FBF3D903}" presName="Accent" presStyleLbl="parChTrans1D1" presStyleIdx="4" presStyleCnt="5"/>
      <dgm:spPr>
        <a:ln>
          <a:solidFill>
            <a:schemeClr val="bg1"/>
          </a:solidFill>
        </a:ln>
      </dgm:spPr>
    </dgm:pt>
  </dgm:ptLst>
  <dgm:cxnLst>
    <dgm:cxn modelId="{443F9EE4-FB13-4479-A5D3-02E11B5706EA}" srcId="{BEABCE5A-F85A-43FD-A1B3-9AE9FBF3D903}" destId="{6C9210FE-7952-4B84-AF19-37D0E24080AD}" srcOrd="0" destOrd="0" parTransId="{12C279A2-D480-4A89-AF99-F131A50E1ABD}" sibTransId="{78B9B746-BF90-45FA-8CCD-C84A08545492}"/>
    <dgm:cxn modelId="{FF7A7779-D5DD-4122-A913-F4883A98BA9C}" type="presOf" srcId="{1A9787C1-55C9-4A06-8FC9-282EA60F3256}" destId="{400BCA1C-C215-4A47-B82F-5BE14BBAB2C4}" srcOrd="0" destOrd="0" presId="urn:microsoft.com/office/officeart/2011/layout/TabList"/>
    <dgm:cxn modelId="{B81418F6-6FDE-4094-BE38-C02EC77805EE}" type="presOf" srcId="{EDEC18C4-13F1-4120-A83A-3150CFCED4D7}" destId="{858AD245-A4DF-4EFD-9DB2-8BC1CE232CE2}" srcOrd="0" destOrd="0" presId="urn:microsoft.com/office/officeart/2011/layout/TabList"/>
    <dgm:cxn modelId="{C72658D0-0490-43D8-ADFB-3B73443CAEAB}" srcId="{89F93163-4128-4BEE-89FD-F509490213AF}" destId="{DAC0AB14-D1AD-4510-B13C-A60D97FEB437}" srcOrd="0" destOrd="0" parTransId="{56C1FF54-2DB9-446B-BEB0-258A0F6305A6}" sibTransId="{80E1A48E-4B97-49F8-849B-C59944E55A26}"/>
    <dgm:cxn modelId="{B5C83099-A1EC-4CFA-A3A4-BEEE8781C84B}" srcId="{8DC537C6-C2EA-415C-9579-72235CAAB3C3}" destId="{BEABCE5A-F85A-43FD-A1B3-9AE9FBF3D903}" srcOrd="4" destOrd="0" parTransId="{4E3F567E-1F09-4BAD-8EA1-8314EE710DEA}" sibTransId="{DF5A5719-977F-4791-B086-DFBB3BAF0E2E}"/>
    <dgm:cxn modelId="{51E78023-304B-4DBF-8882-AD97AFEC9716}" type="presOf" srcId="{23ED3A43-6EE8-43D9-ACFA-5030DA9AE872}" destId="{7FBED063-C0E7-4729-B3CB-2902941E1425}" srcOrd="0" destOrd="0" presId="urn:microsoft.com/office/officeart/2011/layout/TabList"/>
    <dgm:cxn modelId="{6AF135B0-EFF2-4506-B0E4-5B73502FE5A8}" type="presOf" srcId="{8DC537C6-C2EA-415C-9579-72235CAAB3C3}" destId="{8D6BF887-10B7-4DC9-8062-0F2BCE4E3999}" srcOrd="0" destOrd="0" presId="urn:microsoft.com/office/officeart/2011/layout/TabList"/>
    <dgm:cxn modelId="{06CDA2AE-6325-4F93-8D82-FF808ECB2F6C}" type="presOf" srcId="{5855D4B9-BAC9-4A89-ADCA-E257F9246DD3}" destId="{6A4EC5C0-024D-49EA-AF3C-53C2019A711C}" srcOrd="0" destOrd="0" presId="urn:microsoft.com/office/officeart/2011/layout/TabList"/>
    <dgm:cxn modelId="{382ADE92-0E34-45E1-A898-B24C136D0BCB}" type="presOf" srcId="{3F7C0661-5E7A-4E48-B94E-83F69B4F0844}" destId="{79A213D3-6321-4CD0-88A0-3300F40A2E1F}" srcOrd="0" destOrd="0" presId="urn:microsoft.com/office/officeart/2011/layout/TabList"/>
    <dgm:cxn modelId="{6C62D28E-20F5-4312-92A2-A3914A4506A2}" srcId="{8DC537C6-C2EA-415C-9579-72235CAAB3C3}" destId="{89F93163-4128-4BEE-89FD-F509490213AF}" srcOrd="2" destOrd="0" parTransId="{60F3D706-EC29-4298-8824-EC7CC19521B7}" sibTransId="{DA084281-6358-468D-A981-C4020BDF30CF}"/>
    <dgm:cxn modelId="{A2F18D25-7B6E-461D-B9C8-DAF6991623F6}" srcId="{8DC537C6-C2EA-415C-9579-72235CAAB3C3}" destId="{EDEC18C4-13F1-4120-A83A-3150CFCED4D7}" srcOrd="1" destOrd="0" parTransId="{DDC5DB75-34E6-4CC2-9535-88BE7AF0D7FB}" sibTransId="{0A74C7D2-2BEB-4A48-8C86-331F77F52EEA}"/>
    <dgm:cxn modelId="{9483B86C-34AF-4997-80D5-FF6FE8C09CA9}" srcId="{BC7A04EA-DD42-4146-ABA9-A91AFCC8955A}" destId="{1A9787C1-55C9-4A06-8FC9-282EA60F3256}" srcOrd="0" destOrd="0" parTransId="{F62D095B-361D-462F-B436-D52A6024EE76}" sibTransId="{1DE36A5B-9B00-478B-94B6-9D52383ADB14}"/>
    <dgm:cxn modelId="{9FA14A73-A456-4205-9A48-30C73A4796D5}" type="presOf" srcId="{BC7A04EA-DD42-4146-ABA9-A91AFCC8955A}" destId="{781DE2AB-07E1-446D-8462-5C9A5D4DDD08}" srcOrd="0" destOrd="0" presId="urn:microsoft.com/office/officeart/2011/layout/TabList"/>
    <dgm:cxn modelId="{C51E8F5E-D021-4246-827A-74B28C3A5E94}" srcId="{8DC537C6-C2EA-415C-9579-72235CAAB3C3}" destId="{5855D4B9-BAC9-4A89-ADCA-E257F9246DD3}" srcOrd="0" destOrd="0" parTransId="{D1065FAE-7D61-401C-B5F7-C0B171714C99}" sibTransId="{CEEEE340-0101-4147-82B5-679EB5BBF07B}"/>
    <dgm:cxn modelId="{3CC42513-436B-4681-A82F-CD3FC4FFA940}" srcId="{8DC537C6-C2EA-415C-9579-72235CAAB3C3}" destId="{BC7A04EA-DD42-4146-ABA9-A91AFCC8955A}" srcOrd="3" destOrd="0" parTransId="{BFA56614-60D1-4979-B7EC-930FD18F65B6}" sibTransId="{E0EF5595-FBD4-4DD6-90FA-C50AE97F0AA6}"/>
    <dgm:cxn modelId="{917CB069-C18F-4BF3-A1C4-A09B4138AAF3}" type="presOf" srcId="{DAC0AB14-D1AD-4510-B13C-A60D97FEB437}" destId="{F2194206-BE28-45A6-9A1D-47D22E67A158}" srcOrd="0" destOrd="0" presId="urn:microsoft.com/office/officeart/2011/layout/TabList"/>
    <dgm:cxn modelId="{147D2776-54BD-4879-8AC0-CFF3DB827C40}" type="presOf" srcId="{89F93163-4128-4BEE-89FD-F509490213AF}" destId="{AB5AA925-CC9A-48B9-8493-17C609CF3716}" srcOrd="0" destOrd="0" presId="urn:microsoft.com/office/officeart/2011/layout/TabList"/>
    <dgm:cxn modelId="{5E245C0C-7770-4A65-8C62-DD1B040347B1}" type="presOf" srcId="{6C9210FE-7952-4B84-AF19-37D0E24080AD}" destId="{0C7ACBA7-4558-496B-9FBC-1F3968ADC0DD}" srcOrd="0" destOrd="0" presId="urn:microsoft.com/office/officeart/2011/layout/TabList"/>
    <dgm:cxn modelId="{0902D02D-5545-40EE-9013-681D515ACC8A}" srcId="{EDEC18C4-13F1-4120-A83A-3150CFCED4D7}" destId="{23ED3A43-6EE8-43D9-ACFA-5030DA9AE872}" srcOrd="0" destOrd="0" parTransId="{6C1D0640-05D8-4542-9AF2-6C1DF1982C4B}" sibTransId="{106944ED-D696-4C18-8E54-122BF2817418}"/>
    <dgm:cxn modelId="{4996991C-9CBA-4D48-8B42-D78488A0555A}" srcId="{5855D4B9-BAC9-4A89-ADCA-E257F9246DD3}" destId="{3F7C0661-5E7A-4E48-B94E-83F69B4F0844}" srcOrd="0" destOrd="0" parTransId="{328D57DC-7C89-47B8-A647-B80133D073CA}" sibTransId="{DC0F3711-9B5C-4D4E-A141-74ED48AE4FB7}"/>
    <dgm:cxn modelId="{788A46C8-FC00-4F39-93D5-44E383827A2C}" type="presOf" srcId="{BEABCE5A-F85A-43FD-A1B3-9AE9FBF3D903}" destId="{657B83DE-3359-4C01-90D5-7DC12512EF53}" srcOrd="0" destOrd="0" presId="urn:microsoft.com/office/officeart/2011/layout/TabList"/>
    <dgm:cxn modelId="{9635EB51-E3D5-4D4F-9D34-871CA3C40F25}" type="presParOf" srcId="{8D6BF887-10B7-4DC9-8062-0F2BCE4E3999}" destId="{54F7497A-2151-4698-A13F-AEF95928BDC7}" srcOrd="0" destOrd="0" presId="urn:microsoft.com/office/officeart/2011/layout/TabList"/>
    <dgm:cxn modelId="{51EE4F71-2742-42A2-9E2A-63AB5477D1CC}" type="presParOf" srcId="{54F7497A-2151-4698-A13F-AEF95928BDC7}" destId="{79A213D3-6321-4CD0-88A0-3300F40A2E1F}" srcOrd="0" destOrd="0" presId="urn:microsoft.com/office/officeart/2011/layout/TabList"/>
    <dgm:cxn modelId="{A3120DB2-DB46-469F-BF3A-86E165FD20AB}" type="presParOf" srcId="{54F7497A-2151-4698-A13F-AEF95928BDC7}" destId="{6A4EC5C0-024D-49EA-AF3C-53C2019A711C}" srcOrd="1" destOrd="0" presId="urn:microsoft.com/office/officeart/2011/layout/TabList"/>
    <dgm:cxn modelId="{A4B694BD-424C-4F6B-945C-E89D93EC8290}" type="presParOf" srcId="{54F7497A-2151-4698-A13F-AEF95928BDC7}" destId="{39D8CA88-EF5C-43DE-AD92-0BDF4329C959}" srcOrd="2" destOrd="0" presId="urn:microsoft.com/office/officeart/2011/layout/TabList"/>
    <dgm:cxn modelId="{1CD126C9-4B78-45CF-AD54-8E5E6D47978C}" type="presParOf" srcId="{8D6BF887-10B7-4DC9-8062-0F2BCE4E3999}" destId="{42D036CC-6B15-446C-877B-41F42A4B8ADB}" srcOrd="1" destOrd="0" presId="urn:microsoft.com/office/officeart/2011/layout/TabList"/>
    <dgm:cxn modelId="{4F2EBBDF-A6D9-435F-8B07-F2D8610A71B0}" type="presParOf" srcId="{8D6BF887-10B7-4DC9-8062-0F2BCE4E3999}" destId="{9A04E4FF-FBC0-4326-B60A-74DE58AC4A8A}" srcOrd="2" destOrd="0" presId="urn:microsoft.com/office/officeart/2011/layout/TabList"/>
    <dgm:cxn modelId="{62BE6B33-246F-4245-B8D2-BBD4131ADE62}" type="presParOf" srcId="{9A04E4FF-FBC0-4326-B60A-74DE58AC4A8A}" destId="{7FBED063-C0E7-4729-B3CB-2902941E1425}" srcOrd="0" destOrd="0" presId="urn:microsoft.com/office/officeart/2011/layout/TabList"/>
    <dgm:cxn modelId="{35E08BDC-2D85-41CD-85CA-361C0B4CD71F}" type="presParOf" srcId="{9A04E4FF-FBC0-4326-B60A-74DE58AC4A8A}" destId="{858AD245-A4DF-4EFD-9DB2-8BC1CE232CE2}" srcOrd="1" destOrd="0" presId="urn:microsoft.com/office/officeart/2011/layout/TabList"/>
    <dgm:cxn modelId="{590E31E5-21D2-4CC7-92AE-07C8A719BA25}" type="presParOf" srcId="{9A04E4FF-FBC0-4326-B60A-74DE58AC4A8A}" destId="{10ACA169-EC53-40CA-A38A-51B189A1133A}" srcOrd="2" destOrd="0" presId="urn:microsoft.com/office/officeart/2011/layout/TabList"/>
    <dgm:cxn modelId="{F7247D4C-8E8D-4A9C-8EB0-B4FE2F8B2FAB}" type="presParOf" srcId="{8D6BF887-10B7-4DC9-8062-0F2BCE4E3999}" destId="{D2D78F70-354B-4913-979B-A6D252056EFF}" srcOrd="3" destOrd="0" presId="urn:microsoft.com/office/officeart/2011/layout/TabList"/>
    <dgm:cxn modelId="{83E0B979-1089-4D4E-85E5-BBFF4CB5B5BC}" type="presParOf" srcId="{8D6BF887-10B7-4DC9-8062-0F2BCE4E3999}" destId="{127850FE-B624-4448-A28B-820A9D0FAA2A}" srcOrd="4" destOrd="0" presId="urn:microsoft.com/office/officeart/2011/layout/TabList"/>
    <dgm:cxn modelId="{632603C0-4727-48FF-AAAF-F5678C4AB3BD}" type="presParOf" srcId="{127850FE-B624-4448-A28B-820A9D0FAA2A}" destId="{F2194206-BE28-45A6-9A1D-47D22E67A158}" srcOrd="0" destOrd="0" presId="urn:microsoft.com/office/officeart/2011/layout/TabList"/>
    <dgm:cxn modelId="{FC62AAFE-A1F9-498F-ADEC-50CC4F7D0049}" type="presParOf" srcId="{127850FE-B624-4448-A28B-820A9D0FAA2A}" destId="{AB5AA925-CC9A-48B9-8493-17C609CF3716}" srcOrd="1" destOrd="0" presId="urn:microsoft.com/office/officeart/2011/layout/TabList"/>
    <dgm:cxn modelId="{5E51C9C9-8970-497E-B23B-476511BFBBC9}" type="presParOf" srcId="{127850FE-B624-4448-A28B-820A9D0FAA2A}" destId="{F53A2CB0-676D-4798-8EA9-D59C0937BE13}" srcOrd="2" destOrd="0" presId="urn:microsoft.com/office/officeart/2011/layout/TabList"/>
    <dgm:cxn modelId="{5650AD7B-ADC5-428D-9DC5-2BAF2A29F3AA}" type="presParOf" srcId="{8D6BF887-10B7-4DC9-8062-0F2BCE4E3999}" destId="{6D00382A-C2BA-42C1-9CEA-2DF065EC2444}" srcOrd="5" destOrd="0" presId="urn:microsoft.com/office/officeart/2011/layout/TabList"/>
    <dgm:cxn modelId="{BF635E8A-A130-4A25-9A7E-DE502CBD84D7}" type="presParOf" srcId="{8D6BF887-10B7-4DC9-8062-0F2BCE4E3999}" destId="{911B71EE-FA2D-44A9-B5B0-398A4656BB14}" srcOrd="6" destOrd="0" presId="urn:microsoft.com/office/officeart/2011/layout/TabList"/>
    <dgm:cxn modelId="{D77ACCB8-303F-4ACE-8458-0AF7E905ACD6}" type="presParOf" srcId="{911B71EE-FA2D-44A9-B5B0-398A4656BB14}" destId="{400BCA1C-C215-4A47-B82F-5BE14BBAB2C4}" srcOrd="0" destOrd="0" presId="urn:microsoft.com/office/officeart/2011/layout/TabList"/>
    <dgm:cxn modelId="{4A2E0C82-7047-4691-AAD4-AB1B9A36C11B}" type="presParOf" srcId="{911B71EE-FA2D-44A9-B5B0-398A4656BB14}" destId="{781DE2AB-07E1-446D-8462-5C9A5D4DDD08}" srcOrd="1" destOrd="0" presId="urn:microsoft.com/office/officeart/2011/layout/TabList"/>
    <dgm:cxn modelId="{3EC9E89F-A5E9-4347-ABB1-F9C0A39A5528}" type="presParOf" srcId="{911B71EE-FA2D-44A9-B5B0-398A4656BB14}" destId="{378443BD-7C4E-4B81-A215-B8F457C0ED77}" srcOrd="2" destOrd="0" presId="urn:microsoft.com/office/officeart/2011/layout/TabList"/>
    <dgm:cxn modelId="{E5E6D21D-389E-4E91-8646-D028A79D9AD7}" type="presParOf" srcId="{8D6BF887-10B7-4DC9-8062-0F2BCE4E3999}" destId="{3883AC51-D72C-41A2-80CE-A029ABEB540C}" srcOrd="7" destOrd="0" presId="urn:microsoft.com/office/officeart/2011/layout/TabList"/>
    <dgm:cxn modelId="{9097B13C-CB61-42D1-ADA7-40534403F348}" type="presParOf" srcId="{8D6BF887-10B7-4DC9-8062-0F2BCE4E3999}" destId="{E0FFDB9B-FE75-48AE-987A-C513BB202E1C}" srcOrd="8" destOrd="0" presId="urn:microsoft.com/office/officeart/2011/layout/TabList"/>
    <dgm:cxn modelId="{5B822878-E880-4B65-B894-10AC32D0D522}" type="presParOf" srcId="{E0FFDB9B-FE75-48AE-987A-C513BB202E1C}" destId="{0C7ACBA7-4558-496B-9FBC-1F3968ADC0DD}" srcOrd="0" destOrd="0" presId="urn:microsoft.com/office/officeart/2011/layout/TabList"/>
    <dgm:cxn modelId="{BF22FAB0-69FF-4EF2-A5F2-11AA1D520CCB}" type="presParOf" srcId="{E0FFDB9B-FE75-48AE-987A-C513BB202E1C}" destId="{657B83DE-3359-4C01-90D5-7DC12512EF53}" srcOrd="1" destOrd="0" presId="urn:microsoft.com/office/officeart/2011/layout/TabList"/>
    <dgm:cxn modelId="{3E4692A9-5710-4DC5-B63B-7B2021CB3A84}" type="presParOf" srcId="{E0FFDB9B-FE75-48AE-987A-C513BB202E1C}" destId="{FDC9C11C-0246-4ACC-890F-6DD4C4CB0642}" srcOrd="2" destOrd="0" presId="urn:microsoft.com/office/officeart/2011/layout/TabList"/>
  </dgm:cxnLst>
  <dgm:bg/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463FF5C0-793A-43A8-B858-1103A137FB58}" type="doc">
      <dgm:prSet loTypeId="urn:microsoft.com/office/officeart/2005/8/layout/venn2" loCatId="relationship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SV"/>
        </a:p>
      </dgm:t>
    </dgm:pt>
    <dgm:pt modelId="{F7961FCB-12FD-45F3-B71F-5EFA8798011D}">
      <dgm:prSet phldrT="[Texto]" custT="1"/>
      <dgm:spPr>
        <a:solidFill>
          <a:srgbClr val="00FF00"/>
        </a:solidFill>
      </dgm:spPr>
      <dgm:t>
        <a:bodyPr/>
        <a:lstStyle/>
        <a:p>
          <a:r>
            <a:rPr lang="es-SV" sz="1800" b="1" dirty="0" smtClean="0">
              <a:solidFill>
                <a:schemeClr val="tx1"/>
              </a:solidFill>
            </a:rPr>
            <a:t>97</a:t>
          </a:r>
        </a:p>
        <a:p>
          <a:r>
            <a:rPr lang="es-SV" sz="1800" b="1" dirty="0" smtClean="0">
              <a:solidFill>
                <a:schemeClr val="tx1"/>
              </a:solidFill>
            </a:rPr>
            <a:t>proveedores</a:t>
          </a:r>
          <a:endParaRPr lang="es-SV" sz="1900" b="1" dirty="0">
            <a:solidFill>
              <a:schemeClr val="tx1"/>
            </a:solidFill>
          </a:endParaRPr>
        </a:p>
      </dgm:t>
    </dgm:pt>
    <dgm:pt modelId="{1D816AD4-3B27-4775-9D9C-3B49A3EE7026}" type="parTrans" cxnId="{26071797-1F69-4CFC-9C7D-D0C7A5D1E91A}">
      <dgm:prSet/>
      <dgm:spPr/>
      <dgm:t>
        <a:bodyPr/>
        <a:lstStyle/>
        <a:p>
          <a:endParaRPr lang="es-SV"/>
        </a:p>
      </dgm:t>
    </dgm:pt>
    <dgm:pt modelId="{3FE9284E-106A-4C51-9AB9-DCC8BFA2C042}" type="sibTrans" cxnId="{26071797-1F69-4CFC-9C7D-D0C7A5D1E91A}">
      <dgm:prSet/>
      <dgm:spPr/>
      <dgm:t>
        <a:bodyPr/>
        <a:lstStyle/>
        <a:p>
          <a:endParaRPr lang="es-SV"/>
        </a:p>
      </dgm:t>
    </dgm:pt>
    <dgm:pt modelId="{698E1198-7BF3-44E8-9706-BDD3555E67D4}">
      <dgm:prSet phldrT="[Texto]" custT="1"/>
      <dgm:spPr>
        <a:solidFill>
          <a:srgbClr val="00B0F0"/>
        </a:solidFill>
      </dgm:spPr>
      <dgm:t>
        <a:bodyPr/>
        <a:lstStyle/>
        <a:p>
          <a:endParaRPr lang="es-SV" sz="1800" b="1" dirty="0" smtClean="0"/>
        </a:p>
        <a:p>
          <a:r>
            <a:rPr lang="es-SV" sz="1800" b="1" dirty="0" smtClean="0"/>
            <a:t>61</a:t>
          </a:r>
        </a:p>
        <a:p>
          <a:r>
            <a:rPr lang="es-SV" sz="1800" b="1" dirty="0" smtClean="0"/>
            <a:t>empresas </a:t>
          </a:r>
          <a:endParaRPr lang="es-SV" sz="1800" b="1" dirty="0"/>
        </a:p>
      </dgm:t>
    </dgm:pt>
    <dgm:pt modelId="{C431B066-69D5-4FDF-94D2-D19B97B2BEDF}" type="parTrans" cxnId="{7C401C91-4EE1-4815-BDBD-546B4867BBA6}">
      <dgm:prSet/>
      <dgm:spPr/>
      <dgm:t>
        <a:bodyPr/>
        <a:lstStyle/>
        <a:p>
          <a:endParaRPr lang="es-SV"/>
        </a:p>
      </dgm:t>
    </dgm:pt>
    <dgm:pt modelId="{87F0189D-FB73-4526-B8E6-763EACE70A1C}" type="sibTrans" cxnId="{7C401C91-4EE1-4815-BDBD-546B4867BBA6}">
      <dgm:prSet/>
      <dgm:spPr/>
      <dgm:t>
        <a:bodyPr/>
        <a:lstStyle/>
        <a:p>
          <a:endParaRPr lang="es-SV"/>
        </a:p>
      </dgm:t>
    </dgm:pt>
    <dgm:pt modelId="{BABC920C-20FF-45ED-A30D-D7200F8B028D}">
      <dgm:prSet phldrT="[Texto]" custT="1"/>
      <dgm:spPr>
        <a:solidFill>
          <a:srgbClr val="CC66FF"/>
        </a:solidFill>
        <a:ln>
          <a:solidFill>
            <a:srgbClr val="CC66FF"/>
          </a:solidFill>
        </a:ln>
      </dgm:spPr>
      <dgm:t>
        <a:bodyPr/>
        <a:lstStyle/>
        <a:p>
          <a:r>
            <a:rPr lang="es-SV" sz="1800" b="1" dirty="0" smtClean="0"/>
            <a:t>talleres</a:t>
          </a:r>
          <a:endParaRPr lang="es-SV" sz="1800" b="1" dirty="0"/>
        </a:p>
      </dgm:t>
    </dgm:pt>
    <dgm:pt modelId="{6859F2DA-9106-4E3A-AE7B-D3AADD94622E}" type="parTrans" cxnId="{EF902174-01B8-479A-ADCD-BD822ED9FF0A}">
      <dgm:prSet/>
      <dgm:spPr/>
      <dgm:t>
        <a:bodyPr/>
        <a:lstStyle/>
        <a:p>
          <a:endParaRPr lang="es-SV"/>
        </a:p>
      </dgm:t>
    </dgm:pt>
    <dgm:pt modelId="{D24F8016-6523-460F-A966-248E01A8F4D9}" type="sibTrans" cxnId="{EF902174-01B8-479A-ADCD-BD822ED9FF0A}">
      <dgm:prSet/>
      <dgm:spPr/>
      <dgm:t>
        <a:bodyPr/>
        <a:lstStyle/>
        <a:p>
          <a:endParaRPr lang="es-SV"/>
        </a:p>
      </dgm:t>
    </dgm:pt>
    <dgm:pt modelId="{B17B9F6C-36D7-4673-90D4-990660E5B59A}" type="pres">
      <dgm:prSet presAssocID="{463FF5C0-793A-43A8-B858-1103A137FB58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AAA1E978-B819-4562-B9E5-28E21442D54B}" type="pres">
      <dgm:prSet presAssocID="{463FF5C0-793A-43A8-B858-1103A137FB58}" presName="comp1" presStyleCnt="0"/>
      <dgm:spPr/>
    </dgm:pt>
    <dgm:pt modelId="{258D003E-0BF8-45E2-92A7-9CD5EF7D9207}" type="pres">
      <dgm:prSet presAssocID="{463FF5C0-793A-43A8-B858-1103A137FB58}" presName="circle1" presStyleLbl="node1" presStyleIdx="0" presStyleCnt="3" custScaleX="124105"/>
      <dgm:spPr>
        <a:prstGeom prst="pentagon">
          <a:avLst/>
        </a:prstGeom>
      </dgm:spPr>
      <dgm:t>
        <a:bodyPr/>
        <a:lstStyle/>
        <a:p>
          <a:endParaRPr lang="es-SV"/>
        </a:p>
      </dgm:t>
    </dgm:pt>
    <dgm:pt modelId="{CCD1C84E-5B31-427D-9F31-084EF265E5F0}" type="pres">
      <dgm:prSet presAssocID="{463FF5C0-793A-43A8-B858-1103A137FB58}" presName="c1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880C5DD3-1AFD-41E7-936F-32C1E5597AFE}" type="pres">
      <dgm:prSet presAssocID="{463FF5C0-793A-43A8-B858-1103A137FB58}" presName="comp2" presStyleCnt="0"/>
      <dgm:spPr/>
    </dgm:pt>
    <dgm:pt modelId="{E4A547AB-CFDE-4C56-AC88-6DA9FDAB9126}" type="pres">
      <dgm:prSet presAssocID="{463FF5C0-793A-43A8-B858-1103A137FB58}" presName="circle2" presStyleLbl="node1" presStyleIdx="1" presStyleCnt="3" custScaleX="117895"/>
      <dgm:spPr>
        <a:prstGeom prst="pentagon">
          <a:avLst/>
        </a:prstGeom>
      </dgm:spPr>
      <dgm:t>
        <a:bodyPr/>
        <a:lstStyle/>
        <a:p>
          <a:endParaRPr lang="es-SV"/>
        </a:p>
      </dgm:t>
    </dgm:pt>
    <dgm:pt modelId="{5E628786-7550-4AB3-93A2-C45391238FF7}" type="pres">
      <dgm:prSet presAssocID="{463FF5C0-793A-43A8-B858-1103A137FB58}" presName="c2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FAD07199-69C2-49BE-9F0C-3D3DB6E12C40}" type="pres">
      <dgm:prSet presAssocID="{463FF5C0-793A-43A8-B858-1103A137FB58}" presName="comp3" presStyleCnt="0"/>
      <dgm:spPr/>
    </dgm:pt>
    <dgm:pt modelId="{401A0565-50C3-4428-B362-C8F4282302CB}" type="pres">
      <dgm:prSet presAssocID="{463FF5C0-793A-43A8-B858-1103A137FB58}" presName="circle3" presStyleLbl="node1" presStyleIdx="2" presStyleCnt="3" custScaleX="98898" custScaleY="79276"/>
      <dgm:spPr>
        <a:prstGeom prst="pentagon">
          <a:avLst/>
        </a:prstGeom>
      </dgm:spPr>
      <dgm:t>
        <a:bodyPr/>
        <a:lstStyle/>
        <a:p>
          <a:endParaRPr lang="es-SV"/>
        </a:p>
      </dgm:t>
    </dgm:pt>
    <dgm:pt modelId="{40BC28FB-C0A1-4037-B871-773B248EA301}" type="pres">
      <dgm:prSet presAssocID="{463FF5C0-793A-43A8-B858-1103A137FB58}" presName="c3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</dgm:ptLst>
  <dgm:cxnLst>
    <dgm:cxn modelId="{A3189DBD-D086-48F6-B5BF-9AF67C9386BB}" type="presOf" srcId="{F7961FCB-12FD-45F3-B71F-5EFA8798011D}" destId="{258D003E-0BF8-45E2-92A7-9CD5EF7D9207}" srcOrd="0" destOrd="0" presId="urn:microsoft.com/office/officeart/2005/8/layout/venn2"/>
    <dgm:cxn modelId="{26071797-1F69-4CFC-9C7D-D0C7A5D1E91A}" srcId="{463FF5C0-793A-43A8-B858-1103A137FB58}" destId="{F7961FCB-12FD-45F3-B71F-5EFA8798011D}" srcOrd="0" destOrd="0" parTransId="{1D816AD4-3B27-4775-9D9C-3B49A3EE7026}" sibTransId="{3FE9284E-106A-4C51-9AB9-DCC8BFA2C042}"/>
    <dgm:cxn modelId="{1D5DD31B-4A04-4377-9A0E-40342157BF31}" type="presOf" srcId="{F7961FCB-12FD-45F3-B71F-5EFA8798011D}" destId="{CCD1C84E-5B31-427D-9F31-084EF265E5F0}" srcOrd="1" destOrd="0" presId="urn:microsoft.com/office/officeart/2005/8/layout/venn2"/>
    <dgm:cxn modelId="{EF902174-01B8-479A-ADCD-BD822ED9FF0A}" srcId="{463FF5C0-793A-43A8-B858-1103A137FB58}" destId="{BABC920C-20FF-45ED-A30D-D7200F8B028D}" srcOrd="2" destOrd="0" parTransId="{6859F2DA-9106-4E3A-AE7B-D3AADD94622E}" sibTransId="{D24F8016-6523-460F-A966-248E01A8F4D9}"/>
    <dgm:cxn modelId="{0095A2F9-0645-48EB-AA09-2803C6F9CD1E}" type="presOf" srcId="{463FF5C0-793A-43A8-B858-1103A137FB58}" destId="{B17B9F6C-36D7-4673-90D4-990660E5B59A}" srcOrd="0" destOrd="0" presId="urn:microsoft.com/office/officeart/2005/8/layout/venn2"/>
    <dgm:cxn modelId="{48113E05-833A-4ADA-9F4F-F7DA7FFE8B93}" type="presOf" srcId="{BABC920C-20FF-45ED-A30D-D7200F8B028D}" destId="{40BC28FB-C0A1-4037-B871-773B248EA301}" srcOrd="1" destOrd="0" presId="urn:microsoft.com/office/officeart/2005/8/layout/venn2"/>
    <dgm:cxn modelId="{B4753D56-CF87-4F9C-B3F1-49E3A443FA31}" type="presOf" srcId="{BABC920C-20FF-45ED-A30D-D7200F8B028D}" destId="{401A0565-50C3-4428-B362-C8F4282302CB}" srcOrd="0" destOrd="0" presId="urn:microsoft.com/office/officeart/2005/8/layout/venn2"/>
    <dgm:cxn modelId="{74801CF0-3B3F-4D45-8E81-A8E8B5F962F3}" type="presOf" srcId="{698E1198-7BF3-44E8-9706-BDD3555E67D4}" destId="{E4A547AB-CFDE-4C56-AC88-6DA9FDAB9126}" srcOrd="0" destOrd="0" presId="urn:microsoft.com/office/officeart/2005/8/layout/venn2"/>
    <dgm:cxn modelId="{D17E5EE7-104A-4ADF-83F7-B5DA99187EB5}" type="presOf" srcId="{698E1198-7BF3-44E8-9706-BDD3555E67D4}" destId="{5E628786-7550-4AB3-93A2-C45391238FF7}" srcOrd="1" destOrd="0" presId="urn:microsoft.com/office/officeart/2005/8/layout/venn2"/>
    <dgm:cxn modelId="{7C401C91-4EE1-4815-BDBD-546B4867BBA6}" srcId="{463FF5C0-793A-43A8-B858-1103A137FB58}" destId="{698E1198-7BF3-44E8-9706-BDD3555E67D4}" srcOrd="1" destOrd="0" parTransId="{C431B066-69D5-4FDF-94D2-D19B97B2BEDF}" sibTransId="{87F0189D-FB73-4526-B8E6-763EACE70A1C}"/>
    <dgm:cxn modelId="{36035987-EAFB-44F5-9692-98DB015A764D}" type="presParOf" srcId="{B17B9F6C-36D7-4673-90D4-990660E5B59A}" destId="{AAA1E978-B819-4562-B9E5-28E21442D54B}" srcOrd="0" destOrd="0" presId="urn:microsoft.com/office/officeart/2005/8/layout/venn2"/>
    <dgm:cxn modelId="{0E10F68F-F3C0-42AD-9CF0-99DF3EA2BCA1}" type="presParOf" srcId="{AAA1E978-B819-4562-B9E5-28E21442D54B}" destId="{258D003E-0BF8-45E2-92A7-9CD5EF7D9207}" srcOrd="0" destOrd="0" presId="urn:microsoft.com/office/officeart/2005/8/layout/venn2"/>
    <dgm:cxn modelId="{ECA309A7-9DC3-4B4D-B800-C41C99B25498}" type="presParOf" srcId="{AAA1E978-B819-4562-B9E5-28E21442D54B}" destId="{CCD1C84E-5B31-427D-9F31-084EF265E5F0}" srcOrd="1" destOrd="0" presId="urn:microsoft.com/office/officeart/2005/8/layout/venn2"/>
    <dgm:cxn modelId="{F0E01714-5748-4200-A743-5FC51CA285BB}" type="presParOf" srcId="{B17B9F6C-36D7-4673-90D4-990660E5B59A}" destId="{880C5DD3-1AFD-41E7-936F-32C1E5597AFE}" srcOrd="1" destOrd="0" presId="urn:microsoft.com/office/officeart/2005/8/layout/venn2"/>
    <dgm:cxn modelId="{00B4CCB7-0A95-41DB-B786-1996797FE75F}" type="presParOf" srcId="{880C5DD3-1AFD-41E7-936F-32C1E5597AFE}" destId="{E4A547AB-CFDE-4C56-AC88-6DA9FDAB9126}" srcOrd="0" destOrd="0" presId="urn:microsoft.com/office/officeart/2005/8/layout/venn2"/>
    <dgm:cxn modelId="{5718B1F7-FA88-4360-BAD6-28288307D2DB}" type="presParOf" srcId="{880C5DD3-1AFD-41E7-936F-32C1E5597AFE}" destId="{5E628786-7550-4AB3-93A2-C45391238FF7}" srcOrd="1" destOrd="0" presId="urn:microsoft.com/office/officeart/2005/8/layout/venn2"/>
    <dgm:cxn modelId="{4BF223E3-452B-403E-AA3B-6A45E79E21F3}" type="presParOf" srcId="{B17B9F6C-36D7-4673-90D4-990660E5B59A}" destId="{FAD07199-69C2-49BE-9F0C-3D3DB6E12C40}" srcOrd="2" destOrd="0" presId="urn:microsoft.com/office/officeart/2005/8/layout/venn2"/>
    <dgm:cxn modelId="{4809478F-E3A2-4162-B8CA-A8DD1BCEA508}" type="presParOf" srcId="{FAD07199-69C2-49BE-9F0C-3D3DB6E12C40}" destId="{401A0565-50C3-4428-B362-C8F4282302CB}" srcOrd="0" destOrd="0" presId="urn:microsoft.com/office/officeart/2005/8/layout/venn2"/>
    <dgm:cxn modelId="{57CE9F13-1BD5-440E-AA35-BBFE0D51C3EF}" type="presParOf" srcId="{FAD07199-69C2-49BE-9F0C-3D3DB6E12C40}" destId="{40BC28FB-C0A1-4037-B871-773B248EA301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SV" sz="2800" dirty="0" smtClean="0"/>
            <a:t>8. Coordinación efectiva del Sistema Nacional de Protección al Consumidor</a:t>
          </a:r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896" custScaleY="65452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1628BCE2-0765-4A54-A3A9-31B25246FBE1}" type="presOf" srcId="{E86F753F-03FD-4E10-A16A-53873D349C1F}" destId="{D6B8D22B-3D54-4991-92D1-B64CE575B271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858D4D27-F026-4100-8680-8BC79CE3B037}" type="presOf" srcId="{489245DF-A588-400A-A119-3B84C78F38DA}" destId="{3ACD70FF-C930-423E-8844-56C3479C5476}" srcOrd="0" destOrd="0" presId="urn:microsoft.com/office/officeart/2005/8/layout/vList2"/>
    <dgm:cxn modelId="{99CACBA2-F541-4F3A-BD09-65703DFDE0CA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SV" sz="2800" dirty="0" smtClean="0"/>
            <a:t>1. Atenciones brindadas*</a:t>
          </a:r>
          <a:endParaRPr lang="es-SV" sz="2800" dirty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Y="48082" custLinFactNeighborY="-24041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81CB7C3F-1909-41BE-96D5-22168412084A}" type="presOf" srcId="{489245DF-A588-400A-A119-3B84C78F38DA}" destId="{3ACD70FF-C930-423E-8844-56C3479C5476}" srcOrd="0" destOrd="0" presId="urn:microsoft.com/office/officeart/2005/8/layout/vList2"/>
    <dgm:cxn modelId="{C97DE60A-963E-422F-91C8-7BC9485C2BF8}" type="presOf" srcId="{E86F753F-03FD-4E10-A16A-53873D349C1F}" destId="{D6B8D22B-3D54-4991-92D1-B64CE575B271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ACF95193-9356-4F7E-A299-820FED184EDC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DB254B1-B03E-4D5B-BBA8-41EDACAE8FE8}" type="doc">
      <dgm:prSet loTypeId="urn:microsoft.com/office/officeart/2005/8/layout/radial6" loCatId="relationship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SV"/>
        </a:p>
      </dgm:t>
    </dgm:pt>
    <dgm:pt modelId="{1119FEBE-D36D-4DBE-B6DD-40D026D74E13}">
      <dgm:prSet phldrT="[Texto]"/>
      <dgm:spPr>
        <a:effectLst>
          <a:outerShdw blurRad="50800" dist="38100" dir="10800000" sx="105000" sy="105000" algn="r" rotWithShape="0">
            <a:schemeClr val="bg1">
              <a:lumMod val="75000"/>
              <a:alpha val="40000"/>
            </a:schemeClr>
          </a:outerShdw>
        </a:effectLst>
      </dgm:spPr>
      <dgm:t>
        <a:bodyPr/>
        <a:lstStyle/>
        <a:p>
          <a:r>
            <a:rPr lang="es-SV" dirty="0" smtClean="0"/>
            <a:t>Total 58,682</a:t>
          </a:r>
          <a:endParaRPr lang="es-SV" dirty="0"/>
        </a:p>
      </dgm:t>
    </dgm:pt>
    <dgm:pt modelId="{01A31B0B-C402-47E6-9E5B-023B5C629205}" type="parTrans" cxnId="{B429DDF9-3DED-46DA-B2AD-85461F94D6B1}">
      <dgm:prSet/>
      <dgm:spPr/>
      <dgm:t>
        <a:bodyPr/>
        <a:lstStyle/>
        <a:p>
          <a:endParaRPr lang="es-SV"/>
        </a:p>
      </dgm:t>
    </dgm:pt>
    <dgm:pt modelId="{62DB12F9-8BC3-4E7A-8E32-24A1B87AD5B0}" type="sibTrans" cxnId="{B429DDF9-3DED-46DA-B2AD-85461F94D6B1}">
      <dgm:prSet/>
      <dgm:spPr/>
      <dgm:t>
        <a:bodyPr/>
        <a:lstStyle/>
        <a:p>
          <a:endParaRPr lang="es-SV"/>
        </a:p>
      </dgm:t>
    </dgm:pt>
    <dgm:pt modelId="{0F7F960B-6C0C-4E46-9784-6B9316857EDA}">
      <dgm:prSet phldrT="[Texto]" custT="1"/>
      <dgm:spPr>
        <a:solidFill>
          <a:srgbClr val="FF0000"/>
        </a:solidFill>
        <a:effectLst>
          <a:outerShdw blurRad="50800" dist="38100" dir="10800000" sx="105000" sy="105000" algn="r" rotWithShape="0">
            <a:schemeClr val="bg1">
              <a:lumMod val="75000"/>
              <a:alpha val="40000"/>
            </a:schemeClr>
          </a:outerShdw>
        </a:effectLst>
      </dgm:spPr>
      <dgm:t>
        <a:bodyPr/>
        <a:lstStyle/>
        <a:p>
          <a:r>
            <a:rPr lang="es-SV" sz="1800" b="1" dirty="0" smtClean="0"/>
            <a:t>Asesorías 44,438</a:t>
          </a:r>
        </a:p>
        <a:p>
          <a:r>
            <a:rPr lang="es-SV" sz="1800" b="1" dirty="0" smtClean="0"/>
            <a:t>75.7%</a:t>
          </a:r>
          <a:endParaRPr lang="es-SV" sz="1800" b="1" dirty="0"/>
        </a:p>
      </dgm:t>
    </dgm:pt>
    <dgm:pt modelId="{3EBE272C-0CF7-48C9-A037-9D1F603F236A}" type="parTrans" cxnId="{166CAD10-6BA6-4AE1-BD46-CAB583AB9F87}">
      <dgm:prSet/>
      <dgm:spPr/>
      <dgm:t>
        <a:bodyPr/>
        <a:lstStyle/>
        <a:p>
          <a:endParaRPr lang="es-SV"/>
        </a:p>
      </dgm:t>
    </dgm:pt>
    <dgm:pt modelId="{1B846590-327F-4C31-B6BA-6C8F9E0A92BD}" type="sibTrans" cxnId="{166CAD10-6BA6-4AE1-BD46-CAB583AB9F87}">
      <dgm:prSet/>
      <dgm:spPr>
        <a:solidFill>
          <a:srgbClr val="FF0000"/>
        </a:solidFill>
        <a:effectLst>
          <a:outerShdw blurRad="1270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s-SV"/>
        </a:p>
      </dgm:t>
    </dgm:pt>
    <dgm:pt modelId="{0F548BAE-09CB-450C-A0F3-807B84E41B28}">
      <dgm:prSet phldrT="[Texto]" custT="1"/>
      <dgm:spPr>
        <a:solidFill>
          <a:srgbClr val="00CC00"/>
        </a:solidFill>
        <a:effectLst>
          <a:outerShdw blurRad="50800" dist="38100" dir="10800000" sx="105000" sy="105000" algn="r" rotWithShape="0">
            <a:schemeClr val="bg1">
              <a:lumMod val="75000"/>
              <a:alpha val="40000"/>
            </a:schemeClr>
          </a:outerShdw>
        </a:effectLst>
      </dgm:spPr>
      <dgm:t>
        <a:bodyPr/>
        <a:lstStyle/>
        <a:p>
          <a:r>
            <a:rPr lang="es-SV" sz="2000" dirty="0" smtClean="0"/>
            <a:t>Denuncias 10,364</a:t>
          </a:r>
        </a:p>
        <a:p>
          <a:r>
            <a:rPr lang="es-SV" sz="2000" dirty="0" smtClean="0"/>
            <a:t>17.7%</a:t>
          </a:r>
          <a:endParaRPr lang="es-SV" sz="2000" dirty="0"/>
        </a:p>
      </dgm:t>
    </dgm:pt>
    <dgm:pt modelId="{300D5945-9ABA-4F9C-A3FE-39B8CB4A9561}" type="parTrans" cxnId="{649762A9-FEBF-455D-B93C-9BC755E00C30}">
      <dgm:prSet/>
      <dgm:spPr/>
      <dgm:t>
        <a:bodyPr/>
        <a:lstStyle/>
        <a:p>
          <a:endParaRPr lang="es-SV"/>
        </a:p>
      </dgm:t>
    </dgm:pt>
    <dgm:pt modelId="{7527A1A7-B819-46A3-B8B6-FFF086807B19}" type="sibTrans" cxnId="{649762A9-FEBF-455D-B93C-9BC755E00C30}">
      <dgm:prSet/>
      <dgm:spPr>
        <a:solidFill>
          <a:srgbClr val="00CC00"/>
        </a:solidFill>
        <a:effectLst>
          <a:outerShdw blurRad="1270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s-SV"/>
        </a:p>
      </dgm:t>
    </dgm:pt>
    <dgm:pt modelId="{5BEA3570-ECF7-4F84-B0FA-72F374AE22EC}">
      <dgm:prSet phldrT="[Texto]" custT="1"/>
      <dgm:spPr>
        <a:solidFill>
          <a:srgbClr val="0099FF"/>
        </a:solidFill>
        <a:effectLst>
          <a:outerShdw blurRad="50800" dist="38100" dir="10800000" sx="105000" sy="105000" algn="r" rotWithShape="0">
            <a:schemeClr val="bg1">
              <a:lumMod val="75000"/>
              <a:alpha val="40000"/>
            </a:schemeClr>
          </a:outerShdw>
        </a:effectLst>
      </dgm:spPr>
      <dgm:t>
        <a:bodyPr/>
        <a:lstStyle/>
        <a:p>
          <a:r>
            <a:rPr lang="es-SV" sz="1800" dirty="0" smtClean="0"/>
            <a:t>Derivaciones 1,869</a:t>
          </a:r>
        </a:p>
        <a:p>
          <a:r>
            <a:rPr lang="es-SV" sz="1800" dirty="0" smtClean="0"/>
            <a:t>3.2%</a:t>
          </a:r>
          <a:endParaRPr lang="es-SV" sz="1800" dirty="0"/>
        </a:p>
      </dgm:t>
    </dgm:pt>
    <dgm:pt modelId="{FA58CA68-4BFE-4F1B-A3F6-6529B8E1F6C3}" type="parTrans" cxnId="{5A203AD5-9142-4981-BAB3-79913EA95CE8}">
      <dgm:prSet/>
      <dgm:spPr/>
      <dgm:t>
        <a:bodyPr/>
        <a:lstStyle/>
        <a:p>
          <a:endParaRPr lang="es-SV"/>
        </a:p>
      </dgm:t>
    </dgm:pt>
    <dgm:pt modelId="{BF1E4979-75FF-45EB-998F-A0B6F6C70DE5}" type="sibTrans" cxnId="{5A203AD5-9142-4981-BAB3-79913EA95CE8}">
      <dgm:prSet/>
      <dgm:spPr>
        <a:solidFill>
          <a:srgbClr val="0099FF"/>
        </a:solidFill>
        <a:effectLst>
          <a:outerShdw blurRad="1270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s-SV"/>
        </a:p>
      </dgm:t>
    </dgm:pt>
    <dgm:pt modelId="{259C2F4B-BF09-4B73-88FB-6DF169036713}">
      <dgm:prSet phldrT="[Texto]" custT="1"/>
      <dgm:spPr>
        <a:solidFill>
          <a:srgbClr val="FFFF00"/>
        </a:solidFill>
        <a:effectLst>
          <a:outerShdw blurRad="50800" dist="38100" dir="10800000" sx="105000" sy="105000" algn="r" rotWithShape="0">
            <a:schemeClr val="bg1">
              <a:lumMod val="75000"/>
              <a:alpha val="40000"/>
            </a:schemeClr>
          </a:outerShdw>
        </a:effectLst>
      </dgm:spPr>
      <dgm:t>
        <a:bodyPr/>
        <a:lstStyle/>
        <a:p>
          <a:r>
            <a:rPr lang="es-SV" sz="1800" dirty="0" smtClean="0">
              <a:solidFill>
                <a:schemeClr val="tx1"/>
              </a:solidFill>
            </a:rPr>
            <a:t>Gestiones 1,506</a:t>
          </a:r>
        </a:p>
        <a:p>
          <a:r>
            <a:rPr lang="es-SV" sz="1800" dirty="0" smtClean="0">
              <a:solidFill>
                <a:schemeClr val="tx1"/>
              </a:solidFill>
            </a:rPr>
            <a:t>2.6% </a:t>
          </a:r>
          <a:endParaRPr lang="es-SV" sz="1800" dirty="0">
            <a:solidFill>
              <a:schemeClr val="tx1"/>
            </a:solidFill>
          </a:endParaRPr>
        </a:p>
      </dgm:t>
    </dgm:pt>
    <dgm:pt modelId="{FD51017B-DCCB-46D2-AE7E-E39704A5CFC5}" type="parTrans" cxnId="{D64294BB-A2C9-4EE9-82A6-51E526379E89}">
      <dgm:prSet/>
      <dgm:spPr/>
      <dgm:t>
        <a:bodyPr/>
        <a:lstStyle/>
        <a:p>
          <a:endParaRPr lang="es-SV"/>
        </a:p>
      </dgm:t>
    </dgm:pt>
    <dgm:pt modelId="{9E134126-BE9E-4841-977C-169E8236A043}" type="sibTrans" cxnId="{D64294BB-A2C9-4EE9-82A6-51E526379E89}">
      <dgm:prSet/>
      <dgm:spPr>
        <a:solidFill>
          <a:srgbClr val="FFFF00"/>
        </a:solidFill>
        <a:effectLst>
          <a:outerShdw blurRad="50800" dist="38100" dir="10800000" sx="105000" sy="105000" algn="r" rotWithShape="0">
            <a:schemeClr val="bg1">
              <a:lumMod val="75000"/>
              <a:alpha val="40000"/>
            </a:schemeClr>
          </a:outerShdw>
        </a:effectLst>
      </dgm:spPr>
      <dgm:t>
        <a:bodyPr/>
        <a:lstStyle/>
        <a:p>
          <a:endParaRPr lang="es-SV"/>
        </a:p>
      </dgm:t>
    </dgm:pt>
    <dgm:pt modelId="{673EAB28-F842-4AF0-83B6-95A12451BCDC}">
      <dgm:prSet phldrT="[Texto]" custT="1"/>
      <dgm:spPr>
        <a:solidFill>
          <a:srgbClr val="CC66FF"/>
        </a:solidFill>
        <a:effectLst>
          <a:outerShdw blurRad="50800" dist="38100" dir="10800000" sx="105000" sy="105000" algn="r" rotWithShape="0">
            <a:schemeClr val="bg1">
              <a:lumMod val="75000"/>
              <a:alpha val="40000"/>
            </a:schemeClr>
          </a:outerShdw>
        </a:effectLst>
      </dgm:spPr>
      <dgm:t>
        <a:bodyPr/>
        <a:lstStyle/>
        <a:p>
          <a:r>
            <a:rPr lang="es-SV" sz="1600" b="1" dirty="0" smtClean="0">
              <a:solidFill>
                <a:schemeClr val="bg1"/>
              </a:solidFill>
            </a:rPr>
            <a:t>Avisos de Infracción 505</a:t>
          </a:r>
        </a:p>
        <a:p>
          <a:r>
            <a:rPr lang="es-SV" sz="1600" b="1" dirty="0" smtClean="0">
              <a:solidFill>
                <a:schemeClr val="bg1"/>
              </a:solidFill>
            </a:rPr>
            <a:t>0.8% </a:t>
          </a:r>
          <a:endParaRPr lang="es-SV" sz="1600" b="1" dirty="0">
            <a:solidFill>
              <a:schemeClr val="bg1"/>
            </a:solidFill>
          </a:endParaRPr>
        </a:p>
      </dgm:t>
    </dgm:pt>
    <dgm:pt modelId="{F20C3884-3F68-4D29-B5A4-C31B1A00EF1C}" type="parTrans" cxnId="{2701E3B5-BEDB-4221-8206-A6BDF4BC864C}">
      <dgm:prSet/>
      <dgm:spPr/>
      <dgm:t>
        <a:bodyPr/>
        <a:lstStyle/>
        <a:p>
          <a:endParaRPr lang="es-SV"/>
        </a:p>
      </dgm:t>
    </dgm:pt>
    <dgm:pt modelId="{5882CF9B-0017-488A-9B5F-6F442A280652}" type="sibTrans" cxnId="{2701E3B5-BEDB-4221-8206-A6BDF4BC864C}">
      <dgm:prSet/>
      <dgm:spPr>
        <a:solidFill>
          <a:srgbClr val="CC66FF"/>
        </a:solidFill>
        <a:effectLst>
          <a:outerShdw blurRad="101600" dist="38100" dir="13500000" algn="br" rotWithShape="0">
            <a:schemeClr val="accent4">
              <a:lumMod val="75000"/>
              <a:alpha val="40000"/>
            </a:schemeClr>
          </a:outerShdw>
        </a:effectLst>
      </dgm:spPr>
      <dgm:t>
        <a:bodyPr/>
        <a:lstStyle/>
        <a:p>
          <a:endParaRPr lang="es-SV"/>
        </a:p>
      </dgm:t>
    </dgm:pt>
    <dgm:pt modelId="{52ED0DAE-32E1-4E4F-937B-6A87407D2E89}" type="pres">
      <dgm:prSet presAssocID="{0DB254B1-B03E-4D5B-BBA8-41EDACAE8FE8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F66FFD46-7BBB-4BCB-B947-44F1B55B5A22}" type="pres">
      <dgm:prSet presAssocID="{1119FEBE-D36D-4DBE-B6DD-40D026D74E13}" presName="centerShape" presStyleLbl="node0" presStyleIdx="0" presStyleCnt="1" custScaleX="75177" custScaleY="72687"/>
      <dgm:spPr>
        <a:prstGeom prst="round2DiagRect">
          <a:avLst/>
        </a:prstGeom>
      </dgm:spPr>
      <dgm:t>
        <a:bodyPr/>
        <a:lstStyle/>
        <a:p>
          <a:endParaRPr lang="es-SV"/>
        </a:p>
      </dgm:t>
    </dgm:pt>
    <dgm:pt modelId="{C9B81E92-616B-4619-AD4A-4EAC35984518}" type="pres">
      <dgm:prSet presAssocID="{0F7F960B-6C0C-4E46-9784-6B9316857EDA}" presName="node" presStyleLbl="node1" presStyleIdx="0" presStyleCnt="5" custScaleX="100549" custScaleY="86488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  <dgm:pt modelId="{41C0B524-5C75-4DBB-ABEF-173D626C45A4}" type="pres">
      <dgm:prSet presAssocID="{0F7F960B-6C0C-4E46-9784-6B9316857EDA}" presName="dummy" presStyleCnt="0"/>
      <dgm:spPr/>
      <dgm:t>
        <a:bodyPr/>
        <a:lstStyle/>
        <a:p>
          <a:endParaRPr lang="es-SV"/>
        </a:p>
      </dgm:t>
    </dgm:pt>
    <dgm:pt modelId="{1A0BFA14-FD43-48D2-8C99-1A1E3010D26E}" type="pres">
      <dgm:prSet presAssocID="{1B846590-327F-4C31-B6BA-6C8F9E0A92BD}" presName="sibTrans" presStyleLbl="sibTrans2D1" presStyleIdx="0" presStyleCnt="5"/>
      <dgm:spPr/>
      <dgm:t>
        <a:bodyPr/>
        <a:lstStyle/>
        <a:p>
          <a:endParaRPr lang="es-SV"/>
        </a:p>
      </dgm:t>
    </dgm:pt>
    <dgm:pt modelId="{B923D42C-BBD6-4D69-9EEB-E9D6773D4157}" type="pres">
      <dgm:prSet presAssocID="{0F548BAE-09CB-450C-A0F3-807B84E41B28}" presName="node" presStyleLbl="node1" presStyleIdx="1" presStyleCnt="5" custScaleX="101362" custScaleY="86493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  <dgm:pt modelId="{0F1173D5-90D7-44B4-8588-29C80CCC9052}" type="pres">
      <dgm:prSet presAssocID="{0F548BAE-09CB-450C-A0F3-807B84E41B28}" presName="dummy" presStyleCnt="0"/>
      <dgm:spPr/>
      <dgm:t>
        <a:bodyPr/>
        <a:lstStyle/>
        <a:p>
          <a:endParaRPr lang="es-SV"/>
        </a:p>
      </dgm:t>
    </dgm:pt>
    <dgm:pt modelId="{63F8CEFC-6FD4-4B9D-9D9A-8688367D3A16}" type="pres">
      <dgm:prSet presAssocID="{7527A1A7-B819-46A3-B8B6-FFF086807B19}" presName="sibTrans" presStyleLbl="sibTrans2D1" presStyleIdx="1" presStyleCnt="5"/>
      <dgm:spPr/>
      <dgm:t>
        <a:bodyPr/>
        <a:lstStyle/>
        <a:p>
          <a:endParaRPr lang="es-SV"/>
        </a:p>
      </dgm:t>
    </dgm:pt>
    <dgm:pt modelId="{D2522B48-A5D8-41FF-AFA7-E369222B500C}" type="pres">
      <dgm:prSet presAssocID="{5BEA3570-ECF7-4F84-B0FA-72F374AE22EC}" presName="node" presStyleLbl="node1" presStyleIdx="2" presStyleCnt="5" custScaleX="108280" custScaleY="83023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  <dgm:pt modelId="{ABAE4724-6C3F-4FD3-944D-D514ECA04B3C}" type="pres">
      <dgm:prSet presAssocID="{5BEA3570-ECF7-4F84-B0FA-72F374AE22EC}" presName="dummy" presStyleCnt="0"/>
      <dgm:spPr/>
      <dgm:t>
        <a:bodyPr/>
        <a:lstStyle/>
        <a:p>
          <a:endParaRPr lang="es-SV"/>
        </a:p>
      </dgm:t>
    </dgm:pt>
    <dgm:pt modelId="{A6FE659E-816F-4267-A5A2-13F1ED22E5B2}" type="pres">
      <dgm:prSet presAssocID="{BF1E4979-75FF-45EB-998F-A0B6F6C70DE5}" presName="sibTrans" presStyleLbl="sibTrans2D1" presStyleIdx="2" presStyleCnt="5"/>
      <dgm:spPr/>
      <dgm:t>
        <a:bodyPr/>
        <a:lstStyle/>
        <a:p>
          <a:endParaRPr lang="es-SV"/>
        </a:p>
      </dgm:t>
    </dgm:pt>
    <dgm:pt modelId="{57F4333E-142D-4B68-861B-CE25F8BC1B97}" type="pres">
      <dgm:prSet presAssocID="{259C2F4B-BF09-4B73-88FB-6DF169036713}" presName="node" presStyleLbl="node1" presStyleIdx="3" presStyleCnt="5" custScaleX="97434" custScaleY="82137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  <dgm:pt modelId="{1537535E-495C-4338-9E85-29A6DB391A7A}" type="pres">
      <dgm:prSet presAssocID="{259C2F4B-BF09-4B73-88FB-6DF169036713}" presName="dummy" presStyleCnt="0"/>
      <dgm:spPr/>
      <dgm:t>
        <a:bodyPr/>
        <a:lstStyle/>
        <a:p>
          <a:endParaRPr lang="es-SV"/>
        </a:p>
      </dgm:t>
    </dgm:pt>
    <dgm:pt modelId="{4DFED668-20BE-498F-8531-2A74FA3A9081}" type="pres">
      <dgm:prSet presAssocID="{9E134126-BE9E-4841-977C-169E8236A043}" presName="sibTrans" presStyleLbl="sibTrans2D1" presStyleIdx="3" presStyleCnt="5"/>
      <dgm:spPr/>
      <dgm:t>
        <a:bodyPr/>
        <a:lstStyle/>
        <a:p>
          <a:endParaRPr lang="es-SV"/>
        </a:p>
      </dgm:t>
    </dgm:pt>
    <dgm:pt modelId="{48D754D2-795D-413C-B7A0-82D50BC3912C}" type="pres">
      <dgm:prSet presAssocID="{673EAB28-F842-4AF0-83B6-95A12451BCDC}" presName="node" presStyleLbl="node1" presStyleIdx="4" presStyleCnt="5" custScaleX="103718" custScaleY="85683">
        <dgm:presLayoutVars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  <dgm:pt modelId="{A78F0AFC-D235-41BC-94D1-FDF9846F083F}" type="pres">
      <dgm:prSet presAssocID="{673EAB28-F842-4AF0-83B6-95A12451BCDC}" presName="dummy" presStyleCnt="0"/>
      <dgm:spPr/>
    </dgm:pt>
    <dgm:pt modelId="{E2FB0C4D-9F13-4E7C-82DC-E3D77BDB675D}" type="pres">
      <dgm:prSet presAssocID="{5882CF9B-0017-488A-9B5F-6F442A280652}" presName="sibTrans" presStyleLbl="sibTrans2D1" presStyleIdx="4" presStyleCnt="5"/>
      <dgm:spPr/>
      <dgm:t>
        <a:bodyPr/>
        <a:lstStyle/>
        <a:p>
          <a:endParaRPr lang="es-SV"/>
        </a:p>
      </dgm:t>
    </dgm:pt>
  </dgm:ptLst>
  <dgm:cxnLst>
    <dgm:cxn modelId="{33ED2A92-413C-43CA-A846-CC94706B0165}" type="presOf" srcId="{1B846590-327F-4C31-B6BA-6C8F9E0A92BD}" destId="{1A0BFA14-FD43-48D2-8C99-1A1E3010D26E}" srcOrd="0" destOrd="0" presId="urn:microsoft.com/office/officeart/2005/8/layout/radial6"/>
    <dgm:cxn modelId="{9420D10E-C946-4357-BF1E-56CC15CED572}" type="presOf" srcId="{1119FEBE-D36D-4DBE-B6DD-40D026D74E13}" destId="{F66FFD46-7BBB-4BCB-B947-44F1B55B5A22}" srcOrd="0" destOrd="0" presId="urn:microsoft.com/office/officeart/2005/8/layout/radial6"/>
    <dgm:cxn modelId="{4C1CB1CF-EC12-4444-A39F-FF73F6EFE11E}" type="presOf" srcId="{5882CF9B-0017-488A-9B5F-6F442A280652}" destId="{E2FB0C4D-9F13-4E7C-82DC-E3D77BDB675D}" srcOrd="0" destOrd="0" presId="urn:microsoft.com/office/officeart/2005/8/layout/radial6"/>
    <dgm:cxn modelId="{7B183B45-65AD-4826-9864-99E6FF181138}" type="presOf" srcId="{0F548BAE-09CB-450C-A0F3-807B84E41B28}" destId="{B923D42C-BBD6-4D69-9EEB-E9D6773D4157}" srcOrd="0" destOrd="0" presId="urn:microsoft.com/office/officeart/2005/8/layout/radial6"/>
    <dgm:cxn modelId="{166CAD10-6BA6-4AE1-BD46-CAB583AB9F87}" srcId="{1119FEBE-D36D-4DBE-B6DD-40D026D74E13}" destId="{0F7F960B-6C0C-4E46-9784-6B9316857EDA}" srcOrd="0" destOrd="0" parTransId="{3EBE272C-0CF7-48C9-A037-9D1F603F236A}" sibTransId="{1B846590-327F-4C31-B6BA-6C8F9E0A92BD}"/>
    <dgm:cxn modelId="{EBBA9548-79D2-4E80-9BAD-0A4EFE581F93}" type="presOf" srcId="{9E134126-BE9E-4841-977C-169E8236A043}" destId="{4DFED668-20BE-498F-8531-2A74FA3A9081}" srcOrd="0" destOrd="0" presId="urn:microsoft.com/office/officeart/2005/8/layout/radial6"/>
    <dgm:cxn modelId="{5CBB391E-C6CD-47E6-95C4-11E18DD3B27A}" type="presOf" srcId="{BF1E4979-75FF-45EB-998F-A0B6F6C70DE5}" destId="{A6FE659E-816F-4267-A5A2-13F1ED22E5B2}" srcOrd="0" destOrd="0" presId="urn:microsoft.com/office/officeart/2005/8/layout/radial6"/>
    <dgm:cxn modelId="{4398FAB9-6992-4EF8-9930-9C84513C4847}" type="presOf" srcId="{7527A1A7-B819-46A3-B8B6-FFF086807B19}" destId="{63F8CEFC-6FD4-4B9D-9D9A-8688367D3A16}" srcOrd="0" destOrd="0" presId="urn:microsoft.com/office/officeart/2005/8/layout/radial6"/>
    <dgm:cxn modelId="{5A203AD5-9142-4981-BAB3-79913EA95CE8}" srcId="{1119FEBE-D36D-4DBE-B6DD-40D026D74E13}" destId="{5BEA3570-ECF7-4F84-B0FA-72F374AE22EC}" srcOrd="2" destOrd="0" parTransId="{FA58CA68-4BFE-4F1B-A3F6-6529B8E1F6C3}" sibTransId="{BF1E4979-75FF-45EB-998F-A0B6F6C70DE5}"/>
    <dgm:cxn modelId="{2701E3B5-BEDB-4221-8206-A6BDF4BC864C}" srcId="{1119FEBE-D36D-4DBE-B6DD-40D026D74E13}" destId="{673EAB28-F842-4AF0-83B6-95A12451BCDC}" srcOrd="4" destOrd="0" parTransId="{F20C3884-3F68-4D29-B5A4-C31B1A00EF1C}" sibTransId="{5882CF9B-0017-488A-9B5F-6F442A280652}"/>
    <dgm:cxn modelId="{2DABD9B6-CA19-4098-9A0A-D5957B332F8C}" type="presOf" srcId="{259C2F4B-BF09-4B73-88FB-6DF169036713}" destId="{57F4333E-142D-4B68-861B-CE25F8BC1B97}" srcOrd="0" destOrd="0" presId="urn:microsoft.com/office/officeart/2005/8/layout/radial6"/>
    <dgm:cxn modelId="{9CC7DA11-D993-435C-8FAE-B4C899076678}" type="presOf" srcId="{0F7F960B-6C0C-4E46-9784-6B9316857EDA}" destId="{C9B81E92-616B-4619-AD4A-4EAC35984518}" srcOrd="0" destOrd="0" presId="urn:microsoft.com/office/officeart/2005/8/layout/radial6"/>
    <dgm:cxn modelId="{FFA1FD57-E841-4628-8CC9-CB3B08956BCF}" type="presOf" srcId="{5BEA3570-ECF7-4F84-B0FA-72F374AE22EC}" destId="{D2522B48-A5D8-41FF-AFA7-E369222B500C}" srcOrd="0" destOrd="0" presId="urn:microsoft.com/office/officeart/2005/8/layout/radial6"/>
    <dgm:cxn modelId="{D64294BB-A2C9-4EE9-82A6-51E526379E89}" srcId="{1119FEBE-D36D-4DBE-B6DD-40D026D74E13}" destId="{259C2F4B-BF09-4B73-88FB-6DF169036713}" srcOrd="3" destOrd="0" parTransId="{FD51017B-DCCB-46D2-AE7E-E39704A5CFC5}" sibTransId="{9E134126-BE9E-4841-977C-169E8236A043}"/>
    <dgm:cxn modelId="{05484E73-143B-4524-B21D-11EE0B70399A}" type="presOf" srcId="{673EAB28-F842-4AF0-83B6-95A12451BCDC}" destId="{48D754D2-795D-413C-B7A0-82D50BC3912C}" srcOrd="0" destOrd="0" presId="urn:microsoft.com/office/officeart/2005/8/layout/radial6"/>
    <dgm:cxn modelId="{649762A9-FEBF-455D-B93C-9BC755E00C30}" srcId="{1119FEBE-D36D-4DBE-B6DD-40D026D74E13}" destId="{0F548BAE-09CB-450C-A0F3-807B84E41B28}" srcOrd="1" destOrd="0" parTransId="{300D5945-9ABA-4F9C-A3FE-39B8CB4A9561}" sibTransId="{7527A1A7-B819-46A3-B8B6-FFF086807B19}"/>
    <dgm:cxn modelId="{B429DDF9-3DED-46DA-B2AD-85461F94D6B1}" srcId="{0DB254B1-B03E-4D5B-BBA8-41EDACAE8FE8}" destId="{1119FEBE-D36D-4DBE-B6DD-40D026D74E13}" srcOrd="0" destOrd="0" parTransId="{01A31B0B-C402-47E6-9E5B-023B5C629205}" sibTransId="{62DB12F9-8BC3-4E7A-8E32-24A1B87AD5B0}"/>
    <dgm:cxn modelId="{74439D6E-7CE4-420A-B6C9-D2DDEA20F7E7}" type="presOf" srcId="{0DB254B1-B03E-4D5B-BBA8-41EDACAE8FE8}" destId="{52ED0DAE-32E1-4E4F-937B-6A87407D2E89}" srcOrd="0" destOrd="0" presId="urn:microsoft.com/office/officeart/2005/8/layout/radial6"/>
    <dgm:cxn modelId="{3EFF7FC7-47B6-457E-B11D-DDEFBB77AFBC}" type="presParOf" srcId="{52ED0DAE-32E1-4E4F-937B-6A87407D2E89}" destId="{F66FFD46-7BBB-4BCB-B947-44F1B55B5A22}" srcOrd="0" destOrd="0" presId="urn:microsoft.com/office/officeart/2005/8/layout/radial6"/>
    <dgm:cxn modelId="{636C74ED-0B4E-4D7C-B10E-9EE7C210495D}" type="presParOf" srcId="{52ED0DAE-32E1-4E4F-937B-6A87407D2E89}" destId="{C9B81E92-616B-4619-AD4A-4EAC35984518}" srcOrd="1" destOrd="0" presId="urn:microsoft.com/office/officeart/2005/8/layout/radial6"/>
    <dgm:cxn modelId="{9E4AF160-9131-426B-AA58-9D638DC37412}" type="presParOf" srcId="{52ED0DAE-32E1-4E4F-937B-6A87407D2E89}" destId="{41C0B524-5C75-4DBB-ABEF-173D626C45A4}" srcOrd="2" destOrd="0" presId="urn:microsoft.com/office/officeart/2005/8/layout/radial6"/>
    <dgm:cxn modelId="{F6D8A7D7-A0D2-495A-93E1-BF4DFE0C99D9}" type="presParOf" srcId="{52ED0DAE-32E1-4E4F-937B-6A87407D2E89}" destId="{1A0BFA14-FD43-48D2-8C99-1A1E3010D26E}" srcOrd="3" destOrd="0" presId="urn:microsoft.com/office/officeart/2005/8/layout/radial6"/>
    <dgm:cxn modelId="{572C1651-885A-49DA-9D7F-7284552D2492}" type="presParOf" srcId="{52ED0DAE-32E1-4E4F-937B-6A87407D2E89}" destId="{B923D42C-BBD6-4D69-9EEB-E9D6773D4157}" srcOrd="4" destOrd="0" presId="urn:microsoft.com/office/officeart/2005/8/layout/radial6"/>
    <dgm:cxn modelId="{5B8B1FF0-B1F7-49CF-B96A-79FB49698DA7}" type="presParOf" srcId="{52ED0DAE-32E1-4E4F-937B-6A87407D2E89}" destId="{0F1173D5-90D7-44B4-8588-29C80CCC9052}" srcOrd="5" destOrd="0" presId="urn:microsoft.com/office/officeart/2005/8/layout/radial6"/>
    <dgm:cxn modelId="{08B04396-4E79-4C96-91B8-24D122277BE7}" type="presParOf" srcId="{52ED0DAE-32E1-4E4F-937B-6A87407D2E89}" destId="{63F8CEFC-6FD4-4B9D-9D9A-8688367D3A16}" srcOrd="6" destOrd="0" presId="urn:microsoft.com/office/officeart/2005/8/layout/radial6"/>
    <dgm:cxn modelId="{9BA75119-A8AF-4325-AD78-76942217E592}" type="presParOf" srcId="{52ED0DAE-32E1-4E4F-937B-6A87407D2E89}" destId="{D2522B48-A5D8-41FF-AFA7-E369222B500C}" srcOrd="7" destOrd="0" presId="urn:microsoft.com/office/officeart/2005/8/layout/radial6"/>
    <dgm:cxn modelId="{8BF098DA-DBD8-4552-8D3B-91F416265132}" type="presParOf" srcId="{52ED0DAE-32E1-4E4F-937B-6A87407D2E89}" destId="{ABAE4724-6C3F-4FD3-944D-D514ECA04B3C}" srcOrd="8" destOrd="0" presId="urn:microsoft.com/office/officeart/2005/8/layout/radial6"/>
    <dgm:cxn modelId="{A12A89B2-424D-4B5F-AB9F-4925D87E1605}" type="presParOf" srcId="{52ED0DAE-32E1-4E4F-937B-6A87407D2E89}" destId="{A6FE659E-816F-4267-A5A2-13F1ED22E5B2}" srcOrd="9" destOrd="0" presId="urn:microsoft.com/office/officeart/2005/8/layout/radial6"/>
    <dgm:cxn modelId="{E5EC60B8-12B1-419C-A5D5-1D772C564387}" type="presParOf" srcId="{52ED0DAE-32E1-4E4F-937B-6A87407D2E89}" destId="{57F4333E-142D-4B68-861B-CE25F8BC1B97}" srcOrd="10" destOrd="0" presId="urn:microsoft.com/office/officeart/2005/8/layout/radial6"/>
    <dgm:cxn modelId="{2D1B1B23-B8A4-488C-AAE8-C0BB3A16F39A}" type="presParOf" srcId="{52ED0DAE-32E1-4E4F-937B-6A87407D2E89}" destId="{1537535E-495C-4338-9E85-29A6DB391A7A}" srcOrd="11" destOrd="0" presId="urn:microsoft.com/office/officeart/2005/8/layout/radial6"/>
    <dgm:cxn modelId="{24C38E46-8DD3-4575-89D4-C8AE37A58377}" type="presParOf" srcId="{52ED0DAE-32E1-4E4F-937B-6A87407D2E89}" destId="{4DFED668-20BE-498F-8531-2A74FA3A9081}" srcOrd="12" destOrd="0" presId="urn:microsoft.com/office/officeart/2005/8/layout/radial6"/>
    <dgm:cxn modelId="{CF4B7C96-6DD1-4CD0-9AB5-50D7BD843ABC}" type="presParOf" srcId="{52ED0DAE-32E1-4E4F-937B-6A87407D2E89}" destId="{48D754D2-795D-413C-B7A0-82D50BC3912C}" srcOrd="13" destOrd="0" presId="urn:microsoft.com/office/officeart/2005/8/layout/radial6"/>
    <dgm:cxn modelId="{0B1B944B-20EC-438F-8246-B28F770AC79C}" type="presParOf" srcId="{52ED0DAE-32E1-4E4F-937B-6A87407D2E89}" destId="{A78F0AFC-D235-41BC-94D1-FDF9846F083F}" srcOrd="14" destOrd="0" presId="urn:microsoft.com/office/officeart/2005/8/layout/radial6"/>
    <dgm:cxn modelId="{F74EF213-7014-48BA-BEBC-46157A28440C}" type="presParOf" srcId="{52ED0DAE-32E1-4E4F-937B-6A87407D2E89}" destId="{E2FB0C4D-9F13-4E7C-82DC-E3D77BDB675D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SV" sz="2800" dirty="0" smtClean="0"/>
            <a:t>Atenciones brindadas por género*</a:t>
          </a:r>
          <a:endParaRPr lang="es-SV" sz="1600" dirty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 sz="1600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 sz="1600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Y="42985" custLinFactNeighborY="-2549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447A97DB-8A15-401D-9E8A-714E12F6B282}" type="presOf" srcId="{E86F753F-03FD-4E10-A16A-53873D349C1F}" destId="{D6B8D22B-3D54-4991-92D1-B64CE575B271}" srcOrd="0" destOrd="0" presId="urn:microsoft.com/office/officeart/2005/8/layout/vList2"/>
    <dgm:cxn modelId="{CF3E9F09-4B45-4C0F-98DC-EFB63866071C}" type="presOf" srcId="{489245DF-A588-400A-A119-3B84C78F38DA}" destId="{3ACD70FF-C930-423E-8844-56C3479C5476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18652281-DD63-4952-A364-04AD28C0E24B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86F753F-03FD-4E10-A16A-53873D349C1F}" type="doc">
      <dgm:prSet loTypeId="urn:microsoft.com/office/officeart/2005/8/layout/vList2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SV"/>
        </a:p>
      </dgm:t>
    </dgm:pt>
    <dgm:pt modelId="{489245DF-A588-400A-A119-3B84C78F38DA}">
      <dgm:prSet phldrT="[Texto]" custT="1"/>
      <dgm:spPr>
        <a:solidFill>
          <a:srgbClr val="00CC00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SV" sz="2800" dirty="0" smtClean="0"/>
            <a:t>Atenciones brindadas por oficina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es-SV" sz="1600" dirty="0" smtClean="0"/>
            <a:t>Junio 2014 – Mayo 2015*</a:t>
          </a:r>
          <a:endParaRPr lang="es-SV" sz="1600" dirty="0"/>
        </a:p>
      </dgm:t>
    </dgm:pt>
    <dgm:pt modelId="{EA32652F-B9E6-40F8-A975-580A1AFF73DE}" type="parTrans" cxnId="{5558B47A-2662-489E-9E9A-81C87176D645}">
      <dgm:prSet/>
      <dgm:spPr/>
      <dgm:t>
        <a:bodyPr/>
        <a:lstStyle/>
        <a:p>
          <a:endParaRPr lang="es-SV"/>
        </a:p>
      </dgm:t>
    </dgm:pt>
    <dgm:pt modelId="{C25DA6DB-4180-432C-858E-F836B912F096}" type="sibTrans" cxnId="{5558B47A-2662-489E-9E9A-81C87176D645}">
      <dgm:prSet/>
      <dgm:spPr/>
      <dgm:t>
        <a:bodyPr/>
        <a:lstStyle/>
        <a:p>
          <a:endParaRPr lang="es-SV"/>
        </a:p>
      </dgm:t>
    </dgm:pt>
    <dgm:pt modelId="{D6B8D22B-3D54-4991-92D1-B64CE575B271}" type="pres">
      <dgm:prSet presAssocID="{E86F753F-03FD-4E10-A16A-53873D349C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SV"/>
        </a:p>
      </dgm:t>
    </dgm:pt>
    <dgm:pt modelId="{3ACD70FF-C930-423E-8844-56C3479C5476}" type="pres">
      <dgm:prSet presAssocID="{489245DF-A588-400A-A119-3B84C78F38DA}" presName="parentText" presStyleLbl="node1" presStyleIdx="0" presStyleCnt="1" custScaleX="90937" custScaleY="70493" custLinFactNeighborX="98" custLinFactNeighborY="7640">
        <dgm:presLayoutVars>
          <dgm:chMax val="0"/>
          <dgm:bulletEnabled val="1"/>
        </dgm:presLayoutVars>
      </dgm:prSet>
      <dgm:spPr>
        <a:prstGeom prst="round2DiagRect">
          <a:avLst/>
        </a:prstGeom>
      </dgm:spPr>
      <dgm:t>
        <a:bodyPr/>
        <a:lstStyle/>
        <a:p>
          <a:endParaRPr lang="es-SV"/>
        </a:p>
      </dgm:t>
    </dgm:pt>
  </dgm:ptLst>
  <dgm:cxnLst>
    <dgm:cxn modelId="{93344A15-1D77-46CB-9103-78A8423E0663}" type="presOf" srcId="{489245DF-A588-400A-A119-3B84C78F38DA}" destId="{3ACD70FF-C930-423E-8844-56C3479C5476}" srcOrd="0" destOrd="0" presId="urn:microsoft.com/office/officeart/2005/8/layout/vList2"/>
    <dgm:cxn modelId="{5558B47A-2662-489E-9E9A-81C87176D645}" srcId="{E86F753F-03FD-4E10-A16A-53873D349C1F}" destId="{489245DF-A588-400A-A119-3B84C78F38DA}" srcOrd="0" destOrd="0" parTransId="{EA32652F-B9E6-40F8-A975-580A1AFF73DE}" sibTransId="{C25DA6DB-4180-432C-858E-F836B912F096}"/>
    <dgm:cxn modelId="{DA545E67-42CB-46CD-9422-309DD62339AD}" type="presOf" srcId="{E86F753F-03FD-4E10-A16A-53873D349C1F}" destId="{D6B8D22B-3D54-4991-92D1-B64CE575B271}" srcOrd="0" destOrd="0" presId="urn:microsoft.com/office/officeart/2005/8/layout/vList2"/>
    <dgm:cxn modelId="{0BCB60C7-9CD4-4F4C-8CA9-3AB73EF4AAE6}" type="presParOf" srcId="{D6B8D22B-3D54-4991-92D1-B64CE575B271}" destId="{3ACD70FF-C930-423E-8844-56C3479C547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E7C00C2-C78D-4670-BF55-FD3A65085981}" type="doc">
      <dgm:prSet loTypeId="urn:microsoft.com/office/officeart/2009/3/layout/StepUpProcess" loCatId="process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SV"/>
        </a:p>
      </dgm:t>
    </dgm:pt>
    <dgm:pt modelId="{3E5F782A-9887-4D59-8DA4-295EE5D48B3A}">
      <dgm:prSet phldrT="[Texto]"/>
      <dgm:spPr/>
      <dgm:t>
        <a:bodyPr/>
        <a:lstStyle/>
        <a:p>
          <a:pPr algn="just"/>
          <a:r>
            <a:rPr lang="es-SV" dirty="0" smtClean="0"/>
            <a:t>Activación de usuarios de Defensoría en Línea</a:t>
          </a:r>
          <a:endParaRPr lang="es-SV" dirty="0"/>
        </a:p>
      </dgm:t>
    </dgm:pt>
    <dgm:pt modelId="{D48465BE-550D-44BC-A734-E0835BE2CDE7}" type="parTrans" cxnId="{DDBC0EED-46FD-4923-9230-5029CE1ABC80}">
      <dgm:prSet/>
      <dgm:spPr/>
      <dgm:t>
        <a:bodyPr/>
        <a:lstStyle/>
        <a:p>
          <a:endParaRPr lang="es-SV"/>
        </a:p>
      </dgm:t>
    </dgm:pt>
    <dgm:pt modelId="{8C279653-9EB7-4A91-AD7E-FD46EF426183}" type="sibTrans" cxnId="{DDBC0EED-46FD-4923-9230-5029CE1ABC80}">
      <dgm:prSet/>
      <dgm:spPr/>
      <dgm:t>
        <a:bodyPr/>
        <a:lstStyle/>
        <a:p>
          <a:endParaRPr lang="es-SV"/>
        </a:p>
      </dgm:t>
    </dgm:pt>
    <dgm:pt modelId="{F87B9CAA-491F-45D4-9E02-CF29B9902269}">
      <dgm:prSet phldrT="[Texto]"/>
      <dgm:spPr/>
      <dgm:t>
        <a:bodyPr/>
        <a:lstStyle/>
        <a:p>
          <a:pPr algn="just"/>
          <a:r>
            <a:rPr lang="es-SV" dirty="0" smtClean="0"/>
            <a:t>Denuncias no personales (avisos)</a:t>
          </a:r>
          <a:endParaRPr lang="es-SV" dirty="0"/>
        </a:p>
      </dgm:t>
    </dgm:pt>
    <dgm:pt modelId="{A958493B-E0C1-4E9D-A740-0B15AB24996E}" type="parTrans" cxnId="{A3808E54-682B-4D1F-B0A6-8456CE14C743}">
      <dgm:prSet/>
      <dgm:spPr/>
      <dgm:t>
        <a:bodyPr/>
        <a:lstStyle/>
        <a:p>
          <a:endParaRPr lang="es-SV"/>
        </a:p>
      </dgm:t>
    </dgm:pt>
    <dgm:pt modelId="{C64F99FF-5FEF-463B-A8C1-7B949BB302EF}" type="sibTrans" cxnId="{A3808E54-682B-4D1F-B0A6-8456CE14C743}">
      <dgm:prSet/>
      <dgm:spPr/>
      <dgm:t>
        <a:bodyPr/>
        <a:lstStyle/>
        <a:p>
          <a:endParaRPr lang="es-SV"/>
        </a:p>
      </dgm:t>
    </dgm:pt>
    <dgm:pt modelId="{B093A054-5D5D-40EA-94D9-BB79FE88D1EE}">
      <dgm:prSet phldrT="[Texto]"/>
      <dgm:spPr/>
      <dgm:t>
        <a:bodyPr/>
        <a:lstStyle/>
        <a:p>
          <a:pPr algn="just"/>
          <a:r>
            <a:rPr lang="es-SV" dirty="0" smtClean="0"/>
            <a:t>Solicitudes de información general</a:t>
          </a:r>
          <a:endParaRPr lang="es-SV" dirty="0"/>
        </a:p>
      </dgm:t>
    </dgm:pt>
    <dgm:pt modelId="{7F7A7132-18DC-46DB-9461-DB9A7FA796F2}" type="parTrans" cxnId="{65BF2A3A-42E8-4FA4-BFE3-3630424AB97D}">
      <dgm:prSet/>
      <dgm:spPr/>
      <dgm:t>
        <a:bodyPr/>
        <a:lstStyle/>
        <a:p>
          <a:endParaRPr lang="es-SV"/>
        </a:p>
      </dgm:t>
    </dgm:pt>
    <dgm:pt modelId="{AC89E954-2C7B-462F-BAA9-1AD25FFF5FA0}" type="sibTrans" cxnId="{65BF2A3A-42E8-4FA4-BFE3-3630424AB97D}">
      <dgm:prSet/>
      <dgm:spPr/>
      <dgm:t>
        <a:bodyPr/>
        <a:lstStyle/>
        <a:p>
          <a:endParaRPr lang="es-SV"/>
        </a:p>
      </dgm:t>
    </dgm:pt>
    <dgm:pt modelId="{3CAD4ED9-95EB-4D67-BC67-5279323F7683}">
      <dgm:prSet phldrT="[Texto]"/>
      <dgm:spPr/>
      <dgm:t>
        <a:bodyPr/>
        <a:lstStyle/>
        <a:p>
          <a:pPr algn="just"/>
          <a:r>
            <a:rPr lang="es-SV" dirty="0" smtClean="0"/>
            <a:t>Consultas de consumidores sobre el estado de sus casos</a:t>
          </a:r>
          <a:endParaRPr lang="es-SV" dirty="0"/>
        </a:p>
      </dgm:t>
    </dgm:pt>
    <dgm:pt modelId="{A2104927-95BF-4021-A1EB-40571C561625}" type="parTrans" cxnId="{CB591B1F-9E49-44A6-936D-D7BBA34095E1}">
      <dgm:prSet/>
      <dgm:spPr/>
      <dgm:t>
        <a:bodyPr/>
        <a:lstStyle/>
        <a:p>
          <a:endParaRPr lang="es-SV"/>
        </a:p>
      </dgm:t>
    </dgm:pt>
    <dgm:pt modelId="{49D27347-60B4-44F0-B262-1CD0A2CE71F3}" type="sibTrans" cxnId="{CB591B1F-9E49-44A6-936D-D7BBA34095E1}">
      <dgm:prSet/>
      <dgm:spPr/>
      <dgm:t>
        <a:bodyPr/>
        <a:lstStyle/>
        <a:p>
          <a:endParaRPr lang="es-SV"/>
        </a:p>
      </dgm:t>
    </dgm:pt>
    <dgm:pt modelId="{532ACDF5-AD19-4427-89CF-39B80EA5AC8E}" type="pres">
      <dgm:prSet presAssocID="{FE7C00C2-C78D-4670-BF55-FD3A65085981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SV"/>
        </a:p>
      </dgm:t>
    </dgm:pt>
    <dgm:pt modelId="{A7474CE5-7537-4FBB-9E49-4011AB5D5A9D}" type="pres">
      <dgm:prSet presAssocID="{3E5F782A-9887-4D59-8DA4-295EE5D48B3A}" presName="composite" presStyleCnt="0"/>
      <dgm:spPr/>
    </dgm:pt>
    <dgm:pt modelId="{74AF2ED7-8017-48C6-A3C9-80A9D288B026}" type="pres">
      <dgm:prSet presAssocID="{3E5F782A-9887-4D59-8DA4-295EE5D48B3A}" presName="LShape" presStyleLbl="alignNode1" presStyleIdx="0" presStyleCnt="7"/>
      <dgm:spPr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s-SV"/>
        </a:p>
      </dgm:t>
    </dgm:pt>
    <dgm:pt modelId="{D01EE16D-466D-4FC4-A44C-BC73B6695729}" type="pres">
      <dgm:prSet presAssocID="{3E5F782A-9887-4D59-8DA4-295EE5D48B3A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37EF7DE6-E8BE-4F1B-A086-5D8FC3C11AC3}" type="pres">
      <dgm:prSet presAssocID="{3E5F782A-9887-4D59-8DA4-295EE5D48B3A}" presName="Triangle" presStyleLbl="alignNode1" presStyleIdx="1" presStyleCnt="7"/>
      <dgm:spPr/>
    </dgm:pt>
    <dgm:pt modelId="{3ED53885-930B-46E6-9D8D-F374279DC416}" type="pres">
      <dgm:prSet presAssocID="{8C279653-9EB7-4A91-AD7E-FD46EF426183}" presName="sibTrans" presStyleCnt="0"/>
      <dgm:spPr/>
    </dgm:pt>
    <dgm:pt modelId="{84D2927B-9EA4-4988-AE5A-F90A1E5AAA73}" type="pres">
      <dgm:prSet presAssocID="{8C279653-9EB7-4A91-AD7E-FD46EF426183}" presName="space" presStyleCnt="0"/>
      <dgm:spPr/>
    </dgm:pt>
    <dgm:pt modelId="{3BC20B5A-07BB-4790-A8E6-ACE9ABF1CF19}" type="pres">
      <dgm:prSet presAssocID="{F87B9CAA-491F-45D4-9E02-CF29B9902269}" presName="composite" presStyleCnt="0"/>
      <dgm:spPr/>
    </dgm:pt>
    <dgm:pt modelId="{E64B01E6-D016-459E-B932-6D262E742845}" type="pres">
      <dgm:prSet presAssocID="{F87B9CAA-491F-45D4-9E02-CF29B9902269}" presName="LShape" presStyleLbl="alignNode1" presStyleIdx="2" presStyleCnt="7"/>
      <dgm:spPr/>
    </dgm:pt>
    <dgm:pt modelId="{045E8A8B-2BB8-4EEF-81C0-4EAD14BCE84C}" type="pres">
      <dgm:prSet presAssocID="{F87B9CAA-491F-45D4-9E02-CF29B9902269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7EC6E171-9C2C-4679-9EE5-6E152F4C6927}" type="pres">
      <dgm:prSet presAssocID="{F87B9CAA-491F-45D4-9E02-CF29B9902269}" presName="Triangle" presStyleLbl="alignNode1" presStyleIdx="3" presStyleCnt="7"/>
      <dgm:spPr/>
    </dgm:pt>
    <dgm:pt modelId="{5958A578-337C-40B6-A193-E0FEC5FA6F2B}" type="pres">
      <dgm:prSet presAssocID="{C64F99FF-5FEF-463B-A8C1-7B949BB302EF}" presName="sibTrans" presStyleCnt="0"/>
      <dgm:spPr/>
    </dgm:pt>
    <dgm:pt modelId="{AB9EFF26-D2B4-4B26-B083-7B889273A49A}" type="pres">
      <dgm:prSet presAssocID="{C64F99FF-5FEF-463B-A8C1-7B949BB302EF}" presName="space" presStyleCnt="0"/>
      <dgm:spPr/>
    </dgm:pt>
    <dgm:pt modelId="{69DF6965-352F-45AE-8104-110A579C0657}" type="pres">
      <dgm:prSet presAssocID="{B093A054-5D5D-40EA-94D9-BB79FE88D1EE}" presName="composite" presStyleCnt="0"/>
      <dgm:spPr/>
    </dgm:pt>
    <dgm:pt modelId="{12454DD7-A454-4273-9C7D-1A52BD82C445}" type="pres">
      <dgm:prSet presAssocID="{B093A054-5D5D-40EA-94D9-BB79FE88D1EE}" presName="LShape" presStyleLbl="alignNode1" presStyleIdx="4" presStyleCnt="7"/>
      <dgm:spPr/>
    </dgm:pt>
    <dgm:pt modelId="{9414CBCF-D95D-4609-9AD5-E395FCFC0D88}" type="pres">
      <dgm:prSet presAssocID="{B093A054-5D5D-40EA-94D9-BB79FE88D1EE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AA906560-C69F-4AF2-A37F-E38A67FE656C}" type="pres">
      <dgm:prSet presAssocID="{B093A054-5D5D-40EA-94D9-BB79FE88D1EE}" presName="Triangle" presStyleLbl="alignNode1" presStyleIdx="5" presStyleCnt="7"/>
      <dgm:spPr/>
    </dgm:pt>
    <dgm:pt modelId="{ACB3B902-5C80-4EC0-9CA4-E1F59A3C7711}" type="pres">
      <dgm:prSet presAssocID="{AC89E954-2C7B-462F-BAA9-1AD25FFF5FA0}" presName="sibTrans" presStyleCnt="0"/>
      <dgm:spPr/>
    </dgm:pt>
    <dgm:pt modelId="{72AF815B-A5F3-4BB2-9CC7-5EAD116379C3}" type="pres">
      <dgm:prSet presAssocID="{AC89E954-2C7B-462F-BAA9-1AD25FFF5FA0}" presName="space" presStyleCnt="0"/>
      <dgm:spPr/>
    </dgm:pt>
    <dgm:pt modelId="{9B7F3E25-6047-4CE3-A6AF-649920051E98}" type="pres">
      <dgm:prSet presAssocID="{3CAD4ED9-95EB-4D67-BC67-5279323F7683}" presName="composite" presStyleCnt="0"/>
      <dgm:spPr/>
    </dgm:pt>
    <dgm:pt modelId="{E55FF67F-0C42-4015-8B5B-68B48025C879}" type="pres">
      <dgm:prSet presAssocID="{3CAD4ED9-95EB-4D67-BC67-5279323F7683}" presName="LShape" presStyleLbl="alignNode1" presStyleIdx="6" presStyleCnt="7"/>
      <dgm:spPr/>
    </dgm:pt>
    <dgm:pt modelId="{6F47CD95-830F-4F05-BC81-B6645F5F4F1E}" type="pres">
      <dgm:prSet presAssocID="{3CAD4ED9-95EB-4D67-BC67-5279323F7683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SV"/>
        </a:p>
      </dgm:t>
    </dgm:pt>
  </dgm:ptLst>
  <dgm:cxnLst>
    <dgm:cxn modelId="{DDBC0EED-46FD-4923-9230-5029CE1ABC80}" srcId="{FE7C00C2-C78D-4670-BF55-FD3A65085981}" destId="{3E5F782A-9887-4D59-8DA4-295EE5D48B3A}" srcOrd="0" destOrd="0" parTransId="{D48465BE-550D-44BC-A734-E0835BE2CDE7}" sibTransId="{8C279653-9EB7-4A91-AD7E-FD46EF426183}"/>
    <dgm:cxn modelId="{65BF2A3A-42E8-4FA4-BFE3-3630424AB97D}" srcId="{FE7C00C2-C78D-4670-BF55-FD3A65085981}" destId="{B093A054-5D5D-40EA-94D9-BB79FE88D1EE}" srcOrd="2" destOrd="0" parTransId="{7F7A7132-18DC-46DB-9461-DB9A7FA796F2}" sibTransId="{AC89E954-2C7B-462F-BAA9-1AD25FFF5FA0}"/>
    <dgm:cxn modelId="{B6FA26D6-036D-4058-8473-A8124E59860D}" type="presOf" srcId="{FE7C00C2-C78D-4670-BF55-FD3A65085981}" destId="{532ACDF5-AD19-4427-89CF-39B80EA5AC8E}" srcOrd="0" destOrd="0" presId="urn:microsoft.com/office/officeart/2009/3/layout/StepUpProcess"/>
    <dgm:cxn modelId="{8EEE0EA0-0483-4551-A84F-C0CAB70532EF}" type="presOf" srcId="{B093A054-5D5D-40EA-94D9-BB79FE88D1EE}" destId="{9414CBCF-D95D-4609-9AD5-E395FCFC0D88}" srcOrd="0" destOrd="0" presId="urn:microsoft.com/office/officeart/2009/3/layout/StepUpProcess"/>
    <dgm:cxn modelId="{8FDE0E97-7E63-40EA-85AB-B3EEF5D35528}" type="presOf" srcId="{3CAD4ED9-95EB-4D67-BC67-5279323F7683}" destId="{6F47CD95-830F-4F05-BC81-B6645F5F4F1E}" srcOrd="0" destOrd="0" presId="urn:microsoft.com/office/officeart/2009/3/layout/StepUpProcess"/>
    <dgm:cxn modelId="{A3808E54-682B-4D1F-B0A6-8456CE14C743}" srcId="{FE7C00C2-C78D-4670-BF55-FD3A65085981}" destId="{F87B9CAA-491F-45D4-9E02-CF29B9902269}" srcOrd="1" destOrd="0" parTransId="{A958493B-E0C1-4E9D-A740-0B15AB24996E}" sibTransId="{C64F99FF-5FEF-463B-A8C1-7B949BB302EF}"/>
    <dgm:cxn modelId="{887B0731-730C-4BD6-8C01-5355860B0FDE}" type="presOf" srcId="{F87B9CAA-491F-45D4-9E02-CF29B9902269}" destId="{045E8A8B-2BB8-4EEF-81C0-4EAD14BCE84C}" srcOrd="0" destOrd="0" presId="urn:microsoft.com/office/officeart/2009/3/layout/StepUpProcess"/>
    <dgm:cxn modelId="{CB591B1F-9E49-44A6-936D-D7BBA34095E1}" srcId="{FE7C00C2-C78D-4670-BF55-FD3A65085981}" destId="{3CAD4ED9-95EB-4D67-BC67-5279323F7683}" srcOrd="3" destOrd="0" parTransId="{A2104927-95BF-4021-A1EB-40571C561625}" sibTransId="{49D27347-60B4-44F0-B262-1CD0A2CE71F3}"/>
    <dgm:cxn modelId="{7924DB0E-ED2C-4062-A315-A3DC5ACF13EC}" type="presOf" srcId="{3E5F782A-9887-4D59-8DA4-295EE5D48B3A}" destId="{D01EE16D-466D-4FC4-A44C-BC73B6695729}" srcOrd="0" destOrd="0" presId="urn:microsoft.com/office/officeart/2009/3/layout/StepUpProcess"/>
    <dgm:cxn modelId="{0AE1B3B7-9150-41D3-BD83-84BE51A4E384}" type="presParOf" srcId="{532ACDF5-AD19-4427-89CF-39B80EA5AC8E}" destId="{A7474CE5-7537-4FBB-9E49-4011AB5D5A9D}" srcOrd="0" destOrd="0" presId="urn:microsoft.com/office/officeart/2009/3/layout/StepUpProcess"/>
    <dgm:cxn modelId="{245EC0D3-9C07-4F62-BBA7-073E656A40CB}" type="presParOf" srcId="{A7474CE5-7537-4FBB-9E49-4011AB5D5A9D}" destId="{74AF2ED7-8017-48C6-A3C9-80A9D288B026}" srcOrd="0" destOrd="0" presId="urn:microsoft.com/office/officeart/2009/3/layout/StepUpProcess"/>
    <dgm:cxn modelId="{02B7E525-100A-4513-BB0A-2C36863E22A8}" type="presParOf" srcId="{A7474CE5-7537-4FBB-9E49-4011AB5D5A9D}" destId="{D01EE16D-466D-4FC4-A44C-BC73B6695729}" srcOrd="1" destOrd="0" presId="urn:microsoft.com/office/officeart/2009/3/layout/StepUpProcess"/>
    <dgm:cxn modelId="{6996BE29-904D-4F24-8005-02A59CD12AFF}" type="presParOf" srcId="{A7474CE5-7537-4FBB-9E49-4011AB5D5A9D}" destId="{37EF7DE6-E8BE-4F1B-A086-5D8FC3C11AC3}" srcOrd="2" destOrd="0" presId="urn:microsoft.com/office/officeart/2009/3/layout/StepUpProcess"/>
    <dgm:cxn modelId="{2325B718-0376-4800-8F6B-E919D06AF659}" type="presParOf" srcId="{532ACDF5-AD19-4427-89CF-39B80EA5AC8E}" destId="{3ED53885-930B-46E6-9D8D-F374279DC416}" srcOrd="1" destOrd="0" presId="urn:microsoft.com/office/officeart/2009/3/layout/StepUpProcess"/>
    <dgm:cxn modelId="{2B85F518-FE54-48E2-A6C2-700ACC065A2E}" type="presParOf" srcId="{3ED53885-930B-46E6-9D8D-F374279DC416}" destId="{84D2927B-9EA4-4988-AE5A-F90A1E5AAA73}" srcOrd="0" destOrd="0" presId="urn:microsoft.com/office/officeart/2009/3/layout/StepUpProcess"/>
    <dgm:cxn modelId="{0DFA0947-2603-4063-A8F3-5EF5474EC1C5}" type="presParOf" srcId="{532ACDF5-AD19-4427-89CF-39B80EA5AC8E}" destId="{3BC20B5A-07BB-4790-A8E6-ACE9ABF1CF19}" srcOrd="2" destOrd="0" presId="urn:microsoft.com/office/officeart/2009/3/layout/StepUpProcess"/>
    <dgm:cxn modelId="{A25AAB0D-CA57-4191-86C3-F6D69EC114F0}" type="presParOf" srcId="{3BC20B5A-07BB-4790-A8E6-ACE9ABF1CF19}" destId="{E64B01E6-D016-459E-B932-6D262E742845}" srcOrd="0" destOrd="0" presId="urn:microsoft.com/office/officeart/2009/3/layout/StepUpProcess"/>
    <dgm:cxn modelId="{C50FF136-474D-4A02-92A3-BABE2CEB8948}" type="presParOf" srcId="{3BC20B5A-07BB-4790-A8E6-ACE9ABF1CF19}" destId="{045E8A8B-2BB8-4EEF-81C0-4EAD14BCE84C}" srcOrd="1" destOrd="0" presId="urn:microsoft.com/office/officeart/2009/3/layout/StepUpProcess"/>
    <dgm:cxn modelId="{9B4D5625-FFFD-4D09-A60C-5442DACF2963}" type="presParOf" srcId="{3BC20B5A-07BB-4790-A8E6-ACE9ABF1CF19}" destId="{7EC6E171-9C2C-4679-9EE5-6E152F4C6927}" srcOrd="2" destOrd="0" presId="urn:microsoft.com/office/officeart/2009/3/layout/StepUpProcess"/>
    <dgm:cxn modelId="{8DA4F372-19AD-4EE7-A860-3C701929B17D}" type="presParOf" srcId="{532ACDF5-AD19-4427-89CF-39B80EA5AC8E}" destId="{5958A578-337C-40B6-A193-E0FEC5FA6F2B}" srcOrd="3" destOrd="0" presId="urn:microsoft.com/office/officeart/2009/3/layout/StepUpProcess"/>
    <dgm:cxn modelId="{3211ED12-F6D6-40B8-95FD-86085748637E}" type="presParOf" srcId="{5958A578-337C-40B6-A193-E0FEC5FA6F2B}" destId="{AB9EFF26-D2B4-4B26-B083-7B889273A49A}" srcOrd="0" destOrd="0" presId="urn:microsoft.com/office/officeart/2009/3/layout/StepUpProcess"/>
    <dgm:cxn modelId="{614C43DA-10B7-42A2-82B0-F1A077744BEF}" type="presParOf" srcId="{532ACDF5-AD19-4427-89CF-39B80EA5AC8E}" destId="{69DF6965-352F-45AE-8104-110A579C0657}" srcOrd="4" destOrd="0" presId="urn:microsoft.com/office/officeart/2009/3/layout/StepUpProcess"/>
    <dgm:cxn modelId="{C8D5CCF8-BC87-43C1-A046-E32F512171E8}" type="presParOf" srcId="{69DF6965-352F-45AE-8104-110A579C0657}" destId="{12454DD7-A454-4273-9C7D-1A52BD82C445}" srcOrd="0" destOrd="0" presId="urn:microsoft.com/office/officeart/2009/3/layout/StepUpProcess"/>
    <dgm:cxn modelId="{64965FEC-5430-454D-A144-ABD7DFBD3E4E}" type="presParOf" srcId="{69DF6965-352F-45AE-8104-110A579C0657}" destId="{9414CBCF-D95D-4609-9AD5-E395FCFC0D88}" srcOrd="1" destOrd="0" presId="urn:microsoft.com/office/officeart/2009/3/layout/StepUpProcess"/>
    <dgm:cxn modelId="{12D32BB2-7E89-42F6-8A27-D788649A17CB}" type="presParOf" srcId="{69DF6965-352F-45AE-8104-110A579C0657}" destId="{AA906560-C69F-4AF2-A37F-E38A67FE656C}" srcOrd="2" destOrd="0" presId="urn:microsoft.com/office/officeart/2009/3/layout/StepUpProcess"/>
    <dgm:cxn modelId="{0C8C7D39-22D0-479F-BC2E-704B1C33ED22}" type="presParOf" srcId="{532ACDF5-AD19-4427-89CF-39B80EA5AC8E}" destId="{ACB3B902-5C80-4EC0-9CA4-E1F59A3C7711}" srcOrd="5" destOrd="0" presId="urn:microsoft.com/office/officeart/2009/3/layout/StepUpProcess"/>
    <dgm:cxn modelId="{E12B0B79-920A-4046-A088-6EDDFC21F066}" type="presParOf" srcId="{ACB3B902-5C80-4EC0-9CA4-E1F59A3C7711}" destId="{72AF815B-A5F3-4BB2-9CC7-5EAD116379C3}" srcOrd="0" destOrd="0" presId="urn:microsoft.com/office/officeart/2009/3/layout/StepUpProcess"/>
    <dgm:cxn modelId="{BFEFCA31-B7E9-40F7-B641-F48C22AF0C0D}" type="presParOf" srcId="{532ACDF5-AD19-4427-89CF-39B80EA5AC8E}" destId="{9B7F3E25-6047-4CE3-A6AF-649920051E98}" srcOrd="6" destOrd="0" presId="urn:microsoft.com/office/officeart/2009/3/layout/StepUpProcess"/>
    <dgm:cxn modelId="{606B07B3-339E-4C23-B184-D08183935A37}" type="presParOf" srcId="{9B7F3E25-6047-4CE3-A6AF-649920051E98}" destId="{E55FF67F-0C42-4015-8B5B-68B48025C879}" srcOrd="0" destOrd="0" presId="urn:microsoft.com/office/officeart/2009/3/layout/StepUpProcess"/>
    <dgm:cxn modelId="{950FD537-6B33-46E3-B3E1-D10EB7457E65}" type="presParOf" srcId="{9B7F3E25-6047-4CE3-A6AF-649920051E98}" destId="{6F47CD95-830F-4F05-BC81-B6645F5F4F1E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9E7529-808E-4ECC-8566-592F5348E8B4}">
      <dsp:nvSpPr>
        <dsp:cNvPr id="0" name=""/>
        <dsp:cNvSpPr/>
      </dsp:nvSpPr>
      <dsp:spPr>
        <a:xfrm>
          <a:off x="0" y="4320176"/>
          <a:ext cx="7632848" cy="0"/>
        </a:xfrm>
        <a:prstGeom prst="line">
          <a:avLst/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C9C11C-0246-4ACC-890F-6DD4C4CB0642}">
      <dsp:nvSpPr>
        <dsp:cNvPr id="0" name=""/>
        <dsp:cNvSpPr/>
      </dsp:nvSpPr>
      <dsp:spPr>
        <a:xfrm>
          <a:off x="0" y="3594437"/>
          <a:ext cx="7632848" cy="0"/>
        </a:xfrm>
        <a:prstGeom prst="line">
          <a:avLst/>
        </a:prstGeom>
        <a:noFill/>
        <a:ln w="25400" cap="flat" cmpd="sng" algn="ctr">
          <a:solidFill>
            <a:schemeClr val="bg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8443BD-7C4E-4B81-A215-B8F457C0ED77}">
      <dsp:nvSpPr>
        <dsp:cNvPr id="0" name=""/>
        <dsp:cNvSpPr/>
      </dsp:nvSpPr>
      <dsp:spPr>
        <a:xfrm>
          <a:off x="0" y="2868699"/>
          <a:ext cx="7632848" cy="0"/>
        </a:xfrm>
        <a:prstGeom prst="line">
          <a:avLst/>
        </a:prstGeom>
        <a:noFill/>
        <a:ln w="25400" cap="flat" cmpd="sng" algn="ctr">
          <a:solidFill>
            <a:schemeClr val="bg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3A2CB0-676D-4798-8EA9-D59C0937BE13}">
      <dsp:nvSpPr>
        <dsp:cNvPr id="0" name=""/>
        <dsp:cNvSpPr/>
      </dsp:nvSpPr>
      <dsp:spPr>
        <a:xfrm>
          <a:off x="0" y="2142960"/>
          <a:ext cx="7632848" cy="0"/>
        </a:xfrm>
        <a:prstGeom prst="line">
          <a:avLst/>
        </a:prstGeom>
        <a:noFill/>
        <a:ln w="25400" cap="flat" cmpd="sng" algn="ctr">
          <a:solidFill>
            <a:schemeClr val="bg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ACA169-EC53-40CA-A38A-51B189A1133A}">
      <dsp:nvSpPr>
        <dsp:cNvPr id="0" name=""/>
        <dsp:cNvSpPr/>
      </dsp:nvSpPr>
      <dsp:spPr>
        <a:xfrm>
          <a:off x="0" y="1417221"/>
          <a:ext cx="7632848" cy="0"/>
        </a:xfrm>
        <a:prstGeom prst="line">
          <a:avLst/>
        </a:prstGeom>
        <a:noFill/>
        <a:ln w="25400" cap="flat" cmpd="sng" algn="ctr">
          <a:solidFill>
            <a:schemeClr val="bg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D8CA88-EF5C-43DE-AD92-0BDF4329C959}">
      <dsp:nvSpPr>
        <dsp:cNvPr id="0" name=""/>
        <dsp:cNvSpPr/>
      </dsp:nvSpPr>
      <dsp:spPr>
        <a:xfrm>
          <a:off x="0" y="691483"/>
          <a:ext cx="7632848" cy="0"/>
        </a:xfrm>
        <a:prstGeom prst="line">
          <a:avLst/>
        </a:prstGeom>
        <a:noFill/>
        <a:ln w="25400" cap="flat" cmpd="sng" algn="ctr">
          <a:solidFill>
            <a:schemeClr val="bg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A213D3-6321-4CD0-88A0-3300F40A2E1F}">
      <dsp:nvSpPr>
        <dsp:cNvPr id="0" name=""/>
        <dsp:cNvSpPr/>
      </dsp:nvSpPr>
      <dsp:spPr>
        <a:xfrm>
          <a:off x="1984540" y="303"/>
          <a:ext cx="5648307" cy="691179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200" b="1" kern="1200" dirty="0" smtClean="0">
              <a:solidFill>
                <a:srgbClr val="00B050"/>
              </a:solidFill>
            </a:rPr>
            <a:t>Atención con calidad y calidez</a:t>
          </a:r>
          <a:endParaRPr lang="es-SV" sz="2200" b="1" kern="1200" dirty="0">
            <a:solidFill>
              <a:srgbClr val="00B050"/>
            </a:solidFill>
            <a:latin typeface="Arial Narrow" charset="0"/>
          </a:endParaRPr>
        </a:p>
      </dsp:txBody>
      <dsp:txXfrm>
        <a:off x="1984540" y="303"/>
        <a:ext cx="5648307" cy="691179"/>
      </dsp:txXfrm>
    </dsp:sp>
    <dsp:sp modelId="{6A4EC5C0-024D-49EA-AF3C-53C2019A711C}">
      <dsp:nvSpPr>
        <dsp:cNvPr id="0" name=""/>
        <dsp:cNvSpPr/>
      </dsp:nvSpPr>
      <dsp:spPr>
        <a:xfrm>
          <a:off x="616388" y="142832"/>
          <a:ext cx="751763" cy="406123"/>
        </a:xfrm>
        <a:prstGeom prst="homePlate">
          <a:avLst/>
        </a:prstGeom>
        <a:solidFill>
          <a:srgbClr val="00FF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800" b="1" kern="1200" dirty="0" smtClean="0"/>
            <a:t>1</a:t>
          </a:r>
          <a:endParaRPr lang="es-SV" sz="2800" b="1" kern="1200" dirty="0"/>
        </a:p>
      </dsp:txBody>
      <dsp:txXfrm>
        <a:off x="616388" y="142832"/>
        <a:ext cx="650232" cy="406123"/>
      </dsp:txXfrm>
    </dsp:sp>
    <dsp:sp modelId="{7FBED063-C0E7-4729-B3CB-2902941E1425}">
      <dsp:nvSpPr>
        <dsp:cNvPr id="0" name=""/>
        <dsp:cNvSpPr/>
      </dsp:nvSpPr>
      <dsp:spPr>
        <a:xfrm>
          <a:off x="1984540" y="726042"/>
          <a:ext cx="5648307" cy="691179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200" b="1" kern="1200" dirty="0" smtClean="0">
              <a:solidFill>
                <a:srgbClr val="00B050"/>
              </a:solidFill>
            </a:rPr>
            <a:t>Protección de la economía familiar</a:t>
          </a:r>
          <a:endParaRPr lang="es-SV" sz="2200" b="1" kern="1200" dirty="0">
            <a:solidFill>
              <a:srgbClr val="00B050"/>
            </a:solidFill>
            <a:latin typeface="Arial Narrow" charset="0"/>
          </a:endParaRPr>
        </a:p>
      </dsp:txBody>
      <dsp:txXfrm>
        <a:off x="1984540" y="726042"/>
        <a:ext cx="5648307" cy="691179"/>
      </dsp:txXfrm>
    </dsp:sp>
    <dsp:sp modelId="{858AD245-A4DF-4EFD-9DB2-8BC1CE232CE2}">
      <dsp:nvSpPr>
        <dsp:cNvPr id="0" name=""/>
        <dsp:cNvSpPr/>
      </dsp:nvSpPr>
      <dsp:spPr>
        <a:xfrm>
          <a:off x="616388" y="868570"/>
          <a:ext cx="751763" cy="406123"/>
        </a:xfrm>
        <a:prstGeom prst="homePlate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800" b="1" kern="1200" dirty="0" smtClean="0"/>
            <a:t>2</a:t>
          </a:r>
          <a:endParaRPr lang="es-SV" sz="2800" b="1" kern="1200" dirty="0"/>
        </a:p>
      </dsp:txBody>
      <dsp:txXfrm>
        <a:off x="616388" y="868570"/>
        <a:ext cx="650232" cy="406123"/>
      </dsp:txXfrm>
    </dsp:sp>
    <dsp:sp modelId="{F2194206-BE28-45A6-9A1D-47D22E67A158}">
      <dsp:nvSpPr>
        <dsp:cNvPr id="0" name=""/>
        <dsp:cNvSpPr/>
      </dsp:nvSpPr>
      <dsp:spPr>
        <a:xfrm>
          <a:off x="1984540" y="1451780"/>
          <a:ext cx="5648307" cy="691179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200" b="1" kern="1200" dirty="0" smtClean="0">
              <a:solidFill>
                <a:srgbClr val="00B050"/>
              </a:solidFill>
            </a:rPr>
            <a:t>Ejercicio de la potestad sancionadora</a:t>
          </a:r>
          <a:endParaRPr lang="es-SV" sz="2200" b="1" kern="1200" dirty="0">
            <a:solidFill>
              <a:srgbClr val="00B050"/>
            </a:solidFill>
            <a:latin typeface="Arial Narrow" charset="0"/>
          </a:endParaRPr>
        </a:p>
      </dsp:txBody>
      <dsp:txXfrm>
        <a:off x="1984540" y="1451780"/>
        <a:ext cx="5648307" cy="691179"/>
      </dsp:txXfrm>
    </dsp:sp>
    <dsp:sp modelId="{AB5AA925-CC9A-48B9-8493-17C609CF3716}">
      <dsp:nvSpPr>
        <dsp:cNvPr id="0" name=""/>
        <dsp:cNvSpPr/>
      </dsp:nvSpPr>
      <dsp:spPr>
        <a:xfrm>
          <a:off x="616388" y="1594309"/>
          <a:ext cx="751763" cy="406123"/>
        </a:xfrm>
        <a:prstGeom prst="homePlate">
          <a:avLst/>
        </a:prstGeom>
        <a:solidFill>
          <a:srgbClr val="FF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800" b="1" kern="1200" dirty="0" smtClean="0">
              <a:solidFill>
                <a:schemeClr val="bg1"/>
              </a:solidFill>
            </a:rPr>
            <a:t>3</a:t>
          </a:r>
          <a:endParaRPr lang="es-SV" sz="2800" b="1" kern="1200" dirty="0">
            <a:solidFill>
              <a:schemeClr val="bg1"/>
            </a:solidFill>
          </a:endParaRPr>
        </a:p>
      </dsp:txBody>
      <dsp:txXfrm>
        <a:off x="616388" y="1594309"/>
        <a:ext cx="650232" cy="406123"/>
      </dsp:txXfrm>
    </dsp:sp>
    <dsp:sp modelId="{400BCA1C-C215-4A47-B82F-5BE14BBAB2C4}">
      <dsp:nvSpPr>
        <dsp:cNvPr id="0" name=""/>
        <dsp:cNvSpPr/>
      </dsp:nvSpPr>
      <dsp:spPr>
        <a:xfrm>
          <a:off x="1984540" y="2177519"/>
          <a:ext cx="5648307" cy="691179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200" b="1" kern="1200" dirty="0" smtClean="0">
              <a:solidFill>
                <a:srgbClr val="00B050"/>
              </a:solidFill>
            </a:rPr>
            <a:t>Fortaleciendo la vigilancia de mercados</a:t>
          </a:r>
          <a:endParaRPr lang="es-SV" sz="2200" b="1" kern="1200" dirty="0">
            <a:solidFill>
              <a:srgbClr val="00B050"/>
            </a:solidFill>
            <a:latin typeface="Arial Narrow" charset="0"/>
          </a:endParaRPr>
        </a:p>
      </dsp:txBody>
      <dsp:txXfrm>
        <a:off x="1984540" y="2177519"/>
        <a:ext cx="5648307" cy="691179"/>
      </dsp:txXfrm>
    </dsp:sp>
    <dsp:sp modelId="{781DE2AB-07E1-446D-8462-5C9A5D4DDD08}">
      <dsp:nvSpPr>
        <dsp:cNvPr id="0" name=""/>
        <dsp:cNvSpPr/>
      </dsp:nvSpPr>
      <dsp:spPr>
        <a:xfrm>
          <a:off x="616388" y="2320047"/>
          <a:ext cx="751763" cy="406123"/>
        </a:xfrm>
        <a:prstGeom prst="homePlate">
          <a:avLst/>
        </a:prstGeom>
        <a:solidFill>
          <a:srgbClr val="CC66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800" b="1" kern="1200" dirty="0" smtClean="0"/>
            <a:t>4</a:t>
          </a:r>
          <a:endParaRPr lang="es-SV" sz="2800" b="1" kern="1200" dirty="0"/>
        </a:p>
      </dsp:txBody>
      <dsp:txXfrm>
        <a:off x="616388" y="2320047"/>
        <a:ext cx="650232" cy="406123"/>
      </dsp:txXfrm>
    </dsp:sp>
    <dsp:sp modelId="{0C7ACBA7-4558-496B-9FBC-1F3968ADC0DD}">
      <dsp:nvSpPr>
        <dsp:cNvPr id="0" name=""/>
        <dsp:cNvSpPr/>
      </dsp:nvSpPr>
      <dsp:spPr>
        <a:xfrm>
          <a:off x="1984540" y="2903258"/>
          <a:ext cx="5648307" cy="691179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200" b="1" kern="1200" dirty="0" smtClean="0">
              <a:solidFill>
                <a:srgbClr val="00B050"/>
              </a:solidFill>
            </a:rPr>
            <a:t>Transparentando precios, proporcionando información socialmente útil</a:t>
          </a:r>
          <a:endParaRPr lang="es-SV" sz="2200" b="1" kern="1200" dirty="0">
            <a:solidFill>
              <a:srgbClr val="00B050"/>
            </a:solidFill>
          </a:endParaRPr>
        </a:p>
      </dsp:txBody>
      <dsp:txXfrm>
        <a:off x="1984540" y="2903258"/>
        <a:ext cx="5648307" cy="691179"/>
      </dsp:txXfrm>
    </dsp:sp>
    <dsp:sp modelId="{657B83DE-3359-4C01-90D5-7DC12512EF53}">
      <dsp:nvSpPr>
        <dsp:cNvPr id="0" name=""/>
        <dsp:cNvSpPr/>
      </dsp:nvSpPr>
      <dsp:spPr>
        <a:xfrm>
          <a:off x="616388" y="3045786"/>
          <a:ext cx="751763" cy="406123"/>
        </a:xfrm>
        <a:prstGeom prst="homePlate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800" b="1" kern="1200" dirty="0" smtClean="0"/>
            <a:t>5</a:t>
          </a:r>
          <a:endParaRPr lang="es-SV" sz="2800" b="1" kern="1200" dirty="0"/>
        </a:p>
      </dsp:txBody>
      <dsp:txXfrm>
        <a:off x="616388" y="3045786"/>
        <a:ext cx="650232" cy="406123"/>
      </dsp:txXfrm>
    </dsp:sp>
    <dsp:sp modelId="{7CD1F047-8642-49B5-889D-D3E41C93E755}">
      <dsp:nvSpPr>
        <dsp:cNvPr id="0" name=""/>
        <dsp:cNvSpPr/>
      </dsp:nvSpPr>
      <dsp:spPr>
        <a:xfrm>
          <a:off x="1984540" y="3628996"/>
          <a:ext cx="5648307" cy="691179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200" b="1" kern="1200" dirty="0" smtClean="0">
              <a:solidFill>
                <a:srgbClr val="00B050"/>
              </a:solidFill>
            </a:rPr>
            <a:t>Acercamiento de los servicios con calidad y calidez</a:t>
          </a:r>
          <a:endParaRPr lang="es-SV" sz="2200" b="1" kern="1200" dirty="0">
            <a:solidFill>
              <a:srgbClr val="00B050"/>
            </a:solidFill>
          </a:endParaRPr>
        </a:p>
      </dsp:txBody>
      <dsp:txXfrm>
        <a:off x="1984540" y="3628996"/>
        <a:ext cx="5648307" cy="691179"/>
      </dsp:txXfrm>
    </dsp:sp>
    <dsp:sp modelId="{9D9D76B1-3746-4CB4-82C2-DACC72DC6BC3}">
      <dsp:nvSpPr>
        <dsp:cNvPr id="0" name=""/>
        <dsp:cNvSpPr/>
      </dsp:nvSpPr>
      <dsp:spPr>
        <a:xfrm>
          <a:off x="616388" y="3771524"/>
          <a:ext cx="751763" cy="406123"/>
        </a:xfrm>
        <a:prstGeom prst="homePlate">
          <a:avLst/>
        </a:prstGeom>
        <a:solidFill>
          <a:srgbClr val="440EF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800" b="1" kern="1200" dirty="0" smtClean="0"/>
            <a:t>6</a:t>
          </a:r>
          <a:endParaRPr lang="es-SV" sz="2800" b="1" kern="1200" dirty="0"/>
        </a:p>
      </dsp:txBody>
      <dsp:txXfrm>
        <a:off x="616388" y="3771524"/>
        <a:ext cx="650232" cy="40612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D70FF-C930-423E-8844-56C3479C5476}">
      <dsp:nvSpPr>
        <dsp:cNvPr id="0" name=""/>
        <dsp:cNvSpPr/>
      </dsp:nvSpPr>
      <dsp:spPr>
        <a:xfrm>
          <a:off x="360036" y="411292"/>
          <a:ext cx="7225120" cy="515054"/>
        </a:xfrm>
        <a:prstGeom prst="round2DiagRect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SV" sz="2400" kern="1200" dirty="0" smtClean="0"/>
            <a:t>Protección jurídica de las personas consumidoras</a:t>
          </a:r>
        </a:p>
      </dsp:txBody>
      <dsp:txXfrm>
        <a:off x="385179" y="436435"/>
        <a:ext cx="7174834" cy="46476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D70FF-C930-423E-8844-56C3479C5476}">
      <dsp:nvSpPr>
        <dsp:cNvPr id="0" name=""/>
        <dsp:cNvSpPr/>
      </dsp:nvSpPr>
      <dsp:spPr>
        <a:xfrm>
          <a:off x="360036" y="411292"/>
          <a:ext cx="7225120" cy="515054"/>
        </a:xfrm>
        <a:prstGeom prst="round2DiagRect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SV" sz="2400" kern="1200" dirty="0" smtClean="0"/>
            <a:t>Protección jurídica de las personas consumidoras</a:t>
          </a:r>
        </a:p>
      </dsp:txBody>
      <dsp:txXfrm>
        <a:off x="385179" y="436435"/>
        <a:ext cx="7174834" cy="464768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D70FF-C930-423E-8844-56C3479C5476}">
      <dsp:nvSpPr>
        <dsp:cNvPr id="0" name=""/>
        <dsp:cNvSpPr/>
      </dsp:nvSpPr>
      <dsp:spPr>
        <a:xfrm>
          <a:off x="0" y="365816"/>
          <a:ext cx="7224464" cy="924550"/>
        </a:xfrm>
        <a:prstGeom prst="round2DiagRect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SV" sz="4000" kern="1200" dirty="0" smtClean="0"/>
            <a:t>Principales Logros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s-SV" sz="2000" kern="1200" dirty="0" smtClean="0"/>
            <a:t>Junio 2014 – Mayo 2015</a:t>
          </a:r>
          <a:endParaRPr lang="es-SV" sz="2000" kern="1200" dirty="0"/>
        </a:p>
      </dsp:txBody>
      <dsp:txXfrm>
        <a:off x="45133" y="410949"/>
        <a:ext cx="7134198" cy="834284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D70FF-C930-423E-8844-56C3479C5476}">
      <dsp:nvSpPr>
        <dsp:cNvPr id="0" name=""/>
        <dsp:cNvSpPr/>
      </dsp:nvSpPr>
      <dsp:spPr>
        <a:xfrm>
          <a:off x="0" y="301531"/>
          <a:ext cx="7224464" cy="1053121"/>
        </a:xfrm>
        <a:prstGeom prst="round2DiagRect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SV" sz="4000" kern="1200" dirty="0" smtClean="0"/>
            <a:t>Principales Logros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s-SV" sz="2000" kern="1200" dirty="0" smtClean="0"/>
            <a:t>Junio 2014 – Mayo 2015</a:t>
          </a:r>
          <a:endParaRPr lang="es-SV" sz="2000" kern="1200" dirty="0"/>
        </a:p>
      </dsp:txBody>
      <dsp:txXfrm>
        <a:off x="51409" y="352940"/>
        <a:ext cx="7121646" cy="950303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D70FF-C930-423E-8844-56C3479C5476}">
      <dsp:nvSpPr>
        <dsp:cNvPr id="0" name=""/>
        <dsp:cNvSpPr/>
      </dsp:nvSpPr>
      <dsp:spPr>
        <a:xfrm>
          <a:off x="331235" y="352316"/>
          <a:ext cx="7221862" cy="808672"/>
        </a:xfrm>
        <a:prstGeom prst="round2DiagRect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S" sz="2800" kern="1200" dirty="0" smtClean="0"/>
            <a:t>7. Educación para el consumo y participación ciudadana</a:t>
          </a:r>
          <a:endParaRPr lang="es-SV" sz="2800" kern="1200" dirty="0" smtClean="0"/>
        </a:p>
      </dsp:txBody>
      <dsp:txXfrm>
        <a:off x="370711" y="391792"/>
        <a:ext cx="7142910" cy="7297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C9C11C-0246-4ACC-890F-6DD4C4CB0642}">
      <dsp:nvSpPr>
        <dsp:cNvPr id="0" name=""/>
        <dsp:cNvSpPr/>
      </dsp:nvSpPr>
      <dsp:spPr>
        <a:xfrm>
          <a:off x="0" y="4317451"/>
          <a:ext cx="7632848" cy="0"/>
        </a:xfrm>
        <a:prstGeom prst="line">
          <a:avLst/>
        </a:prstGeom>
        <a:noFill/>
        <a:ln w="25400" cap="flat" cmpd="sng" algn="ctr">
          <a:solidFill>
            <a:schemeClr val="bg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8443BD-7C4E-4B81-A215-B8F457C0ED77}">
      <dsp:nvSpPr>
        <dsp:cNvPr id="0" name=""/>
        <dsp:cNvSpPr/>
      </dsp:nvSpPr>
      <dsp:spPr>
        <a:xfrm>
          <a:off x="0" y="3446269"/>
          <a:ext cx="7632848" cy="0"/>
        </a:xfrm>
        <a:prstGeom prst="line">
          <a:avLst/>
        </a:prstGeom>
        <a:noFill/>
        <a:ln w="25400" cap="flat" cmpd="sng" algn="ctr">
          <a:solidFill>
            <a:schemeClr val="bg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3A2CB0-676D-4798-8EA9-D59C0937BE13}">
      <dsp:nvSpPr>
        <dsp:cNvPr id="0" name=""/>
        <dsp:cNvSpPr/>
      </dsp:nvSpPr>
      <dsp:spPr>
        <a:xfrm>
          <a:off x="0" y="2575088"/>
          <a:ext cx="7632848" cy="0"/>
        </a:xfrm>
        <a:prstGeom prst="line">
          <a:avLst/>
        </a:prstGeom>
        <a:noFill/>
        <a:ln w="25400" cap="flat" cmpd="sng" algn="ctr">
          <a:solidFill>
            <a:schemeClr val="bg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ACA169-EC53-40CA-A38A-51B189A1133A}">
      <dsp:nvSpPr>
        <dsp:cNvPr id="0" name=""/>
        <dsp:cNvSpPr/>
      </dsp:nvSpPr>
      <dsp:spPr>
        <a:xfrm>
          <a:off x="0" y="1703906"/>
          <a:ext cx="7632848" cy="0"/>
        </a:xfrm>
        <a:prstGeom prst="line">
          <a:avLst/>
        </a:prstGeom>
        <a:noFill/>
        <a:ln w="25400" cap="flat" cmpd="sng" algn="ctr">
          <a:solidFill>
            <a:schemeClr val="bg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D8CA88-EF5C-43DE-AD92-0BDF4329C959}">
      <dsp:nvSpPr>
        <dsp:cNvPr id="0" name=""/>
        <dsp:cNvSpPr/>
      </dsp:nvSpPr>
      <dsp:spPr>
        <a:xfrm>
          <a:off x="0" y="832725"/>
          <a:ext cx="7632848" cy="0"/>
        </a:xfrm>
        <a:prstGeom prst="line">
          <a:avLst/>
        </a:prstGeom>
        <a:noFill/>
        <a:ln w="25400" cap="flat" cmpd="sng" algn="ctr">
          <a:solidFill>
            <a:schemeClr val="bg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A213D3-6321-4CD0-88A0-3300F40A2E1F}">
      <dsp:nvSpPr>
        <dsp:cNvPr id="0" name=""/>
        <dsp:cNvSpPr/>
      </dsp:nvSpPr>
      <dsp:spPr>
        <a:xfrm>
          <a:off x="1984540" y="3028"/>
          <a:ext cx="5648307" cy="829696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b="1" kern="1200" dirty="0" smtClean="0">
              <a:solidFill>
                <a:srgbClr val="00B050"/>
              </a:solidFill>
            </a:rPr>
            <a:t>Educación para el consumo y participación ciudadana</a:t>
          </a:r>
          <a:endParaRPr lang="es-SV" sz="2200" b="1" kern="1200" dirty="0">
            <a:solidFill>
              <a:srgbClr val="00B050"/>
            </a:solidFill>
          </a:endParaRPr>
        </a:p>
      </dsp:txBody>
      <dsp:txXfrm>
        <a:off x="1984540" y="3028"/>
        <a:ext cx="5648307" cy="829696"/>
      </dsp:txXfrm>
    </dsp:sp>
    <dsp:sp modelId="{6A4EC5C0-024D-49EA-AF3C-53C2019A711C}">
      <dsp:nvSpPr>
        <dsp:cNvPr id="0" name=""/>
        <dsp:cNvSpPr/>
      </dsp:nvSpPr>
      <dsp:spPr>
        <a:xfrm>
          <a:off x="616388" y="174120"/>
          <a:ext cx="751763" cy="487513"/>
        </a:xfrm>
        <a:prstGeom prst="homePlate">
          <a:avLst/>
        </a:prstGeom>
        <a:solidFill>
          <a:srgbClr val="00FF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800" b="1" kern="1200" dirty="0" smtClean="0"/>
            <a:t>7</a:t>
          </a:r>
          <a:endParaRPr lang="es-SV" sz="2800" b="1" kern="1200" dirty="0"/>
        </a:p>
      </dsp:txBody>
      <dsp:txXfrm>
        <a:off x="616388" y="174120"/>
        <a:ext cx="629885" cy="487513"/>
      </dsp:txXfrm>
    </dsp:sp>
    <dsp:sp modelId="{7FBED063-C0E7-4729-B3CB-2902941E1425}">
      <dsp:nvSpPr>
        <dsp:cNvPr id="0" name=""/>
        <dsp:cNvSpPr/>
      </dsp:nvSpPr>
      <dsp:spPr>
        <a:xfrm>
          <a:off x="1984540" y="874210"/>
          <a:ext cx="5648307" cy="829696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200" b="1" kern="1200" dirty="0" smtClean="0">
              <a:solidFill>
                <a:srgbClr val="00B050"/>
              </a:solidFill>
            </a:rPr>
            <a:t>Coordinación efectiva del Sistema Nacional de Protección al Consumidor</a:t>
          </a:r>
          <a:endParaRPr lang="es-SV" sz="2200" b="1" kern="1200" dirty="0">
            <a:solidFill>
              <a:srgbClr val="00B050"/>
            </a:solidFill>
          </a:endParaRPr>
        </a:p>
      </dsp:txBody>
      <dsp:txXfrm>
        <a:off x="1984540" y="874210"/>
        <a:ext cx="5648307" cy="829696"/>
      </dsp:txXfrm>
    </dsp:sp>
    <dsp:sp modelId="{858AD245-A4DF-4EFD-9DB2-8BC1CE232CE2}">
      <dsp:nvSpPr>
        <dsp:cNvPr id="0" name=""/>
        <dsp:cNvSpPr/>
      </dsp:nvSpPr>
      <dsp:spPr>
        <a:xfrm>
          <a:off x="616388" y="1045301"/>
          <a:ext cx="751763" cy="487513"/>
        </a:xfrm>
        <a:prstGeom prst="homePlate">
          <a:avLst/>
        </a:prstGeom>
        <a:solidFill>
          <a:srgbClr val="0099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800" b="1" kern="1200" dirty="0" smtClean="0"/>
            <a:t>8</a:t>
          </a:r>
          <a:endParaRPr lang="es-SV" sz="2800" b="1" kern="1200" dirty="0"/>
        </a:p>
      </dsp:txBody>
      <dsp:txXfrm>
        <a:off x="616388" y="1045301"/>
        <a:ext cx="629885" cy="487513"/>
      </dsp:txXfrm>
    </dsp:sp>
    <dsp:sp modelId="{F2194206-BE28-45A6-9A1D-47D22E67A158}">
      <dsp:nvSpPr>
        <dsp:cNvPr id="0" name=""/>
        <dsp:cNvSpPr/>
      </dsp:nvSpPr>
      <dsp:spPr>
        <a:xfrm>
          <a:off x="1984540" y="1745391"/>
          <a:ext cx="5648307" cy="829696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200" b="1" kern="1200" dirty="0" smtClean="0">
              <a:solidFill>
                <a:srgbClr val="00B050"/>
              </a:solidFill>
            </a:rPr>
            <a:t>Relaciones institucionales y cooperación internacional </a:t>
          </a:r>
          <a:endParaRPr lang="es-SV" sz="2200" b="1" kern="1200" dirty="0">
            <a:solidFill>
              <a:srgbClr val="00B050"/>
            </a:solidFill>
          </a:endParaRPr>
        </a:p>
      </dsp:txBody>
      <dsp:txXfrm>
        <a:off x="1984540" y="1745391"/>
        <a:ext cx="5648307" cy="829696"/>
      </dsp:txXfrm>
    </dsp:sp>
    <dsp:sp modelId="{AB5AA925-CC9A-48B9-8493-17C609CF3716}">
      <dsp:nvSpPr>
        <dsp:cNvPr id="0" name=""/>
        <dsp:cNvSpPr/>
      </dsp:nvSpPr>
      <dsp:spPr>
        <a:xfrm>
          <a:off x="616388" y="1916483"/>
          <a:ext cx="751763" cy="487513"/>
        </a:xfrm>
        <a:prstGeom prst="homePlate">
          <a:avLst/>
        </a:prstGeom>
        <a:solidFill>
          <a:srgbClr val="FF0000"/>
        </a:solidFill>
        <a:ln>
          <a:solidFill>
            <a:schemeClr val="accent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800" b="1" kern="1200" dirty="0" smtClean="0"/>
            <a:t>9</a:t>
          </a:r>
          <a:endParaRPr lang="es-SV" sz="2800" b="1" kern="1200" dirty="0"/>
        </a:p>
      </dsp:txBody>
      <dsp:txXfrm>
        <a:off x="616388" y="1916483"/>
        <a:ext cx="629885" cy="487513"/>
      </dsp:txXfrm>
    </dsp:sp>
    <dsp:sp modelId="{400BCA1C-C215-4A47-B82F-5BE14BBAB2C4}">
      <dsp:nvSpPr>
        <dsp:cNvPr id="0" name=""/>
        <dsp:cNvSpPr/>
      </dsp:nvSpPr>
      <dsp:spPr>
        <a:xfrm>
          <a:off x="1984540" y="2616573"/>
          <a:ext cx="5648307" cy="829696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200" b="1" kern="1200" dirty="0" smtClean="0">
              <a:solidFill>
                <a:srgbClr val="00B050"/>
              </a:solidFill>
            </a:rPr>
            <a:t>Trabajando con responsabilidad y transparencia</a:t>
          </a:r>
          <a:endParaRPr lang="es-SV" sz="2200" b="1" kern="1200" dirty="0">
            <a:solidFill>
              <a:srgbClr val="00B050"/>
            </a:solidFill>
          </a:endParaRPr>
        </a:p>
      </dsp:txBody>
      <dsp:txXfrm>
        <a:off x="1984540" y="2616573"/>
        <a:ext cx="5648307" cy="829696"/>
      </dsp:txXfrm>
    </dsp:sp>
    <dsp:sp modelId="{781DE2AB-07E1-446D-8462-5C9A5D4DDD08}">
      <dsp:nvSpPr>
        <dsp:cNvPr id="0" name=""/>
        <dsp:cNvSpPr/>
      </dsp:nvSpPr>
      <dsp:spPr>
        <a:xfrm>
          <a:off x="616388" y="2787664"/>
          <a:ext cx="751763" cy="487513"/>
        </a:xfrm>
        <a:prstGeom prst="homePlate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800" b="1" kern="1200" dirty="0" smtClean="0"/>
            <a:t>10</a:t>
          </a:r>
          <a:endParaRPr lang="es-SV" sz="2800" b="1" kern="1200" dirty="0"/>
        </a:p>
      </dsp:txBody>
      <dsp:txXfrm>
        <a:off x="616388" y="2787664"/>
        <a:ext cx="629885" cy="487513"/>
      </dsp:txXfrm>
    </dsp:sp>
    <dsp:sp modelId="{0C7ACBA7-4558-496B-9FBC-1F3968ADC0DD}">
      <dsp:nvSpPr>
        <dsp:cNvPr id="0" name=""/>
        <dsp:cNvSpPr/>
      </dsp:nvSpPr>
      <dsp:spPr>
        <a:xfrm>
          <a:off x="1984540" y="3487754"/>
          <a:ext cx="5648307" cy="829696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200" b="1" kern="1200" dirty="0" smtClean="0">
              <a:solidFill>
                <a:srgbClr val="00B050"/>
              </a:solidFill>
            </a:rPr>
            <a:t>Ejecución presupuestaria </a:t>
          </a:r>
          <a:endParaRPr lang="es-SV" sz="2200" b="1" kern="1200" dirty="0">
            <a:solidFill>
              <a:srgbClr val="00B050"/>
            </a:solidFill>
          </a:endParaRPr>
        </a:p>
      </dsp:txBody>
      <dsp:txXfrm>
        <a:off x="1984540" y="3487754"/>
        <a:ext cx="5648307" cy="829696"/>
      </dsp:txXfrm>
    </dsp:sp>
    <dsp:sp modelId="{657B83DE-3359-4C01-90D5-7DC12512EF53}">
      <dsp:nvSpPr>
        <dsp:cNvPr id="0" name=""/>
        <dsp:cNvSpPr/>
      </dsp:nvSpPr>
      <dsp:spPr>
        <a:xfrm>
          <a:off x="616388" y="3658846"/>
          <a:ext cx="751763" cy="487513"/>
        </a:xfrm>
        <a:prstGeom prst="homePlate">
          <a:avLst/>
        </a:prstGeom>
        <a:solidFill>
          <a:srgbClr val="FF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SV" sz="2800" b="1" kern="1200" dirty="0" smtClean="0"/>
            <a:t>11</a:t>
          </a:r>
          <a:endParaRPr lang="es-SV" sz="2800" b="1" kern="1200" dirty="0"/>
        </a:p>
      </dsp:txBody>
      <dsp:txXfrm>
        <a:off x="616388" y="3658846"/>
        <a:ext cx="629885" cy="487513"/>
      </dsp:txXfrm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TabList">
  <dgm:title val="Lista de fichas"/>
  <dgm:desc val="Se usa para mostrar bloques de información no secuencial o agrupados. Funciona bien con listas con una cantidad pequeña de texto de Nivel 1. El primer elemento de Nivel 2 se muestra junto al texto de Nivel 1. El resto de texto de Nivel 2 aparece debajo del texto de Nivel 1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1/layout/TabList">
  <dgm:title val="Lista de fichas"/>
  <dgm:desc val="Se usa para mostrar bloques de información no secuencial o agrupados. Funciona bien con listas con una cantidad pequeña de texto de Nivel 1. El primer elemento de Nivel 2 se muestra junto al texto de Nivel 1. El resto de texto de Nivel 2 aparece debajo del texto de Nivel 1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2119" cy="464820"/>
          </a:xfrm>
          <a:prstGeom prst="rect">
            <a:avLst/>
          </a:prstGeom>
        </p:spPr>
        <p:txBody>
          <a:bodyPr vert="horz" lIns="92431" tIns="46216" rIns="92431" bIns="46216" rtlCol="0"/>
          <a:lstStyle>
            <a:lvl1pPr algn="l">
              <a:defRPr sz="1200">
                <a:ea typeface="+mn-ea"/>
              </a:defRPr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98103" y="0"/>
            <a:ext cx="2982119" cy="464820"/>
          </a:xfrm>
          <a:prstGeom prst="rect">
            <a:avLst/>
          </a:prstGeom>
        </p:spPr>
        <p:txBody>
          <a:bodyPr vert="horz" wrap="square" lIns="92431" tIns="46216" rIns="92431" bIns="46216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04F8CC8-2ADF-49CD-B8B1-297A60547D21}" type="datetime1">
              <a:rPr lang="es-SV"/>
              <a:pPr/>
              <a:t>25/06/2015</a:t>
            </a:fld>
            <a:endParaRPr lang="es-SV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1" y="8829967"/>
            <a:ext cx="2982119" cy="464820"/>
          </a:xfrm>
          <a:prstGeom prst="rect">
            <a:avLst/>
          </a:prstGeom>
        </p:spPr>
        <p:txBody>
          <a:bodyPr vert="horz" lIns="92431" tIns="46216" rIns="92431" bIns="46216" rtlCol="0" anchor="b"/>
          <a:lstStyle>
            <a:lvl1pPr algn="l">
              <a:defRPr sz="1200">
                <a:ea typeface="+mn-ea"/>
              </a:defRPr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98103" y="8829967"/>
            <a:ext cx="2982119" cy="464820"/>
          </a:xfrm>
          <a:prstGeom prst="rect">
            <a:avLst/>
          </a:prstGeom>
        </p:spPr>
        <p:txBody>
          <a:bodyPr vert="horz" wrap="square" lIns="92431" tIns="46216" rIns="92431" bIns="46216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3D9213D-7045-4D90-BCAE-8E07E8BB65E8}" type="slidenum">
              <a:rPr lang="es-SV"/>
              <a:pPr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7056309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2119" cy="464820"/>
          </a:xfrm>
          <a:prstGeom prst="rect">
            <a:avLst/>
          </a:prstGeom>
        </p:spPr>
        <p:txBody>
          <a:bodyPr vert="horz" lIns="92431" tIns="46216" rIns="92431" bIns="4621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98103" y="0"/>
            <a:ext cx="2982119" cy="464820"/>
          </a:xfrm>
          <a:prstGeom prst="rect">
            <a:avLst/>
          </a:prstGeom>
        </p:spPr>
        <p:txBody>
          <a:bodyPr vert="horz" wrap="square" lIns="92431" tIns="46216" rIns="92431" bIns="46216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09DA802A-31E0-47F8-80DA-BD6C3CD94D63}" type="datetime1">
              <a:rPr lang="es-MX"/>
              <a:pPr/>
              <a:t>25/06/2015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31" tIns="46216" rIns="92431" bIns="46216" rtlCol="0" anchor="ctr"/>
          <a:lstStyle/>
          <a:p>
            <a:pPr lvl="0"/>
            <a:endParaRPr lang="es-MX" noProof="0" smtClean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vert="horz" wrap="square" lIns="92431" tIns="46216" rIns="92431" bIns="46216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 smtClean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1" y="8829967"/>
            <a:ext cx="2982119" cy="464820"/>
          </a:xfrm>
          <a:prstGeom prst="rect">
            <a:avLst/>
          </a:prstGeom>
        </p:spPr>
        <p:txBody>
          <a:bodyPr vert="horz" lIns="92431" tIns="46216" rIns="92431" bIns="4621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98103" y="8829967"/>
            <a:ext cx="2982119" cy="464820"/>
          </a:xfrm>
          <a:prstGeom prst="rect">
            <a:avLst/>
          </a:prstGeom>
        </p:spPr>
        <p:txBody>
          <a:bodyPr vert="horz" wrap="square" lIns="92431" tIns="46216" rIns="92431" bIns="4621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1B89C565-CCF1-42BF-A648-7AD50E126321}" type="slidenum">
              <a:rPr lang="es-MX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183818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84613" y="8685214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2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937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14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598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15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16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17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570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18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6609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19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7739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20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21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22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5542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23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84613" y="8685214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3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0526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24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3512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25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26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27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28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6927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29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0110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30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31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altLang="es-SV" smtClean="0">
              <a:ea typeface="ＭＳ Ｐゴシック" panose="020B0600070205080204" pitchFamily="34" charset="-128"/>
            </a:endParaRPr>
          </a:p>
        </p:txBody>
      </p:sp>
      <p:sp>
        <p:nvSpPr>
          <p:cNvPr id="54276" name="3 Marcador de número de diapositiva"/>
          <p:cNvSpPr txBox="1">
            <a:spLocks noGrp="1"/>
          </p:cNvSpPr>
          <p:nvPr/>
        </p:nvSpPr>
        <p:spPr bwMode="auto">
          <a:xfrm>
            <a:off x="3897313" y="8829675"/>
            <a:ext cx="2982912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31" tIns="46216" rIns="92431" bIns="4621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E2CAF1B-BFE4-47B1-A697-9EFDC908C9CD}" type="slidenum">
              <a:rPr lang="es-MX" altLang="es-SV"/>
              <a:pPr algn="r" eaLnBrk="1" hangingPunct="1">
                <a:spcBef>
                  <a:spcPct val="0"/>
                </a:spcBef>
              </a:pPr>
              <a:t>32</a:t>
            </a:fld>
            <a:endParaRPr lang="es-MX" altLang="es-SV"/>
          </a:p>
        </p:txBody>
      </p:sp>
    </p:spTree>
    <p:extLst>
      <p:ext uri="{BB962C8B-B14F-4D97-AF65-F5344CB8AC3E}">
        <p14:creationId xmlns:p14="http://schemas.microsoft.com/office/powerpoint/2010/main" val="16857163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altLang="es-SV" smtClean="0">
              <a:ea typeface="ＭＳ Ｐゴシック" panose="020B0600070205080204" pitchFamily="34" charset="-128"/>
            </a:endParaRPr>
          </a:p>
        </p:txBody>
      </p:sp>
      <p:sp>
        <p:nvSpPr>
          <p:cNvPr id="62468" name="3 Marcador de número de diapositiva"/>
          <p:cNvSpPr txBox="1">
            <a:spLocks noGrp="1"/>
          </p:cNvSpPr>
          <p:nvPr/>
        </p:nvSpPr>
        <p:spPr bwMode="auto">
          <a:xfrm>
            <a:off x="3897313" y="8829675"/>
            <a:ext cx="2982912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31" tIns="46216" rIns="92431" bIns="4621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506F51F-0137-4575-B194-3A3C36B6D412}" type="slidenum">
              <a:rPr lang="es-MX" altLang="es-SV"/>
              <a:pPr algn="r" eaLnBrk="1" hangingPunct="1">
                <a:spcBef>
                  <a:spcPct val="0"/>
                </a:spcBef>
              </a:pPr>
              <a:t>33</a:t>
            </a:fld>
            <a:endParaRPr lang="es-MX" altLang="es-SV"/>
          </a:p>
        </p:txBody>
      </p:sp>
    </p:spTree>
    <p:extLst>
      <p:ext uri="{BB962C8B-B14F-4D97-AF65-F5344CB8AC3E}">
        <p14:creationId xmlns:p14="http://schemas.microsoft.com/office/powerpoint/2010/main" val="791542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84613" y="8685214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4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1709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altLang="es-SV" smtClean="0">
              <a:ea typeface="ＭＳ Ｐゴシック" panose="020B0600070205080204" pitchFamily="34" charset="-128"/>
            </a:endParaRPr>
          </a:p>
        </p:txBody>
      </p:sp>
      <p:sp>
        <p:nvSpPr>
          <p:cNvPr id="64516" name="3 Marcador de número de diapositiva"/>
          <p:cNvSpPr txBox="1">
            <a:spLocks noGrp="1"/>
          </p:cNvSpPr>
          <p:nvPr/>
        </p:nvSpPr>
        <p:spPr bwMode="auto">
          <a:xfrm>
            <a:off x="3897313" y="8829675"/>
            <a:ext cx="2982912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31" tIns="46216" rIns="92431" bIns="4621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07151F7-5161-472E-84E0-3CFC64347F71}" type="slidenum">
              <a:rPr lang="es-MX" altLang="es-SV"/>
              <a:pPr algn="r" eaLnBrk="1" hangingPunct="1">
                <a:spcBef>
                  <a:spcPct val="0"/>
                </a:spcBef>
              </a:pPr>
              <a:t>34</a:t>
            </a:fld>
            <a:endParaRPr lang="es-MX" altLang="es-SV"/>
          </a:p>
        </p:txBody>
      </p:sp>
    </p:spTree>
    <p:extLst>
      <p:ext uri="{BB962C8B-B14F-4D97-AF65-F5344CB8AC3E}">
        <p14:creationId xmlns:p14="http://schemas.microsoft.com/office/powerpoint/2010/main" val="9911890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36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37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2557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38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39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40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41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42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43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18607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44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5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73149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45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46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47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48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49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50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6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SV" dirty="0" smtClean="0"/>
              <a:t>El dato de denuncias no personales no es congruente con el dato</a:t>
            </a:r>
            <a:r>
              <a:rPr lang="es-SV" baseline="0" dirty="0" smtClean="0"/>
              <a:t> de la gráfica</a:t>
            </a:r>
            <a:endParaRPr lang="es-SV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9C565-CCF1-42BF-A648-7AD50E126321}" type="slidenum">
              <a:rPr lang="es-MX" smtClean="0"/>
              <a:pPr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212840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9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3087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10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566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18436" name="3 Marcador de número de diapositiva"/>
          <p:cNvSpPr txBox="1">
            <a:spLocks noGrp="1"/>
          </p:cNvSpPr>
          <p:nvPr/>
        </p:nvSpPr>
        <p:spPr bwMode="auto">
          <a:xfrm>
            <a:off x="3898103" y="8829967"/>
            <a:ext cx="29821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31" tIns="46216" rIns="92431" bIns="46216" anchor="b"/>
          <a:lstStyle/>
          <a:p>
            <a:pPr algn="r"/>
            <a:fld id="{D2C7C8DD-B2BB-4EEA-916A-47CE034CA10C}" type="slidenum">
              <a:rPr lang="es-MX" sz="1200">
                <a:latin typeface="Calibri" charset="0"/>
              </a:rPr>
              <a:pPr algn="r"/>
              <a:t>12</a:t>
            </a:fld>
            <a:endParaRPr lang="es-MX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198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DF298C6-8492-404B-BF2F-A342DE499FD4}" type="datetime1">
              <a:rPr lang="es-MX"/>
              <a:pPr/>
              <a:t>25/06/2015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9CA392-0A04-4CE4-99CC-4076E94F1667}" type="slidenum">
              <a:rPr lang="es-MX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A77DAC2-76BB-4CEE-962F-5E2EB3B8E7CD}" type="datetime1">
              <a:rPr lang="es-MX"/>
              <a:pPr/>
              <a:t>25/06/2015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268E01-A398-4072-BA19-60C0F06B4E16}" type="slidenum">
              <a:rPr lang="es-MX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2A2108-EBBF-4D06-8B32-E3820355558F}" type="datetime1">
              <a:rPr lang="es-MX"/>
              <a:pPr/>
              <a:t>25/06/2015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4201FC-6778-4410-9712-F8F023DE0336}" type="slidenum">
              <a:rPr lang="es-MX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0A59E91-4BEE-4D83-8572-A6791B54ADD0}" type="datetime1">
              <a:rPr lang="es-MX"/>
              <a:pPr/>
              <a:t>25/06/2015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51DE4C-E48A-440F-8FD5-5F9350224C98}" type="slidenum">
              <a:rPr lang="es-MX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D525B91-1729-467E-9374-3C67A48A8014}" type="datetime1">
              <a:rPr lang="es-MX"/>
              <a:pPr/>
              <a:t>25/06/2015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F2EE45-235F-4795-A028-68F14DDC2C32}" type="slidenum">
              <a:rPr lang="es-MX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546EB5-7DA1-4344-946C-333CF40C4964}" type="datetime1">
              <a:rPr lang="es-MX"/>
              <a:pPr/>
              <a:t>25/06/2015</a:t>
            </a:fld>
            <a:endParaRPr lang="es-MX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FE1D0E-EC1C-4E2F-93B2-328280DB2119}" type="slidenum">
              <a:rPr lang="es-MX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7FBE420-76DC-4A68-B499-4D0654290748}" type="datetime1">
              <a:rPr lang="es-MX"/>
              <a:pPr/>
              <a:t>25/06/2015</a:t>
            </a:fld>
            <a:endParaRPr lang="es-MX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626AA4-CAAF-4992-B3C3-58691A0937C1}" type="slidenum">
              <a:rPr lang="es-MX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86D69A0-3E28-497A-ADAB-99609DBADF8E}" type="datetime1">
              <a:rPr lang="es-MX"/>
              <a:pPr/>
              <a:t>25/06/2015</a:t>
            </a:fld>
            <a:endParaRPr lang="es-MX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23E5FF-E488-4CF8-B6B0-1DC4F5D437E5}" type="slidenum">
              <a:rPr lang="es-MX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D8EA359-5F14-40C9-AAF3-93912FF5BFE3}" type="datetime1">
              <a:rPr lang="es-MX"/>
              <a:pPr/>
              <a:t>25/06/2015</a:t>
            </a:fld>
            <a:endParaRPr lang="es-MX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E4CB3D-F78B-4EF8-9231-C66A4D005CA8}" type="slidenum">
              <a:rPr lang="es-MX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61E87AF-EE39-436D-B612-916C2D314015}" type="datetime1">
              <a:rPr lang="es-MX"/>
              <a:pPr/>
              <a:t>25/06/2015</a:t>
            </a:fld>
            <a:endParaRPr lang="es-MX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C355C7-2FEC-41C6-96DD-0C57EC19F5BD}" type="slidenum">
              <a:rPr lang="es-MX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62A7B1-02EA-4578-A5E0-0D9286328752}" type="datetime1">
              <a:rPr lang="es-MX"/>
              <a:pPr/>
              <a:t>25/06/2015</a:t>
            </a:fld>
            <a:endParaRPr lang="es-MX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9D83BA-68C0-4417-9ADB-B2205A804ECD}" type="slidenum">
              <a:rPr lang="es-MX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s-MX" smtClean="0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0836167E-D826-454D-9CA9-2C735D611418}" type="datetime1">
              <a:rPr lang="es-MX"/>
              <a:pPr/>
              <a:t>25/06/2015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904A0CEA-8044-465F-B46C-ACD95E2CEC89}" type="slidenum">
              <a:rPr lang="es-MX"/>
              <a:pPr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3.xml"/><Relationship Id="rId11" Type="http://schemas.openxmlformats.org/officeDocument/2006/relationships/image" Target="../media/image13.png"/><Relationship Id="rId5" Type="http://schemas.openxmlformats.org/officeDocument/2006/relationships/diagramQuickStyle" Target="../diagrams/quickStyle13.xml"/><Relationship Id="rId10" Type="http://schemas.openxmlformats.org/officeDocument/2006/relationships/image" Target="../media/image6.png"/><Relationship Id="rId4" Type="http://schemas.openxmlformats.org/officeDocument/2006/relationships/diagramLayout" Target="../diagrams/layout13.xml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13" Type="http://schemas.openxmlformats.org/officeDocument/2006/relationships/package" Target="../embeddings/Documento_de_Microsoft_Word1.docx"/><Relationship Id="rId3" Type="http://schemas.openxmlformats.org/officeDocument/2006/relationships/notesSlide" Target="../notesSlides/notesSlide9.xml"/><Relationship Id="rId7" Type="http://schemas.openxmlformats.org/officeDocument/2006/relationships/diagramColors" Target="../diagrams/colors14.xml"/><Relationship Id="rId12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diagramQuickStyle" Target="../diagrams/quickStyle14.xml"/><Relationship Id="rId11" Type="http://schemas.openxmlformats.org/officeDocument/2006/relationships/image" Target="../media/image6.png"/><Relationship Id="rId5" Type="http://schemas.openxmlformats.org/officeDocument/2006/relationships/diagramLayout" Target="../diagrams/layout14.xml"/><Relationship Id="rId10" Type="http://schemas.openxmlformats.org/officeDocument/2006/relationships/image" Target="../media/image5.png"/><Relationship Id="rId4" Type="http://schemas.openxmlformats.org/officeDocument/2006/relationships/diagramData" Target="../diagrams/data14.xml"/><Relationship Id="rId9" Type="http://schemas.openxmlformats.org/officeDocument/2006/relationships/image" Target="../media/image4.png"/><Relationship Id="rId1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5.xml"/><Relationship Id="rId13" Type="http://schemas.openxmlformats.org/officeDocument/2006/relationships/image" Target="../media/image6.png"/><Relationship Id="rId3" Type="http://schemas.openxmlformats.org/officeDocument/2006/relationships/oleObject" Target="../embeddings/oleObject2.bin"/><Relationship Id="rId7" Type="http://schemas.openxmlformats.org/officeDocument/2006/relationships/diagramLayout" Target="../diagrams/layout15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diagramData" Target="../diagrams/data15.xml"/><Relationship Id="rId11" Type="http://schemas.openxmlformats.org/officeDocument/2006/relationships/image" Target="../media/image4.png"/><Relationship Id="rId5" Type="http://schemas.openxmlformats.org/officeDocument/2006/relationships/image" Target="../media/image17.png"/><Relationship Id="rId10" Type="http://schemas.microsoft.com/office/2007/relationships/diagramDrawing" Target="../diagrams/drawing15.xml"/><Relationship Id="rId4" Type="http://schemas.openxmlformats.org/officeDocument/2006/relationships/package" Target="../embeddings/Documento_de_Microsoft_Word2.docx"/><Relationship Id="rId9" Type="http://schemas.openxmlformats.org/officeDocument/2006/relationships/diagramColors" Target="../diagrams/colors1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6.xml"/><Relationship Id="rId3" Type="http://schemas.openxmlformats.org/officeDocument/2006/relationships/image" Target="../media/image6.png"/><Relationship Id="rId7" Type="http://schemas.openxmlformats.org/officeDocument/2006/relationships/diagramQuickStyle" Target="../diagrams/quickStyle16.xml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6.xml"/><Relationship Id="rId11" Type="http://schemas.openxmlformats.org/officeDocument/2006/relationships/image" Target="../media/image4.png"/><Relationship Id="rId5" Type="http://schemas.openxmlformats.org/officeDocument/2006/relationships/diagramData" Target="../diagrams/data16.xml"/><Relationship Id="rId10" Type="http://schemas.openxmlformats.org/officeDocument/2006/relationships/image" Target="../media/image19.jpeg"/><Relationship Id="rId4" Type="http://schemas.openxmlformats.org/officeDocument/2006/relationships/image" Target="../media/image18.png"/><Relationship Id="rId9" Type="http://schemas.microsoft.com/office/2007/relationships/diagramDrawing" Target="../diagrams/drawing16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7.xml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7.xml"/><Relationship Id="rId11" Type="http://schemas.openxmlformats.org/officeDocument/2006/relationships/image" Target="../media/image20.png"/><Relationship Id="rId5" Type="http://schemas.openxmlformats.org/officeDocument/2006/relationships/diagramLayout" Target="../diagrams/layout17.xml"/><Relationship Id="rId10" Type="http://schemas.openxmlformats.org/officeDocument/2006/relationships/image" Target="../media/image5.png"/><Relationship Id="rId4" Type="http://schemas.openxmlformats.org/officeDocument/2006/relationships/diagramData" Target="../diagrams/data17.xml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8.xml"/><Relationship Id="rId11" Type="http://schemas.openxmlformats.org/officeDocument/2006/relationships/image" Target="../media/image22.jpeg"/><Relationship Id="rId5" Type="http://schemas.openxmlformats.org/officeDocument/2006/relationships/diagramQuickStyle" Target="../diagrams/quickStyle18.xml"/><Relationship Id="rId10" Type="http://schemas.openxmlformats.org/officeDocument/2006/relationships/image" Target="../media/image6.png"/><Relationship Id="rId4" Type="http://schemas.openxmlformats.org/officeDocument/2006/relationships/diagramLayout" Target="../diagrams/layout18.xml"/><Relationship Id="rId9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10" Type="http://schemas.openxmlformats.org/officeDocument/2006/relationships/image" Target="../media/image6.png"/><Relationship Id="rId4" Type="http://schemas.openxmlformats.org/officeDocument/2006/relationships/diagramLayout" Target="../diagrams/layout19.xml"/><Relationship Id="rId9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0.xml"/><Relationship Id="rId11" Type="http://schemas.openxmlformats.org/officeDocument/2006/relationships/chart" Target="../charts/chart1.xml"/><Relationship Id="rId5" Type="http://schemas.openxmlformats.org/officeDocument/2006/relationships/diagramQuickStyle" Target="../diagrams/quickStyle20.xml"/><Relationship Id="rId10" Type="http://schemas.openxmlformats.org/officeDocument/2006/relationships/image" Target="../media/image6.png"/><Relationship Id="rId4" Type="http://schemas.openxmlformats.org/officeDocument/2006/relationships/diagramLayout" Target="../diagrams/layout20.xml"/><Relationship Id="rId9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1.xml"/><Relationship Id="rId3" Type="http://schemas.openxmlformats.org/officeDocument/2006/relationships/image" Target="../media/image4.png"/><Relationship Id="rId7" Type="http://schemas.openxmlformats.org/officeDocument/2006/relationships/diagramLayout" Target="../diagrams/layout2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21.xml"/><Relationship Id="rId11" Type="http://schemas.openxmlformats.org/officeDocument/2006/relationships/image" Target="../media/image24.png"/><Relationship Id="rId5" Type="http://schemas.openxmlformats.org/officeDocument/2006/relationships/image" Target="../media/image6.png"/><Relationship Id="rId10" Type="http://schemas.microsoft.com/office/2007/relationships/diagramDrawing" Target="../diagrams/drawing21.xml"/><Relationship Id="rId4" Type="http://schemas.openxmlformats.org/officeDocument/2006/relationships/image" Target="../media/image5.png"/><Relationship Id="rId9" Type="http://schemas.openxmlformats.org/officeDocument/2006/relationships/diagramColors" Target="../diagrams/colors2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diagramLayout" Target="../diagrams/layout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diagramData" Target="../diagrams/data2.xml"/><Relationship Id="rId2" Type="http://schemas.openxmlformats.org/officeDocument/2006/relationships/notesSlide" Target="../notesSlides/notesSlide1.xml"/><Relationship Id="rId16" Type="http://schemas.microsoft.com/office/2007/relationships/diagramDrawing" Target="../diagrams/drawing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6.png"/><Relationship Id="rId5" Type="http://schemas.openxmlformats.org/officeDocument/2006/relationships/diagramQuickStyle" Target="../diagrams/quickStyle1.xml"/><Relationship Id="rId15" Type="http://schemas.openxmlformats.org/officeDocument/2006/relationships/diagramColors" Target="../diagrams/colors2.xml"/><Relationship Id="rId10" Type="http://schemas.openxmlformats.org/officeDocument/2006/relationships/image" Target="../media/image5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4.png"/><Relationship Id="rId14" Type="http://schemas.openxmlformats.org/officeDocument/2006/relationships/diagramQuickStyle" Target="../diagrams/quickStyl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diagramLayout" Target="../diagrams/layout23.xml"/><Relationship Id="rId18" Type="http://schemas.openxmlformats.org/officeDocument/2006/relationships/diagramLayout" Target="../diagrams/layout24.xml"/><Relationship Id="rId3" Type="http://schemas.openxmlformats.org/officeDocument/2006/relationships/diagramData" Target="../diagrams/data22.xml"/><Relationship Id="rId21" Type="http://schemas.microsoft.com/office/2007/relationships/diagramDrawing" Target="../diagrams/drawing24.xml"/><Relationship Id="rId7" Type="http://schemas.microsoft.com/office/2007/relationships/diagramDrawing" Target="../diagrams/drawing22.xml"/><Relationship Id="rId12" Type="http://schemas.openxmlformats.org/officeDocument/2006/relationships/diagramData" Target="../diagrams/data23.xml"/><Relationship Id="rId17" Type="http://schemas.openxmlformats.org/officeDocument/2006/relationships/diagramData" Target="../diagrams/data24.xml"/><Relationship Id="rId2" Type="http://schemas.openxmlformats.org/officeDocument/2006/relationships/notesSlide" Target="../notesSlides/notesSlide16.xml"/><Relationship Id="rId16" Type="http://schemas.microsoft.com/office/2007/relationships/diagramDrawing" Target="../diagrams/drawing23.xml"/><Relationship Id="rId20" Type="http://schemas.openxmlformats.org/officeDocument/2006/relationships/diagramColors" Target="../diagrams/colors2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2.xml"/><Relationship Id="rId11" Type="http://schemas.openxmlformats.org/officeDocument/2006/relationships/image" Target="../media/image6.png"/><Relationship Id="rId5" Type="http://schemas.openxmlformats.org/officeDocument/2006/relationships/diagramQuickStyle" Target="../diagrams/quickStyle22.xml"/><Relationship Id="rId15" Type="http://schemas.openxmlformats.org/officeDocument/2006/relationships/diagramColors" Target="../diagrams/colors23.xml"/><Relationship Id="rId10" Type="http://schemas.openxmlformats.org/officeDocument/2006/relationships/image" Target="../media/image5.png"/><Relationship Id="rId19" Type="http://schemas.openxmlformats.org/officeDocument/2006/relationships/diagramQuickStyle" Target="../diagrams/quickStyle24.xml"/><Relationship Id="rId4" Type="http://schemas.openxmlformats.org/officeDocument/2006/relationships/diagramLayout" Target="../diagrams/layout22.xml"/><Relationship Id="rId9" Type="http://schemas.openxmlformats.org/officeDocument/2006/relationships/image" Target="../media/image4.png"/><Relationship Id="rId14" Type="http://schemas.openxmlformats.org/officeDocument/2006/relationships/diagramQuickStyle" Target="../diagrams/quickStyle2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5.xml"/><Relationship Id="rId3" Type="http://schemas.openxmlformats.org/officeDocument/2006/relationships/image" Target="../media/image4.png"/><Relationship Id="rId7" Type="http://schemas.openxmlformats.org/officeDocument/2006/relationships/diagramData" Target="../diagrams/data25.xml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11" Type="http://schemas.microsoft.com/office/2007/relationships/diagramDrawing" Target="../diagrams/drawing25.xml"/><Relationship Id="rId5" Type="http://schemas.openxmlformats.org/officeDocument/2006/relationships/image" Target="../media/image6.png"/><Relationship Id="rId10" Type="http://schemas.openxmlformats.org/officeDocument/2006/relationships/diagramColors" Target="../diagrams/colors25.xml"/><Relationship Id="rId4" Type="http://schemas.openxmlformats.org/officeDocument/2006/relationships/image" Target="../media/image5.png"/><Relationship Id="rId9" Type="http://schemas.openxmlformats.org/officeDocument/2006/relationships/diagramQuickStyle" Target="../diagrams/quickStyle2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6.xml"/><Relationship Id="rId13" Type="http://schemas.openxmlformats.org/officeDocument/2006/relationships/image" Target="../media/image33.png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26.xml"/><Relationship Id="rId12" Type="http://schemas.openxmlformats.org/officeDocument/2006/relationships/image" Target="../media/image32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6.xml"/><Relationship Id="rId11" Type="http://schemas.openxmlformats.org/officeDocument/2006/relationships/image" Target="../media/image31.png"/><Relationship Id="rId5" Type="http://schemas.openxmlformats.org/officeDocument/2006/relationships/diagramData" Target="../diagrams/data26.xml"/><Relationship Id="rId10" Type="http://schemas.openxmlformats.org/officeDocument/2006/relationships/image" Target="../media/image30.png"/><Relationship Id="rId4" Type="http://schemas.openxmlformats.org/officeDocument/2006/relationships/image" Target="../media/image5.png"/><Relationship Id="rId9" Type="http://schemas.microsoft.com/office/2007/relationships/diagramDrawing" Target="../diagrams/drawing26.xml"/><Relationship Id="rId1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7.xml"/><Relationship Id="rId13" Type="http://schemas.openxmlformats.org/officeDocument/2006/relationships/image" Target="../media/image37.png"/><Relationship Id="rId3" Type="http://schemas.openxmlformats.org/officeDocument/2006/relationships/image" Target="../media/image6.png"/><Relationship Id="rId7" Type="http://schemas.openxmlformats.org/officeDocument/2006/relationships/diagramLayout" Target="../diagrams/layout27.xml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27.xml"/><Relationship Id="rId11" Type="http://schemas.openxmlformats.org/officeDocument/2006/relationships/image" Target="../media/image35.jpeg"/><Relationship Id="rId5" Type="http://schemas.openxmlformats.org/officeDocument/2006/relationships/image" Target="../media/image5.png"/><Relationship Id="rId10" Type="http://schemas.microsoft.com/office/2007/relationships/diagramDrawing" Target="../diagrams/drawing27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2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8.xml"/><Relationship Id="rId3" Type="http://schemas.openxmlformats.org/officeDocument/2006/relationships/image" Target="../media/image6.png"/><Relationship Id="rId7" Type="http://schemas.openxmlformats.org/officeDocument/2006/relationships/diagramLayout" Target="../diagrams/layout28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28.xml"/><Relationship Id="rId11" Type="http://schemas.openxmlformats.org/officeDocument/2006/relationships/image" Target="../media/image38.png"/><Relationship Id="rId5" Type="http://schemas.openxmlformats.org/officeDocument/2006/relationships/image" Target="../media/image5.png"/><Relationship Id="rId10" Type="http://schemas.microsoft.com/office/2007/relationships/diagramDrawing" Target="../diagrams/drawing28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2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://aplicativos.defensoria.gob.sv/odpmovil/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29.xml"/><Relationship Id="rId7" Type="http://schemas.microsoft.com/office/2007/relationships/diagramDrawing" Target="../diagrams/drawing29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9.xml"/><Relationship Id="rId11" Type="http://schemas.openxmlformats.org/officeDocument/2006/relationships/image" Target="../media/image43.png"/><Relationship Id="rId5" Type="http://schemas.openxmlformats.org/officeDocument/2006/relationships/diagramQuickStyle" Target="../diagrams/quickStyle29.xml"/><Relationship Id="rId10" Type="http://schemas.openxmlformats.org/officeDocument/2006/relationships/image" Target="../media/image6.png"/><Relationship Id="rId4" Type="http://schemas.openxmlformats.org/officeDocument/2006/relationships/diagramLayout" Target="../diagrams/layout29.xml"/><Relationship Id="rId9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5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3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5.png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Relationship Id="rId1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0.xml"/><Relationship Id="rId3" Type="http://schemas.openxmlformats.org/officeDocument/2006/relationships/image" Target="../media/image4.png"/><Relationship Id="rId7" Type="http://schemas.openxmlformats.org/officeDocument/2006/relationships/diagramLayout" Target="../diagrams/layout30.xml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30.xml"/><Relationship Id="rId11" Type="http://schemas.openxmlformats.org/officeDocument/2006/relationships/image" Target="../media/image50.png"/><Relationship Id="rId5" Type="http://schemas.openxmlformats.org/officeDocument/2006/relationships/image" Target="../media/image6.png"/><Relationship Id="rId10" Type="http://schemas.microsoft.com/office/2007/relationships/diagramDrawing" Target="../diagrams/drawing30.xml"/><Relationship Id="rId4" Type="http://schemas.openxmlformats.org/officeDocument/2006/relationships/image" Target="../media/image5.png"/><Relationship Id="rId9" Type="http://schemas.openxmlformats.org/officeDocument/2006/relationships/diagramColors" Target="../diagrams/colors30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diagramColors" Target="../diagrams/colors31.xml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diagramQuickStyle" Target="../diagrams/quickStyle31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diagramLayout" Target="../diagrams/layout31.xml"/><Relationship Id="rId5" Type="http://schemas.openxmlformats.org/officeDocument/2006/relationships/image" Target="../media/image53.jpeg"/><Relationship Id="rId10" Type="http://schemas.openxmlformats.org/officeDocument/2006/relationships/diagramData" Target="../diagrams/data31.xml"/><Relationship Id="rId4" Type="http://schemas.openxmlformats.org/officeDocument/2006/relationships/image" Target="../media/image52.jpeg"/><Relationship Id="rId9" Type="http://schemas.openxmlformats.org/officeDocument/2006/relationships/image" Target="../media/image5.png"/><Relationship Id="rId14" Type="http://schemas.microsoft.com/office/2007/relationships/diagramDrawing" Target="../diagrams/drawing31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2.xml"/><Relationship Id="rId13" Type="http://schemas.microsoft.com/office/2007/relationships/diagramDrawing" Target="../diagrams/drawing33.xml"/><Relationship Id="rId18" Type="http://schemas.openxmlformats.org/officeDocument/2006/relationships/diagramQuickStyle" Target="../diagrams/quickStyle34.xml"/><Relationship Id="rId26" Type="http://schemas.openxmlformats.org/officeDocument/2006/relationships/diagramQuickStyle" Target="../diagrams/quickStyle35.xml"/><Relationship Id="rId3" Type="http://schemas.openxmlformats.org/officeDocument/2006/relationships/image" Target="../media/image6.png"/><Relationship Id="rId21" Type="http://schemas.openxmlformats.org/officeDocument/2006/relationships/image" Target="../media/image57.jpeg"/><Relationship Id="rId7" Type="http://schemas.openxmlformats.org/officeDocument/2006/relationships/diagramColors" Target="../diagrams/colors32.xml"/><Relationship Id="rId12" Type="http://schemas.openxmlformats.org/officeDocument/2006/relationships/diagramColors" Target="../diagrams/colors33.xml"/><Relationship Id="rId17" Type="http://schemas.openxmlformats.org/officeDocument/2006/relationships/diagramLayout" Target="../diagrams/layout34.xml"/><Relationship Id="rId25" Type="http://schemas.openxmlformats.org/officeDocument/2006/relationships/diagramLayout" Target="../diagrams/layout35.xml"/><Relationship Id="rId2" Type="http://schemas.openxmlformats.org/officeDocument/2006/relationships/notesSlide" Target="../notesSlides/notesSlide29.xml"/><Relationship Id="rId16" Type="http://schemas.openxmlformats.org/officeDocument/2006/relationships/diagramData" Target="../diagrams/data34.xml"/><Relationship Id="rId20" Type="http://schemas.microsoft.com/office/2007/relationships/diagramDrawing" Target="../diagrams/drawing34.xml"/><Relationship Id="rId29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2.xml"/><Relationship Id="rId11" Type="http://schemas.openxmlformats.org/officeDocument/2006/relationships/diagramQuickStyle" Target="../diagrams/quickStyle33.xml"/><Relationship Id="rId24" Type="http://schemas.openxmlformats.org/officeDocument/2006/relationships/diagramData" Target="../diagrams/data35.xml"/><Relationship Id="rId5" Type="http://schemas.openxmlformats.org/officeDocument/2006/relationships/diagramLayout" Target="../diagrams/layout32.xml"/><Relationship Id="rId15" Type="http://schemas.openxmlformats.org/officeDocument/2006/relationships/image" Target="../media/image56.png"/><Relationship Id="rId23" Type="http://schemas.openxmlformats.org/officeDocument/2006/relationships/image" Target="../media/image5.png"/><Relationship Id="rId28" Type="http://schemas.microsoft.com/office/2007/relationships/diagramDrawing" Target="../diagrams/drawing35.xml"/><Relationship Id="rId10" Type="http://schemas.openxmlformats.org/officeDocument/2006/relationships/diagramLayout" Target="../diagrams/layout33.xml"/><Relationship Id="rId19" Type="http://schemas.openxmlformats.org/officeDocument/2006/relationships/diagramColors" Target="../diagrams/colors34.xml"/><Relationship Id="rId4" Type="http://schemas.openxmlformats.org/officeDocument/2006/relationships/diagramData" Target="../diagrams/data32.xml"/><Relationship Id="rId9" Type="http://schemas.openxmlformats.org/officeDocument/2006/relationships/diagramData" Target="../diagrams/data33.xml"/><Relationship Id="rId14" Type="http://schemas.openxmlformats.org/officeDocument/2006/relationships/image" Target="../media/image55.png"/><Relationship Id="rId22" Type="http://schemas.openxmlformats.org/officeDocument/2006/relationships/image" Target="../media/image4.png"/><Relationship Id="rId27" Type="http://schemas.openxmlformats.org/officeDocument/2006/relationships/diagramColors" Target="../diagrams/colors35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6.xml"/><Relationship Id="rId13" Type="http://schemas.openxmlformats.org/officeDocument/2006/relationships/diagramQuickStyle" Target="../diagrams/quickStyle37.xml"/><Relationship Id="rId18" Type="http://schemas.openxmlformats.org/officeDocument/2006/relationships/diagramLayout" Target="../diagrams/layout38.xml"/><Relationship Id="rId3" Type="http://schemas.openxmlformats.org/officeDocument/2006/relationships/image" Target="../media/image4.png"/><Relationship Id="rId21" Type="http://schemas.microsoft.com/office/2007/relationships/diagramDrawing" Target="../diagrams/drawing38.xml"/><Relationship Id="rId7" Type="http://schemas.openxmlformats.org/officeDocument/2006/relationships/diagramLayout" Target="../diagrams/layout36.xml"/><Relationship Id="rId12" Type="http://schemas.openxmlformats.org/officeDocument/2006/relationships/diagramLayout" Target="../diagrams/layout37.xml"/><Relationship Id="rId17" Type="http://schemas.openxmlformats.org/officeDocument/2006/relationships/diagramData" Target="../diagrams/data38.xml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59.png"/><Relationship Id="rId20" Type="http://schemas.openxmlformats.org/officeDocument/2006/relationships/diagramColors" Target="../diagrams/colors38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36.xml"/><Relationship Id="rId11" Type="http://schemas.openxmlformats.org/officeDocument/2006/relationships/diagramData" Target="../diagrams/data37.xml"/><Relationship Id="rId5" Type="http://schemas.openxmlformats.org/officeDocument/2006/relationships/image" Target="../media/image6.png"/><Relationship Id="rId15" Type="http://schemas.microsoft.com/office/2007/relationships/diagramDrawing" Target="../diagrams/drawing37.xml"/><Relationship Id="rId10" Type="http://schemas.microsoft.com/office/2007/relationships/diagramDrawing" Target="../diagrams/drawing36.xml"/><Relationship Id="rId19" Type="http://schemas.openxmlformats.org/officeDocument/2006/relationships/diagramQuickStyle" Target="../diagrams/quickStyle38.xml"/><Relationship Id="rId4" Type="http://schemas.openxmlformats.org/officeDocument/2006/relationships/image" Target="../media/image5.png"/><Relationship Id="rId9" Type="http://schemas.openxmlformats.org/officeDocument/2006/relationships/diagramColors" Target="../diagrams/colors36.xml"/><Relationship Id="rId14" Type="http://schemas.openxmlformats.org/officeDocument/2006/relationships/diagramColors" Target="../diagrams/colors3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9.xml"/><Relationship Id="rId3" Type="http://schemas.openxmlformats.org/officeDocument/2006/relationships/oleObject" Target="../embeddings/oleObject3.bin"/><Relationship Id="rId7" Type="http://schemas.openxmlformats.org/officeDocument/2006/relationships/image" Target="../media/image5.png"/><Relationship Id="rId12" Type="http://schemas.microsoft.com/office/2007/relationships/diagramDrawing" Target="../diagrams/drawing3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.png"/><Relationship Id="rId11" Type="http://schemas.openxmlformats.org/officeDocument/2006/relationships/diagramColors" Target="../diagrams/colors39.xml"/><Relationship Id="rId5" Type="http://schemas.openxmlformats.org/officeDocument/2006/relationships/image" Target="../media/image60.png"/><Relationship Id="rId10" Type="http://schemas.openxmlformats.org/officeDocument/2006/relationships/diagramQuickStyle" Target="../diagrams/quickStyle39.xml"/><Relationship Id="rId4" Type="http://schemas.openxmlformats.org/officeDocument/2006/relationships/package" Target="../embeddings/Documento_de_Microsoft_Word4.docx"/><Relationship Id="rId9" Type="http://schemas.openxmlformats.org/officeDocument/2006/relationships/diagramLayout" Target="../diagrams/layout3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image" Target="../media/image65.jpeg"/><Relationship Id="rId18" Type="http://schemas.microsoft.com/office/2007/relationships/diagramDrawing" Target="../diagrams/drawing41.xml"/><Relationship Id="rId3" Type="http://schemas.openxmlformats.org/officeDocument/2006/relationships/diagramData" Target="../diagrams/data40.xml"/><Relationship Id="rId7" Type="http://schemas.microsoft.com/office/2007/relationships/diagramDrawing" Target="../diagrams/drawing40.xml"/><Relationship Id="rId12" Type="http://schemas.openxmlformats.org/officeDocument/2006/relationships/image" Target="../media/image6.png"/><Relationship Id="rId17" Type="http://schemas.openxmlformats.org/officeDocument/2006/relationships/diagramColors" Target="../diagrams/colors41.xml"/><Relationship Id="rId2" Type="http://schemas.openxmlformats.org/officeDocument/2006/relationships/notesSlide" Target="../notesSlides/notesSlide32.xml"/><Relationship Id="rId16" Type="http://schemas.openxmlformats.org/officeDocument/2006/relationships/diagramQuickStyle" Target="../diagrams/quickStyle4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0.xml"/><Relationship Id="rId11" Type="http://schemas.openxmlformats.org/officeDocument/2006/relationships/image" Target="../media/image5.png"/><Relationship Id="rId5" Type="http://schemas.openxmlformats.org/officeDocument/2006/relationships/diagramQuickStyle" Target="../diagrams/quickStyle40.xml"/><Relationship Id="rId15" Type="http://schemas.openxmlformats.org/officeDocument/2006/relationships/diagramLayout" Target="../diagrams/layout41.xml"/><Relationship Id="rId10" Type="http://schemas.openxmlformats.org/officeDocument/2006/relationships/image" Target="../media/image4.png"/><Relationship Id="rId19" Type="http://schemas.openxmlformats.org/officeDocument/2006/relationships/image" Target="../media/image66.jpeg"/><Relationship Id="rId4" Type="http://schemas.openxmlformats.org/officeDocument/2006/relationships/diagramLayout" Target="../diagrams/layout40.xml"/><Relationship Id="rId9" Type="http://schemas.openxmlformats.org/officeDocument/2006/relationships/image" Target="../media/image64.png"/><Relationship Id="rId14" Type="http://schemas.openxmlformats.org/officeDocument/2006/relationships/diagramData" Target="../diagrams/data4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5" Type="http://schemas.openxmlformats.org/officeDocument/2006/relationships/image" Target="../media/image5.png"/><Relationship Id="rId10" Type="http://schemas.openxmlformats.org/officeDocument/2006/relationships/diagramLayout" Target="../diagrams/layout6.xml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Relationship Id="rId1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4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11" Type="http://schemas.openxmlformats.org/officeDocument/2006/relationships/image" Target="../media/image7.png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6.png"/><Relationship Id="rId4" Type="http://schemas.openxmlformats.org/officeDocument/2006/relationships/diagramLayout" Target="../diagrams/layout7.xml"/><Relationship Id="rId9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11" Type="http://schemas.openxmlformats.org/officeDocument/2006/relationships/image" Target="../media/image10.png"/><Relationship Id="rId5" Type="http://schemas.openxmlformats.org/officeDocument/2006/relationships/diagramQuickStyle" Target="../diagrams/quickStyle8.xml"/><Relationship Id="rId10" Type="http://schemas.openxmlformats.org/officeDocument/2006/relationships/image" Target="../media/image6.png"/><Relationship Id="rId4" Type="http://schemas.openxmlformats.org/officeDocument/2006/relationships/diagramLayout" Target="../diagrams/layout8.xml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9.xml"/><Relationship Id="rId3" Type="http://schemas.openxmlformats.org/officeDocument/2006/relationships/image" Target="../media/image4.png"/><Relationship Id="rId7" Type="http://schemas.openxmlformats.org/officeDocument/2006/relationships/diagramLayout" Target="../diagrams/layout9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9.xml"/><Relationship Id="rId5" Type="http://schemas.openxmlformats.org/officeDocument/2006/relationships/image" Target="../media/image6.png"/><Relationship Id="rId10" Type="http://schemas.microsoft.com/office/2007/relationships/diagramDrawing" Target="../diagrams/drawing9.xml"/><Relationship Id="rId4" Type="http://schemas.openxmlformats.org/officeDocument/2006/relationships/image" Target="../media/image5.png"/><Relationship Id="rId9" Type="http://schemas.openxmlformats.org/officeDocument/2006/relationships/diagramColors" Target="../diagrams/colors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10.xml"/><Relationship Id="rId7" Type="http://schemas.openxmlformats.org/officeDocument/2006/relationships/image" Target="../media/image4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10" Type="http://schemas.openxmlformats.org/officeDocument/2006/relationships/image" Target="../media/image11.png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1.xml"/><Relationship Id="rId13" Type="http://schemas.openxmlformats.org/officeDocument/2006/relationships/diagramColors" Target="../diagrams/colors12.xml"/><Relationship Id="rId3" Type="http://schemas.openxmlformats.org/officeDocument/2006/relationships/image" Target="../media/image12.png"/><Relationship Id="rId7" Type="http://schemas.openxmlformats.org/officeDocument/2006/relationships/diagramQuickStyle" Target="../diagrams/quickStyle11.xml"/><Relationship Id="rId12" Type="http://schemas.openxmlformats.org/officeDocument/2006/relationships/diagramQuickStyle" Target="../diagrams/quickStyle12.xm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1.xml"/><Relationship Id="rId11" Type="http://schemas.openxmlformats.org/officeDocument/2006/relationships/diagramLayout" Target="../diagrams/layout12.xml"/><Relationship Id="rId5" Type="http://schemas.openxmlformats.org/officeDocument/2006/relationships/diagramData" Target="../diagrams/data11.xml"/><Relationship Id="rId15" Type="http://schemas.openxmlformats.org/officeDocument/2006/relationships/image" Target="../media/image4.png"/><Relationship Id="rId10" Type="http://schemas.openxmlformats.org/officeDocument/2006/relationships/diagramData" Target="../diagrams/data12.xml"/><Relationship Id="rId4" Type="http://schemas.openxmlformats.org/officeDocument/2006/relationships/image" Target="../media/image6.png"/><Relationship Id="rId9" Type="http://schemas.microsoft.com/office/2007/relationships/diagramDrawing" Target="../diagrams/drawing11.xml"/><Relationship Id="rId14" Type="http://schemas.microsoft.com/office/2007/relationships/diagramDrawing" Target="../diagrams/drawing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44000" cy="5733256"/>
          </a:xfrm>
          <a:prstGeom prst="rect">
            <a:avLst/>
          </a:prstGeom>
          <a:solidFill>
            <a:srgbClr val="00A7E2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8" name="Rectángulo 7"/>
          <p:cNvSpPr/>
          <p:nvPr/>
        </p:nvSpPr>
        <p:spPr>
          <a:xfrm>
            <a:off x="0" y="5733256"/>
            <a:ext cx="9144000" cy="1129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2" name="CuadroTexto 11"/>
          <p:cNvSpPr txBox="1"/>
          <p:nvPr/>
        </p:nvSpPr>
        <p:spPr>
          <a:xfrm>
            <a:off x="604406" y="3284984"/>
            <a:ext cx="79351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5400" dirty="0" smtClean="0">
                <a:solidFill>
                  <a:schemeClr val="bg1"/>
                </a:solidFill>
                <a:latin typeface="Impact" panose="020B0806030902050204" pitchFamily="34" charset="0"/>
              </a:rPr>
              <a:t>Defensoría del Consumidor</a:t>
            </a:r>
            <a:endParaRPr lang="es-SV" sz="5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1891371" y="4044347"/>
            <a:ext cx="54505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4400" b="1" dirty="0" smtClean="0">
                <a:solidFill>
                  <a:srgbClr val="66FF33"/>
                </a:solidFill>
                <a:latin typeface="+mn-lt"/>
              </a:rPr>
              <a:t>INFORME DE LABORES</a:t>
            </a:r>
          </a:p>
        </p:txBody>
      </p:sp>
      <p:pic>
        <p:nvPicPr>
          <p:cNvPr id="17" name="Marcador de contenido 5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5187" y="221271"/>
            <a:ext cx="3096344" cy="294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290" y="6009527"/>
            <a:ext cx="6354062" cy="857370"/>
          </a:xfrm>
        </p:spPr>
      </p:pic>
      <p:sp>
        <p:nvSpPr>
          <p:cNvPr id="13" name="CuadroTexto 12"/>
          <p:cNvSpPr txBox="1"/>
          <p:nvPr/>
        </p:nvSpPr>
        <p:spPr>
          <a:xfrm>
            <a:off x="2441322" y="4707032"/>
            <a:ext cx="42909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3200" dirty="0" smtClean="0">
                <a:solidFill>
                  <a:srgbClr val="FFFF00"/>
                </a:solidFill>
                <a:latin typeface="+mn-lt"/>
              </a:rPr>
              <a:t>Junio 2014 – Mayo 2015</a:t>
            </a:r>
          </a:p>
        </p:txBody>
      </p:sp>
    </p:spTree>
    <p:extLst>
      <p:ext uri="{BB962C8B-B14F-4D97-AF65-F5344CB8AC3E}">
        <p14:creationId xmlns:p14="http://schemas.microsoft.com/office/powerpoint/2010/main" val="139364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graphicFrame>
        <p:nvGraphicFramePr>
          <p:cNvPr id="11" name="10 Diagrama"/>
          <p:cNvGraphicFramePr/>
          <p:nvPr>
            <p:extLst>
              <p:ext uri="{D42A27DB-BD31-4B8C-83A1-F6EECF244321}">
                <p14:modId xmlns:p14="http://schemas.microsoft.com/office/powerpoint/2010/main" val="1636502698"/>
              </p:ext>
            </p:extLst>
          </p:nvPr>
        </p:nvGraphicFramePr>
        <p:xfrm>
          <a:off x="412569" y="-194836"/>
          <a:ext cx="7945193" cy="1132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8" name="Imagen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16632"/>
            <a:ext cx="634442" cy="682025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pic>
        <p:nvPicPr>
          <p:cNvPr id="1025" name="Imagen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7719392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2555776" y="3625279"/>
            <a:ext cx="720080" cy="30777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chemeClr val="bg1"/>
                </a:solidFill>
              </a:rPr>
              <a:t>2,115</a:t>
            </a:r>
            <a:endParaRPr lang="es-ES" sz="1400" dirty="0">
              <a:solidFill>
                <a:schemeClr val="bg1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6228184" y="6309320"/>
            <a:ext cx="720080" cy="30777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chemeClr val="bg1"/>
                </a:solidFill>
              </a:rPr>
              <a:t>11,181</a:t>
            </a:r>
            <a:endParaRPr lang="es-E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49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988840"/>
            <a:ext cx="3600400" cy="337717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2060848"/>
            <a:ext cx="3589102" cy="3370535"/>
          </a:xfrm>
          <a:prstGeom prst="rect">
            <a:avLst/>
          </a:prstGeom>
        </p:spPr>
      </p:pic>
      <p:grpSp>
        <p:nvGrpSpPr>
          <p:cNvPr id="5" name="Agrupar 4"/>
          <p:cNvGrpSpPr/>
          <p:nvPr/>
        </p:nvGrpSpPr>
        <p:grpSpPr>
          <a:xfrm>
            <a:off x="899592" y="188640"/>
            <a:ext cx="7225120" cy="786479"/>
            <a:chOff x="343033" y="311465"/>
            <a:chExt cx="7225120" cy="786479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" name="Redondear rectángulo de esquina diagonal 5"/>
            <p:cNvSpPr/>
            <p:nvPr/>
          </p:nvSpPr>
          <p:spPr>
            <a:xfrm>
              <a:off x="343033" y="311465"/>
              <a:ext cx="7225120" cy="786479"/>
            </a:xfrm>
            <a:prstGeom prst="round2DiagRect">
              <a:avLst/>
            </a:prstGeom>
            <a:solidFill>
              <a:srgbClr val="00CC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edondear rectángulo de esquina diagonal 4"/>
            <p:cNvSpPr/>
            <p:nvPr/>
          </p:nvSpPr>
          <p:spPr>
            <a:xfrm>
              <a:off x="381426" y="349858"/>
              <a:ext cx="7148334" cy="70969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s-SV" sz="2400" kern="1200" dirty="0" smtClean="0"/>
                <a:t>2. Protección de la economía familiar permitió recuperar  US</a:t>
              </a:r>
              <a:r>
                <a:rPr lang="es-SV" sz="2400" b="1" kern="1200" dirty="0" smtClean="0"/>
                <a:t>$2,722,657.88</a:t>
              </a:r>
              <a:r>
                <a:rPr lang="es-SV" sz="2400" kern="1200" dirty="0" smtClean="0"/>
                <a:t> para consumidores(as)</a:t>
              </a:r>
            </a:p>
          </p:txBody>
        </p:sp>
      </p:grp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254080"/>
            <a:ext cx="937971" cy="63678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0711"/>
            <a:ext cx="634442" cy="68202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926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graphicFrame>
        <p:nvGraphicFramePr>
          <p:cNvPr id="11" name="10 Diagrama"/>
          <p:cNvGraphicFramePr/>
          <p:nvPr>
            <p:extLst>
              <p:ext uri="{D42A27DB-BD31-4B8C-83A1-F6EECF244321}">
                <p14:modId xmlns:p14="http://schemas.microsoft.com/office/powerpoint/2010/main" val="1186683938"/>
              </p:ext>
            </p:extLst>
          </p:nvPr>
        </p:nvGraphicFramePr>
        <p:xfrm>
          <a:off x="410849" y="-89631"/>
          <a:ext cx="7945193" cy="9356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8" name="Imagen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72400" y="199924"/>
            <a:ext cx="937971" cy="636788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126" y="82679"/>
            <a:ext cx="634442" cy="682025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2991847"/>
              </p:ext>
            </p:extLst>
          </p:nvPr>
        </p:nvGraphicFramePr>
        <p:xfrm>
          <a:off x="1043608" y="1727200"/>
          <a:ext cx="7251700" cy="513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Documento" r:id="rId13" imgW="7251700" imgH="5130800" progId="Word.Document.12">
                  <p:embed/>
                </p:oleObj>
              </mc:Choice>
              <mc:Fallback>
                <p:oleObj name="Documento" r:id="rId13" imgW="7251700" imgH="5130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043608" y="1727200"/>
                        <a:ext cx="7251700" cy="5130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ángulo 9"/>
          <p:cNvSpPr/>
          <p:nvPr/>
        </p:nvSpPr>
        <p:spPr>
          <a:xfrm>
            <a:off x="251520" y="908720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SV" sz="1600" dirty="0"/>
              <a:t>La Defensoría tramitó un total de </a:t>
            </a:r>
            <a:r>
              <a:rPr lang="es-SV" sz="1600" b="1" dirty="0"/>
              <a:t>1,072</a:t>
            </a:r>
            <a:r>
              <a:rPr lang="es-SV" sz="1600" dirty="0"/>
              <a:t> casos, entre los cuales destacan: activación de </a:t>
            </a:r>
          </a:p>
          <a:p>
            <a:r>
              <a:rPr lang="es-SV" sz="1600" b="1" dirty="0"/>
              <a:t>7 casos de interés colectivo determinado o determinable</a:t>
            </a:r>
            <a:r>
              <a:rPr lang="es-SV" sz="1600" dirty="0"/>
              <a:t> ante el Tribunal Sancionador 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188349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7630613"/>
              </p:ext>
            </p:extLst>
          </p:nvPr>
        </p:nvGraphicFramePr>
        <p:xfrm>
          <a:off x="462728" y="1222081"/>
          <a:ext cx="7925696" cy="45831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Documento" r:id="rId4" imgW="6896100" imgH="3987800" progId="Word.Document.12">
                  <p:embed/>
                </p:oleObj>
              </mc:Choice>
              <mc:Fallback>
                <p:oleObj name="Documento" r:id="rId4" imgW="6896100" imgH="3987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2728" y="1222081"/>
                        <a:ext cx="7925696" cy="45831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10 Diagrama"/>
          <p:cNvGraphicFramePr/>
          <p:nvPr>
            <p:extLst>
              <p:ext uri="{D42A27DB-BD31-4B8C-83A1-F6EECF244321}">
                <p14:modId xmlns:p14="http://schemas.microsoft.com/office/powerpoint/2010/main" val="2668773800"/>
              </p:ext>
            </p:extLst>
          </p:nvPr>
        </p:nvGraphicFramePr>
        <p:xfrm>
          <a:off x="410849" y="-89631"/>
          <a:ext cx="7945193" cy="9356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72400" y="199924"/>
            <a:ext cx="937971" cy="63678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126" y="82679"/>
            <a:ext cx="634442" cy="68202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2421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936" y="846004"/>
            <a:ext cx="6315161" cy="5607332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graphicFrame>
        <p:nvGraphicFramePr>
          <p:cNvPr id="11" name="10 Diagrama"/>
          <p:cNvGraphicFramePr/>
          <p:nvPr>
            <p:extLst>
              <p:ext uri="{D42A27DB-BD31-4B8C-83A1-F6EECF244321}">
                <p14:modId xmlns:p14="http://schemas.microsoft.com/office/powerpoint/2010/main" val="1622760707"/>
              </p:ext>
            </p:extLst>
          </p:nvPr>
        </p:nvGraphicFramePr>
        <p:xfrm>
          <a:off x="467544" y="-171400"/>
          <a:ext cx="7945193" cy="1132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050" name="Picture 2" descr="http://www.seguridadpublica.es/wp-content/uploads/2013/04/412_520340_6085251_803969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582" y="1231198"/>
            <a:ext cx="2645418" cy="176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6512" y="-13561"/>
            <a:ext cx="634442" cy="682025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6623664" y="3035029"/>
            <a:ext cx="2486707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SV" sz="2400" b="1" dirty="0" smtClean="0">
                <a:solidFill>
                  <a:srgbClr val="3333CC"/>
                </a:solidFill>
              </a:rPr>
              <a:t>561</a:t>
            </a:r>
            <a:r>
              <a:rPr lang="es-SV" dirty="0" smtClean="0"/>
              <a:t> </a:t>
            </a:r>
            <a:r>
              <a:rPr lang="es-SV" sz="2000" dirty="0" smtClean="0">
                <a:solidFill>
                  <a:srgbClr val="3333CC"/>
                </a:solidFill>
              </a:rPr>
              <a:t>Expedientes Multados </a:t>
            </a:r>
            <a:r>
              <a:rPr lang="es-SV" dirty="0" smtClean="0"/>
              <a:t>por un monto de </a:t>
            </a:r>
            <a:r>
              <a:rPr lang="es-SV" sz="2400" b="1" dirty="0" smtClean="0">
                <a:solidFill>
                  <a:srgbClr val="00CC00"/>
                </a:solidFill>
              </a:rPr>
              <a:t>$1,175,955.77</a:t>
            </a:r>
            <a:endParaRPr lang="es-SV" b="1" dirty="0">
              <a:solidFill>
                <a:srgbClr val="00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71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graphicFrame>
        <p:nvGraphicFramePr>
          <p:cNvPr id="11" name="10 Diagrama"/>
          <p:cNvGraphicFramePr/>
          <p:nvPr>
            <p:extLst>
              <p:ext uri="{D42A27DB-BD31-4B8C-83A1-F6EECF244321}">
                <p14:modId xmlns:p14="http://schemas.microsoft.com/office/powerpoint/2010/main" val="212651961"/>
              </p:ext>
            </p:extLst>
          </p:nvPr>
        </p:nvGraphicFramePr>
        <p:xfrm>
          <a:off x="430213" y="1"/>
          <a:ext cx="7945193" cy="1132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CuadroTexto 13"/>
          <p:cNvSpPr txBox="1"/>
          <p:nvPr/>
        </p:nvSpPr>
        <p:spPr>
          <a:xfrm>
            <a:off x="403311" y="908720"/>
            <a:ext cx="8136904" cy="400110"/>
          </a:xfrm>
          <a:prstGeom prst="rect">
            <a:avLst/>
          </a:prstGeom>
          <a:solidFill>
            <a:srgbClr val="0099FF"/>
          </a:solidFill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chemeClr val="bg1"/>
                </a:solidFill>
              </a:rPr>
              <a:t>Entre los casos cerrados en el período destacan los siguientes:</a:t>
            </a:r>
            <a:endParaRPr lang="es-ES" sz="2000" b="1" dirty="0">
              <a:solidFill>
                <a:schemeClr val="bg1"/>
              </a:solidFill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6512" y="-13561"/>
            <a:ext cx="634442" cy="68202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5016" y="1412776"/>
            <a:ext cx="6509474" cy="5245897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611560" y="2687281"/>
            <a:ext cx="6134728" cy="1029751"/>
          </a:xfrm>
          <a:prstGeom prst="rect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3" name="Rectángulo 2"/>
          <p:cNvSpPr/>
          <p:nvPr/>
        </p:nvSpPr>
        <p:spPr>
          <a:xfrm rot="20634614">
            <a:off x="7094877" y="2570594"/>
            <a:ext cx="14670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dirty="0" smtClean="0"/>
              <a:t>$405,179.60</a:t>
            </a:r>
          </a:p>
          <a:p>
            <a:pPr algn="ctr"/>
            <a:r>
              <a:rPr lang="es-SV" dirty="0" smtClean="0"/>
              <a:t>66.59%</a:t>
            </a:r>
            <a:endParaRPr lang="es-SV" dirty="0"/>
          </a:p>
        </p:txBody>
      </p:sp>
      <p:sp>
        <p:nvSpPr>
          <p:cNvPr id="5" name="Flecha izquierda 4"/>
          <p:cNvSpPr/>
          <p:nvPr/>
        </p:nvSpPr>
        <p:spPr>
          <a:xfrm rot="20674976">
            <a:off x="6787094" y="2350799"/>
            <a:ext cx="1801829" cy="1198300"/>
          </a:xfrm>
          <a:prstGeom prst="leftArrow">
            <a:avLst/>
          </a:prstGeom>
          <a:noFill/>
          <a:ln w="57150">
            <a:solidFill>
              <a:srgbClr val="00B050"/>
            </a:solidFill>
          </a:ln>
          <a:effectLst>
            <a:outerShdw blurRad="50800" dist="38100" sx="102000" sy="102000" algn="l" rotWithShape="0">
              <a:schemeClr val="accent3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72857" y="4173380"/>
            <a:ext cx="2311107" cy="143725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01584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graphicFrame>
        <p:nvGraphicFramePr>
          <p:cNvPr id="11" name="10 Diagrama"/>
          <p:cNvGraphicFramePr/>
          <p:nvPr>
            <p:extLst>
              <p:ext uri="{D42A27DB-BD31-4B8C-83A1-F6EECF244321}">
                <p14:modId xmlns:p14="http://schemas.microsoft.com/office/powerpoint/2010/main" val="3519240063"/>
              </p:ext>
            </p:extLst>
          </p:nvPr>
        </p:nvGraphicFramePr>
        <p:xfrm>
          <a:off x="467544" y="-7863"/>
          <a:ext cx="7945193" cy="1132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12 CuadroTexto"/>
          <p:cNvSpPr txBox="1"/>
          <p:nvPr/>
        </p:nvSpPr>
        <p:spPr>
          <a:xfrm>
            <a:off x="683568" y="971198"/>
            <a:ext cx="8129933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2000" b="1" dirty="0">
                <a:solidFill>
                  <a:srgbClr val="0070C0"/>
                </a:solidFill>
                <a:latin typeface="Frutiger-Light"/>
              </a:rPr>
              <a:t>Inspecciones</a:t>
            </a:r>
          </a:p>
          <a:p>
            <a:pPr algn="just"/>
            <a:r>
              <a:rPr lang="es-SV" baseline="0" dirty="0" smtClean="0">
                <a:solidFill>
                  <a:srgbClr val="000000"/>
                </a:solidFill>
                <a:latin typeface="Frutiger-Light"/>
              </a:rPr>
              <a:t>Entre junio 2014 y mayo 2015, la </a:t>
            </a:r>
            <a:r>
              <a:rPr lang="es-SV" baseline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mpact"/>
              </a:rPr>
              <a:t>Defensoría del Consumidor</a:t>
            </a:r>
            <a:r>
              <a:rPr lang="es-SV" baseline="0" dirty="0" smtClean="0">
                <a:solidFill>
                  <a:srgbClr val="0053A0"/>
                </a:solidFill>
                <a:latin typeface="Impact"/>
              </a:rPr>
              <a:t> </a:t>
            </a:r>
            <a:r>
              <a:rPr lang="es-SV" baseline="0" dirty="0" smtClean="0">
                <a:solidFill>
                  <a:srgbClr val="000000"/>
                </a:solidFill>
                <a:latin typeface="Frutiger-Light"/>
              </a:rPr>
              <a:t>reali</a:t>
            </a:r>
            <a:r>
              <a:rPr lang="es-SV" dirty="0" smtClean="0">
                <a:solidFill>
                  <a:srgbClr val="000000"/>
                </a:solidFill>
                <a:latin typeface="Frutiger-Light"/>
              </a:rPr>
              <a:t>zó</a:t>
            </a:r>
            <a:r>
              <a:rPr lang="es-SV" baseline="0" dirty="0" smtClean="0">
                <a:solidFill>
                  <a:srgbClr val="000000"/>
                </a:solidFill>
                <a:latin typeface="Frutiger-Light"/>
              </a:rPr>
              <a:t> </a:t>
            </a:r>
            <a:r>
              <a:rPr lang="es-SV" b="1" baseline="0" dirty="0" smtClean="0">
                <a:solidFill>
                  <a:srgbClr val="00CC00"/>
                </a:solidFill>
                <a:latin typeface="Frutiger-Light"/>
              </a:rPr>
              <a:t>inspecciones a 4,071 </a:t>
            </a:r>
            <a:r>
              <a:rPr lang="es-ES_tradnl" dirty="0"/>
              <a:t>establecimientos comerciales, entre farmacias</a:t>
            </a:r>
            <a:r>
              <a:rPr lang="es-ES_tradnl" dirty="0" smtClean="0"/>
              <a:t>, hospitales, restaurantes</a:t>
            </a:r>
            <a:r>
              <a:rPr lang="es-ES_tradnl" dirty="0"/>
              <a:t>, </a:t>
            </a:r>
            <a:r>
              <a:rPr lang="es-ES_tradnl" dirty="0" smtClean="0"/>
              <a:t>proveedores de granos, almacenes de ropa, zapatos y accesorios, supermercados, librerías, almacenes de muebles y electrodomésticos, </a:t>
            </a:r>
            <a:r>
              <a:rPr lang="es-ES_tradnl" dirty="0"/>
              <a:t>tiendas mayoristas, tiendas de conveniencia, cafeterías de centros </a:t>
            </a:r>
            <a:r>
              <a:rPr lang="es-ES_tradnl" dirty="0" smtClean="0"/>
              <a:t>educativos, servicios financieros, telecomunicaciones, gasolineras, clínicas dentales, venta de repuestos y talleres</a:t>
            </a:r>
            <a:r>
              <a:rPr lang="es-SV" dirty="0" smtClean="0">
                <a:solidFill>
                  <a:srgbClr val="000000"/>
                </a:solidFill>
                <a:latin typeface="Frutiger-Light"/>
              </a:rPr>
              <a:t>, entre otros.</a:t>
            </a:r>
            <a:endParaRPr lang="es-SV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2400" y="199924"/>
            <a:ext cx="937971" cy="63678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26" y="154687"/>
            <a:ext cx="634442" cy="68202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pic>
        <p:nvPicPr>
          <p:cNvPr id="1026" name="Imagen 101" descr="Descripción: http://www.lapagina.com.sv/userfiles/Mar_2011/QWQI_armandos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3681">
            <a:off x="484984" y="4230309"/>
            <a:ext cx="2419656" cy="161173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03848" y="3435494"/>
            <a:ext cx="5940152" cy="341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11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graphicFrame>
        <p:nvGraphicFramePr>
          <p:cNvPr id="11" name="10 Diagrama"/>
          <p:cNvGraphicFramePr/>
          <p:nvPr>
            <p:extLst/>
          </p:nvPr>
        </p:nvGraphicFramePr>
        <p:xfrm>
          <a:off x="467544" y="-171400"/>
          <a:ext cx="7945193" cy="1132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Imagen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2400" y="127916"/>
            <a:ext cx="937971" cy="63678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26" y="154687"/>
            <a:ext cx="634442" cy="68202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 bwMode="auto">
          <a:xfrm>
            <a:off x="855216" y="846004"/>
            <a:ext cx="7091049" cy="737618"/>
          </a:xfrm>
          <a:prstGeom prst="rect">
            <a:avLst/>
          </a:prstGeom>
          <a:solidFill>
            <a:srgbClr val="0066FF"/>
          </a:solidFill>
          <a:ln w="95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SV" sz="2000" b="1" dirty="0">
              <a:solidFill>
                <a:srgbClr val="003399"/>
              </a:solidFill>
              <a:cs typeface="Arial" charset="0"/>
            </a:endParaRPr>
          </a:p>
          <a:p>
            <a:pPr algn="ctr">
              <a:defRPr/>
            </a:pPr>
            <a:r>
              <a:rPr lang="es-SV" sz="2400" b="1" dirty="0">
                <a:solidFill>
                  <a:prstClr val="white"/>
                </a:solidFill>
                <a:cs typeface="Arial" charset="0"/>
              </a:rPr>
              <a:t>Resultados de inspecciones para </a:t>
            </a:r>
            <a:endParaRPr lang="es-SV" sz="2400" b="1" dirty="0" smtClean="0">
              <a:solidFill>
                <a:prstClr val="white"/>
              </a:solidFill>
              <a:cs typeface="Arial" charset="0"/>
            </a:endParaRPr>
          </a:p>
          <a:p>
            <a:pPr algn="ctr">
              <a:defRPr/>
            </a:pPr>
            <a:r>
              <a:rPr lang="es-SV" sz="2400" b="1" dirty="0" smtClean="0">
                <a:solidFill>
                  <a:prstClr val="white"/>
                </a:solidFill>
                <a:cs typeface="Arial" charset="0"/>
              </a:rPr>
              <a:t>verificar </a:t>
            </a:r>
            <a:r>
              <a:rPr lang="es-SV" sz="2400" b="1" dirty="0">
                <a:solidFill>
                  <a:prstClr val="white"/>
                </a:solidFill>
                <a:cs typeface="Arial" charset="0"/>
              </a:rPr>
              <a:t>cumplimiento de LPC </a:t>
            </a:r>
          </a:p>
          <a:p>
            <a:pPr algn="ctr">
              <a:defRPr/>
            </a:pPr>
            <a:endParaRPr lang="ru-RU" sz="2000" b="1" dirty="0">
              <a:solidFill>
                <a:prstClr val="white"/>
              </a:solidFill>
            </a:endParaRPr>
          </a:p>
        </p:txBody>
      </p:sp>
      <p:graphicFrame>
        <p:nvGraphicFramePr>
          <p:cNvPr id="17" name="Tabla 16"/>
          <p:cNvGraphicFramePr>
            <a:graphicFrameLocks noGrp="1"/>
          </p:cNvGraphicFramePr>
          <p:nvPr>
            <p:extLst/>
          </p:nvPr>
        </p:nvGraphicFramePr>
        <p:xfrm>
          <a:off x="755782" y="1914052"/>
          <a:ext cx="7776452" cy="3772492"/>
        </p:xfrm>
        <a:graphic>
          <a:graphicData uri="http://schemas.openxmlformats.org/drawingml/2006/table">
            <a:tbl>
              <a:tblPr firstRow="1" lastRow="1" lastCol="1" bandRow="1" bandCol="1">
                <a:tableStyleId>{69012ECD-51FC-41F1-AA8D-1B2483CD663E}</a:tableStyleId>
              </a:tblPr>
              <a:tblGrid>
                <a:gridCol w="2125874"/>
                <a:gridCol w="1320241"/>
                <a:gridCol w="1700138"/>
                <a:gridCol w="1174640"/>
                <a:gridCol w="1455559"/>
              </a:tblGrid>
              <a:tr h="1108985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Período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Cantidad de inspecciones sin hallazgos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Cantidad de inspecciones con hallazgos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Total de inspecciones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% de inspecciones con hallazgos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</a:tr>
              <a:tr h="380501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Junio 2009 - Mayo 2010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1,045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698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1,743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40%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</a:tr>
              <a:tr h="380501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Junio 2010 - Mayo 2011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666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877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1,543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57%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</a:tr>
              <a:tr h="380501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Junio 2011 - Mayo 2012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1,508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1,537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3,045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50%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</a:tr>
              <a:tr h="380501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Junio 2012 - Mayo  2013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2,231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1,416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3,647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39%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</a:tr>
              <a:tr h="380501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Junio 2013 -  Mayo 2014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2,733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1,375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4,108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33%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</a:tr>
              <a:tr h="380501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Junio 2014 </a:t>
                      </a:r>
                      <a:r>
                        <a:rPr lang="es-MX" sz="1600" u="none" strike="noStrike" dirty="0" smtClean="0">
                          <a:effectLst/>
                        </a:rPr>
                        <a:t>- Mayo </a:t>
                      </a:r>
                      <a:r>
                        <a:rPr lang="es-MX" sz="1600" u="none" strike="noStrike" dirty="0">
                          <a:effectLst/>
                        </a:rPr>
                        <a:t>2015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2,721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1,350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4,071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33%</a:t>
                      </a:r>
                      <a:endParaRPr lang="es-SV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380501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 dirty="0">
                          <a:effectLst/>
                        </a:rPr>
                        <a:t>Total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5" marR="7145" marT="71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10,904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7,253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18,157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40%</a:t>
                      </a:r>
                      <a:endParaRPr lang="es-SV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791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graphicFrame>
        <p:nvGraphicFramePr>
          <p:cNvPr id="11" name="10 Diagrama"/>
          <p:cNvGraphicFramePr/>
          <p:nvPr>
            <p:extLst/>
          </p:nvPr>
        </p:nvGraphicFramePr>
        <p:xfrm>
          <a:off x="467544" y="-171400"/>
          <a:ext cx="7945193" cy="1132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Imagen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2400" y="127916"/>
            <a:ext cx="937971" cy="63678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26" y="154687"/>
            <a:ext cx="634442" cy="68202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 bwMode="auto">
          <a:xfrm>
            <a:off x="855216" y="846004"/>
            <a:ext cx="7091049" cy="737618"/>
          </a:xfrm>
          <a:prstGeom prst="rect">
            <a:avLst/>
          </a:prstGeom>
          <a:solidFill>
            <a:srgbClr val="0066FF"/>
          </a:solidFill>
          <a:ln w="95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SV" sz="2000" b="1" dirty="0">
              <a:solidFill>
                <a:srgbClr val="003399"/>
              </a:solidFill>
              <a:cs typeface="Arial" charset="0"/>
            </a:endParaRPr>
          </a:p>
          <a:p>
            <a:pPr algn="ctr">
              <a:defRPr/>
            </a:pPr>
            <a:r>
              <a:rPr lang="es-SV" sz="2400" b="1" dirty="0">
                <a:solidFill>
                  <a:prstClr val="white"/>
                </a:solidFill>
                <a:cs typeface="Arial" charset="0"/>
              </a:rPr>
              <a:t>Resultados de inspecciones para </a:t>
            </a:r>
            <a:endParaRPr lang="es-SV" sz="2400" b="1" dirty="0" smtClean="0">
              <a:solidFill>
                <a:prstClr val="white"/>
              </a:solidFill>
              <a:cs typeface="Arial" charset="0"/>
            </a:endParaRPr>
          </a:p>
          <a:p>
            <a:pPr algn="ctr">
              <a:defRPr/>
            </a:pPr>
            <a:r>
              <a:rPr lang="es-SV" sz="2400" b="1" dirty="0" smtClean="0">
                <a:solidFill>
                  <a:prstClr val="white"/>
                </a:solidFill>
                <a:cs typeface="Arial" charset="0"/>
              </a:rPr>
              <a:t>verificar </a:t>
            </a:r>
            <a:r>
              <a:rPr lang="es-SV" sz="2400" b="1" dirty="0">
                <a:solidFill>
                  <a:prstClr val="white"/>
                </a:solidFill>
                <a:cs typeface="Arial" charset="0"/>
              </a:rPr>
              <a:t>cumplimiento de LPC </a:t>
            </a:r>
          </a:p>
          <a:p>
            <a:pPr algn="ctr">
              <a:defRPr/>
            </a:pPr>
            <a:endParaRPr lang="ru-RU" sz="2000" b="1" dirty="0">
              <a:solidFill>
                <a:prstClr val="white"/>
              </a:solidFill>
            </a:endParaRPr>
          </a:p>
        </p:txBody>
      </p:sp>
      <p:graphicFrame>
        <p:nvGraphicFramePr>
          <p:cNvPr id="10" name="Gráfico 9"/>
          <p:cNvGraphicFramePr>
            <a:graphicFrameLocks/>
          </p:cNvGraphicFramePr>
          <p:nvPr>
            <p:extLst/>
          </p:nvPr>
        </p:nvGraphicFramePr>
        <p:xfrm>
          <a:off x="700961" y="1761184"/>
          <a:ext cx="7889540" cy="41527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</p:spTree>
    <p:extLst>
      <p:ext uri="{BB962C8B-B14F-4D97-AF65-F5344CB8AC3E}">
        <p14:creationId xmlns:p14="http://schemas.microsoft.com/office/powerpoint/2010/main" val="108790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512" y="-13561"/>
            <a:ext cx="634442" cy="68202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graphicFrame>
        <p:nvGraphicFramePr>
          <p:cNvPr id="13" name="10 Diagrama"/>
          <p:cNvGraphicFramePr/>
          <p:nvPr>
            <p:extLst>
              <p:ext uri="{D42A27DB-BD31-4B8C-83A1-F6EECF244321}">
                <p14:modId xmlns:p14="http://schemas.microsoft.com/office/powerpoint/2010/main" val="3089559969"/>
              </p:ext>
            </p:extLst>
          </p:nvPr>
        </p:nvGraphicFramePr>
        <p:xfrm>
          <a:off x="467544" y="-171400"/>
          <a:ext cx="7945193" cy="1132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4" name="Nube 3"/>
          <p:cNvSpPr/>
          <p:nvPr/>
        </p:nvSpPr>
        <p:spPr>
          <a:xfrm>
            <a:off x="7198361" y="959843"/>
            <a:ext cx="1928247" cy="1970080"/>
          </a:xfrm>
          <a:prstGeom prst="cloud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1500" b="1" dirty="0" smtClean="0">
                <a:solidFill>
                  <a:srgbClr val="FF0000"/>
                </a:solidFill>
              </a:rPr>
              <a:t>5 sectores</a:t>
            </a:r>
            <a:r>
              <a:rPr lang="es-SV" sz="1500" dirty="0" smtClean="0"/>
              <a:t> </a:t>
            </a:r>
            <a:r>
              <a:rPr lang="es-SV" sz="1500" dirty="0" smtClean="0">
                <a:solidFill>
                  <a:schemeClr val="accent1"/>
                </a:solidFill>
              </a:rPr>
              <a:t>representan el </a:t>
            </a:r>
            <a:r>
              <a:rPr lang="es-SV" sz="1500" b="1" dirty="0" smtClean="0">
                <a:solidFill>
                  <a:srgbClr val="FF0000"/>
                </a:solidFill>
              </a:rPr>
              <a:t>73.54%</a:t>
            </a:r>
          </a:p>
          <a:p>
            <a:pPr algn="ctr"/>
            <a:r>
              <a:rPr lang="es-SV" sz="1500" dirty="0">
                <a:solidFill>
                  <a:schemeClr val="accent1"/>
                </a:solidFill>
              </a:rPr>
              <a:t>d</a:t>
            </a:r>
            <a:r>
              <a:rPr lang="es-SV" sz="1500" dirty="0" smtClean="0">
                <a:solidFill>
                  <a:schemeClr val="accent1"/>
                </a:solidFill>
              </a:rPr>
              <a:t>e inspecciones realizadas </a:t>
            </a:r>
            <a:endParaRPr lang="es-SV" sz="1500" b="1" dirty="0">
              <a:solidFill>
                <a:schemeClr val="accent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0213" y="959843"/>
            <a:ext cx="6723174" cy="542148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75187" y="2350457"/>
            <a:ext cx="6624736" cy="15825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84677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1899427393"/>
              </p:ext>
            </p:extLst>
          </p:nvPr>
        </p:nvGraphicFramePr>
        <p:xfrm>
          <a:off x="827584" y="1484784"/>
          <a:ext cx="7632848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3 Imagen" descr="Logos-DC.pn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426" r="1172" b="11040"/>
          <a:stretch>
            <a:fillRect/>
          </a:stretch>
        </p:blipFill>
        <p:spPr bwMode="auto">
          <a:xfrm>
            <a:off x="6300788" y="6057900"/>
            <a:ext cx="28448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70986" y="260648"/>
            <a:ext cx="1073014" cy="76470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5877272"/>
            <a:ext cx="912306" cy="98072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graphicFrame>
        <p:nvGraphicFramePr>
          <p:cNvPr id="10" name="1 Diagrama"/>
          <p:cNvGraphicFramePr/>
          <p:nvPr>
            <p:extLst>
              <p:ext uri="{D42A27DB-BD31-4B8C-83A1-F6EECF244321}">
                <p14:modId xmlns:p14="http://schemas.microsoft.com/office/powerpoint/2010/main" val="2890773545"/>
              </p:ext>
            </p:extLst>
          </p:nvPr>
        </p:nvGraphicFramePr>
        <p:xfrm>
          <a:off x="827584" y="-171400"/>
          <a:ext cx="7224464" cy="1656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86018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452339536"/>
              </p:ext>
            </p:extLst>
          </p:nvPr>
        </p:nvGraphicFramePr>
        <p:xfrm>
          <a:off x="5652120" y="1819029"/>
          <a:ext cx="3384376" cy="3050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ángulo redondeado 3"/>
          <p:cNvSpPr/>
          <p:nvPr/>
        </p:nvSpPr>
        <p:spPr>
          <a:xfrm>
            <a:off x="5940152" y="1340768"/>
            <a:ext cx="2950021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1600" dirty="0" smtClean="0"/>
              <a:t>Sectores con más hallazgos</a:t>
            </a:r>
            <a:endParaRPr lang="es-SV" sz="1600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82915" y="2924944"/>
            <a:ext cx="807120" cy="800397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6512" y="-13561"/>
            <a:ext cx="634442" cy="68202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54833266"/>
              </p:ext>
            </p:extLst>
          </p:nvPr>
        </p:nvGraphicFramePr>
        <p:xfrm>
          <a:off x="430213" y="1437366"/>
          <a:ext cx="5131878" cy="4460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3" name="10 Diagrama"/>
          <p:cNvGraphicFramePr/>
          <p:nvPr>
            <p:extLst>
              <p:ext uri="{D42A27DB-BD31-4B8C-83A1-F6EECF244321}">
                <p14:modId xmlns:p14="http://schemas.microsoft.com/office/powerpoint/2010/main" val="4205695779"/>
              </p:ext>
            </p:extLst>
          </p:nvPr>
        </p:nvGraphicFramePr>
        <p:xfrm>
          <a:off x="467544" y="-171400"/>
          <a:ext cx="7945193" cy="1132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5" name="Rectángulo 4"/>
          <p:cNvSpPr/>
          <p:nvPr/>
        </p:nvSpPr>
        <p:spPr>
          <a:xfrm>
            <a:off x="538765" y="933237"/>
            <a:ext cx="18101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SV" sz="2000" b="1" dirty="0">
                <a:solidFill>
                  <a:srgbClr val="0070C0"/>
                </a:solidFill>
                <a:latin typeface="Frutiger-Light"/>
              </a:rPr>
              <a:t>Inspecciones</a:t>
            </a:r>
          </a:p>
        </p:txBody>
      </p:sp>
    </p:spTree>
    <p:extLst>
      <p:ext uri="{BB962C8B-B14F-4D97-AF65-F5344CB8AC3E}">
        <p14:creationId xmlns:p14="http://schemas.microsoft.com/office/powerpoint/2010/main" val="110611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sp>
        <p:nvSpPr>
          <p:cNvPr id="9" name="1 Título"/>
          <p:cNvSpPr txBox="1">
            <a:spLocks/>
          </p:cNvSpPr>
          <p:nvPr/>
        </p:nvSpPr>
        <p:spPr bwMode="auto">
          <a:xfrm>
            <a:off x="6030416" y="4122638"/>
            <a:ext cx="3113584" cy="709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s-E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Medidas </a:t>
            </a:r>
            <a:r>
              <a:rPr lang="es-E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C</a:t>
            </a:r>
            <a:r>
              <a:rPr lang="es-E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autelares</a:t>
            </a:r>
          </a:p>
          <a:p>
            <a:pPr algn="just">
              <a:defRPr/>
            </a:pPr>
            <a:r>
              <a:rPr lang="es-ES" sz="1600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Destrucción de </a:t>
            </a:r>
            <a:r>
              <a:rPr lang="es-ES" b="1" dirty="0" smtClean="0">
                <a:solidFill>
                  <a:srgbClr val="00B050"/>
                </a:solidFill>
                <a:latin typeface="+mn-lt"/>
                <a:ea typeface="+mj-ea"/>
                <a:cs typeface="+mj-cs"/>
              </a:rPr>
              <a:t>20,995</a:t>
            </a:r>
            <a:r>
              <a:rPr lang="es-ES" sz="1600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 productos con fecha de vencimiento expirada, </a:t>
            </a:r>
            <a:r>
              <a:rPr lang="es-SV" sz="1600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incrementándose </a:t>
            </a:r>
            <a:r>
              <a:rPr lang="es-SV" sz="1600" dirty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en </a:t>
            </a:r>
            <a:r>
              <a:rPr lang="es-SV" b="1" dirty="0">
                <a:solidFill>
                  <a:srgbClr val="00B050"/>
                </a:solidFill>
                <a:latin typeface="+mn-lt"/>
                <a:ea typeface="+mj-ea"/>
                <a:cs typeface="+mj-cs"/>
              </a:rPr>
              <a:t>36.43%</a:t>
            </a:r>
            <a:r>
              <a:rPr lang="es-SV" sz="1600" dirty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 (5,606 productos) </a:t>
            </a:r>
            <a:r>
              <a:rPr lang="es-SV" sz="1600" dirty="0" smtClean="0">
                <a:solidFill>
                  <a:srgbClr val="0070C0"/>
                </a:solidFill>
                <a:latin typeface="+mn-lt"/>
                <a:ea typeface="+mj-ea"/>
                <a:cs typeface="+mj-cs"/>
              </a:rPr>
              <a:t>con respecto al período anterior.</a:t>
            </a:r>
            <a:r>
              <a:rPr lang="es-SV" sz="1600" dirty="0" smtClean="0">
                <a:solidFill>
                  <a:srgbClr val="0070C0"/>
                </a:solidFill>
                <a:latin typeface="Arial Narrow" pitchFamily="34" charset="0"/>
                <a:ea typeface="+mj-ea"/>
                <a:cs typeface="+mj-cs"/>
              </a:rPr>
              <a:t> </a:t>
            </a:r>
            <a:endParaRPr lang="es-ES" sz="1600" dirty="0">
              <a:solidFill>
                <a:srgbClr val="0070C0"/>
              </a:solidFill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512" y="-13561"/>
            <a:ext cx="634442" cy="68202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pic>
        <p:nvPicPr>
          <p:cNvPr id="3075" name="Picture 3" descr="Producto vencid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105" y="5330368"/>
            <a:ext cx="3023895" cy="1518816"/>
          </a:xfrm>
          <a:prstGeom prst="rect">
            <a:avLst/>
          </a:prstGeom>
          <a:noFill/>
          <a:ln>
            <a:noFill/>
          </a:ln>
          <a:effectLst>
            <a:softEdge rad="1778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10 Diagrama"/>
          <p:cNvGraphicFramePr/>
          <p:nvPr>
            <p:extLst>
              <p:ext uri="{D42A27DB-BD31-4B8C-83A1-F6EECF244321}">
                <p14:modId xmlns:p14="http://schemas.microsoft.com/office/powerpoint/2010/main" val="192029424"/>
              </p:ext>
            </p:extLst>
          </p:nvPr>
        </p:nvGraphicFramePr>
        <p:xfrm>
          <a:off x="467544" y="-171400"/>
          <a:ext cx="7945193" cy="1132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1375" y="846004"/>
            <a:ext cx="5635100" cy="6003179"/>
          </a:xfrm>
          <a:prstGeom prst="rect">
            <a:avLst/>
          </a:prstGeom>
        </p:spPr>
      </p:pic>
      <p:sp>
        <p:nvSpPr>
          <p:cNvPr id="8" name="Llaves 7"/>
          <p:cNvSpPr/>
          <p:nvPr/>
        </p:nvSpPr>
        <p:spPr>
          <a:xfrm>
            <a:off x="360056" y="1340768"/>
            <a:ext cx="5796577" cy="1198833"/>
          </a:xfrm>
          <a:prstGeom prst="bracePair">
            <a:avLst/>
          </a:prstGeom>
          <a:ln w="762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4" name="3 Doble onda"/>
          <p:cNvSpPr/>
          <p:nvPr/>
        </p:nvSpPr>
        <p:spPr>
          <a:xfrm>
            <a:off x="6300709" y="1484784"/>
            <a:ext cx="2663779" cy="1152129"/>
          </a:xfrm>
          <a:prstGeom prst="doubleWave">
            <a:avLst/>
          </a:prstGeom>
          <a:noFill/>
          <a:ln w="38100">
            <a:solidFill>
              <a:srgbClr val="00B0F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5" name="4 Rectángulo"/>
          <p:cNvSpPr/>
          <p:nvPr/>
        </p:nvSpPr>
        <p:spPr>
          <a:xfrm>
            <a:off x="6228123" y="1628800"/>
            <a:ext cx="273867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SV" b="1" dirty="0">
                <a:solidFill>
                  <a:srgbClr val="FF3300"/>
                </a:solidFill>
              </a:rPr>
              <a:t>5</a:t>
            </a:r>
            <a:r>
              <a:rPr lang="es-SV" sz="1600" dirty="0"/>
              <a:t> Productos que representan el </a:t>
            </a:r>
            <a:r>
              <a:rPr lang="es-SV" sz="1600" b="1" dirty="0">
                <a:solidFill>
                  <a:srgbClr val="FF3300"/>
                </a:solidFill>
              </a:rPr>
              <a:t>61.03%  (12,816) de hallazgos</a:t>
            </a:r>
            <a:endParaRPr lang="es-SV" b="1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0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26" y="82679"/>
            <a:ext cx="634442" cy="682025"/>
          </a:xfrm>
          <a:prstGeom prst="rect">
            <a:avLst/>
          </a:prstGeom>
        </p:spPr>
      </p:pic>
      <p:graphicFrame>
        <p:nvGraphicFramePr>
          <p:cNvPr id="14" name="10 Diagrama"/>
          <p:cNvGraphicFramePr/>
          <p:nvPr>
            <p:extLst>
              <p:ext uri="{D42A27DB-BD31-4B8C-83A1-F6EECF244321}">
                <p14:modId xmlns:p14="http://schemas.microsoft.com/office/powerpoint/2010/main" val="192029424"/>
              </p:ext>
            </p:extLst>
          </p:nvPr>
        </p:nvGraphicFramePr>
        <p:xfrm>
          <a:off x="467544" y="-171400"/>
          <a:ext cx="7945193" cy="1132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2" name="Imagen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0679" y="1163194"/>
            <a:ext cx="3055177" cy="1041670"/>
          </a:xfrm>
          <a:prstGeom prst="rect">
            <a:avLst/>
          </a:prstGeom>
        </p:spPr>
      </p:pic>
      <p:pic>
        <p:nvPicPr>
          <p:cNvPr id="21" name="Picture 5" descr="inserto 29 portad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2753">
            <a:off x="5213483" y="1011864"/>
            <a:ext cx="1472572" cy="1513844"/>
          </a:xfrm>
          <a:prstGeom prst="rect">
            <a:avLst/>
          </a:prstGeom>
          <a:noFill/>
          <a:ln>
            <a:noFill/>
          </a:ln>
          <a:effectLst>
            <a:outerShdw dist="35921" dir="18600000" sx="104000" sy="104000" algn="ctr" rotWithShape="0">
              <a:schemeClr val="bg1">
                <a:lumMod val="85000"/>
              </a:scheme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030" y="2708920"/>
            <a:ext cx="9086970" cy="3816424"/>
          </a:xfrm>
          <a:prstGeom prst="rect">
            <a:avLst/>
          </a:prstGeom>
        </p:spPr>
      </p:pic>
      <p:pic>
        <p:nvPicPr>
          <p:cNvPr id="22" name="Picture 4" descr="Inserto 28 A qué sabe tu boquita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2753">
            <a:off x="4005256" y="992715"/>
            <a:ext cx="1504278" cy="1528655"/>
          </a:xfrm>
          <a:prstGeom prst="rect">
            <a:avLst/>
          </a:prstGeom>
          <a:noFill/>
          <a:ln>
            <a:noFill/>
          </a:ln>
          <a:effectLst>
            <a:outerShdw dist="35921" dir="18600000" sx="104000" sy="104000" algn="ctr" rotWithShape="0">
              <a:schemeClr val="bg1">
                <a:lumMod val="85000"/>
              </a:scheme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 descr="Inserto 30 Este arroz ya se pesó Contenido Neto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78555">
            <a:off x="6884324" y="909736"/>
            <a:ext cx="1528392" cy="156275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sx="105000" sy="105000" algn="t" rotWithShape="0">
              <a:srgbClr val="92D05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623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5" y="6019800"/>
            <a:ext cx="3057525" cy="838200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sp>
        <p:nvSpPr>
          <p:cNvPr id="7" name="6 CuadroTexto"/>
          <p:cNvSpPr txBox="1"/>
          <p:nvPr/>
        </p:nvSpPr>
        <p:spPr>
          <a:xfrm>
            <a:off x="466673" y="901036"/>
            <a:ext cx="2198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SV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AUDITORÍAS</a:t>
            </a:r>
            <a:endParaRPr lang="es-SV" sz="1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0"/>
            <a:ext cx="937971" cy="692695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512" y="10671"/>
            <a:ext cx="634442" cy="682025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466673" y="1423789"/>
            <a:ext cx="8174712" cy="2056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0"/>
              </a:spcAft>
              <a:tabLst>
                <a:tab pos="1447800" algn="l"/>
              </a:tabLst>
            </a:pPr>
            <a:r>
              <a:rPr lang="es-ES" b="1" dirty="0">
                <a:solidFill>
                  <a:srgbClr val="008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Auditoría a proveedores de granos básicos </a:t>
            </a:r>
            <a:endParaRPr lang="es-SV" sz="16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  <a:tabLst>
                <a:tab pos="2019300" algn="l"/>
              </a:tabLst>
            </a:pPr>
            <a:r>
              <a:rPr lang="es-SV" sz="3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s-SV" sz="3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800"/>
              </a:spcAft>
              <a:tabLst>
                <a:tab pos="2019300" algn="l"/>
              </a:tabLst>
            </a:pPr>
            <a:r>
              <a:rPr lang="es-SV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Entre </a:t>
            </a:r>
            <a:r>
              <a:rPr lang="es-SV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mayo de 2014 y agosto de 2014,</a:t>
            </a:r>
            <a:r>
              <a:rPr lang="es-SV" sz="1600" dirty="0">
                <a:solidFill>
                  <a:srgbClr val="1D53B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SV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Defensoría</a:t>
            </a:r>
            <a:r>
              <a:rPr lang="es-SV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SV" sz="1600" i="1" u="sng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realizó </a:t>
            </a:r>
            <a:r>
              <a:rPr lang="es-SV" sz="1600" i="1" u="sng" dirty="0" smtClean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auditorías </a:t>
            </a:r>
            <a:r>
              <a:rPr lang="es-SV" sz="1600" i="1" u="sng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37 proveedores de granos básicos</a:t>
            </a:r>
            <a:r>
              <a:rPr lang="es-SV" sz="1600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s-SV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las cuales se profundizó en los 6 proveedores siguientes: </a:t>
            </a:r>
            <a:endParaRPr lang="es-SV" sz="16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800"/>
              </a:spcAft>
              <a:tabLst>
                <a:tab pos="2019300" algn="l"/>
              </a:tabLst>
            </a:pPr>
            <a:r>
              <a:rPr lang="es-SV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CRUCO </a:t>
            </a:r>
            <a:r>
              <a:rPr lang="es-SV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S.A. de </a:t>
            </a:r>
            <a:r>
              <a:rPr lang="es-SV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C.V.         		FIKATELI </a:t>
            </a:r>
            <a:r>
              <a:rPr lang="es-SV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S.A. de C.V</a:t>
            </a:r>
            <a:r>
              <a:rPr lang="es-SV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    </a:t>
            </a:r>
          </a:p>
          <a:p>
            <a:pPr algn="just">
              <a:spcAft>
                <a:spcPts val="800"/>
              </a:spcAft>
              <a:tabLst>
                <a:tab pos="2019300" algn="l"/>
              </a:tabLst>
            </a:pPr>
            <a:r>
              <a:rPr lang="es-SV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DILOSA </a:t>
            </a:r>
            <a:r>
              <a:rPr lang="es-SV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S.A. de </a:t>
            </a:r>
            <a:r>
              <a:rPr lang="es-SV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C.V.      		DISALUN </a:t>
            </a:r>
            <a:r>
              <a:rPr lang="es-SV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S.A. de C.V</a:t>
            </a:r>
            <a:r>
              <a:rPr lang="es-SV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spcAft>
                <a:spcPts val="800"/>
              </a:spcAft>
              <a:tabLst>
                <a:tab pos="2019300" algn="l"/>
              </a:tabLst>
            </a:pPr>
            <a:r>
              <a:rPr lang="es-SV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Julio </a:t>
            </a:r>
            <a:r>
              <a:rPr lang="es-SV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Oscar Quintanilla </a:t>
            </a:r>
            <a:r>
              <a:rPr lang="es-SV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Polanco. 	Víctor </a:t>
            </a:r>
            <a:r>
              <a:rPr lang="es-SV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Manuel Mira </a:t>
            </a:r>
            <a:r>
              <a:rPr lang="es-SV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Herrera.</a:t>
            </a:r>
          </a:p>
        </p:txBody>
      </p:sp>
      <p:graphicFrame>
        <p:nvGraphicFramePr>
          <p:cNvPr id="12" name="10 Diagrama"/>
          <p:cNvGraphicFramePr/>
          <p:nvPr>
            <p:extLst>
              <p:ext uri="{D42A27DB-BD31-4B8C-83A1-F6EECF244321}">
                <p14:modId xmlns:p14="http://schemas.microsoft.com/office/powerpoint/2010/main" val="2568126723"/>
              </p:ext>
            </p:extLst>
          </p:nvPr>
        </p:nvGraphicFramePr>
        <p:xfrm>
          <a:off x="467544" y="-171400"/>
          <a:ext cx="7945193" cy="1132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026" name="Picture 2" descr="http://www.transparenciaactiva.gob.sv/wp-content/uploads/2014/06/Defensor%C3%ADa-inspecciones-622x41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143" y="2412339"/>
            <a:ext cx="1896145" cy="126206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3275856" y="4103201"/>
            <a:ext cx="5868144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1990725" algn="l"/>
              </a:tabLst>
            </a:pPr>
            <a:r>
              <a:rPr lang="es-SV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Como </a:t>
            </a:r>
            <a:r>
              <a:rPr lang="es-SV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resultado de las investigaciones conjuntas, la</a:t>
            </a:r>
            <a:r>
              <a:rPr lang="es-SV" sz="1600" dirty="0">
                <a:solidFill>
                  <a:srgbClr val="1D53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SV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Defensoría del Consumidor</a:t>
            </a:r>
            <a:r>
              <a:rPr lang="es-SV" sz="1600" dirty="0">
                <a:solidFill>
                  <a:srgbClr val="1D53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SV" sz="1600" b="1" i="1" u="sng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detectó y dio aviso de 6 casos a la Fiscalía General de la República por el posible cometimiento de delitos relativos al mercado, la libre competencia y la protección del consumidor </a:t>
            </a:r>
            <a:r>
              <a:rPr lang="es-SV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(acaparamiento Art. 233; agiotaje Art. 236 o propalación falsa Art. 237 del Código Penal) así como de delitos en contra de la Hacienda Pública (Defraudación al fisco Art. 249 o evasión de impuestos Art. 249-A del Código Penal). </a:t>
            </a:r>
            <a:endParaRPr lang="es-SV" sz="16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7786" y="5345862"/>
            <a:ext cx="2697480" cy="151213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3301" y="3642588"/>
            <a:ext cx="2721965" cy="1725532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8930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5" y="6019800"/>
            <a:ext cx="3057525" cy="838200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sp>
        <p:nvSpPr>
          <p:cNvPr id="7" name="6 CuadroTexto"/>
          <p:cNvSpPr txBox="1"/>
          <p:nvPr/>
        </p:nvSpPr>
        <p:spPr>
          <a:xfrm>
            <a:off x="647948" y="810177"/>
            <a:ext cx="2198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SV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AUDITORÍAS</a:t>
            </a:r>
            <a:endParaRPr lang="es-SV" sz="1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5232" y="23817"/>
            <a:ext cx="937971" cy="822188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512" y="10671"/>
            <a:ext cx="634442" cy="79950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539142" y="1298859"/>
            <a:ext cx="758454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1447800" algn="l"/>
              </a:tabLst>
            </a:pPr>
            <a:r>
              <a:rPr lang="es-ES" sz="2000" b="1" dirty="0">
                <a:solidFill>
                  <a:srgbClr val="008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Auditoría a proveedor del sector financiero</a:t>
            </a:r>
            <a:endParaRPr lang="es-SV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2428875" algn="l"/>
              </a:tabLst>
            </a:pPr>
            <a:r>
              <a:rPr lang="es-ES" sz="400" b="1" dirty="0">
                <a:solidFill>
                  <a:srgbClr val="1D53B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SV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1447800" algn="l"/>
              </a:tabLst>
            </a:pPr>
            <a:r>
              <a:rPr lang="es-SV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Entre </a:t>
            </a:r>
            <a:r>
              <a:rPr lang="es-SV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junio </a:t>
            </a:r>
            <a:r>
              <a:rPr lang="es-SV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2014 y febrero de 2015, </a:t>
            </a:r>
            <a:r>
              <a:rPr lang="es-SV" dirty="0">
                <a:solidFill>
                  <a:srgbClr val="365F91"/>
                </a:solidFill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Defensoría</a:t>
            </a:r>
            <a:r>
              <a:rPr lang="es-SV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SV" i="1" u="sng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realizó auditoría a una cartera de 13,396 créditos, de los cuales 11,173 corresponden a créditos otorgados por Grupo Q y 2,223 por CREDI Q</a:t>
            </a:r>
            <a:r>
              <a:rPr lang="es-SV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Esta auditoría tuvo como propósito verificar el cumplimiento de la Ley de Protección al Consumidor y Ley contra la Usura, entre otras disposiciones, las relacionadas al cobro de intereses y cargos realizados</a:t>
            </a:r>
            <a:r>
              <a:rPr lang="es-SV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s-SV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10 Diagrama"/>
          <p:cNvGraphicFramePr/>
          <p:nvPr>
            <p:extLst>
              <p:ext uri="{D42A27DB-BD31-4B8C-83A1-F6EECF244321}">
                <p14:modId xmlns:p14="http://schemas.microsoft.com/office/powerpoint/2010/main" val="744819917"/>
              </p:ext>
            </p:extLst>
          </p:nvPr>
        </p:nvGraphicFramePr>
        <p:xfrm>
          <a:off x="467544" y="-171400"/>
          <a:ext cx="7945193" cy="1132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41565" y="3766219"/>
            <a:ext cx="3951638" cy="233289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Rectángulo 3"/>
          <p:cNvSpPr/>
          <p:nvPr/>
        </p:nvSpPr>
        <p:spPr>
          <a:xfrm>
            <a:off x="251520" y="3581419"/>
            <a:ext cx="496855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1447800" algn="l"/>
              </a:tabLst>
            </a:pPr>
            <a:r>
              <a:rPr lang="es-SV" b="1" u="sng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auditoría encontró indicios de posibles infracciones a la ley,</a:t>
            </a:r>
            <a:r>
              <a:rPr lang="es-SV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entre otros, por: </a:t>
            </a:r>
            <a:endParaRPr lang="es-SV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Wingdings" charset="2"/>
              <a:buChar char="ü"/>
              <a:tabLst>
                <a:tab pos="1447800" algn="l"/>
              </a:tabLst>
            </a:pPr>
            <a:r>
              <a:rPr lang="es-SV" b="1" dirty="0" smtClean="0">
                <a:solidFill>
                  <a:srgbClr val="00A7E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renuncia </a:t>
            </a:r>
            <a:r>
              <a:rPr lang="es-SV" b="1" dirty="0">
                <a:solidFill>
                  <a:srgbClr val="00A7E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anticipada a los derechos de las personas consumidoras, </a:t>
            </a:r>
            <a:endParaRPr lang="es-SV" b="1" dirty="0" smtClean="0">
              <a:solidFill>
                <a:srgbClr val="00A7E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Wingdings" charset="2"/>
              <a:buChar char="ü"/>
              <a:tabLst>
                <a:tab pos="1447800" algn="l"/>
              </a:tabLst>
            </a:pPr>
            <a:r>
              <a:rPr lang="es-SV" b="1" dirty="0" smtClean="0">
                <a:solidFill>
                  <a:srgbClr val="00A7E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cobros </a:t>
            </a:r>
            <a:r>
              <a:rPr lang="es-SV" b="1" dirty="0">
                <a:solidFill>
                  <a:srgbClr val="00A7E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indebidos de intereses por el no pago de primas de seguros, </a:t>
            </a:r>
            <a:endParaRPr lang="es-SV" b="1" dirty="0" smtClean="0">
              <a:solidFill>
                <a:srgbClr val="00A7E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Wingdings" charset="2"/>
              <a:buChar char="ü"/>
              <a:tabLst>
                <a:tab pos="1447800" algn="l"/>
              </a:tabLst>
            </a:pPr>
            <a:r>
              <a:rPr lang="es-SV" b="1" dirty="0" smtClean="0">
                <a:solidFill>
                  <a:srgbClr val="00A7E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comisión </a:t>
            </a:r>
            <a:r>
              <a:rPr lang="es-SV" b="1" dirty="0">
                <a:solidFill>
                  <a:srgbClr val="00A7E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por administración del </a:t>
            </a:r>
            <a:r>
              <a:rPr lang="es-SV" b="1" dirty="0" smtClean="0">
                <a:solidFill>
                  <a:srgbClr val="00A7E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crédito</a:t>
            </a:r>
          </a:p>
          <a:p>
            <a:pPr marL="285750" indent="-285750" algn="just">
              <a:spcAft>
                <a:spcPts val="0"/>
              </a:spcAft>
              <a:buFont typeface="Wingdings" charset="2"/>
              <a:buChar char="ü"/>
              <a:tabLst>
                <a:tab pos="1447800" algn="l"/>
              </a:tabLst>
            </a:pPr>
            <a:r>
              <a:rPr lang="es-SV" b="1" dirty="0" smtClean="0">
                <a:solidFill>
                  <a:srgbClr val="00A7E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cláusula </a:t>
            </a:r>
            <a:r>
              <a:rPr lang="es-SV" b="1" dirty="0">
                <a:solidFill>
                  <a:srgbClr val="00A7E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abusiva en contratos, al no informar de forma clara, precisa, completa y veraz la tasa de interés anual sobre saldos.</a:t>
            </a:r>
          </a:p>
        </p:txBody>
      </p:sp>
    </p:spTree>
    <p:extLst>
      <p:ext uri="{BB962C8B-B14F-4D97-AF65-F5344CB8AC3E}">
        <p14:creationId xmlns:p14="http://schemas.microsoft.com/office/powerpoint/2010/main" val="323932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sp>
        <p:nvSpPr>
          <p:cNvPr id="7" name="6 CuadroTexto"/>
          <p:cNvSpPr txBox="1"/>
          <p:nvPr/>
        </p:nvSpPr>
        <p:spPr>
          <a:xfrm>
            <a:off x="430213" y="1427292"/>
            <a:ext cx="64459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rPr>
              <a:t>La Defensoría</a:t>
            </a:r>
            <a:r>
              <a:rPr lang="es-E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s-SV" dirty="0"/>
              <a:t>realizó </a:t>
            </a:r>
            <a:r>
              <a:rPr lang="es-SV" sz="2000" b="1" dirty="0">
                <a:solidFill>
                  <a:srgbClr val="00B050"/>
                </a:solidFill>
              </a:rPr>
              <a:t>194 sondeos </a:t>
            </a:r>
            <a:r>
              <a:rPr lang="es-SV" dirty="0"/>
              <a:t>de precios de más de </a:t>
            </a:r>
            <a:r>
              <a:rPr lang="es-SV" sz="2000" b="1" dirty="0">
                <a:solidFill>
                  <a:srgbClr val="00B050"/>
                </a:solidFill>
              </a:rPr>
              <a:t>211 productos básicos</a:t>
            </a:r>
            <a:r>
              <a:rPr lang="es-SV" dirty="0"/>
              <a:t>, entre otros, granos básicos, frutas y verduras, harinas de trigo, fertilizantes y útiles escolares y envío de remesas</a:t>
            </a:r>
            <a:r>
              <a:rPr lang="es-SV" baseline="0" dirty="0" smtClean="0">
                <a:solidFill>
                  <a:srgbClr val="000000"/>
                </a:solidFill>
                <a:latin typeface="Frutiger-Light"/>
              </a:rPr>
              <a:t>. </a:t>
            </a:r>
            <a:r>
              <a:rPr lang="es-SV" dirty="0"/>
              <a:t>Con este objetivo, en el período se visitaron </a:t>
            </a:r>
            <a:r>
              <a:rPr lang="es-SV" b="1" dirty="0">
                <a:solidFill>
                  <a:srgbClr val="00B050"/>
                </a:solidFill>
              </a:rPr>
              <a:t>14,826 establecimientos comerciales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272" y="1406277"/>
            <a:ext cx="2047875" cy="1590675"/>
          </a:xfrm>
          <a:prstGeom prst="rect">
            <a:avLst/>
          </a:prstGeom>
          <a:effectLst>
            <a:outerShdw blurRad="50800" dist="38100" dir="13500000" sx="102000" sy="102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392" y="271932"/>
            <a:ext cx="937971" cy="63678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26" y="154687"/>
            <a:ext cx="634442" cy="682025"/>
          </a:xfrm>
          <a:prstGeom prst="rect">
            <a:avLst/>
          </a:prstGeom>
        </p:spPr>
      </p:pic>
      <p:grpSp>
        <p:nvGrpSpPr>
          <p:cNvPr id="13" name="Grupo 12"/>
          <p:cNvGrpSpPr/>
          <p:nvPr/>
        </p:nvGrpSpPr>
        <p:grpSpPr>
          <a:xfrm>
            <a:off x="772605" y="242460"/>
            <a:ext cx="7225120" cy="738268"/>
            <a:chOff x="360036" y="72005"/>
            <a:chExt cx="7225120" cy="9885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7" name="Redondear rectángulo de esquina diagonal 16"/>
            <p:cNvSpPr/>
            <p:nvPr/>
          </p:nvSpPr>
          <p:spPr>
            <a:xfrm>
              <a:off x="360036" y="72005"/>
              <a:ext cx="7225120" cy="988595"/>
            </a:xfrm>
            <a:prstGeom prst="round2DiagRect">
              <a:avLst/>
            </a:prstGeom>
            <a:solidFill>
              <a:srgbClr val="00CC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dondear rectángulo de esquina diagonal 4"/>
            <p:cNvSpPr/>
            <p:nvPr/>
          </p:nvSpPr>
          <p:spPr>
            <a:xfrm>
              <a:off x="408295" y="120264"/>
              <a:ext cx="7128602" cy="89207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>
                <a:lnSpc>
                  <a:spcPct val="100000"/>
                </a:lnSpc>
                <a:spcAft>
                  <a:spcPts val="0"/>
                </a:spcAft>
              </a:pPr>
              <a:r>
                <a:rPr lang="es-SV" sz="2400" dirty="0"/>
                <a:t>5</a:t>
              </a:r>
              <a:r>
                <a:rPr lang="es-SV" sz="2400" dirty="0" smtClean="0"/>
                <a:t>. </a:t>
              </a:r>
              <a:r>
                <a:rPr lang="es-SV" sz="2400" dirty="0"/>
                <a:t>Transparentando precios, </a:t>
              </a:r>
              <a:r>
                <a:rPr lang="es-SV" sz="2400" dirty="0" smtClean="0"/>
                <a:t>proporcionando información </a:t>
              </a:r>
              <a:r>
                <a:rPr lang="es-SV" sz="2400" dirty="0"/>
                <a:t>socialmente </a:t>
              </a:r>
              <a:r>
                <a:rPr lang="es-SV" sz="2400" dirty="0" smtClean="0"/>
                <a:t>útil</a:t>
              </a:r>
              <a:endParaRPr lang="es-SV" sz="2400" dirty="0"/>
            </a:p>
          </p:txBody>
        </p:sp>
      </p:grpSp>
      <p:sp>
        <p:nvSpPr>
          <p:cNvPr id="2" name="Rectángulo 1"/>
          <p:cNvSpPr/>
          <p:nvPr/>
        </p:nvSpPr>
        <p:spPr>
          <a:xfrm>
            <a:off x="393247" y="1012666"/>
            <a:ext cx="26228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sz="2000" b="1" dirty="0">
                <a:solidFill>
                  <a:srgbClr val="0070C0"/>
                </a:solidFill>
                <a:latin typeface="Frutiger-Light"/>
              </a:rPr>
              <a:t>Sondeos de precios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36" y="3068960"/>
            <a:ext cx="8449243" cy="376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0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pic>
        <p:nvPicPr>
          <p:cNvPr id="13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8202" y="1686810"/>
            <a:ext cx="6221164" cy="1294465"/>
          </a:xfrm>
          <a:prstGeom prst="rect">
            <a:avLst/>
          </a:prstGeom>
        </p:spPr>
      </p:pic>
      <p:sp>
        <p:nvSpPr>
          <p:cNvPr id="16" name="CuadroTexto 5"/>
          <p:cNvSpPr txBox="1"/>
          <p:nvPr/>
        </p:nvSpPr>
        <p:spPr>
          <a:xfrm>
            <a:off x="4211960" y="4222829"/>
            <a:ext cx="5126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Provee </a:t>
            </a:r>
            <a:r>
              <a:rPr lang="es-ES_tradnl" dirty="0"/>
              <a:t>información de precios </a:t>
            </a:r>
            <a:r>
              <a:rPr lang="es-ES_tradnl" b="1" u="sng" dirty="0" smtClean="0">
                <a:solidFill>
                  <a:srgbClr val="00CC00"/>
                </a:solidFill>
              </a:rPr>
              <a:t>de más de 211</a:t>
            </a:r>
            <a:r>
              <a:rPr lang="es-ES_tradnl" dirty="0" smtClean="0"/>
              <a:t> </a:t>
            </a:r>
            <a:r>
              <a:rPr lang="es-ES_tradnl" dirty="0"/>
              <a:t>productos de alto </a:t>
            </a:r>
            <a:r>
              <a:rPr lang="es-ES_tradnl" dirty="0" smtClean="0"/>
              <a:t>consumo.</a:t>
            </a:r>
            <a:endParaRPr lang="es-SV" dirty="0"/>
          </a:p>
        </p:txBody>
      </p:sp>
      <p:sp>
        <p:nvSpPr>
          <p:cNvPr id="3" name="Rectángulo 2"/>
          <p:cNvSpPr/>
          <p:nvPr/>
        </p:nvSpPr>
        <p:spPr>
          <a:xfrm>
            <a:off x="179512" y="4941168"/>
            <a:ext cx="63367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0385" algn="just">
              <a:spcAft>
                <a:spcPts val="0"/>
              </a:spcAft>
            </a:pPr>
            <a:r>
              <a:rPr lang="es-SV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 mayor facilidad de la población se ha puesto en funcionamiento una novedosa aplicación móvil del </a:t>
            </a:r>
            <a:r>
              <a:rPr lang="es-SV" dirty="0">
                <a:solidFill>
                  <a:srgbClr val="365F91"/>
                </a:solidFill>
                <a:latin typeface="Impact" panose="020B080603090205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Observatorio de Precios</a:t>
            </a:r>
            <a:r>
              <a:rPr lang="es-SV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para dispositivos Android, </a:t>
            </a:r>
            <a:r>
              <a:rPr lang="es-SV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Iphone</a:t>
            </a:r>
            <a:r>
              <a:rPr lang="es-SV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 </a:t>
            </a:r>
            <a:r>
              <a:rPr lang="es-SV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BlackBerry</a:t>
            </a:r>
            <a:r>
              <a:rPr lang="es-SV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esta APP puede descargarse en </a:t>
            </a:r>
            <a:r>
              <a:rPr lang="es-ES" u="sng" dirty="0">
                <a:solidFill>
                  <a:srgbClr val="813B5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http://aplicativos.defensoria.gob.sv/odpmovil/</a:t>
            </a:r>
            <a:endParaRPr lang="es-SV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26" y="82679"/>
            <a:ext cx="634442" cy="682025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528" y="2348880"/>
            <a:ext cx="4716016" cy="1671602"/>
          </a:xfrm>
          <a:prstGeom prst="rect">
            <a:avLst/>
          </a:prstGeom>
          <a:effectLst>
            <a:outerShdw blurRad="50800" dist="38100" dir="8100000" sx="102000" sy="102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15" name="Grupo 14"/>
          <p:cNvGrpSpPr/>
          <p:nvPr/>
        </p:nvGrpSpPr>
        <p:grpSpPr>
          <a:xfrm>
            <a:off x="772605" y="69849"/>
            <a:ext cx="7225120" cy="776156"/>
            <a:chOff x="360036" y="72005"/>
            <a:chExt cx="7225120" cy="9885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7" name="Redondear rectángulo de esquina diagonal 16"/>
            <p:cNvSpPr/>
            <p:nvPr/>
          </p:nvSpPr>
          <p:spPr>
            <a:xfrm>
              <a:off x="360036" y="72005"/>
              <a:ext cx="7225120" cy="988595"/>
            </a:xfrm>
            <a:prstGeom prst="round2DiagRect">
              <a:avLst/>
            </a:prstGeom>
            <a:solidFill>
              <a:srgbClr val="00CC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edondear rectángulo de esquina diagonal 4"/>
            <p:cNvSpPr/>
            <p:nvPr/>
          </p:nvSpPr>
          <p:spPr>
            <a:xfrm>
              <a:off x="408295" y="120264"/>
              <a:ext cx="7128602" cy="89207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>
                <a:lnSpc>
                  <a:spcPct val="100000"/>
                </a:lnSpc>
                <a:spcAft>
                  <a:spcPts val="0"/>
                </a:spcAft>
              </a:pPr>
              <a:r>
                <a:rPr lang="es-SV" sz="2400" dirty="0"/>
                <a:t>5</a:t>
              </a:r>
              <a:r>
                <a:rPr lang="es-SV" sz="2400" dirty="0" smtClean="0"/>
                <a:t>. </a:t>
              </a:r>
              <a:r>
                <a:rPr lang="es-SV" sz="2400" dirty="0"/>
                <a:t>Transparentando precios, </a:t>
              </a:r>
              <a:r>
                <a:rPr lang="es-SV" sz="2400" dirty="0" smtClean="0"/>
                <a:t>proporcionando información </a:t>
              </a:r>
              <a:r>
                <a:rPr lang="es-SV" sz="2400" dirty="0"/>
                <a:t>socialmente </a:t>
              </a:r>
              <a:r>
                <a:rPr lang="es-SV" sz="2400" dirty="0" smtClean="0"/>
                <a:t>útil</a:t>
              </a:r>
              <a:endParaRPr lang="es-SV" sz="2400" dirty="0"/>
            </a:p>
          </p:txBody>
        </p:sp>
      </p:grpSp>
      <p:sp>
        <p:nvSpPr>
          <p:cNvPr id="2" name="Rectángulo 1"/>
          <p:cNvSpPr/>
          <p:nvPr/>
        </p:nvSpPr>
        <p:spPr>
          <a:xfrm>
            <a:off x="412712" y="1081741"/>
            <a:ext cx="40879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sz="2000" b="1" dirty="0">
                <a:solidFill>
                  <a:srgbClr val="0070C0"/>
                </a:solidFill>
                <a:latin typeface="Frutiger-Light"/>
              </a:rPr>
              <a:t>Difusión masiva de los sondeos</a:t>
            </a:r>
          </a:p>
        </p:txBody>
      </p:sp>
    </p:spTree>
    <p:extLst>
      <p:ext uri="{BB962C8B-B14F-4D97-AF65-F5344CB8AC3E}">
        <p14:creationId xmlns:p14="http://schemas.microsoft.com/office/powerpoint/2010/main" val="411085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graphicFrame>
        <p:nvGraphicFramePr>
          <p:cNvPr id="11" name="10 Diagrama"/>
          <p:cNvGraphicFramePr/>
          <p:nvPr>
            <p:extLst>
              <p:ext uri="{D42A27DB-BD31-4B8C-83A1-F6EECF244321}">
                <p14:modId xmlns:p14="http://schemas.microsoft.com/office/powerpoint/2010/main" val="3968124155"/>
              </p:ext>
            </p:extLst>
          </p:nvPr>
        </p:nvGraphicFramePr>
        <p:xfrm>
          <a:off x="417540" y="3298"/>
          <a:ext cx="8223845" cy="1265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11 CuadroTexto"/>
          <p:cNvSpPr txBox="1">
            <a:spLocks noChangeArrowheads="1"/>
          </p:cNvSpPr>
          <p:nvPr/>
        </p:nvSpPr>
        <p:spPr bwMode="auto">
          <a:xfrm>
            <a:off x="323528" y="1004535"/>
            <a:ext cx="856410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ES" sz="2400" b="1" dirty="0" smtClean="0">
                <a:solidFill>
                  <a:srgbClr val="0070C0"/>
                </a:solidFill>
              </a:rPr>
              <a:t>Defensoría </a:t>
            </a:r>
            <a:r>
              <a:rPr lang="es-ES" sz="2400" b="1" dirty="0">
                <a:solidFill>
                  <a:srgbClr val="0070C0"/>
                </a:solidFill>
              </a:rPr>
              <a:t>Móvil.</a:t>
            </a:r>
            <a:r>
              <a:rPr lang="es-ES" b="1" dirty="0">
                <a:solidFill>
                  <a:srgbClr val="595959"/>
                </a:solidFill>
              </a:rPr>
              <a:t> </a:t>
            </a:r>
          </a:p>
          <a:p>
            <a:r>
              <a:rPr lang="es-SV" sz="2000" dirty="0" smtClean="0">
                <a:latin typeface="Frutiger-Light"/>
              </a:rPr>
              <a:t>S</a:t>
            </a:r>
            <a:r>
              <a:rPr lang="es-SV" sz="2000" baseline="0" dirty="0" smtClean="0">
                <a:latin typeface="Frutiger-Light"/>
              </a:rPr>
              <a:t>e visitaron </a:t>
            </a:r>
            <a:r>
              <a:rPr lang="es-SV" sz="2400" b="1" dirty="0" smtClean="0">
                <a:solidFill>
                  <a:srgbClr val="00CC00"/>
                </a:solidFill>
                <a:latin typeface="Frutiger-Light"/>
              </a:rPr>
              <a:t>149</a:t>
            </a:r>
            <a:r>
              <a:rPr lang="es-SV" sz="2400" b="1" baseline="0" dirty="0" smtClean="0">
                <a:solidFill>
                  <a:srgbClr val="00CC00"/>
                </a:solidFill>
                <a:latin typeface="Frutiger-Light"/>
              </a:rPr>
              <a:t> municipios</a:t>
            </a:r>
            <a:r>
              <a:rPr lang="es-SV" sz="2400" baseline="0" dirty="0" smtClean="0">
                <a:solidFill>
                  <a:srgbClr val="00CC00"/>
                </a:solidFill>
                <a:latin typeface="Frutiger-Light"/>
              </a:rPr>
              <a:t> </a:t>
            </a:r>
            <a:r>
              <a:rPr lang="es-SV" sz="2400" baseline="0" dirty="0" smtClean="0">
                <a:latin typeface="Frutiger-Light"/>
              </a:rPr>
              <a:t>que facilitaron atenciones a </a:t>
            </a:r>
            <a:r>
              <a:rPr lang="es-SV" sz="2400" b="1" u="sng" dirty="0" smtClean="0">
                <a:solidFill>
                  <a:srgbClr val="00CC00"/>
                </a:solidFill>
                <a:latin typeface="Frutiger-Light"/>
              </a:rPr>
              <a:t>5</a:t>
            </a:r>
            <a:r>
              <a:rPr lang="es-SV" sz="2400" b="1" u="sng" baseline="0" dirty="0" smtClean="0">
                <a:solidFill>
                  <a:srgbClr val="00CC00"/>
                </a:solidFill>
                <a:latin typeface="Frutiger-Light"/>
              </a:rPr>
              <a:t>,557 consumidores</a:t>
            </a:r>
            <a:endParaRPr lang="es-ES" dirty="0">
              <a:solidFill>
                <a:srgbClr val="00CC00"/>
              </a:solidFill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6512" y="-13561"/>
            <a:ext cx="634442" cy="682025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9478" y="2348880"/>
            <a:ext cx="5728359" cy="4184572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331640" y="3899366"/>
            <a:ext cx="720080" cy="2448272"/>
          </a:xfrm>
          <a:prstGeom prst="rect">
            <a:avLst/>
          </a:prstGeom>
          <a:solidFill>
            <a:srgbClr val="CC66FF"/>
          </a:solidFill>
          <a:ln>
            <a:solidFill>
              <a:srgbClr val="CC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22" name="Rectángulo 21"/>
          <p:cNvSpPr/>
          <p:nvPr/>
        </p:nvSpPr>
        <p:spPr>
          <a:xfrm>
            <a:off x="2555776" y="6131614"/>
            <a:ext cx="720080" cy="216024"/>
          </a:xfrm>
          <a:prstGeom prst="rect">
            <a:avLst/>
          </a:prstGeom>
          <a:solidFill>
            <a:srgbClr val="66FF33"/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8" name="Rectángulo 7"/>
          <p:cNvSpPr/>
          <p:nvPr/>
        </p:nvSpPr>
        <p:spPr>
          <a:xfrm>
            <a:off x="4932040" y="6275630"/>
            <a:ext cx="648072" cy="4571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4" name="4 CuadroTexto"/>
          <p:cNvSpPr txBox="1"/>
          <p:nvPr/>
        </p:nvSpPr>
        <p:spPr>
          <a:xfrm>
            <a:off x="395536" y="6597352"/>
            <a:ext cx="17988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1050" dirty="0" smtClean="0">
                <a:solidFill>
                  <a:schemeClr val="bg1">
                    <a:lumMod val="65000"/>
                  </a:schemeClr>
                </a:solidFill>
              </a:rPr>
              <a:t>*Con proyecciones a mayo</a:t>
            </a:r>
            <a:endParaRPr lang="es-SV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1 Datos almacenados"/>
          <p:cNvSpPr/>
          <p:nvPr/>
        </p:nvSpPr>
        <p:spPr>
          <a:xfrm rot="20695150">
            <a:off x="6197837" y="3140968"/>
            <a:ext cx="2878013" cy="1134866"/>
          </a:xfrm>
          <a:prstGeom prst="flowChartOnlineStorag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3" name="2 Rectángulo"/>
          <p:cNvSpPr/>
          <p:nvPr/>
        </p:nvSpPr>
        <p:spPr>
          <a:xfrm rot="20672803">
            <a:off x="6307394" y="3362237"/>
            <a:ext cx="234708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SV" dirty="0"/>
              <a:t>Se realizaron </a:t>
            </a:r>
            <a:r>
              <a:rPr lang="es-SV" sz="2400" b="1" dirty="0">
                <a:solidFill>
                  <a:srgbClr val="00CC00"/>
                </a:solidFill>
              </a:rPr>
              <a:t>579 </a:t>
            </a:r>
            <a:r>
              <a:rPr lang="es-SV" dirty="0"/>
              <a:t>Defensorías Móviles</a:t>
            </a:r>
            <a:endParaRPr lang="es-SV" b="1" dirty="0"/>
          </a:p>
        </p:txBody>
      </p:sp>
    </p:spTree>
    <p:extLst>
      <p:ext uri="{BB962C8B-B14F-4D97-AF65-F5344CB8AC3E}">
        <p14:creationId xmlns:p14="http://schemas.microsoft.com/office/powerpoint/2010/main" val="183700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512" y="-13561"/>
            <a:ext cx="634442" cy="682025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251520" y="808836"/>
            <a:ext cx="83591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SV" sz="2400" b="1" dirty="0" smtClean="0">
                <a:solidFill>
                  <a:srgbClr val="0070C0"/>
                </a:solidFill>
                <a:latin typeface="Frutiger-Black"/>
              </a:rPr>
              <a:t>Campañas de temporada </a:t>
            </a:r>
            <a:r>
              <a:rPr lang="es-SV" sz="1600" dirty="0"/>
              <a:t>A las </a:t>
            </a:r>
            <a:r>
              <a:rPr lang="es-SV" sz="1600" dirty="0" smtClean="0"/>
              <a:t>acciones </a:t>
            </a:r>
            <a:r>
              <a:rPr lang="es-SV" sz="1600" dirty="0"/>
              <a:t>de acercamiento de servicios de La Defensoría tributan las “Defensorías de temporada” que se activan en los períodos de alta actividad comercial, concentración y movilización de personas consumidoras. </a:t>
            </a:r>
            <a:r>
              <a:rPr lang="es-ES" sz="1600" dirty="0"/>
              <a:t>En esta modalidad fueron atendidos </a:t>
            </a:r>
            <a:r>
              <a:rPr lang="es-ES" sz="1600" b="1" dirty="0">
                <a:solidFill>
                  <a:srgbClr val="00CC00"/>
                </a:solidFill>
              </a:rPr>
              <a:t>6,259 consumidores y consumidoras</a:t>
            </a:r>
            <a:r>
              <a:rPr lang="es-ES" sz="1600" dirty="0">
                <a:solidFill>
                  <a:srgbClr val="00CC00"/>
                </a:solidFill>
              </a:rPr>
              <a:t>.</a:t>
            </a:r>
            <a:endParaRPr lang="es-SV" sz="1600" dirty="0">
              <a:solidFill>
                <a:srgbClr val="00CC00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86197" y="1772816"/>
            <a:ext cx="844351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SV" sz="1600" dirty="0">
              <a:latin typeface="Frutiger-Light"/>
            </a:endParaRPr>
          </a:p>
          <a:p>
            <a:pPr lvl="0" algn="just"/>
            <a:r>
              <a:rPr lang="es-SV" b="1" dirty="0">
                <a:solidFill>
                  <a:srgbClr val="00CC00"/>
                </a:solidFill>
                <a:latin typeface="Frutiger-Black"/>
              </a:rPr>
              <a:t>Defensoría Juliana</a:t>
            </a:r>
            <a:r>
              <a:rPr lang="es-SV" sz="1600" b="1" dirty="0">
                <a:latin typeface="Frutiger-Black"/>
              </a:rPr>
              <a:t>:</a:t>
            </a:r>
            <a:r>
              <a:rPr lang="es-SV" sz="1600" dirty="0">
                <a:latin typeface="Frutiger-Black"/>
              </a:rPr>
              <a:t> </a:t>
            </a:r>
            <a:r>
              <a:rPr lang="es-SV" sz="1600" dirty="0"/>
              <a:t>se desarrolla en el marco de las fiestas Julias de la cabecera departamental de Santa Ana</a:t>
            </a:r>
            <a:r>
              <a:rPr lang="es-SV" sz="1600" dirty="0" smtClean="0"/>
              <a:t>..               </a:t>
            </a:r>
            <a:endParaRPr lang="es-SV" sz="16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564" y="3787591"/>
            <a:ext cx="3276600" cy="248602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Rectángulo 4"/>
          <p:cNvSpPr/>
          <p:nvPr/>
        </p:nvSpPr>
        <p:spPr>
          <a:xfrm>
            <a:off x="253728" y="2636912"/>
            <a:ext cx="871483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SV" b="1" dirty="0">
                <a:solidFill>
                  <a:srgbClr val="00CC00"/>
                </a:solidFill>
                <a:latin typeface="Frutiger-Black"/>
              </a:rPr>
              <a:t>Defensoría Agostina</a:t>
            </a:r>
            <a:r>
              <a:rPr lang="es-SV" b="1" dirty="0">
                <a:solidFill>
                  <a:srgbClr val="000000"/>
                </a:solidFill>
                <a:latin typeface="Frutiger-Black"/>
              </a:rPr>
              <a:t>:</a:t>
            </a:r>
            <a:r>
              <a:rPr lang="es-SV" sz="1600" dirty="0">
                <a:solidFill>
                  <a:srgbClr val="000000"/>
                </a:solidFill>
                <a:latin typeface="Frutiger-Black"/>
              </a:rPr>
              <a:t> </a:t>
            </a:r>
            <a:r>
              <a:rPr lang="es-SV" sz="1600" dirty="0"/>
              <a:t>del 1 al 10 de </a:t>
            </a:r>
            <a:r>
              <a:rPr lang="es-SV" sz="1600" dirty="0" smtClean="0"/>
              <a:t>agosto </a:t>
            </a:r>
            <a:r>
              <a:rPr lang="es-SV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La Defensoría </a:t>
            </a:r>
            <a:r>
              <a:rPr lang="es-SV" sz="1600" dirty="0"/>
              <a:t>instaló un quiosco de servicios en la feria CONSUMA, en el Centro Internacional de Ferias y Convenciones (CIFCO).</a:t>
            </a:r>
          </a:p>
        </p:txBody>
      </p:sp>
      <p:grpSp>
        <p:nvGrpSpPr>
          <p:cNvPr id="19" name="Grupo 18"/>
          <p:cNvGrpSpPr/>
          <p:nvPr/>
        </p:nvGrpSpPr>
        <p:grpSpPr>
          <a:xfrm>
            <a:off x="759297" y="44625"/>
            <a:ext cx="7413103" cy="762260"/>
            <a:chOff x="266044" y="97806"/>
            <a:chExt cx="7413103" cy="93699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0" name="Redondear rectángulo de esquina diagonal 19"/>
            <p:cNvSpPr/>
            <p:nvPr/>
          </p:nvSpPr>
          <p:spPr>
            <a:xfrm>
              <a:off x="266044" y="97806"/>
              <a:ext cx="7413103" cy="936994"/>
            </a:xfrm>
            <a:prstGeom prst="round2DiagRect">
              <a:avLst/>
            </a:prstGeom>
            <a:solidFill>
              <a:srgbClr val="00CC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edondear rectángulo de esquina diagonal 4"/>
            <p:cNvSpPr/>
            <p:nvPr/>
          </p:nvSpPr>
          <p:spPr>
            <a:xfrm>
              <a:off x="311784" y="143546"/>
              <a:ext cx="7321623" cy="84551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s-SV" sz="2800" dirty="0"/>
                <a:t>6</a:t>
              </a:r>
              <a:r>
                <a:rPr lang="es-SV" sz="2800" kern="1200" dirty="0" smtClean="0"/>
                <a:t>. Acercamiento de los servicios con calidad y calidez</a:t>
              </a:r>
            </a:p>
          </p:txBody>
        </p:sp>
      </p:grpSp>
      <p:sp>
        <p:nvSpPr>
          <p:cNvPr id="13" name="6 CuadroTexto"/>
          <p:cNvSpPr txBox="1"/>
          <p:nvPr/>
        </p:nvSpPr>
        <p:spPr>
          <a:xfrm>
            <a:off x="251520" y="3284984"/>
            <a:ext cx="861333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SV" b="1" baseline="0" dirty="0" smtClean="0">
                <a:solidFill>
                  <a:srgbClr val="00CC00"/>
                </a:solidFill>
                <a:latin typeface="Frutiger-Black"/>
              </a:rPr>
              <a:t>Defensoría Escolar</a:t>
            </a:r>
            <a:r>
              <a:rPr lang="es-SV" b="1" baseline="0" dirty="0" smtClean="0">
                <a:latin typeface="Frutiger-Black"/>
              </a:rPr>
              <a:t>: </a:t>
            </a:r>
            <a:r>
              <a:rPr lang="es-SV" sz="1600" dirty="0" smtClean="0"/>
              <a:t>inspecciones y asesoria en precios de útiles escolares en 70 </a:t>
            </a:r>
            <a:r>
              <a:rPr lang="es-SV" sz="1600" dirty="0"/>
              <a:t>puntos </a:t>
            </a:r>
            <a:r>
              <a:rPr lang="es-SV" sz="1600" dirty="0" smtClean="0"/>
              <a:t>fijos. </a:t>
            </a:r>
            <a:endParaRPr lang="es-SV" sz="1600" strike="sngStrike" dirty="0"/>
          </a:p>
        </p:txBody>
      </p:sp>
      <p:sp>
        <p:nvSpPr>
          <p:cNvPr id="2" name="Rectángulo 1"/>
          <p:cNvSpPr/>
          <p:nvPr/>
        </p:nvSpPr>
        <p:spPr>
          <a:xfrm>
            <a:off x="3563888" y="3717032"/>
            <a:ext cx="554461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b="1" dirty="0">
                <a:solidFill>
                  <a:srgbClr val="00CC00"/>
                </a:solidFill>
                <a:latin typeface="Frutiger-Black"/>
              </a:rPr>
              <a:t>Defensoría Veraniega</a:t>
            </a:r>
            <a:r>
              <a:rPr lang="es-SV" b="1" dirty="0">
                <a:latin typeface="Frutiger-Black"/>
              </a:rPr>
              <a:t>: </a:t>
            </a:r>
            <a:r>
              <a:rPr lang="es-SV" sz="1600" dirty="0">
                <a:latin typeface="Frutiger-Light"/>
              </a:rPr>
              <a:t>Realizada del 20 de marzo al 1 de abril </a:t>
            </a:r>
            <a:r>
              <a:rPr lang="es-SV" sz="1600" dirty="0" smtClean="0">
                <a:latin typeface="Frutiger-Light"/>
              </a:rPr>
              <a:t>en </a:t>
            </a:r>
            <a:r>
              <a:rPr lang="es-SV" sz="1600" dirty="0">
                <a:latin typeface="Frutiger-Light"/>
              </a:rPr>
              <a:t>los principales centros comerciales, parques, iglesias y rutas turísticas en la zona central occidental y oriental del país. </a:t>
            </a:r>
            <a:endParaRPr lang="es-SV" dirty="0">
              <a:latin typeface="Frutiger-Light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635896" y="4869160"/>
            <a:ext cx="554461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sz="1600" b="1" dirty="0">
                <a:solidFill>
                  <a:srgbClr val="00CC00"/>
                </a:solidFill>
              </a:rPr>
              <a:t>Defensoría Novembrina: </a:t>
            </a:r>
            <a:r>
              <a:rPr lang="es-SV" sz="1600" dirty="0" smtClean="0"/>
              <a:t> </a:t>
            </a:r>
            <a:r>
              <a:rPr lang="es-SV" sz="1600" dirty="0"/>
              <a:t>en el marco de las fiesta patronales </a:t>
            </a:r>
            <a:r>
              <a:rPr lang="es-SV" sz="1600" dirty="0" smtClean="0"/>
              <a:t>del </a:t>
            </a:r>
            <a:r>
              <a:rPr lang="es-SV" sz="1600" dirty="0"/>
              <a:t>municipio de San Miguel</a:t>
            </a:r>
            <a:endParaRPr lang="es-ES" sz="1600" dirty="0"/>
          </a:p>
        </p:txBody>
      </p:sp>
      <p:sp>
        <p:nvSpPr>
          <p:cNvPr id="17" name="Rectángulo 1"/>
          <p:cNvSpPr/>
          <p:nvPr/>
        </p:nvSpPr>
        <p:spPr>
          <a:xfrm>
            <a:off x="3563888" y="5508520"/>
            <a:ext cx="542587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sz="1600" b="1" dirty="0">
                <a:solidFill>
                  <a:srgbClr val="00CC00"/>
                </a:solidFill>
              </a:rPr>
              <a:t>Defensoría Navideña</a:t>
            </a:r>
            <a:r>
              <a:rPr lang="es-SV" sz="1600" b="1" dirty="0" smtClean="0"/>
              <a:t>: </a:t>
            </a:r>
            <a:r>
              <a:rPr lang="es-SV" sz="1600" dirty="0" smtClean="0"/>
              <a:t>temporada mas intensa de comercio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116604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99" y="4365104"/>
            <a:ext cx="4627224" cy="100965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sp>
        <p:nvSpPr>
          <p:cNvPr id="7" name="CuadroTexto 5"/>
          <p:cNvSpPr txBox="1"/>
          <p:nvPr/>
        </p:nvSpPr>
        <p:spPr>
          <a:xfrm>
            <a:off x="510871" y="1186214"/>
            <a:ext cx="557329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 smtClean="0"/>
              <a:t>En el período informado </a:t>
            </a:r>
            <a:r>
              <a:rPr lang="es-ES" sz="2000" dirty="0">
                <a:solidFill>
                  <a:srgbClr val="0070C0"/>
                </a:solidFill>
                <a:latin typeface="Impact" panose="020B0806030902050204" pitchFamily="34" charset="0"/>
              </a:rPr>
              <a:t>L</a:t>
            </a:r>
            <a:r>
              <a:rPr lang="es-ES" sz="2000" dirty="0" smtClean="0">
                <a:solidFill>
                  <a:srgbClr val="0070C0"/>
                </a:solidFill>
                <a:latin typeface="Impact" panose="020B0806030902050204" pitchFamily="34" charset="0"/>
              </a:rPr>
              <a:t>a </a:t>
            </a:r>
            <a:r>
              <a:rPr lang="es-SV" sz="2000" dirty="0" smtClean="0">
                <a:solidFill>
                  <a:srgbClr val="0070C0"/>
                </a:solidFill>
                <a:latin typeface="Impact" panose="020B0806030902050204" pitchFamily="34" charset="0"/>
              </a:rPr>
              <a:t>Defensoría</a:t>
            </a:r>
            <a:r>
              <a:rPr lang="es-ES" sz="2000" dirty="0" smtClean="0"/>
              <a:t> aperturó </a:t>
            </a:r>
            <a:r>
              <a:rPr lang="es-ES" sz="2000" b="1" dirty="0" smtClean="0">
                <a:solidFill>
                  <a:srgbClr val="0070C0"/>
                </a:solidFill>
              </a:rPr>
              <a:t>6</a:t>
            </a:r>
            <a:r>
              <a:rPr lang="es-ES" sz="2000" dirty="0" smtClean="0"/>
              <a:t> </a:t>
            </a:r>
            <a:r>
              <a:rPr lang="es-SV" sz="2000" b="1" dirty="0" smtClean="0">
                <a:solidFill>
                  <a:srgbClr val="00A7E2"/>
                </a:solidFill>
              </a:rPr>
              <a:t>Ventanillas </a:t>
            </a:r>
            <a:r>
              <a:rPr lang="es-SV" sz="2000" b="1" dirty="0">
                <a:solidFill>
                  <a:srgbClr val="00A7E2"/>
                </a:solidFill>
              </a:rPr>
              <a:t>de Atención </a:t>
            </a:r>
            <a:r>
              <a:rPr lang="es-SV" sz="2000" dirty="0" smtClean="0">
                <a:solidFill>
                  <a:srgbClr val="00A7E2"/>
                </a:solidFill>
              </a:rPr>
              <a:t>en </a:t>
            </a:r>
            <a:r>
              <a:rPr lang="es-SV" sz="2000" b="1" dirty="0" smtClean="0">
                <a:solidFill>
                  <a:srgbClr val="00A7E2"/>
                </a:solidFill>
              </a:rPr>
              <a:t>sedes </a:t>
            </a:r>
            <a:r>
              <a:rPr lang="es-SV" sz="2000" b="1" dirty="0">
                <a:solidFill>
                  <a:srgbClr val="00A7E2"/>
                </a:solidFill>
              </a:rPr>
              <a:t>de Ciudad Mujer</a:t>
            </a:r>
            <a:r>
              <a:rPr lang="es-ES" sz="2000" dirty="0">
                <a:solidFill>
                  <a:srgbClr val="00A7E2"/>
                </a:solidFill>
              </a:rPr>
              <a:t> </a:t>
            </a:r>
            <a:r>
              <a:rPr lang="es-ES" sz="2000" dirty="0"/>
              <a:t>(Lourdes, Colón, La Libertad; Santa Ana, San Martín, San Miguel, Usulután y Morazán) gracias al convenio de cooperación interinstitucional con la Secretaría de Inclusión </a:t>
            </a:r>
            <a:r>
              <a:rPr lang="es-ES" sz="2000" dirty="0" smtClean="0"/>
              <a:t>Social.</a:t>
            </a:r>
          </a:p>
          <a:p>
            <a:pPr algn="just"/>
            <a:r>
              <a:rPr lang="es-ES" sz="2000" i="1" u="sng" dirty="0" smtClean="0">
                <a:solidFill>
                  <a:srgbClr val="00B050"/>
                </a:solidFill>
              </a:rPr>
              <a:t>Se impartieron 11 talleres a 184 mujeres en las 6 sedes de Ciudad Mujer.</a:t>
            </a:r>
            <a:endParaRPr lang="es-ES" sz="2000" i="1" u="sng" dirty="0">
              <a:solidFill>
                <a:srgbClr val="00B050"/>
              </a:solidFill>
            </a:endParaRPr>
          </a:p>
        </p:txBody>
      </p:sp>
      <p:sp>
        <p:nvSpPr>
          <p:cNvPr id="10" name="CuadroTexto 4"/>
          <p:cNvSpPr txBox="1"/>
          <p:nvPr/>
        </p:nvSpPr>
        <p:spPr>
          <a:xfrm>
            <a:off x="571922" y="5229200"/>
            <a:ext cx="5656262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SV" sz="2000" dirty="0" smtClean="0"/>
              <a:t>Durante el período informado se registraron 1,577 nuevos usuarios y se brindaron 3,842 atenciones. </a:t>
            </a:r>
            <a:r>
              <a:rPr lang="es-SV" sz="2000" dirty="0"/>
              <a:t>Adicionalmente, se atendieron 169 avisos de infracción.</a:t>
            </a: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512" y="-13561"/>
            <a:ext cx="634442" cy="68202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3467" y="2996952"/>
            <a:ext cx="2803540" cy="179325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3467" y="1099271"/>
            <a:ext cx="2786653" cy="1671992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14" name="Grupo 13"/>
          <p:cNvGrpSpPr/>
          <p:nvPr/>
        </p:nvGrpSpPr>
        <p:grpSpPr>
          <a:xfrm>
            <a:off x="683568" y="115744"/>
            <a:ext cx="7413103" cy="864984"/>
            <a:chOff x="266044" y="97806"/>
            <a:chExt cx="7413103" cy="93699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Redondear rectángulo de esquina diagonal 17"/>
            <p:cNvSpPr/>
            <p:nvPr/>
          </p:nvSpPr>
          <p:spPr>
            <a:xfrm>
              <a:off x="266044" y="97806"/>
              <a:ext cx="7413103" cy="936994"/>
            </a:xfrm>
            <a:prstGeom prst="round2DiagRect">
              <a:avLst/>
            </a:prstGeom>
            <a:solidFill>
              <a:srgbClr val="00CC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edondear rectángulo de esquina diagonal 4"/>
            <p:cNvSpPr/>
            <p:nvPr/>
          </p:nvSpPr>
          <p:spPr>
            <a:xfrm>
              <a:off x="311784" y="143546"/>
              <a:ext cx="7321623" cy="84551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s-SV" sz="2800" dirty="0"/>
                <a:t>6</a:t>
              </a:r>
              <a:r>
                <a:rPr lang="es-SV" sz="2800" kern="1200" dirty="0" smtClean="0"/>
                <a:t>. Acercamiento de los servicios con calidad y calidez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30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927400571"/>
              </p:ext>
            </p:extLst>
          </p:nvPr>
        </p:nvGraphicFramePr>
        <p:xfrm>
          <a:off x="683568" y="-99392"/>
          <a:ext cx="7224464" cy="1656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2481272075"/>
              </p:ext>
            </p:extLst>
          </p:nvPr>
        </p:nvGraphicFramePr>
        <p:xfrm>
          <a:off x="971600" y="1484784"/>
          <a:ext cx="7632848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8" name="3 Imagen" descr="Logos-DC.png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426" r="1172" b="11040"/>
          <a:stretch>
            <a:fillRect/>
          </a:stretch>
        </p:blipFill>
        <p:spPr bwMode="auto">
          <a:xfrm>
            <a:off x="6300788" y="6057900"/>
            <a:ext cx="28448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17613" y="188640"/>
            <a:ext cx="1126387" cy="76470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28" y="5866340"/>
            <a:ext cx="922474" cy="99166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31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2541" y="1"/>
            <a:ext cx="937971" cy="63678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512" y="-13561"/>
            <a:ext cx="634442" cy="68202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pic>
        <p:nvPicPr>
          <p:cNvPr id="1026" name="Picture 2" descr="Charlas educativa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217" y="3321018"/>
            <a:ext cx="4006280" cy="267085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588056" y="1592264"/>
            <a:ext cx="851244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dirty="0">
                <a:latin typeface="Arial" panose="020B0604020202020204" pitchFamily="34" charset="0"/>
                <a:ea typeface="Calibri" panose="020F0502020204030204" pitchFamily="34" charset="0"/>
              </a:rPr>
              <a:t>L</a:t>
            </a:r>
            <a:r>
              <a:rPr lang="es-SV" sz="2000" dirty="0">
                <a:latin typeface="Arial" panose="020B0604020202020204" pitchFamily="34" charset="0"/>
                <a:ea typeface="Calibri" panose="020F0502020204030204" pitchFamily="34" charset="0"/>
              </a:rPr>
              <a:t>a </a:t>
            </a:r>
            <a:r>
              <a:rPr lang="es-E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Defensoría del Consumidor</a:t>
            </a:r>
            <a:r>
              <a:rPr lang="es-E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SV" sz="2000" dirty="0">
                <a:latin typeface="Arial" panose="020B0604020202020204" pitchFamily="34" charset="0"/>
                <a:ea typeface="Calibri" panose="020F0502020204030204" pitchFamily="34" charset="0"/>
              </a:rPr>
              <a:t>participa activamente en </a:t>
            </a:r>
            <a:r>
              <a:rPr lang="es-SV" sz="2000" dirty="0" smtClean="0">
                <a:latin typeface="Arial" panose="020B0604020202020204" pitchFamily="34" charset="0"/>
                <a:ea typeface="Calibri" panose="020F0502020204030204" pitchFamily="34" charset="0"/>
              </a:rPr>
              <a:t>los </a:t>
            </a:r>
            <a:r>
              <a:rPr lang="es-SV" sz="2000" b="1" dirty="0" smtClean="0">
                <a:solidFill>
                  <a:srgbClr val="00CC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Festivales </a:t>
            </a:r>
            <a:r>
              <a:rPr lang="es-SV" sz="2000" b="1" dirty="0">
                <a:solidFill>
                  <a:srgbClr val="00CC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para el Buen Vivir</a:t>
            </a:r>
            <a:r>
              <a:rPr lang="es-SV" sz="2000" dirty="0"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s-SV" sz="2000" dirty="0">
                <a:latin typeface="Arial" panose="020B0604020202020204" pitchFamily="34" charset="0"/>
                <a:ea typeface="Times New Roman" panose="02020603050405020304" pitchFamily="18" charset="0"/>
              </a:rPr>
              <a:t>iniciativa promovida por Margarita Villalta de Sánchez, Primera Dama de la República e impulsada por el gobierno del Presidente Salvador Sánchez Cerén, </a:t>
            </a:r>
            <a:r>
              <a:rPr lang="es-SV" sz="2000" dirty="0">
                <a:latin typeface="Arial" panose="020B0604020202020204" pitchFamily="34" charset="0"/>
                <a:ea typeface="Calibri" panose="020F0502020204030204" pitchFamily="34" charset="0"/>
              </a:rPr>
              <a:t>para acercar las instituciones y los servicios públicos a la </a:t>
            </a:r>
            <a:r>
              <a:rPr lang="es-SV" sz="2000" dirty="0" smtClean="0">
                <a:latin typeface="Arial" panose="020B0604020202020204" pitchFamily="34" charset="0"/>
                <a:ea typeface="Calibri" panose="020F0502020204030204" pitchFamily="34" charset="0"/>
              </a:rPr>
              <a:t>gente (participan alrededor de 40 instituciones)</a:t>
            </a:r>
            <a:endParaRPr lang="es-SV" sz="2000" dirty="0"/>
          </a:p>
        </p:txBody>
      </p:sp>
      <p:sp>
        <p:nvSpPr>
          <p:cNvPr id="4" name="Rectángulo 3"/>
          <p:cNvSpPr/>
          <p:nvPr/>
        </p:nvSpPr>
        <p:spPr>
          <a:xfrm>
            <a:off x="597930" y="4286029"/>
            <a:ext cx="43559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sz="2000" dirty="0">
                <a:latin typeface="Arial" panose="020B0604020202020204" pitchFamily="34" charset="0"/>
                <a:ea typeface="Calibri" panose="020F0502020204030204" pitchFamily="34" charset="0"/>
              </a:rPr>
              <a:t>A la </a:t>
            </a:r>
            <a:r>
              <a:rPr lang="es-SV" sz="2000" dirty="0" smtClean="0">
                <a:latin typeface="Arial" panose="020B0604020202020204" pitchFamily="34" charset="0"/>
                <a:ea typeface="Calibri" panose="020F0502020204030204" pitchFamily="34" charset="0"/>
              </a:rPr>
              <a:t>fecha </a:t>
            </a:r>
            <a:r>
              <a:rPr lang="es-SV" sz="2000" dirty="0">
                <a:latin typeface="Arial" panose="020B0604020202020204" pitchFamily="34" charset="0"/>
                <a:ea typeface="Calibri" panose="020F0502020204030204" pitchFamily="34" charset="0"/>
              </a:rPr>
              <a:t>se </a:t>
            </a:r>
            <a:r>
              <a:rPr lang="es-SV" sz="2000" dirty="0" smtClean="0">
                <a:latin typeface="Arial" panose="020B0604020202020204" pitchFamily="34" charset="0"/>
                <a:ea typeface="Calibri" panose="020F0502020204030204" pitchFamily="34" charset="0"/>
              </a:rPr>
              <a:t>ha </a:t>
            </a:r>
            <a:r>
              <a:rPr lang="es-SV" sz="2000" u="sng" dirty="0">
                <a:solidFill>
                  <a:srgbClr val="00CC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brindado atenciones a más de 376 personas consumidoras y distribuido 24,997 folletos educativos</a:t>
            </a:r>
            <a:r>
              <a:rPr lang="es-SV" sz="2000" dirty="0">
                <a:latin typeface="Arial" panose="020B0604020202020204" pitchFamily="34" charset="0"/>
                <a:ea typeface="Calibri" panose="020F0502020204030204" pitchFamily="34" charset="0"/>
              </a:rPr>
              <a:t> e informativos para una cultura de consumo responsable.</a:t>
            </a:r>
            <a:endParaRPr lang="es-SV" sz="20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5616" y="3325052"/>
            <a:ext cx="2871276" cy="658230"/>
          </a:xfrm>
          <a:prstGeom prst="rect">
            <a:avLst/>
          </a:prstGeom>
          <a:effectLst>
            <a:outerShdw blurRad="76200" dist="12700" dir="8100000" sy="-23000" kx="800400" algn="br" rotWithShape="0">
              <a:schemeClr val="accent5">
                <a:lumMod val="75000"/>
                <a:alpha val="20000"/>
              </a:schemeClr>
            </a:outerShdw>
          </a:effectLst>
        </p:spPr>
      </p:pic>
      <p:sp>
        <p:nvSpPr>
          <p:cNvPr id="5" name="4 Rectángulo"/>
          <p:cNvSpPr/>
          <p:nvPr/>
        </p:nvSpPr>
        <p:spPr>
          <a:xfrm>
            <a:off x="522247" y="1020785"/>
            <a:ext cx="36537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SV" sz="2000" b="1" dirty="0">
                <a:solidFill>
                  <a:srgbClr val="00B0F0"/>
                </a:solidFill>
              </a:rPr>
              <a:t>Festivales para el Buen Vivir</a:t>
            </a:r>
          </a:p>
        </p:txBody>
      </p:sp>
      <p:grpSp>
        <p:nvGrpSpPr>
          <p:cNvPr id="19" name="Grupo 18"/>
          <p:cNvGrpSpPr/>
          <p:nvPr/>
        </p:nvGrpSpPr>
        <p:grpSpPr>
          <a:xfrm>
            <a:off x="755576" y="44624"/>
            <a:ext cx="7413103" cy="792087"/>
            <a:chOff x="266044" y="97806"/>
            <a:chExt cx="7413103" cy="93699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0" name="Redondear rectángulo de esquina diagonal 19"/>
            <p:cNvSpPr/>
            <p:nvPr/>
          </p:nvSpPr>
          <p:spPr>
            <a:xfrm>
              <a:off x="266044" y="97806"/>
              <a:ext cx="7413103" cy="936994"/>
            </a:xfrm>
            <a:prstGeom prst="round2DiagRect">
              <a:avLst/>
            </a:prstGeom>
            <a:solidFill>
              <a:srgbClr val="00CC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edondear rectángulo de esquina diagonal 4"/>
            <p:cNvSpPr/>
            <p:nvPr/>
          </p:nvSpPr>
          <p:spPr>
            <a:xfrm>
              <a:off x="311784" y="143546"/>
              <a:ext cx="7321623" cy="84551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s-SV" sz="2800" dirty="0"/>
                <a:t>6</a:t>
              </a:r>
              <a:r>
                <a:rPr lang="es-SV" sz="2800" kern="1200" dirty="0" smtClean="0"/>
                <a:t>. Acercamiento de los servicios con calidad y calidez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226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sp>
        <p:nvSpPr>
          <p:cNvPr id="7" name="6 CuadroTexto"/>
          <p:cNvSpPr txBox="1"/>
          <p:nvPr/>
        </p:nvSpPr>
        <p:spPr>
          <a:xfrm>
            <a:off x="430214" y="964643"/>
            <a:ext cx="522190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SV" sz="1600" dirty="0" smtClean="0">
                <a:solidFill>
                  <a:srgbClr val="00CC00"/>
                </a:solidFill>
              </a:rPr>
              <a:t> </a:t>
            </a:r>
            <a:r>
              <a:rPr lang="es-SV" b="1" u="sng" dirty="0" smtClean="0">
                <a:solidFill>
                  <a:srgbClr val="00A7E2"/>
                </a:solidFill>
              </a:rPr>
              <a:t>445 jornadas de capacitaciones y talleres</a:t>
            </a:r>
            <a:r>
              <a:rPr lang="es-SV" sz="1600" dirty="0" smtClean="0"/>
              <a:t>, que permitieron llegar a </a:t>
            </a:r>
            <a:r>
              <a:rPr lang="es-SV" b="1" dirty="0" smtClean="0">
                <a:solidFill>
                  <a:srgbClr val="00A7E2"/>
                </a:solidFill>
              </a:rPr>
              <a:t>5,158 personas</a:t>
            </a:r>
            <a:r>
              <a:rPr lang="es-SV" dirty="0">
                <a:solidFill>
                  <a:srgbClr val="00A7E2"/>
                </a:solidFill>
              </a:rPr>
              <a:t> </a:t>
            </a:r>
            <a:r>
              <a:rPr lang="es-ES" sz="1600" dirty="0"/>
              <a:t>entre líderes comunitarios, personas con discapacidad, población pensionada, empleados municipales, personal docente, alfabetizadores, ex combatientes de la Fuerza Armada y personal de la SIGET, MAG y empleados y pequeños y micro </a:t>
            </a:r>
            <a:r>
              <a:rPr lang="es-ES" sz="1600" dirty="0" smtClean="0"/>
              <a:t>empresarios.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26" y="82679"/>
            <a:ext cx="634442" cy="68202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graphicFrame>
        <p:nvGraphicFramePr>
          <p:cNvPr id="13" name="10 Diagrama"/>
          <p:cNvGraphicFramePr/>
          <p:nvPr>
            <p:extLst>
              <p:ext uri="{D42A27DB-BD31-4B8C-83A1-F6EECF244321}">
                <p14:modId xmlns:p14="http://schemas.microsoft.com/office/powerpoint/2010/main" val="781016861"/>
              </p:ext>
            </p:extLst>
          </p:nvPr>
        </p:nvGraphicFramePr>
        <p:xfrm>
          <a:off x="424306" y="-171400"/>
          <a:ext cx="7945193" cy="1214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3" name="Rectángulo 2"/>
          <p:cNvSpPr/>
          <p:nvPr/>
        </p:nvSpPr>
        <p:spPr>
          <a:xfrm>
            <a:off x="251520" y="5478323"/>
            <a:ext cx="86368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sz="1600" dirty="0"/>
              <a:t>Como parte de la estrategia para informar y promover el conocimiento y ejercicio de derechos, </a:t>
            </a:r>
            <a:r>
              <a:rPr lang="es-E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La Defensoría </a:t>
            </a:r>
            <a:r>
              <a:rPr lang="es-SV" sz="1600" b="1" u="sng" dirty="0">
                <a:solidFill>
                  <a:srgbClr val="00CC00"/>
                </a:solidFill>
              </a:rPr>
              <a:t>distribuyó 405,596 materiales con contenido educativo; 31,242 informativos y 22,158 artículos promocionales</a:t>
            </a:r>
            <a:r>
              <a:rPr lang="es-SV" sz="1600" dirty="0"/>
              <a:t>.</a:t>
            </a:r>
            <a:endParaRPr lang="es-SV" sz="1600" b="1" u="sng" dirty="0">
              <a:solidFill>
                <a:srgbClr val="00CC0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8809" y="2868910"/>
            <a:ext cx="4259215" cy="238127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Rectángulo 3"/>
          <p:cNvSpPr/>
          <p:nvPr/>
        </p:nvSpPr>
        <p:spPr>
          <a:xfrm>
            <a:off x="4788025" y="2986557"/>
            <a:ext cx="42789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La Defensoría del Consumidor</a:t>
            </a:r>
            <a:r>
              <a:rPr lang="es-SV" sz="1600" dirty="0"/>
              <a:t> y la Universidad de El Salvador (UES</a:t>
            </a:r>
            <a:r>
              <a:rPr lang="es-SV" sz="1600" dirty="0" smtClean="0"/>
              <a:t>) impulsaron el  Diplomado </a:t>
            </a:r>
            <a:r>
              <a:rPr lang="es-SV" sz="1600" dirty="0"/>
              <a:t>en Derecho y Consumo Sostenible, 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48251" y="940590"/>
            <a:ext cx="2693134" cy="195138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Rectángulo 4"/>
          <p:cNvSpPr/>
          <p:nvPr/>
        </p:nvSpPr>
        <p:spPr>
          <a:xfrm>
            <a:off x="4572000" y="4149080"/>
            <a:ext cx="475252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/>
              <a:t>Y el “</a:t>
            </a:r>
            <a:r>
              <a:rPr lang="es-ES" sz="1600" b="1" dirty="0" smtClean="0"/>
              <a:t>Diplomado en Consumo saludable y </a:t>
            </a:r>
            <a:r>
              <a:rPr lang="es-ES" sz="1600" b="1" dirty="0"/>
              <a:t>Seguridad Alimentaria”</a:t>
            </a:r>
            <a:r>
              <a:rPr lang="es-ES" sz="1600" dirty="0"/>
              <a:t>, </a:t>
            </a:r>
            <a:r>
              <a:rPr lang="es-ES" sz="1600" dirty="0" smtClean="0"/>
              <a:t> con la </a:t>
            </a:r>
            <a:r>
              <a:rPr lang="es-ES" sz="1600" dirty="0"/>
              <a:t>Universidad Monseñor Oscar Arnulfo Romero, en Chalatenango</a:t>
            </a:r>
            <a:r>
              <a:rPr lang="es-SV" sz="1600" dirty="0"/>
              <a:t> 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69226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5 CuadroTexto"/>
          <p:cNvSpPr txBox="1">
            <a:spLocks noChangeArrowheads="1"/>
          </p:cNvSpPr>
          <p:nvPr/>
        </p:nvSpPr>
        <p:spPr bwMode="auto">
          <a:xfrm>
            <a:off x="1116013" y="476250"/>
            <a:ext cx="7056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SV" altLang="es-SV" sz="1800">
              <a:latin typeface="Arial" panose="020B0604020202020204" pitchFamily="34" charset="0"/>
            </a:endParaRPr>
          </a:p>
        </p:txBody>
      </p:sp>
      <p:pic>
        <p:nvPicPr>
          <p:cNvPr id="53252" name="3 Imagen" descr="Logos-DC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6" r="1172" b="11040"/>
          <a:stretch>
            <a:fillRect/>
          </a:stretch>
        </p:blipFill>
        <p:spPr bwMode="auto">
          <a:xfrm>
            <a:off x="6300788" y="6057900"/>
            <a:ext cx="28448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5" name="CuadroTexto 1"/>
          <p:cNvSpPr txBox="1">
            <a:spLocks noChangeArrowheads="1"/>
          </p:cNvSpPr>
          <p:nvPr/>
        </p:nvSpPr>
        <p:spPr bwMode="auto">
          <a:xfrm>
            <a:off x="758726" y="965479"/>
            <a:ext cx="58880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SV" altLang="es-SV" sz="2400" dirty="0">
                <a:solidFill>
                  <a:srgbClr val="CC66FF"/>
                </a:solidFill>
                <a:latin typeface="Arial" panose="020B0604020202020204" pitchFamily="34" charset="0"/>
              </a:rPr>
              <a:t>Educación para el consumo en la escuela</a:t>
            </a:r>
          </a:p>
        </p:txBody>
      </p:sp>
      <p:pic>
        <p:nvPicPr>
          <p:cNvPr id="53259" name="Picture 2" descr="https://encrypted-tbn1.gstatic.com/images?q=tbn:ANd9GcRphUTCIkDJmmRvpDHJyJ5F1LTxyrcl7AZ_I1YDuPaZiLDt4VNyQ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656090"/>
            <a:ext cx="2349885" cy="2037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0" name="Picture 4" descr="http://lareferencia.redclara.net/rfr/sites/default/files/capacitacion.jpg?137174559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503325"/>
            <a:ext cx="2875161" cy="17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1" name="Picture 6" descr="https://yt3.ggpht.com/-aA6AwMHR4Jw/AAAAAAAAAAI/AAAAAAAAAAA/DwjbbWpZgEw/s48-c-k-no/phot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627984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811865" y="1581867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  <a:tabLst>
                <a:tab pos="1990725" algn="l"/>
              </a:tabLst>
            </a:pPr>
            <a:r>
              <a:rPr lang="es-SV" b="1" u="sng" dirty="0">
                <a:solidFill>
                  <a:srgbClr val="00CC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Programa Joven Consumerista</a:t>
            </a:r>
            <a:r>
              <a:rPr lang="es-SV" b="1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s-SV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 cierre de 2014, </a:t>
            </a:r>
            <a:r>
              <a:rPr lang="es-ES" dirty="0">
                <a:solidFill>
                  <a:srgbClr val="00CC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ocho grupos de jóvenes consumeristas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realizaron efectos multiplicadores capacitando a </a:t>
            </a:r>
            <a:r>
              <a:rPr lang="es-ES" dirty="0">
                <a:solidFill>
                  <a:srgbClr val="00CC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4,107 estudiantes de otros 37 centros educativos 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temas relativos al consumo saludable y seguro y derechos de las personas consumidoras.</a:t>
            </a:r>
            <a:endParaRPr lang="es-SV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3491880" y="4077072"/>
            <a:ext cx="5543550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1990725" algn="l"/>
              </a:tabLst>
            </a:pP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el 2015, </a:t>
            </a:r>
            <a:r>
              <a:rPr lang="es-ES" u="sng" dirty="0">
                <a:solidFill>
                  <a:srgbClr val="00CC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cinco grupos nuevos de jóvenes 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están formando y capacitando en </a:t>
            </a:r>
            <a:r>
              <a:rPr lang="es-ES" u="sng" dirty="0">
                <a:solidFill>
                  <a:srgbClr val="00CC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tres temáticas de consumo: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derechos de las personas consumidoras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s-ES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consumo saludable y seguro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y, </a:t>
            </a:r>
            <a:r>
              <a:rPr lang="es-ES" dirty="0">
                <a:solidFill>
                  <a:srgbClr val="CC66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consumo y medio ambiente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S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luego multiplicar 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este conocimiento </a:t>
            </a:r>
            <a:r>
              <a:rPr lang="es-ES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tanto 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centros educativos como en el ámbito comunitario.  </a:t>
            </a:r>
            <a:endParaRPr lang="es-ES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1990725" algn="l"/>
              </a:tabLst>
            </a:pPr>
            <a:endParaRPr lang="es-SV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4168" y="6021288"/>
            <a:ext cx="3057525" cy="83820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5553" y="29748"/>
            <a:ext cx="937971" cy="82218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6191" y="16602"/>
            <a:ext cx="634442" cy="799506"/>
          </a:xfrm>
          <a:prstGeom prst="rect">
            <a:avLst/>
          </a:prstGeom>
        </p:spPr>
      </p:pic>
      <p:graphicFrame>
        <p:nvGraphicFramePr>
          <p:cNvPr id="16" name="10 Diagrama"/>
          <p:cNvGraphicFramePr/>
          <p:nvPr>
            <p:extLst>
              <p:ext uri="{D42A27DB-BD31-4B8C-83A1-F6EECF244321}">
                <p14:modId xmlns:p14="http://schemas.microsoft.com/office/powerpoint/2010/main" val="3565544375"/>
              </p:ext>
            </p:extLst>
          </p:nvPr>
        </p:nvGraphicFramePr>
        <p:xfrm>
          <a:off x="424306" y="-183213"/>
          <a:ext cx="7945193" cy="1214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11791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sp>
        <p:nvSpPr>
          <p:cNvPr id="61443" name="5 CuadroTexto"/>
          <p:cNvSpPr txBox="1">
            <a:spLocks noChangeArrowheads="1"/>
          </p:cNvSpPr>
          <p:nvPr/>
        </p:nvSpPr>
        <p:spPr bwMode="auto">
          <a:xfrm>
            <a:off x="1116013" y="476250"/>
            <a:ext cx="7056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SV" altLang="es-SV" sz="1800">
              <a:latin typeface="Arial" panose="020B0604020202020204" pitchFamily="34" charset="0"/>
            </a:endParaRPr>
          </a:p>
        </p:txBody>
      </p:sp>
      <p:graphicFrame>
        <p:nvGraphicFramePr>
          <p:cNvPr id="19" name="Diagrama 18"/>
          <p:cNvGraphicFramePr/>
          <p:nvPr>
            <p:extLst>
              <p:ext uri="{D42A27DB-BD31-4B8C-83A1-F6EECF244321}">
                <p14:modId xmlns:p14="http://schemas.microsoft.com/office/powerpoint/2010/main" val="284115735"/>
              </p:ext>
            </p:extLst>
          </p:nvPr>
        </p:nvGraphicFramePr>
        <p:xfrm>
          <a:off x="3240330" y="175051"/>
          <a:ext cx="3919622" cy="3928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20" name="Diagrama 19"/>
          <p:cNvGraphicFramePr/>
          <p:nvPr>
            <p:extLst>
              <p:ext uri="{D42A27DB-BD31-4B8C-83A1-F6EECF244321}">
                <p14:modId xmlns:p14="http://schemas.microsoft.com/office/powerpoint/2010/main" val="273550571"/>
              </p:ext>
            </p:extLst>
          </p:nvPr>
        </p:nvGraphicFramePr>
        <p:xfrm>
          <a:off x="3332589" y="2149115"/>
          <a:ext cx="3960440" cy="3528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61447" name="Imagen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456" y="1745569"/>
            <a:ext cx="76517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8" name="Imagen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24" y="3778678"/>
            <a:ext cx="1670050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50" name="CuadroTexto 20"/>
          <p:cNvSpPr txBox="1">
            <a:spLocks noChangeArrowheads="1"/>
          </p:cNvSpPr>
          <p:nvPr/>
        </p:nvSpPr>
        <p:spPr bwMode="auto">
          <a:xfrm>
            <a:off x="3580736" y="3940395"/>
            <a:ext cx="863600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SV" altLang="es-SV" sz="1400" dirty="0" smtClean="0">
                <a:latin typeface="Freestyle Script" panose="030804020302050B0404" pitchFamily="66" charset="0"/>
              </a:rPr>
              <a:t>EMSAGUAT</a:t>
            </a:r>
            <a:endParaRPr lang="es-SV" altLang="es-SV" sz="1400" dirty="0">
              <a:latin typeface="Freestyle Script" panose="030804020302050B0404" pitchFamily="66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398049" y="2706953"/>
            <a:ext cx="2648482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s-SV" sz="1600" b="1" u="sng" dirty="0" smtClean="0">
                <a:solidFill>
                  <a:schemeClr val="accent5"/>
                </a:solidFill>
                <a:latin typeface="Arial" charset="0"/>
                <a:cs typeface="Arial" charset="0"/>
              </a:rPr>
              <a:t>15 </a:t>
            </a:r>
            <a:r>
              <a:rPr lang="es-SV" sz="1600" b="1" u="sng" dirty="0">
                <a:solidFill>
                  <a:schemeClr val="accent5"/>
                </a:solidFill>
                <a:latin typeface="Arial" charset="0"/>
                <a:cs typeface="Arial" charset="0"/>
              </a:rPr>
              <a:t>Casos </a:t>
            </a:r>
            <a:r>
              <a:rPr lang="es-SV" sz="1600" b="1" u="sng" dirty="0" smtClean="0">
                <a:solidFill>
                  <a:schemeClr val="accent5"/>
                </a:solidFill>
                <a:latin typeface="Arial" charset="0"/>
                <a:cs typeface="Arial" charset="0"/>
              </a:rPr>
              <a:t>Colectivos</a:t>
            </a:r>
            <a:endParaRPr lang="es-SV" sz="1600" b="1" u="sng" dirty="0">
              <a:solidFill>
                <a:schemeClr val="accent5"/>
              </a:solidFill>
              <a:latin typeface="Arial" charset="0"/>
              <a:cs typeface="Arial" charset="0"/>
            </a:endParaRPr>
          </a:p>
          <a:p>
            <a:pPr algn="ctr" eaLnBrk="1" hangingPunct="1">
              <a:defRPr/>
            </a:pPr>
            <a:r>
              <a:rPr lang="es-SV" sz="1600" b="1" dirty="0">
                <a:solidFill>
                  <a:schemeClr val="accent5"/>
                </a:solidFill>
              </a:rPr>
              <a:t>d</a:t>
            </a:r>
            <a:r>
              <a:rPr lang="es-SV" sz="1600" b="1" dirty="0" smtClean="0">
                <a:solidFill>
                  <a:schemeClr val="accent5"/>
                </a:solidFill>
                <a:latin typeface="Arial" charset="0"/>
                <a:cs typeface="Arial" charset="0"/>
              </a:rPr>
              <a:t>el </a:t>
            </a:r>
            <a:r>
              <a:rPr lang="es-SV" sz="1600" b="1" dirty="0">
                <a:solidFill>
                  <a:schemeClr val="accent5"/>
                </a:solidFill>
                <a:latin typeface="Arial" charset="0"/>
                <a:cs typeface="Arial" charset="0"/>
              </a:rPr>
              <a:t>sector de agua</a:t>
            </a:r>
          </a:p>
          <a:p>
            <a:pPr algn="ctr" eaLnBrk="1" hangingPunct="1">
              <a:defRPr/>
            </a:pPr>
            <a:r>
              <a:rPr lang="es-SV" sz="1600" b="1" dirty="0" smtClean="0">
                <a:solidFill>
                  <a:schemeClr val="accent5"/>
                </a:solidFill>
                <a:latin typeface="Arial" charset="0"/>
                <a:cs typeface="Arial" charset="0"/>
              </a:rPr>
              <a:t>Potable </a:t>
            </a:r>
            <a:r>
              <a:rPr lang="es-SV" sz="1600" b="1" u="sng" dirty="0" smtClean="0">
                <a:solidFill>
                  <a:schemeClr val="accent5"/>
                </a:solidFill>
                <a:latin typeface="Arial" charset="0"/>
                <a:cs typeface="Arial" charset="0"/>
              </a:rPr>
              <a:t>(1,087 afectados)</a:t>
            </a:r>
            <a:endParaRPr lang="es-SV" sz="1600" b="1" u="sng" dirty="0">
              <a:solidFill>
                <a:schemeClr val="accent5"/>
              </a:solidFill>
              <a:latin typeface="Arial" charset="0"/>
              <a:cs typeface="Arial" charset="0"/>
            </a:endParaRPr>
          </a:p>
        </p:txBody>
      </p:sp>
      <p:sp>
        <p:nvSpPr>
          <p:cNvPr id="61452" name="Rectángulo 24"/>
          <p:cNvSpPr>
            <a:spLocks noChangeArrowheads="1"/>
          </p:cNvSpPr>
          <p:nvPr/>
        </p:nvSpPr>
        <p:spPr bwMode="auto">
          <a:xfrm>
            <a:off x="5932488" y="1268361"/>
            <a:ext cx="3211512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SV" sz="1400" dirty="0"/>
              <a:t>Caserío Agua Fría, Guazapa;  Colonia Primavera y Dolores de Mejicanos; Distrito Italia, Tonacatepeque;  Colonias Maria Auxiliadora y Palacios, Cuscatancingo; Colonias Salvador y Sarita, Apopa; Nueva Esperanza y Santa Eduviges de Soyapango; San Marcos; Sensuntepeque, Cabañas; Teotepeque, La Libertad y Santa Cruz Michapa de Cuscatlán</a:t>
            </a:r>
            <a:endParaRPr lang="es-SV" altLang="es-SV" sz="1400" dirty="0">
              <a:latin typeface="Arial" panose="020B0604020202020204" pitchFamily="34" charset="0"/>
            </a:endParaRPr>
          </a:p>
        </p:txBody>
      </p:sp>
      <p:sp>
        <p:nvSpPr>
          <p:cNvPr id="61454" name="Rectángulo 28"/>
          <p:cNvSpPr>
            <a:spLocks noChangeArrowheads="1"/>
          </p:cNvSpPr>
          <p:nvPr/>
        </p:nvSpPr>
        <p:spPr bwMode="auto">
          <a:xfrm>
            <a:off x="5932488" y="3913311"/>
            <a:ext cx="21859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SV" sz="1400" dirty="0"/>
              <a:t>Tacuba, Ahuachapán.</a:t>
            </a:r>
            <a:endParaRPr lang="es-SV" altLang="es-SV" sz="1400" dirty="0">
              <a:latin typeface="Arial" panose="020B0604020202020204" pitchFamily="34" charset="0"/>
            </a:endParaRPr>
          </a:p>
        </p:txBody>
      </p:sp>
      <p:sp>
        <p:nvSpPr>
          <p:cNvPr id="61455" name="Rectángulo 30"/>
          <p:cNvSpPr>
            <a:spLocks noChangeArrowheads="1"/>
          </p:cNvSpPr>
          <p:nvPr/>
        </p:nvSpPr>
        <p:spPr bwMode="auto">
          <a:xfrm>
            <a:off x="6084168" y="5341535"/>
            <a:ext cx="2185988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SV" sz="1400"/>
              <a:t>San José Guayabal, Cuscatlán.</a:t>
            </a:r>
            <a:endParaRPr lang="es-SV" altLang="es-SV" sz="1400" dirty="0">
              <a:latin typeface="Arial" panose="020B0604020202020204" pitchFamily="34" charset="0"/>
            </a:endParaRPr>
          </a:p>
        </p:txBody>
      </p:sp>
      <p:sp>
        <p:nvSpPr>
          <p:cNvPr id="61457" name="CuadroTexto 2"/>
          <p:cNvSpPr txBox="1">
            <a:spLocks noChangeArrowheads="1"/>
          </p:cNvSpPr>
          <p:nvPr/>
        </p:nvSpPr>
        <p:spPr bwMode="auto">
          <a:xfrm>
            <a:off x="561034" y="1351308"/>
            <a:ext cx="23225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SV" altLang="es-SV" sz="2000" b="1" dirty="0">
                <a:solidFill>
                  <a:srgbClr val="00B050"/>
                </a:solidFill>
                <a:latin typeface="Arial" panose="020B0604020202020204" pitchFamily="34" charset="0"/>
              </a:rPr>
              <a:t>Casos Colectivos</a:t>
            </a:r>
          </a:p>
        </p:txBody>
      </p:sp>
      <p:graphicFrame>
        <p:nvGraphicFramePr>
          <p:cNvPr id="18" name="Diagrama 17"/>
          <p:cNvGraphicFramePr/>
          <p:nvPr>
            <p:extLst>
              <p:ext uri="{D42A27DB-BD31-4B8C-83A1-F6EECF244321}">
                <p14:modId xmlns:p14="http://schemas.microsoft.com/office/powerpoint/2010/main" val="4001926996"/>
              </p:ext>
            </p:extLst>
          </p:nvPr>
        </p:nvGraphicFramePr>
        <p:xfrm>
          <a:off x="3322933" y="4094283"/>
          <a:ext cx="4215311" cy="3079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22" name="CuadroTexto 20"/>
          <p:cNvSpPr txBox="1">
            <a:spLocks noChangeArrowheads="1"/>
          </p:cNvSpPr>
          <p:nvPr/>
        </p:nvSpPr>
        <p:spPr bwMode="auto">
          <a:xfrm>
            <a:off x="3635896" y="5518973"/>
            <a:ext cx="870601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SV" sz="900" dirty="0"/>
              <a:t>Empresa Municipal Hídrico Guyabalense</a:t>
            </a:r>
            <a:endParaRPr lang="es-SV" altLang="es-SV" sz="900" dirty="0">
              <a:latin typeface="Freestyle Script" panose="030804020302050B0404" pitchFamily="66" charset="0"/>
            </a:endParaRPr>
          </a:p>
        </p:txBody>
      </p:sp>
      <p:pic>
        <p:nvPicPr>
          <p:cNvPr id="21" name="Picture 4" descr="https://encrypted-tbn3.gstatic.com/images?q=tbn:ANd9GcSfnE1vlCjMqpyAh3mxn3vgT34PP2uNzJDrwQz5Lotv9NeFkQr7gw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5036062"/>
            <a:ext cx="559342" cy="55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5286" y="116632"/>
            <a:ext cx="634442" cy="682025"/>
          </a:xfrm>
          <a:prstGeom prst="rect">
            <a:avLst/>
          </a:prstGeom>
        </p:spPr>
      </p:pic>
      <p:graphicFrame>
        <p:nvGraphicFramePr>
          <p:cNvPr id="28" name="10 Diagrama"/>
          <p:cNvGraphicFramePr/>
          <p:nvPr>
            <p:extLst>
              <p:ext uri="{D42A27DB-BD31-4B8C-83A1-F6EECF244321}">
                <p14:modId xmlns:p14="http://schemas.microsoft.com/office/powerpoint/2010/main" val="915318748"/>
              </p:ext>
            </p:extLst>
          </p:nvPr>
        </p:nvGraphicFramePr>
        <p:xfrm>
          <a:off x="424306" y="-171400"/>
          <a:ext cx="7945193" cy="1214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4" r:lo="rId25" r:qs="rId26" r:cs="rId27"/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795332" y="3341913"/>
            <a:ext cx="459300" cy="59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46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0392" y="188640"/>
            <a:ext cx="937971" cy="636788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8640"/>
            <a:ext cx="634442" cy="682025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graphicFrame>
        <p:nvGraphicFramePr>
          <p:cNvPr id="21" name="10 Diagrama"/>
          <p:cNvGraphicFramePr/>
          <p:nvPr>
            <p:extLst>
              <p:ext uri="{D42A27DB-BD31-4B8C-83A1-F6EECF244321}">
                <p14:modId xmlns:p14="http://schemas.microsoft.com/office/powerpoint/2010/main" val="2750904284"/>
              </p:ext>
            </p:extLst>
          </p:nvPr>
        </p:nvGraphicFramePr>
        <p:xfrm>
          <a:off x="424306" y="-171400"/>
          <a:ext cx="7945193" cy="1214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Rayo 8"/>
          <p:cNvSpPr/>
          <p:nvPr/>
        </p:nvSpPr>
        <p:spPr>
          <a:xfrm rot="20792427">
            <a:off x="5942517" y="1162908"/>
            <a:ext cx="1224136" cy="1080120"/>
          </a:xfrm>
          <a:prstGeom prst="lightningBol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10800000" sx="103000" sy="103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20" name="Rayo 19"/>
          <p:cNvSpPr/>
          <p:nvPr/>
        </p:nvSpPr>
        <p:spPr>
          <a:xfrm rot="20792427">
            <a:off x="7343427" y="1108360"/>
            <a:ext cx="1224136" cy="1080120"/>
          </a:xfrm>
          <a:prstGeom prst="lightningBol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10800000" sx="103000" sy="103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63491" name="5 CuadroTexto"/>
          <p:cNvSpPr txBox="1">
            <a:spLocks noChangeArrowheads="1"/>
          </p:cNvSpPr>
          <p:nvPr/>
        </p:nvSpPr>
        <p:spPr bwMode="auto">
          <a:xfrm>
            <a:off x="1115616" y="620688"/>
            <a:ext cx="7056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SV" altLang="es-SV" sz="1800">
              <a:latin typeface="Arial" panose="020B0604020202020204" pitchFamily="34" charset="0"/>
            </a:endParaRPr>
          </a:p>
        </p:txBody>
      </p:sp>
      <p:sp>
        <p:nvSpPr>
          <p:cNvPr id="63496" name="CuadroTexto 9"/>
          <p:cNvSpPr txBox="1">
            <a:spLocks noChangeArrowheads="1"/>
          </p:cNvSpPr>
          <p:nvPr/>
        </p:nvSpPr>
        <p:spPr bwMode="auto">
          <a:xfrm>
            <a:off x="755576" y="1340768"/>
            <a:ext cx="23225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SV" altLang="es-SV" sz="2000" b="1" dirty="0">
                <a:solidFill>
                  <a:srgbClr val="00B050"/>
                </a:solidFill>
                <a:latin typeface="Arial" panose="020B0604020202020204" pitchFamily="34" charset="0"/>
              </a:rPr>
              <a:t>Casos Colectivos</a:t>
            </a: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841027396"/>
              </p:ext>
            </p:extLst>
          </p:nvPr>
        </p:nvGraphicFramePr>
        <p:xfrm>
          <a:off x="897473" y="2423760"/>
          <a:ext cx="4635701" cy="36701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64176" y="2370660"/>
            <a:ext cx="2228850" cy="1085850"/>
          </a:xfrm>
          <a:prstGeom prst="rect">
            <a:avLst/>
          </a:prstGeom>
          <a:effectLst>
            <a:outerShdw blurRad="50800" dist="38100" dir="13500000" sx="103000" sy="103000" algn="br" rotWithShape="0">
              <a:schemeClr val="accent5">
                <a:lumMod val="50000"/>
                <a:alpha val="40000"/>
              </a:schemeClr>
            </a:outerShdw>
          </a:effectLst>
        </p:spPr>
      </p:pic>
      <p:sp>
        <p:nvSpPr>
          <p:cNvPr id="3" name="CuadroTexto 2"/>
          <p:cNvSpPr txBox="1"/>
          <p:nvPr/>
        </p:nvSpPr>
        <p:spPr>
          <a:xfrm>
            <a:off x="2476959" y="3487867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INMUEBLES</a:t>
            </a:r>
            <a:endParaRPr lang="es-SV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559275" y="5962054"/>
            <a:ext cx="24617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SV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 Campana II, </a:t>
            </a:r>
            <a:r>
              <a:rPr lang="es-SV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Sonsonate (65 afectados)</a:t>
            </a:r>
            <a:endParaRPr lang="es-SV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3278601" y="5962054"/>
            <a:ext cx="27615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SV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Lotificación las Victorias Cuarta Etapa, San Juan Ópico (</a:t>
            </a:r>
            <a:r>
              <a:rPr lang="es-SV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205 afectados)</a:t>
            </a:r>
            <a:endParaRPr lang="es-SV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3230377580"/>
              </p:ext>
            </p:extLst>
          </p:nvPr>
        </p:nvGraphicFramePr>
        <p:xfrm>
          <a:off x="5399210" y="1601695"/>
          <a:ext cx="3277246" cy="34007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18" name="CuadroTexto 17"/>
          <p:cNvSpPr txBox="1"/>
          <p:nvPr/>
        </p:nvSpPr>
        <p:spPr>
          <a:xfrm>
            <a:off x="5916269" y="1477193"/>
            <a:ext cx="2612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b="1" dirty="0" smtClean="0">
                <a:solidFill>
                  <a:srgbClr val="CC6600"/>
                </a:solidFill>
              </a:rPr>
              <a:t>ENERGÍA ELÉCTRICA</a:t>
            </a:r>
            <a:endParaRPr lang="es-SV" b="1" dirty="0">
              <a:solidFill>
                <a:srgbClr val="CC6600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6692833" y="2134553"/>
            <a:ext cx="2023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1400" b="1" dirty="0" smtClean="0">
                <a:solidFill>
                  <a:schemeClr val="accent1"/>
                </a:solidFill>
              </a:rPr>
              <a:t>13 Familias afectadas</a:t>
            </a:r>
            <a:endParaRPr lang="es-SV" sz="1400" b="1" dirty="0">
              <a:solidFill>
                <a:schemeClr val="accent1"/>
              </a:solidFill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2242099" y="4662516"/>
            <a:ext cx="20730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SV" sz="1400" b="1" dirty="0" smtClean="0">
                <a:solidFill>
                  <a:schemeClr val="accent1"/>
                </a:solidFill>
              </a:rPr>
              <a:t>270 consumidores(as)</a:t>
            </a:r>
          </a:p>
          <a:p>
            <a:pPr algn="ctr"/>
            <a:r>
              <a:rPr lang="es-SV" sz="1400" b="1" dirty="0" smtClean="0">
                <a:solidFill>
                  <a:schemeClr val="accent1"/>
                </a:solidFill>
              </a:rPr>
              <a:t>afectados(as)</a:t>
            </a:r>
            <a:endParaRPr lang="es-SV" sz="1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72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0335336"/>
              </p:ext>
            </p:extLst>
          </p:nvPr>
        </p:nvGraphicFramePr>
        <p:xfrm>
          <a:off x="971600" y="2304876"/>
          <a:ext cx="7272808" cy="450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Documento" r:id="rId4" imgW="6896100" imgH="4508500" progId="Word.Document.12">
                  <p:embed/>
                </p:oleObj>
              </mc:Choice>
              <mc:Fallback>
                <p:oleObj name="Documento" r:id="rId4" imgW="6896100" imgH="4508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71600" y="2304876"/>
                        <a:ext cx="7272808" cy="4508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0392" y="342310"/>
            <a:ext cx="937971" cy="63678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42310"/>
            <a:ext cx="634442" cy="682025"/>
          </a:xfrm>
          <a:prstGeom prst="rect">
            <a:avLst/>
          </a:prstGeom>
        </p:spPr>
      </p:pic>
      <p:graphicFrame>
        <p:nvGraphicFramePr>
          <p:cNvPr id="6" name="10 Diagrama"/>
          <p:cNvGraphicFramePr/>
          <p:nvPr>
            <p:extLst>
              <p:ext uri="{D42A27DB-BD31-4B8C-83A1-F6EECF244321}">
                <p14:modId xmlns:p14="http://schemas.microsoft.com/office/powerpoint/2010/main" val="3229639051"/>
              </p:ext>
            </p:extLst>
          </p:nvPr>
        </p:nvGraphicFramePr>
        <p:xfrm>
          <a:off x="424306" y="-171400"/>
          <a:ext cx="7945193" cy="1214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Rectángulo 6"/>
          <p:cNvSpPr/>
          <p:nvPr/>
        </p:nvSpPr>
        <p:spPr>
          <a:xfrm>
            <a:off x="88954" y="908720"/>
            <a:ext cx="894754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1600" b="1" dirty="0"/>
              <a:t>Fondos para proyectos ciudadanos</a:t>
            </a:r>
            <a:endParaRPr lang="es-SV" sz="1600" dirty="0"/>
          </a:p>
          <a:p>
            <a:r>
              <a:rPr lang="es-ES" sz="1600" dirty="0"/>
              <a:t>Con el fin de fomentar una mayor participación ciudadana, </a:t>
            </a:r>
            <a:r>
              <a:rPr lang="es-SV" sz="1600" dirty="0"/>
              <a:t>La Defensoría </a:t>
            </a:r>
            <a:r>
              <a:rPr lang="es-ES" sz="1600" dirty="0"/>
              <a:t>realizó el concurso de fondos para acciones de educación, promoción y protección de derechos, al que fueron convocadas 28 asociaciones y cuatro grupos gestores, de las cuales seis presentaron proyectos que cumplieron los criterios de elegibilidad y accedieron a $ 17,027.27.</a:t>
            </a:r>
            <a:endParaRPr lang="es-SV" sz="1600" dirty="0"/>
          </a:p>
        </p:txBody>
      </p:sp>
    </p:spTree>
    <p:extLst>
      <p:ext uri="{BB962C8B-B14F-4D97-AF65-F5344CB8AC3E}">
        <p14:creationId xmlns:p14="http://schemas.microsoft.com/office/powerpoint/2010/main" val="42936044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512" y="-13561"/>
            <a:ext cx="634442" cy="682025"/>
          </a:xfrm>
          <a:prstGeom prst="rect">
            <a:avLst/>
          </a:prstGeom>
        </p:spPr>
      </p:pic>
      <p:grpSp>
        <p:nvGrpSpPr>
          <p:cNvPr id="12" name="11 Grupo"/>
          <p:cNvGrpSpPr/>
          <p:nvPr/>
        </p:nvGrpSpPr>
        <p:grpSpPr>
          <a:xfrm>
            <a:off x="827584" y="82268"/>
            <a:ext cx="7225120" cy="586196"/>
            <a:chOff x="360036" y="292611"/>
            <a:chExt cx="7225120" cy="58619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4" name="13 Redondear rectángulo de esquina diagonal"/>
            <p:cNvSpPr/>
            <p:nvPr/>
          </p:nvSpPr>
          <p:spPr>
            <a:xfrm>
              <a:off x="360036" y="292611"/>
              <a:ext cx="7225120" cy="586196"/>
            </a:xfrm>
            <a:prstGeom prst="round2DiagRect">
              <a:avLst/>
            </a:prstGeom>
            <a:solidFill>
              <a:srgbClr val="00CC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dondear rectángulo de esquina diagonal 4"/>
            <p:cNvSpPr/>
            <p:nvPr/>
          </p:nvSpPr>
          <p:spPr>
            <a:xfrm>
              <a:off x="388652" y="321227"/>
              <a:ext cx="7167888" cy="5289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/>
              <a:r>
                <a:rPr lang="es-SV" sz="2400" dirty="0" smtClean="0"/>
                <a:t>8</a:t>
              </a:r>
              <a:r>
                <a:rPr lang="es-SV" sz="2400" kern="1200" dirty="0" smtClean="0"/>
                <a:t>. </a:t>
              </a:r>
              <a:r>
                <a:rPr lang="es-SV" sz="2400" dirty="0"/>
                <a:t>Coordinación efectiva </a:t>
              </a:r>
              <a:r>
                <a:rPr lang="es-SV" sz="2400" dirty="0" smtClean="0"/>
                <a:t>del SNPC</a:t>
              </a:r>
              <a:endParaRPr lang="es-SV" sz="2400" dirty="0"/>
            </a:p>
          </p:txBody>
        </p:sp>
      </p:grpSp>
      <p:pic>
        <p:nvPicPr>
          <p:cNvPr id="19" name="Imagen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3808" y="764704"/>
            <a:ext cx="3025330" cy="604232"/>
          </a:xfrm>
          <a:prstGeom prst="rect">
            <a:avLst/>
          </a:prstGeom>
          <a:ln>
            <a:noFill/>
          </a:ln>
          <a:effectLst>
            <a:glow rad="101600">
              <a:schemeClr val="tx2">
                <a:lumMod val="75000"/>
                <a:alpha val="40000"/>
              </a:schemeClr>
            </a:glow>
          </a:effectLst>
        </p:spPr>
      </p:pic>
      <p:pic>
        <p:nvPicPr>
          <p:cNvPr id="20" name="Gráfico 11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331" y="4365104"/>
            <a:ext cx="5295900" cy="254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" name="Tabla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9422532"/>
              </p:ext>
            </p:extLst>
          </p:nvPr>
        </p:nvGraphicFramePr>
        <p:xfrm>
          <a:off x="251520" y="1412776"/>
          <a:ext cx="8546056" cy="29331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36451"/>
                <a:gridCol w="1291766"/>
                <a:gridCol w="1510493"/>
                <a:gridCol w="1603673"/>
                <a:gridCol w="1603673"/>
              </a:tblGrid>
              <a:tr h="22562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EJES /ACCIONES DE LA POLÍTICA NACIONAL DE PROTECCION AL CONSUMIDOR</a:t>
                      </a:r>
                      <a:endParaRPr lang="es-SV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ACCIONES 2010-2014</a:t>
                      </a:r>
                      <a:endParaRPr lang="es-SV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</a:tr>
              <a:tr h="306209"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FINALIZADAS</a:t>
                      </a:r>
                      <a:endParaRPr lang="es-S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</a:rPr>
                        <a:t>EN PROCESO</a:t>
                      </a:r>
                      <a:endParaRPr lang="es-SV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</a:rPr>
                        <a:t>NO INICIADAS</a:t>
                      </a:r>
                      <a:endParaRPr lang="es-SV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TOTAL</a:t>
                      </a:r>
                      <a:endParaRPr lang="es-S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54558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S" sz="1100" dirty="0">
                          <a:effectLst/>
                        </a:rPr>
                        <a:t>PROTECCIÓN DE LA SALUD Y DE LA SEGURIDAD EN EL CONSUMO.</a:t>
                      </a:r>
                      <a:endParaRPr lang="es-S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17</a:t>
                      </a:r>
                      <a:endParaRPr lang="es-S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</a:rPr>
                        <a:t>3</a:t>
                      </a:r>
                      <a:endParaRPr lang="es-SV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</a:rPr>
                        <a:t>1</a:t>
                      </a:r>
                      <a:endParaRPr lang="es-SV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</a:rPr>
                        <a:t>21</a:t>
                      </a:r>
                      <a:endParaRPr lang="es-SV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54558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S" sz="1100" dirty="0">
                          <a:effectLst/>
                        </a:rPr>
                        <a:t>PROTECCIÓN DE LOS INTERESES ECONÓMICOS</a:t>
                      </a:r>
                      <a:endParaRPr lang="es-S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19</a:t>
                      </a:r>
                      <a:endParaRPr lang="es-S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</a:rPr>
                        <a:t>8</a:t>
                      </a:r>
                      <a:endParaRPr lang="es-SV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</a:rPr>
                        <a:t>2</a:t>
                      </a:r>
                      <a:endParaRPr lang="es-SV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</a:rPr>
                        <a:t>29</a:t>
                      </a:r>
                      <a:endParaRPr lang="es-SV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25628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S" sz="1100" dirty="0">
                          <a:effectLst/>
                        </a:rPr>
                        <a:t>DIFUSIÓN Y ACCESO A LA INFORMACIÓN</a:t>
                      </a:r>
                      <a:endParaRPr lang="es-S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7</a:t>
                      </a:r>
                      <a:endParaRPr lang="es-S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5</a:t>
                      </a:r>
                      <a:endParaRPr lang="es-S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</a:rPr>
                        <a:t>2</a:t>
                      </a:r>
                      <a:endParaRPr lang="es-SV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</a:rPr>
                        <a:t>14</a:t>
                      </a:r>
                      <a:endParaRPr lang="es-SV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54558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S" sz="1100" dirty="0">
                          <a:effectLst/>
                        </a:rPr>
                        <a:t>PROMOCIÓN DE LA EDUCACIÓN FORMAL E INFORMAL</a:t>
                      </a:r>
                      <a:endParaRPr lang="es-S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11</a:t>
                      </a:r>
                      <a:endParaRPr lang="es-S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2</a:t>
                      </a:r>
                      <a:endParaRPr lang="es-S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</a:rPr>
                        <a:t>0</a:t>
                      </a:r>
                      <a:endParaRPr lang="es-SV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13</a:t>
                      </a:r>
                      <a:endParaRPr lang="es-S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531836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S" sz="1100" dirty="0">
                          <a:effectLst/>
                        </a:rPr>
                        <a:t>FOMENTO DE LA PARTICIPACIÓN ORGANIZADA DE LAS Y LOS CONSUMIDORES</a:t>
                      </a:r>
                      <a:endParaRPr lang="es-S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9</a:t>
                      </a:r>
                      <a:endParaRPr lang="es-S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1</a:t>
                      </a:r>
                      <a:endParaRPr lang="es-S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0</a:t>
                      </a:r>
                      <a:endParaRPr lang="es-S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</a:rPr>
                        <a:t>10</a:t>
                      </a:r>
                      <a:endParaRPr lang="es-SV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54558"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S" sz="1100" dirty="0">
                          <a:effectLst/>
                        </a:rPr>
                        <a:t>PROMOCIÓN DE LA ADOPCIÓN DE PATRONES DE CONSUMO SOSTENIBLE</a:t>
                      </a:r>
                      <a:endParaRPr lang="es-SV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10</a:t>
                      </a:r>
                      <a:endParaRPr lang="es-S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5</a:t>
                      </a:r>
                      <a:endParaRPr lang="es-S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1</a:t>
                      </a:r>
                      <a:endParaRPr lang="es-S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16</a:t>
                      </a:r>
                      <a:endParaRPr lang="es-S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25628">
                <a:tc>
                  <a:txBody>
                    <a:bodyPr/>
                    <a:lstStyle/>
                    <a:p>
                      <a:pPr marL="219710" algn="just"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TOTAL DE ACCIONES</a:t>
                      </a:r>
                      <a:endParaRPr lang="es-SV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</a:rPr>
                        <a:t>73 (70.9%)</a:t>
                      </a:r>
                      <a:endParaRPr lang="es-SV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>
                          <a:effectLst/>
                        </a:rPr>
                        <a:t>24 (23.3%)</a:t>
                      </a:r>
                      <a:endParaRPr lang="es-SV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6 (5.8%)</a:t>
                      </a:r>
                      <a:endParaRPr lang="es-S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</a:rPr>
                        <a:t>103 (100%)</a:t>
                      </a:r>
                      <a:endParaRPr lang="es-SV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22" name="Cerrar llave 21"/>
          <p:cNvSpPr/>
          <p:nvPr/>
        </p:nvSpPr>
        <p:spPr>
          <a:xfrm flipH="1">
            <a:off x="2448681" y="4591352"/>
            <a:ext cx="628650" cy="2043112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23" name="CuadroTexto 22"/>
          <p:cNvSpPr txBox="1"/>
          <p:nvPr/>
        </p:nvSpPr>
        <p:spPr>
          <a:xfrm>
            <a:off x="307403" y="5151243"/>
            <a:ext cx="214127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2400" b="1" dirty="0" smtClean="0"/>
              <a:t>Cumplimiento </a:t>
            </a:r>
            <a:r>
              <a:rPr lang="es-SV" sz="2800" b="1" dirty="0" smtClean="0">
                <a:solidFill>
                  <a:schemeClr val="tx2"/>
                </a:solidFill>
              </a:rPr>
              <a:t>94.2%</a:t>
            </a:r>
            <a:r>
              <a:rPr lang="es-SV" sz="2400" b="1" dirty="0" smtClean="0"/>
              <a:t> (97/103)</a:t>
            </a:r>
            <a:endParaRPr lang="es-SV" sz="2400" b="1" dirty="0"/>
          </a:p>
        </p:txBody>
      </p:sp>
    </p:spTree>
    <p:extLst>
      <p:ext uri="{BB962C8B-B14F-4D97-AF65-F5344CB8AC3E}">
        <p14:creationId xmlns:p14="http://schemas.microsoft.com/office/powerpoint/2010/main" val="108281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sp>
        <p:nvSpPr>
          <p:cNvPr id="12" name="Rectángulo 2"/>
          <p:cNvSpPr/>
          <p:nvPr/>
        </p:nvSpPr>
        <p:spPr>
          <a:xfrm>
            <a:off x="525489" y="1052736"/>
            <a:ext cx="72148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sz="1600" b="1" dirty="0" smtClean="0">
                <a:solidFill>
                  <a:schemeClr val="accent1"/>
                </a:solidFill>
                <a:latin typeface="Frutiger-Black"/>
              </a:rPr>
              <a:t>Eje 1: Protección </a:t>
            </a:r>
            <a:r>
              <a:rPr lang="es-SV" sz="1600" b="1" dirty="0">
                <a:solidFill>
                  <a:schemeClr val="accent1"/>
                </a:solidFill>
                <a:latin typeface="Frutiger-Black"/>
              </a:rPr>
              <a:t>de la salud y la seguridad en el consumo de bienes y servicios.</a:t>
            </a:r>
            <a:endParaRPr lang="es-ES" sz="1600" dirty="0">
              <a:solidFill>
                <a:schemeClr val="accent1"/>
              </a:solidFill>
            </a:endParaRPr>
          </a:p>
        </p:txBody>
      </p:sp>
      <p:graphicFrame>
        <p:nvGraphicFramePr>
          <p:cNvPr id="16" name="Diagrama 15"/>
          <p:cNvGraphicFramePr/>
          <p:nvPr>
            <p:extLst>
              <p:ext uri="{D42A27DB-BD31-4B8C-83A1-F6EECF244321}">
                <p14:modId xmlns:p14="http://schemas.microsoft.com/office/powerpoint/2010/main" val="1935580180"/>
              </p:ext>
            </p:extLst>
          </p:nvPr>
        </p:nvGraphicFramePr>
        <p:xfrm>
          <a:off x="1162300" y="2740725"/>
          <a:ext cx="6312016" cy="37569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9" name="Picture 30" descr="https://encrypted-tbn1.gstatic.com/images?q=tbn:ANd9GcQAk14Tqqu4QUKBpIsa9N3a0Caxf77EwFdyQeRoBHBwTK8249lkvDxNHqeq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869160"/>
            <a:ext cx="1362197" cy="76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65808" y="4941168"/>
            <a:ext cx="750136" cy="819979"/>
          </a:xfrm>
          <a:prstGeom prst="rect">
            <a:avLst/>
          </a:prstGeom>
        </p:spPr>
      </p:pic>
      <p:sp>
        <p:nvSpPr>
          <p:cNvPr id="34" name="CuadroTexto 33"/>
          <p:cNvSpPr txBox="1"/>
          <p:nvPr/>
        </p:nvSpPr>
        <p:spPr>
          <a:xfrm>
            <a:off x="6300192" y="5733256"/>
            <a:ext cx="2491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1200" dirty="0" smtClean="0"/>
              <a:t>Alimentos y bebidas</a:t>
            </a:r>
            <a:endParaRPr lang="es-SV" sz="1200" dirty="0"/>
          </a:p>
        </p:txBody>
      </p:sp>
      <p:sp>
        <p:nvSpPr>
          <p:cNvPr id="35" name="CuadroTexto 34"/>
          <p:cNvSpPr txBox="1"/>
          <p:nvPr/>
        </p:nvSpPr>
        <p:spPr>
          <a:xfrm>
            <a:off x="736240" y="4448145"/>
            <a:ext cx="10791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1200" dirty="0" smtClean="0"/>
              <a:t>Agua envasa</a:t>
            </a:r>
            <a:endParaRPr lang="es-SV" sz="1200" dirty="0"/>
          </a:p>
        </p:txBody>
      </p:sp>
      <p:sp>
        <p:nvSpPr>
          <p:cNvPr id="42" name="CuadroTexto 41"/>
          <p:cNvSpPr txBox="1"/>
          <p:nvPr/>
        </p:nvSpPr>
        <p:spPr>
          <a:xfrm>
            <a:off x="7280557" y="4521424"/>
            <a:ext cx="15094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1200" dirty="0" smtClean="0"/>
              <a:t>Tiendas mayoristas</a:t>
            </a:r>
            <a:endParaRPr lang="es-SV" sz="1200" dirty="0"/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72400" y="127916"/>
            <a:ext cx="937971" cy="636788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126" y="82679"/>
            <a:ext cx="634442" cy="682025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pic>
        <p:nvPicPr>
          <p:cNvPr id="17" name="Picture 2" descr="http://ambitox.es/img/agua/agua-aguas_de_bebidas_envasadas-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538" y="3334178"/>
            <a:ext cx="872545" cy="1127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" name="10 Diagrama"/>
          <p:cNvGraphicFramePr/>
          <p:nvPr>
            <p:extLst>
              <p:ext uri="{D42A27DB-BD31-4B8C-83A1-F6EECF244321}">
                <p14:modId xmlns:p14="http://schemas.microsoft.com/office/powerpoint/2010/main" val="2631279478"/>
              </p:ext>
            </p:extLst>
          </p:nvPr>
        </p:nvGraphicFramePr>
        <p:xfrm>
          <a:off x="424306" y="-89738"/>
          <a:ext cx="7945193" cy="1214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pic>
        <p:nvPicPr>
          <p:cNvPr id="3078" name="Picture 6" descr="http://www.elsalvador.com/elsalvador/enelmundo/images/PRODU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729" y="3210653"/>
            <a:ext cx="1745108" cy="131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9 CuadroTexto"/>
          <p:cNvSpPr txBox="1"/>
          <p:nvPr/>
        </p:nvSpPr>
        <p:spPr>
          <a:xfrm>
            <a:off x="755576" y="1556792"/>
            <a:ext cx="720079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SV" dirty="0" smtClean="0"/>
              <a:t>Como </a:t>
            </a:r>
            <a:r>
              <a:rPr lang="es-SV" dirty="0"/>
              <a:t>parte de la estrategia para contribuir a un consumo seguro y saludable mediante la formación permanente de los proveedores, se capacitaron a 97 proveedores de 61 empresas en los sectores de agua envasada y tiendas mayoristas. </a:t>
            </a:r>
          </a:p>
        </p:txBody>
      </p:sp>
    </p:spTree>
    <p:extLst>
      <p:ext uri="{BB962C8B-B14F-4D97-AF65-F5344CB8AC3E}">
        <p14:creationId xmlns:p14="http://schemas.microsoft.com/office/powerpoint/2010/main" val="43389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3 Imagen" descr="Logos-DC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426" r="1172" b="11040"/>
          <a:stretch>
            <a:fillRect/>
          </a:stretch>
        </p:blipFill>
        <p:spPr bwMode="auto">
          <a:xfrm>
            <a:off x="6300788" y="6057900"/>
            <a:ext cx="28448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ángulo 2"/>
          <p:cNvSpPr/>
          <p:nvPr/>
        </p:nvSpPr>
        <p:spPr>
          <a:xfrm>
            <a:off x="179513" y="1331476"/>
            <a:ext cx="92170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b="1" dirty="0" smtClean="0">
                <a:solidFill>
                  <a:schemeClr val="accent1"/>
                </a:solidFill>
                <a:latin typeface="Frutiger-Black"/>
              </a:rPr>
              <a:t>Eje 1: Protección </a:t>
            </a:r>
            <a:r>
              <a:rPr lang="es-SV" b="1" dirty="0">
                <a:solidFill>
                  <a:schemeClr val="accent1"/>
                </a:solidFill>
                <a:latin typeface="Frutiger-Black"/>
              </a:rPr>
              <a:t>de la salud y la seguridad en el consumo de bienes y servicios.</a:t>
            </a:r>
            <a:endParaRPr lang="es-ES" dirty="0">
              <a:solidFill>
                <a:schemeClr val="accent1"/>
              </a:solidFill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26" y="82679"/>
            <a:ext cx="634442" cy="68202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484590" y="1919734"/>
            <a:ext cx="63476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sz="1600" dirty="0"/>
              <a:t>En este período se difundieron </a:t>
            </a:r>
            <a:r>
              <a:rPr lang="es-SV" sz="1600" dirty="0" smtClean="0"/>
              <a:t>alertas </a:t>
            </a:r>
            <a:r>
              <a:rPr lang="es-SV" sz="1600" dirty="0"/>
              <a:t>para proteger la salud y la seguridad en el consumo</a:t>
            </a:r>
            <a:r>
              <a:rPr lang="es-SV" sz="1600" dirty="0" smtClean="0"/>
              <a:t>:</a:t>
            </a:r>
          </a:p>
          <a:p>
            <a:pPr algn="just"/>
            <a:endParaRPr lang="es-SV" sz="1600" dirty="0"/>
          </a:p>
          <a:p>
            <a:pPr marL="285750" lvl="0" indent="-285750" algn="just">
              <a:buFont typeface="Wingdings" pitchFamily="2" charset="2"/>
              <a:buChar char="ü"/>
            </a:pPr>
            <a:r>
              <a:rPr lang="es-SV" sz="1600" dirty="0"/>
              <a:t>Emisión de Alertas de calidad de medicamento</a:t>
            </a:r>
            <a:r>
              <a:rPr lang="es-SV" sz="1600" dirty="0" smtClean="0"/>
              <a:t>.</a:t>
            </a:r>
          </a:p>
        </p:txBody>
      </p:sp>
      <p:grpSp>
        <p:nvGrpSpPr>
          <p:cNvPr id="13" name="12 Grupo"/>
          <p:cNvGrpSpPr/>
          <p:nvPr/>
        </p:nvGrpSpPr>
        <p:grpSpPr>
          <a:xfrm>
            <a:off x="827584" y="82268"/>
            <a:ext cx="7225120" cy="826452"/>
            <a:chOff x="360036" y="292611"/>
            <a:chExt cx="7225120" cy="58619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7" name="16 Redondear rectángulo de esquina diagonal"/>
            <p:cNvSpPr/>
            <p:nvPr/>
          </p:nvSpPr>
          <p:spPr>
            <a:xfrm>
              <a:off x="360036" y="292611"/>
              <a:ext cx="7225120" cy="586196"/>
            </a:xfrm>
            <a:prstGeom prst="round2DiagRect">
              <a:avLst/>
            </a:prstGeom>
            <a:solidFill>
              <a:srgbClr val="00CC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dondear rectángulo de esquina diagonal 4"/>
            <p:cNvSpPr/>
            <p:nvPr/>
          </p:nvSpPr>
          <p:spPr>
            <a:xfrm>
              <a:off x="388652" y="321227"/>
              <a:ext cx="7167888" cy="5289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/>
              <a:r>
                <a:rPr lang="es-SV" sz="2400" dirty="0"/>
                <a:t>8</a:t>
              </a:r>
              <a:r>
                <a:rPr lang="es-SV" sz="2400" kern="1200" dirty="0" smtClean="0"/>
                <a:t>. </a:t>
              </a:r>
              <a:r>
                <a:rPr lang="es-SV" sz="2400" dirty="0"/>
                <a:t>Coordinación efectiva del Sistema Nacional de Protección al </a:t>
              </a:r>
              <a:r>
                <a:rPr lang="es-SV" sz="2400" dirty="0" smtClean="0"/>
                <a:t>Consumidor</a:t>
              </a:r>
              <a:endParaRPr lang="es-SV" sz="2400" dirty="0"/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839454" y="1702289"/>
            <a:ext cx="2081510" cy="151068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5976" y="5013176"/>
            <a:ext cx="1276307" cy="164576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4590" y="3272823"/>
            <a:ext cx="4087409" cy="171211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4571999" y="3303329"/>
            <a:ext cx="429698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Wingdings" pitchFamily="2" charset="2"/>
              <a:buChar char="ü"/>
            </a:pPr>
            <a:r>
              <a:rPr lang="es-SV" sz="1600" dirty="0"/>
              <a:t>Alerta emitida por la Comisión de Seguridad de Productos del Consumidor de EE.UU, la Agencia de Salud de Canadá y la Procuraduría Federal del Consumidor de México (PROFECO), para el retiro del mercado de 11 modelos de cochecitos para bebé de la marca Graco.</a:t>
            </a:r>
          </a:p>
        </p:txBody>
      </p:sp>
      <p:sp>
        <p:nvSpPr>
          <p:cNvPr id="7" name="Rectángulo 6"/>
          <p:cNvSpPr/>
          <p:nvPr/>
        </p:nvSpPr>
        <p:spPr>
          <a:xfrm>
            <a:off x="539552" y="5589240"/>
            <a:ext cx="36166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Wingdings" pitchFamily="2" charset="2"/>
              <a:buChar char="ü"/>
            </a:pPr>
            <a:r>
              <a:rPr lang="es-SV" sz="1600" dirty="0"/>
              <a:t>Alerta por riesgo de atragantamiento y aspiración por los componentes dentro del silbato </a:t>
            </a:r>
            <a:r>
              <a:rPr lang="es-SV" sz="1600" dirty="0" err="1"/>
              <a:t>Hello</a:t>
            </a:r>
            <a:r>
              <a:rPr lang="es-SV" sz="1600" dirty="0"/>
              <a:t> </a:t>
            </a:r>
            <a:r>
              <a:rPr lang="es-SV" sz="1600" dirty="0" err="1"/>
              <a:t>Kitty</a:t>
            </a:r>
            <a:r>
              <a:rPr lang="es-SV" sz="1600" dirty="0"/>
              <a:t> </a:t>
            </a:r>
            <a:r>
              <a:rPr lang="es-SV" sz="1600" dirty="0" err="1"/>
              <a:t>Birthday</a:t>
            </a:r>
            <a:r>
              <a:rPr lang="es-SV" sz="1600" dirty="0"/>
              <a:t> </a:t>
            </a:r>
            <a:r>
              <a:rPr lang="es-SV" sz="1600" dirty="0" err="1"/>
              <a:t>Lollipop</a:t>
            </a:r>
            <a:r>
              <a:rPr lang="es-SV" sz="16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0955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3985" y="0"/>
            <a:ext cx="1126387" cy="76470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26" y="154687"/>
            <a:ext cx="634442" cy="68202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grpSp>
        <p:nvGrpSpPr>
          <p:cNvPr id="13" name="12 Grupo"/>
          <p:cNvGrpSpPr/>
          <p:nvPr/>
        </p:nvGrpSpPr>
        <p:grpSpPr>
          <a:xfrm>
            <a:off x="827584" y="82268"/>
            <a:ext cx="7225120" cy="754444"/>
            <a:chOff x="360036" y="292611"/>
            <a:chExt cx="7225120" cy="58619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7" name="16 Redondear rectángulo de esquina diagonal"/>
            <p:cNvSpPr/>
            <p:nvPr/>
          </p:nvSpPr>
          <p:spPr>
            <a:xfrm>
              <a:off x="360036" y="292611"/>
              <a:ext cx="7225120" cy="586196"/>
            </a:xfrm>
            <a:prstGeom prst="round2DiagRect">
              <a:avLst/>
            </a:prstGeom>
            <a:solidFill>
              <a:srgbClr val="00CC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dondear rectángulo de esquina diagonal 4"/>
            <p:cNvSpPr/>
            <p:nvPr/>
          </p:nvSpPr>
          <p:spPr>
            <a:xfrm>
              <a:off x="388652" y="321227"/>
              <a:ext cx="7167888" cy="5289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/>
              <a:r>
                <a:rPr lang="es-SV" sz="2400" dirty="0"/>
                <a:t>8</a:t>
              </a:r>
              <a:r>
                <a:rPr lang="es-SV" sz="2400" kern="1200" dirty="0" smtClean="0"/>
                <a:t>. </a:t>
              </a:r>
              <a:r>
                <a:rPr lang="es-SV" sz="2400" dirty="0"/>
                <a:t>Coordinación efectiva del Sistema Nacional de Protección al </a:t>
              </a:r>
              <a:r>
                <a:rPr lang="es-SV" sz="2400" dirty="0" smtClean="0"/>
                <a:t>Consumidor</a:t>
              </a:r>
              <a:endParaRPr lang="es-SV" sz="2400" dirty="0"/>
            </a:p>
          </p:txBody>
        </p:sp>
      </p:grpSp>
      <p:pic>
        <p:nvPicPr>
          <p:cNvPr id="2050" name="Imagen 77" descr="Descripción: INTERIO BUENAS PRACTICA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71"/>
          <a:stretch>
            <a:fillRect/>
          </a:stretch>
        </p:blipFill>
        <p:spPr bwMode="auto">
          <a:xfrm>
            <a:off x="685430" y="4437112"/>
            <a:ext cx="3253563" cy="1872208"/>
          </a:xfrm>
          <a:prstGeom prst="rect">
            <a:avLst/>
          </a:prstGeom>
          <a:noFill/>
          <a:ln>
            <a:noFill/>
          </a:ln>
          <a:effectLst>
            <a:softEdge rad="2794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827584" y="910461"/>
            <a:ext cx="72251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b="1" dirty="0" smtClean="0">
                <a:solidFill>
                  <a:schemeClr val="accent1"/>
                </a:solidFill>
              </a:rPr>
              <a:t>Eje 2: </a:t>
            </a:r>
            <a:r>
              <a:rPr lang="es-SV" b="1" dirty="0">
                <a:solidFill>
                  <a:schemeClr val="accent1"/>
                </a:solidFill>
              </a:rPr>
              <a:t>Protección de los intereses económicos de las y los consumidores</a:t>
            </a:r>
            <a:r>
              <a:rPr lang="es-SV" b="1" dirty="0" smtClean="0">
                <a:solidFill>
                  <a:schemeClr val="accent1"/>
                </a:solidFill>
              </a:rPr>
              <a:t>.</a:t>
            </a:r>
            <a:endParaRPr lang="es-SV" b="1" dirty="0">
              <a:solidFill>
                <a:schemeClr val="accent1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07504" y="1556792"/>
            <a:ext cx="6048672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b="1" dirty="0">
                <a:solidFill>
                  <a:srgbClr val="00CC00"/>
                </a:solidFill>
              </a:rPr>
              <a:t>Vigilancia de precios de los medicamentos</a:t>
            </a:r>
            <a:r>
              <a:rPr lang="es-SV" dirty="0">
                <a:solidFill>
                  <a:srgbClr val="00CC00"/>
                </a:solidFill>
              </a:rPr>
              <a:t> </a:t>
            </a:r>
            <a:endParaRPr lang="es-SV" dirty="0" smtClean="0">
              <a:solidFill>
                <a:srgbClr val="00CC00"/>
              </a:solidFill>
            </a:endParaRPr>
          </a:p>
          <a:p>
            <a:pPr algn="just"/>
            <a:endParaRPr lang="es-SV" dirty="0"/>
          </a:p>
          <a:p>
            <a:pPr algn="just"/>
            <a:r>
              <a:rPr lang="es-SV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rPr>
              <a:t>La Defensoría </a:t>
            </a:r>
            <a:r>
              <a:rPr lang="es-SV" sz="1600" dirty="0"/>
              <a:t>y la</a:t>
            </a:r>
            <a:r>
              <a:rPr lang="es-SV" sz="1600" b="1" dirty="0"/>
              <a:t> </a:t>
            </a:r>
            <a:r>
              <a:rPr lang="es-SV" sz="1600" dirty="0"/>
              <a:t>Dirección Nacional de Medicamentos realizaron un plan conjunto de inspecciones en 628 farmacias y 27 botiquines en </a:t>
            </a:r>
            <a:r>
              <a:rPr lang="es-SV" sz="1600" dirty="0" smtClean="0"/>
              <a:t>de </a:t>
            </a:r>
            <a:r>
              <a:rPr lang="es-SV" sz="1600" dirty="0"/>
              <a:t>hospitales privados, ubicados en 57 municipios del país, para garantizar a la ciudadanía el acceso a los medicamentos a precios justos de acuerdo con la Ley y el Reglamento de Precios de Medicamentos. Las inspecciones se realizaron del 24 de abril al 28 de junio de 2014.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4067944" y="3861048"/>
            <a:ext cx="5060198" cy="29854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SV" sz="1600" b="1" dirty="0" smtClean="0">
                <a:solidFill>
                  <a:srgbClr val="00CC00"/>
                </a:solidFill>
              </a:rPr>
              <a:t>Certificación </a:t>
            </a:r>
            <a:r>
              <a:rPr lang="es-SV" sz="1600" b="1" dirty="0">
                <a:solidFill>
                  <a:srgbClr val="00CC00"/>
                </a:solidFill>
              </a:rPr>
              <a:t>de buenas prácticas de proveedores de servicios </a:t>
            </a:r>
            <a:r>
              <a:rPr lang="es-SV" sz="1600" b="1" dirty="0" smtClean="0">
                <a:solidFill>
                  <a:srgbClr val="00CC00"/>
                </a:solidFill>
              </a:rPr>
              <a:t>financieros.</a:t>
            </a:r>
          </a:p>
          <a:p>
            <a:pPr algn="just"/>
            <a:endParaRPr lang="es-SV" sz="1200" dirty="0">
              <a:solidFill>
                <a:srgbClr val="00CC00"/>
              </a:solidFill>
            </a:endParaRPr>
          </a:p>
          <a:p>
            <a:pPr algn="just"/>
            <a:r>
              <a:rPr lang="es-SV" sz="1600" dirty="0" smtClean="0"/>
              <a:t>Las </a:t>
            </a:r>
            <a:r>
              <a:rPr lang="es-SV" sz="1600" dirty="0"/>
              <a:t>cooperativas asociadas al Sistema Cooperativo Financiero de FEDECACES </a:t>
            </a:r>
            <a:r>
              <a:rPr lang="es-SV" sz="1600" dirty="0" smtClean="0"/>
              <a:t> que obtuvieron </a:t>
            </a:r>
            <a:r>
              <a:rPr lang="es-SV" sz="1600" dirty="0"/>
              <a:t>su certificación de buenas prácticas, son las siguientes</a:t>
            </a:r>
            <a:r>
              <a:rPr lang="es-SV" sz="1600" dirty="0" smtClean="0"/>
              <a:t>: </a:t>
            </a:r>
            <a:r>
              <a:rPr lang="es-SV" sz="1600" u="sng" dirty="0" smtClean="0">
                <a:solidFill>
                  <a:srgbClr val="00CC00"/>
                </a:solidFill>
              </a:rPr>
              <a:t>CODEZA </a:t>
            </a:r>
            <a:r>
              <a:rPr lang="es-SV" sz="1600" u="sng" dirty="0">
                <a:solidFill>
                  <a:srgbClr val="00CC00"/>
                </a:solidFill>
              </a:rPr>
              <a:t>de R.L</a:t>
            </a:r>
            <a:r>
              <a:rPr lang="es-SV" sz="1600" u="sng" dirty="0" smtClean="0">
                <a:solidFill>
                  <a:srgbClr val="00CC00"/>
                </a:solidFill>
              </a:rPr>
              <a:t>., ACACSEMERSA </a:t>
            </a:r>
            <a:r>
              <a:rPr lang="es-SV" sz="1600" u="sng" dirty="0">
                <a:solidFill>
                  <a:srgbClr val="00CC00"/>
                </a:solidFill>
              </a:rPr>
              <a:t>de R.L</a:t>
            </a:r>
            <a:r>
              <a:rPr lang="es-SV" sz="1600" u="sng" dirty="0" smtClean="0">
                <a:solidFill>
                  <a:srgbClr val="00CC00"/>
                </a:solidFill>
              </a:rPr>
              <a:t>. y ACAYCCOMAC </a:t>
            </a:r>
            <a:r>
              <a:rPr lang="es-SV" sz="1600" u="sng" dirty="0">
                <a:solidFill>
                  <a:srgbClr val="00CC00"/>
                </a:solidFill>
              </a:rPr>
              <a:t>de R.L</a:t>
            </a:r>
            <a:r>
              <a:rPr lang="es-SV" sz="1600" u="sng" dirty="0" smtClean="0">
                <a:solidFill>
                  <a:srgbClr val="00CC00"/>
                </a:solidFill>
              </a:rPr>
              <a:t>. </a:t>
            </a:r>
          </a:p>
          <a:p>
            <a:pPr algn="just"/>
            <a:endParaRPr lang="es-SV" sz="1600" u="sng" dirty="0" smtClean="0">
              <a:solidFill>
                <a:srgbClr val="00CC00"/>
              </a:solidFill>
            </a:endParaRPr>
          </a:p>
          <a:p>
            <a:pPr algn="just"/>
            <a:r>
              <a:rPr lang="es-SV" sz="1600" dirty="0" smtClean="0"/>
              <a:t>Con dicha certificación, </a:t>
            </a:r>
            <a:r>
              <a:rPr lang="es-SV" sz="1600" u="sng" dirty="0" smtClean="0">
                <a:solidFill>
                  <a:srgbClr val="00CC00"/>
                </a:solidFill>
              </a:rPr>
              <a:t>se </a:t>
            </a:r>
            <a:r>
              <a:rPr lang="es-SV" sz="1600" u="sng" dirty="0">
                <a:solidFill>
                  <a:srgbClr val="00CC00"/>
                </a:solidFill>
              </a:rPr>
              <a:t>favorecen a más de 21 mil personas usuarias</a:t>
            </a:r>
            <a:r>
              <a:rPr lang="es-SV" sz="1600" dirty="0"/>
              <a:t> de sus productos y servicios </a:t>
            </a:r>
            <a:r>
              <a:rPr lang="es-SV" sz="1600" dirty="0" smtClean="0"/>
              <a:t>financieros.</a:t>
            </a:r>
            <a:endParaRPr lang="es-SV" sz="1600" b="1" dirty="0"/>
          </a:p>
        </p:txBody>
      </p:sp>
      <p:pic>
        <p:nvPicPr>
          <p:cNvPr id="19" name="Imagen 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1" y="1817601"/>
            <a:ext cx="2585276" cy="1781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632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2733650023"/>
              </p:ext>
            </p:extLst>
          </p:nvPr>
        </p:nvGraphicFramePr>
        <p:xfrm>
          <a:off x="755576" y="145305"/>
          <a:ext cx="7224464" cy="5276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Diagrama 2"/>
          <p:cNvGraphicFramePr/>
          <p:nvPr>
            <p:extLst>
              <p:ext uri="{D42A27DB-BD31-4B8C-83A1-F6EECF244321}">
                <p14:modId xmlns:p14="http://schemas.microsoft.com/office/powerpoint/2010/main" val="2207883931"/>
              </p:ext>
            </p:extLst>
          </p:nvPr>
        </p:nvGraphicFramePr>
        <p:xfrm>
          <a:off x="611560" y="1109128"/>
          <a:ext cx="7698839" cy="53418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1475656" y="6525344"/>
            <a:ext cx="156396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900" dirty="0" smtClean="0"/>
              <a:t>*Con proyecciones a mayo</a:t>
            </a:r>
            <a:endParaRPr lang="es-SV" sz="900" dirty="0"/>
          </a:p>
        </p:txBody>
      </p:sp>
      <p:sp>
        <p:nvSpPr>
          <p:cNvPr id="3" name="Flecha izquierda 2"/>
          <p:cNvSpPr/>
          <p:nvPr/>
        </p:nvSpPr>
        <p:spPr>
          <a:xfrm rot="20962375">
            <a:off x="5742514" y="822280"/>
            <a:ext cx="1871612" cy="1356857"/>
          </a:xfrm>
          <a:prstGeom prst="leftArrow">
            <a:avLst/>
          </a:prstGeom>
          <a:noFill/>
          <a:ln>
            <a:solidFill>
              <a:srgbClr val="00A7E2"/>
            </a:solidFill>
          </a:ln>
          <a:effectLst>
            <a:outerShdw blurRad="165100" dist="38100" dir="5400000" algn="t" rotWithShape="0">
              <a:srgbClr val="92D05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2400" b="1" dirty="0" smtClean="0">
                <a:solidFill>
                  <a:srgbClr val="00A7E2"/>
                </a:solidFill>
              </a:rPr>
              <a:t>Asesorías</a:t>
            </a:r>
          </a:p>
          <a:p>
            <a:pPr algn="ctr"/>
            <a:r>
              <a:rPr lang="es-SV" sz="2400" b="1" dirty="0" smtClean="0">
                <a:solidFill>
                  <a:srgbClr val="00A7E2"/>
                </a:solidFill>
              </a:rPr>
              <a:t>75.7% </a:t>
            </a:r>
            <a:endParaRPr lang="es-SV" sz="2400" b="1" dirty="0">
              <a:solidFill>
                <a:srgbClr val="00A7E2"/>
              </a:solidFill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7504" y="116632"/>
            <a:ext cx="634442" cy="68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62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26" y="82679"/>
            <a:ext cx="634442" cy="68202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grpSp>
        <p:nvGrpSpPr>
          <p:cNvPr id="13" name="12 Grupo"/>
          <p:cNvGrpSpPr/>
          <p:nvPr/>
        </p:nvGrpSpPr>
        <p:grpSpPr>
          <a:xfrm>
            <a:off x="827584" y="82268"/>
            <a:ext cx="7225120" cy="754444"/>
            <a:chOff x="360036" y="292611"/>
            <a:chExt cx="7225120" cy="58619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7" name="16 Redondear rectángulo de esquina diagonal"/>
            <p:cNvSpPr/>
            <p:nvPr/>
          </p:nvSpPr>
          <p:spPr>
            <a:xfrm>
              <a:off x="360036" y="292611"/>
              <a:ext cx="7225120" cy="586196"/>
            </a:xfrm>
            <a:prstGeom prst="round2DiagRect">
              <a:avLst/>
            </a:prstGeom>
            <a:solidFill>
              <a:srgbClr val="00CC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dondear rectángulo de esquina diagonal 4"/>
            <p:cNvSpPr/>
            <p:nvPr/>
          </p:nvSpPr>
          <p:spPr>
            <a:xfrm>
              <a:off x="388652" y="321227"/>
              <a:ext cx="7167888" cy="5289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/>
              <a:r>
                <a:rPr lang="es-SV" sz="2400" dirty="0"/>
                <a:t>8</a:t>
              </a:r>
              <a:r>
                <a:rPr lang="es-SV" sz="2400" kern="1200" dirty="0" smtClean="0"/>
                <a:t>. </a:t>
              </a:r>
              <a:r>
                <a:rPr lang="es-SV" sz="2400" dirty="0"/>
                <a:t>Coordinación efectiva del Sistema Nacional de Protección al </a:t>
              </a:r>
              <a:r>
                <a:rPr lang="es-SV" sz="2400" dirty="0" smtClean="0"/>
                <a:t>Consumidor</a:t>
              </a:r>
              <a:endParaRPr lang="es-SV" sz="2400" dirty="0"/>
            </a:p>
          </p:txBody>
        </p:sp>
      </p:grpSp>
      <p:sp>
        <p:nvSpPr>
          <p:cNvPr id="3" name="2 Rectángulo"/>
          <p:cNvSpPr/>
          <p:nvPr/>
        </p:nvSpPr>
        <p:spPr>
          <a:xfrm>
            <a:off x="251520" y="908720"/>
            <a:ext cx="49685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b="1" dirty="0" smtClean="0">
                <a:solidFill>
                  <a:schemeClr val="accent1"/>
                </a:solidFill>
              </a:rPr>
              <a:t>Eje 2</a:t>
            </a:r>
            <a:r>
              <a:rPr lang="es-SV" b="1" dirty="0">
                <a:solidFill>
                  <a:schemeClr val="accent1"/>
                </a:solidFill>
              </a:rPr>
              <a:t>:</a:t>
            </a:r>
            <a:r>
              <a:rPr lang="es-SV" b="1" dirty="0" smtClean="0">
                <a:solidFill>
                  <a:schemeClr val="accent1"/>
                </a:solidFill>
              </a:rPr>
              <a:t> Protección </a:t>
            </a:r>
            <a:r>
              <a:rPr lang="es-SV" b="1" dirty="0">
                <a:solidFill>
                  <a:schemeClr val="accent1"/>
                </a:solidFill>
              </a:rPr>
              <a:t>de los intereses económicos de las y los consumidores.</a:t>
            </a:r>
          </a:p>
        </p:txBody>
      </p:sp>
      <p:sp>
        <p:nvSpPr>
          <p:cNvPr id="4" name="3 Rectángulo"/>
          <p:cNvSpPr/>
          <p:nvPr/>
        </p:nvSpPr>
        <p:spPr>
          <a:xfrm>
            <a:off x="3779467" y="4381941"/>
            <a:ext cx="5401045" cy="243143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s-SV" sz="1600" b="1" dirty="0" smtClean="0">
                <a:solidFill>
                  <a:srgbClr val="00CC00"/>
                </a:solidFill>
              </a:rPr>
              <a:t>Expoferia </a:t>
            </a:r>
            <a:r>
              <a:rPr lang="es-SV" sz="1600" b="1" dirty="0">
                <a:solidFill>
                  <a:srgbClr val="00CC00"/>
                </a:solidFill>
              </a:rPr>
              <a:t>de </a:t>
            </a:r>
            <a:r>
              <a:rPr lang="es-SV" sz="1600" b="1" dirty="0" smtClean="0">
                <a:solidFill>
                  <a:srgbClr val="00CC00"/>
                </a:solidFill>
              </a:rPr>
              <a:t>servicios</a:t>
            </a:r>
          </a:p>
          <a:p>
            <a:pPr algn="just"/>
            <a:endParaRPr lang="es-SV" sz="1000" b="1" dirty="0">
              <a:solidFill>
                <a:srgbClr val="00CC00"/>
              </a:solidFill>
            </a:endParaRPr>
          </a:p>
          <a:p>
            <a:pPr algn="just"/>
            <a:r>
              <a:rPr lang="es-ES" sz="1500" u="sng" dirty="0">
                <a:solidFill>
                  <a:srgbClr val="00CC00"/>
                </a:solidFill>
              </a:rPr>
              <a:t>28</a:t>
            </a:r>
            <a:r>
              <a:rPr lang="es-SV" sz="1500" u="sng" dirty="0">
                <a:solidFill>
                  <a:srgbClr val="00CC00"/>
                </a:solidFill>
              </a:rPr>
              <a:t> instituciones de gobierno que conforman el Sistema Nacional de Protección al Consumidor, realizaron en diciembre de 2014, la expo feria de servicios </a:t>
            </a:r>
            <a:r>
              <a:rPr lang="es-SV" sz="1500" dirty="0"/>
              <a:t>a través de oficinas móviles en la plaza cívica Gerardo Barrios, frente a catedral Metropolitana de San Salvador, acercando diversos servicios de información, asesoría y recepción de reclamos en materia de consumo con el fin de proteger los derechos e intereses de las personas consumidoras. </a:t>
            </a:r>
          </a:p>
        </p:txBody>
      </p:sp>
      <p:pic>
        <p:nvPicPr>
          <p:cNvPr id="3074" name="Imagen 78" descr="Descripción: Expoferia de servicios de Protección al Consumidor en el centro de San Salvad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3" r="-304"/>
          <a:stretch>
            <a:fillRect/>
          </a:stretch>
        </p:blipFill>
        <p:spPr bwMode="auto">
          <a:xfrm>
            <a:off x="251520" y="4293096"/>
            <a:ext cx="3597748" cy="2160240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79513" y="1502782"/>
            <a:ext cx="6336703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sz="1600" b="1" dirty="0">
                <a:solidFill>
                  <a:srgbClr val="00CC00"/>
                </a:solidFill>
              </a:rPr>
              <a:t>Feria de consumo </a:t>
            </a:r>
            <a:r>
              <a:rPr lang="es-SV" sz="1600" b="1" dirty="0" smtClean="0">
                <a:solidFill>
                  <a:srgbClr val="00CC00"/>
                </a:solidFill>
              </a:rPr>
              <a:t>saludable</a:t>
            </a:r>
            <a:r>
              <a:rPr lang="es-SV" sz="1600" dirty="0">
                <a:solidFill>
                  <a:srgbClr val="00CC00"/>
                </a:solidFill>
              </a:rPr>
              <a:t>. </a:t>
            </a:r>
            <a:endParaRPr lang="es-SV" sz="1400" dirty="0"/>
          </a:p>
          <a:p>
            <a:pPr algn="just"/>
            <a:r>
              <a:rPr lang="es-SV" sz="1500" dirty="0"/>
              <a:t>Como parte de la campaña Consumo Saludable y Seguro para el Buen Vivir, </a:t>
            </a:r>
            <a:r>
              <a:rPr lang="es-SV" sz="1500" dirty="0" smtClean="0"/>
              <a:t>se</a:t>
            </a:r>
            <a:r>
              <a:rPr lang="es-SV" sz="1500" dirty="0"/>
              <a:t> desarrolló </a:t>
            </a:r>
            <a:r>
              <a:rPr lang="es-SV" sz="1500" u="sng" dirty="0">
                <a:solidFill>
                  <a:srgbClr val="00CC00"/>
                </a:solidFill>
              </a:rPr>
              <a:t>cinco ferias de </a:t>
            </a:r>
            <a:r>
              <a:rPr lang="es-SV" sz="1500" b="1" u="sng" dirty="0">
                <a:solidFill>
                  <a:srgbClr val="00CC00"/>
                </a:solidFill>
              </a:rPr>
              <a:t>Consumo Saludable y Seguro</a:t>
            </a:r>
            <a:r>
              <a:rPr lang="es-SV" sz="1500" dirty="0"/>
              <a:t>, con el propósito de mejorar y fortalecer el conocimiento del derecho a un consumo saludable y sensibilizar a la ciudadanía sobre la urgente necesidad de un cambio en los hábitos alimenticios</a:t>
            </a:r>
            <a:r>
              <a:rPr lang="es-SV" sz="1500" dirty="0" smtClean="0"/>
              <a:t>.</a:t>
            </a:r>
          </a:p>
          <a:p>
            <a:pPr algn="just"/>
            <a:endParaRPr lang="es-SV" sz="1500" dirty="0"/>
          </a:p>
          <a:p>
            <a:pPr algn="just"/>
            <a:r>
              <a:rPr lang="es-SV" sz="1500" dirty="0" smtClean="0"/>
              <a:t>Participaron MINSAL, </a:t>
            </a:r>
            <a:r>
              <a:rPr lang="es-SV" sz="1500" dirty="0"/>
              <a:t>Ciudad Mujer, </a:t>
            </a:r>
            <a:r>
              <a:rPr lang="es-SV" sz="1500" dirty="0" smtClean="0"/>
              <a:t>FOSALUD, ISSS, MINED, CEL, CNR, </a:t>
            </a:r>
            <a:r>
              <a:rPr lang="es-SV" sz="1500" dirty="0"/>
              <a:t>INJUVE</a:t>
            </a:r>
            <a:r>
              <a:rPr lang="es-SV" sz="1500" dirty="0" smtClean="0"/>
              <a:t>, FSV, en los municipios de Cojutepeque, Cuscatlán; Santa Ana, San Miguel, San Salvador y San Juan Opico, La Libertad</a:t>
            </a:r>
            <a:r>
              <a:rPr lang="es-SV" sz="1500" b="1" dirty="0" smtClean="0"/>
              <a:t>.</a:t>
            </a:r>
            <a:endParaRPr lang="es-SV" sz="1500" dirty="0"/>
          </a:p>
        </p:txBody>
      </p:sp>
      <p:pic>
        <p:nvPicPr>
          <p:cNvPr id="19" name="Picture 3" descr="Afiche Derecho Consumo Saludable twitt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980728"/>
            <a:ext cx="2350720" cy="330172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85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26" y="82679"/>
            <a:ext cx="634442" cy="68202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grpSp>
        <p:nvGrpSpPr>
          <p:cNvPr id="13" name="12 Grupo"/>
          <p:cNvGrpSpPr/>
          <p:nvPr/>
        </p:nvGrpSpPr>
        <p:grpSpPr>
          <a:xfrm>
            <a:off x="827584" y="82268"/>
            <a:ext cx="7225120" cy="682436"/>
            <a:chOff x="360036" y="292611"/>
            <a:chExt cx="7225120" cy="58619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7" name="16 Redondear rectángulo de esquina diagonal"/>
            <p:cNvSpPr/>
            <p:nvPr/>
          </p:nvSpPr>
          <p:spPr>
            <a:xfrm>
              <a:off x="360036" y="292611"/>
              <a:ext cx="7225120" cy="586196"/>
            </a:xfrm>
            <a:prstGeom prst="round2DiagRect">
              <a:avLst/>
            </a:prstGeom>
            <a:solidFill>
              <a:srgbClr val="00CC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dondear rectángulo de esquina diagonal 4"/>
            <p:cNvSpPr/>
            <p:nvPr/>
          </p:nvSpPr>
          <p:spPr>
            <a:xfrm>
              <a:off x="388652" y="321227"/>
              <a:ext cx="7167888" cy="5289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/>
              <a:r>
                <a:rPr lang="es-SV" sz="2400" dirty="0"/>
                <a:t>8</a:t>
              </a:r>
              <a:r>
                <a:rPr lang="es-SV" sz="2400" kern="1200" dirty="0" smtClean="0"/>
                <a:t>. </a:t>
              </a:r>
              <a:r>
                <a:rPr lang="es-SV" sz="2400" dirty="0"/>
                <a:t>Coordinación efectiva del Sistema Nacional de Protección al </a:t>
              </a:r>
              <a:r>
                <a:rPr lang="es-SV" sz="2400" dirty="0" smtClean="0"/>
                <a:t>Consumidor</a:t>
              </a:r>
              <a:endParaRPr lang="es-SV" sz="2400" dirty="0"/>
            </a:p>
          </p:txBody>
        </p:sp>
      </p:grpSp>
      <p:sp>
        <p:nvSpPr>
          <p:cNvPr id="3" name="2 Rectángulo"/>
          <p:cNvSpPr/>
          <p:nvPr/>
        </p:nvSpPr>
        <p:spPr>
          <a:xfrm>
            <a:off x="179512" y="836712"/>
            <a:ext cx="72251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b="1" dirty="0" smtClean="0">
                <a:solidFill>
                  <a:schemeClr val="accent1"/>
                </a:solidFill>
              </a:rPr>
              <a:t>Eje 3: </a:t>
            </a:r>
            <a:r>
              <a:rPr lang="es-SV" b="1" dirty="0">
                <a:solidFill>
                  <a:schemeClr val="accent1"/>
                </a:solidFill>
              </a:rPr>
              <a:t>D</a:t>
            </a:r>
            <a:r>
              <a:rPr lang="es-SV" b="1" dirty="0" smtClean="0">
                <a:solidFill>
                  <a:schemeClr val="accent1"/>
                </a:solidFill>
              </a:rPr>
              <a:t>ifusión </a:t>
            </a:r>
            <a:r>
              <a:rPr lang="es-SV" b="1" dirty="0">
                <a:solidFill>
                  <a:schemeClr val="accent1"/>
                </a:solidFill>
              </a:rPr>
              <a:t>de información útil para las y los consumidores</a:t>
            </a:r>
          </a:p>
        </p:txBody>
      </p:sp>
      <p:sp>
        <p:nvSpPr>
          <p:cNvPr id="5" name="4 Rectángulo"/>
          <p:cNvSpPr/>
          <p:nvPr/>
        </p:nvSpPr>
        <p:spPr>
          <a:xfrm>
            <a:off x="160437" y="1196752"/>
            <a:ext cx="6427787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sz="1600" b="1" dirty="0">
                <a:solidFill>
                  <a:srgbClr val="00CC00"/>
                </a:solidFill>
              </a:rPr>
              <a:t>Campaña 7 Derechos </a:t>
            </a:r>
            <a:endParaRPr lang="es-SV" sz="1600" dirty="0">
              <a:solidFill>
                <a:srgbClr val="00CC00"/>
              </a:solidFill>
            </a:endParaRPr>
          </a:p>
          <a:p>
            <a:pPr algn="just"/>
            <a:endParaRPr lang="es-SV" sz="1500" dirty="0" smtClean="0"/>
          </a:p>
          <a:p>
            <a:pPr algn="just"/>
            <a:r>
              <a:rPr lang="es-SV" sz="15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rPr>
              <a:t>La </a:t>
            </a:r>
            <a:r>
              <a:rPr lang="es-SV" sz="1500" dirty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rPr>
              <a:t>Defensoría del Consumidor </a:t>
            </a:r>
            <a:r>
              <a:rPr lang="es-SV" sz="1500" dirty="0"/>
              <a:t>en coordinación con el comité Sectorial de Servicios financieros  realizó la campaña informativa  </a:t>
            </a:r>
            <a:r>
              <a:rPr lang="es-SV" sz="1500" b="1" u="sng" dirty="0">
                <a:solidFill>
                  <a:srgbClr val="00CC00"/>
                </a:solidFill>
              </a:rPr>
              <a:t>“7 derechos de las personas consumidoras usuarias de servicios y productos financieros”</a:t>
            </a:r>
            <a:r>
              <a:rPr lang="es-SV" sz="1500" dirty="0">
                <a:solidFill>
                  <a:srgbClr val="00CC00"/>
                </a:solidFill>
              </a:rPr>
              <a:t> </a:t>
            </a:r>
            <a:r>
              <a:rPr lang="es-SV" sz="1500" dirty="0"/>
              <a:t>con el objetivo de ampliar y perfeccionar el conocimiento y ejercicio de derechos de la ciudadanía ante los proveedores. Esta campaña fue acompañada por un plan de inspecciones en establecimientos comerciales e instituciones financieras. </a:t>
            </a:r>
          </a:p>
        </p:txBody>
      </p:sp>
      <p:sp>
        <p:nvSpPr>
          <p:cNvPr id="6" name="5 Rectángulo"/>
          <p:cNvSpPr/>
          <p:nvPr/>
        </p:nvSpPr>
        <p:spPr>
          <a:xfrm>
            <a:off x="251520" y="3645024"/>
            <a:ext cx="58862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b="1" dirty="0" smtClean="0">
                <a:solidFill>
                  <a:schemeClr val="accent1"/>
                </a:solidFill>
              </a:rPr>
              <a:t>Eje 4</a:t>
            </a:r>
            <a:r>
              <a:rPr lang="es-SV" b="1" dirty="0">
                <a:solidFill>
                  <a:schemeClr val="accent1"/>
                </a:solidFill>
              </a:rPr>
              <a:t>:</a:t>
            </a:r>
            <a:r>
              <a:rPr lang="es-SV" b="1" dirty="0" smtClean="0">
                <a:solidFill>
                  <a:schemeClr val="accent1"/>
                </a:solidFill>
              </a:rPr>
              <a:t> </a:t>
            </a:r>
            <a:r>
              <a:rPr lang="es-SV" b="1" dirty="0">
                <a:solidFill>
                  <a:schemeClr val="accent1"/>
                </a:solidFill>
              </a:rPr>
              <a:t>Promoción de la educación de las y los consumidores </a:t>
            </a:r>
          </a:p>
        </p:txBody>
      </p:sp>
      <p:sp>
        <p:nvSpPr>
          <p:cNvPr id="7" name="6 Rectángulo"/>
          <p:cNvSpPr/>
          <p:nvPr/>
        </p:nvSpPr>
        <p:spPr>
          <a:xfrm>
            <a:off x="107504" y="4293096"/>
            <a:ext cx="85564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sz="1600" b="1" dirty="0">
                <a:solidFill>
                  <a:srgbClr val="00CC00"/>
                </a:solidFill>
              </a:rPr>
              <a:t>Diplomado sobre "marco normativo y reglamentación técnica aplicable al sector de </a:t>
            </a:r>
            <a:r>
              <a:rPr lang="es-SV" sz="1600" b="1" dirty="0" smtClean="0">
                <a:solidFill>
                  <a:srgbClr val="00CC00"/>
                </a:solidFill>
              </a:rPr>
              <a:t>alimentos"</a:t>
            </a:r>
          </a:p>
        </p:txBody>
      </p:sp>
      <p:sp>
        <p:nvSpPr>
          <p:cNvPr id="8" name="7 Rectángulo"/>
          <p:cNvSpPr/>
          <p:nvPr/>
        </p:nvSpPr>
        <p:spPr>
          <a:xfrm>
            <a:off x="3131840" y="4653136"/>
            <a:ext cx="5892964" cy="20621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s-SV" sz="1600" dirty="0"/>
              <a:t>Con el objetivo de fomentar la salud y la seguridad en el consumo de alimentos a través de la promoción de la participación ciudadana y el fortalecimiento de los conocimientos sobre el marco normativo aplicable en el sector de alimentos, este diplomado se realizó durante los meses de agosto a octubre de 2014, en el marco del Programa de Apoyo al Sistema Nacional de Calidad (PROCALIDAD) financiado por la Unión Europea</a:t>
            </a:r>
          </a:p>
        </p:txBody>
      </p:sp>
      <p:pic>
        <p:nvPicPr>
          <p:cNvPr id="409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25" y="4774046"/>
            <a:ext cx="2688480" cy="1864526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Afiche Derechos usuarios Serv Finan 18 x 2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217800"/>
            <a:ext cx="2306472" cy="307529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57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26" y="82679"/>
            <a:ext cx="634442" cy="68202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grpSp>
        <p:nvGrpSpPr>
          <p:cNvPr id="13" name="12 Grupo"/>
          <p:cNvGrpSpPr/>
          <p:nvPr/>
        </p:nvGrpSpPr>
        <p:grpSpPr>
          <a:xfrm>
            <a:off x="827584" y="82268"/>
            <a:ext cx="7225120" cy="586196"/>
            <a:chOff x="360036" y="292611"/>
            <a:chExt cx="7225120" cy="58619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7" name="16 Redondear rectángulo de esquina diagonal"/>
            <p:cNvSpPr/>
            <p:nvPr/>
          </p:nvSpPr>
          <p:spPr>
            <a:xfrm>
              <a:off x="360036" y="292611"/>
              <a:ext cx="7225120" cy="586196"/>
            </a:xfrm>
            <a:prstGeom prst="round2DiagRect">
              <a:avLst/>
            </a:prstGeom>
            <a:solidFill>
              <a:srgbClr val="00CC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dondear rectángulo de esquina diagonal 4"/>
            <p:cNvSpPr/>
            <p:nvPr/>
          </p:nvSpPr>
          <p:spPr>
            <a:xfrm>
              <a:off x="388652" y="321227"/>
              <a:ext cx="7167888" cy="5289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/>
              <a:r>
                <a:rPr lang="es-SV" sz="2400" dirty="0"/>
                <a:t>8</a:t>
              </a:r>
              <a:r>
                <a:rPr lang="es-SV" sz="2400" kern="1200" dirty="0" smtClean="0"/>
                <a:t>. </a:t>
              </a:r>
              <a:r>
                <a:rPr lang="es-SV" sz="2400" dirty="0"/>
                <a:t>Coordinación efectiva del Sistema Nacional de Protección al </a:t>
              </a:r>
              <a:r>
                <a:rPr lang="es-SV" sz="2400" dirty="0" smtClean="0"/>
                <a:t>Consumidor</a:t>
              </a:r>
              <a:endParaRPr lang="es-SV" sz="2400" dirty="0"/>
            </a:p>
          </p:txBody>
        </p:sp>
      </p:grpSp>
      <p:sp>
        <p:nvSpPr>
          <p:cNvPr id="3" name="2 Rectángulo"/>
          <p:cNvSpPr/>
          <p:nvPr/>
        </p:nvSpPr>
        <p:spPr>
          <a:xfrm>
            <a:off x="542242" y="766445"/>
            <a:ext cx="8099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b="1" dirty="0" smtClean="0">
                <a:solidFill>
                  <a:schemeClr val="accent1"/>
                </a:solidFill>
              </a:rPr>
              <a:t>Eje 5: Fomento </a:t>
            </a:r>
            <a:r>
              <a:rPr lang="es-SV" b="1" dirty="0">
                <a:solidFill>
                  <a:schemeClr val="accent1"/>
                </a:solidFill>
              </a:rPr>
              <a:t>de la participación organizada de las y los consumidores en defensa de sus intereses </a:t>
            </a:r>
          </a:p>
        </p:txBody>
      </p:sp>
      <p:sp>
        <p:nvSpPr>
          <p:cNvPr id="5" name="4 Rectángulo"/>
          <p:cNvSpPr/>
          <p:nvPr/>
        </p:nvSpPr>
        <p:spPr>
          <a:xfrm>
            <a:off x="542243" y="1354827"/>
            <a:ext cx="6262006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SV" sz="500" b="1" dirty="0" smtClean="0">
              <a:solidFill>
                <a:srgbClr val="00CC00"/>
              </a:solidFill>
            </a:endParaRPr>
          </a:p>
          <a:p>
            <a:pPr algn="just"/>
            <a:r>
              <a:rPr lang="es-SV" sz="1600" b="1" dirty="0" smtClean="0">
                <a:solidFill>
                  <a:srgbClr val="00CC00"/>
                </a:solidFill>
              </a:rPr>
              <a:t>Segundo </a:t>
            </a:r>
            <a:r>
              <a:rPr lang="es-SV" sz="1600" b="1" dirty="0">
                <a:solidFill>
                  <a:srgbClr val="00CC00"/>
                </a:solidFill>
              </a:rPr>
              <a:t>congreso nacional de consumidores y consumidoras </a:t>
            </a:r>
          </a:p>
          <a:p>
            <a:pPr algn="just"/>
            <a:r>
              <a:rPr lang="es-SV" sz="1600" b="1" dirty="0" smtClean="0">
                <a:solidFill>
                  <a:srgbClr val="00CC00"/>
                </a:solidFill>
              </a:rPr>
              <a:t> </a:t>
            </a:r>
            <a:r>
              <a:rPr lang="es-SV" sz="1500" dirty="0" smtClean="0"/>
              <a:t>Con </a:t>
            </a:r>
            <a:r>
              <a:rPr lang="es-SV" sz="1500" dirty="0"/>
              <a:t>la finalidad de fomentar y fortalecer el diálogo y la participación ciudadana organizada de las personas consumidoras, La Defensoría realizó en coordinación con las asociaciones de consumidores y la Secretaría de Participación Ciudadana, Transparencia y Anticorrupción, el Segundo Congreso Nacional de Consumidores y Consumidoras, nominado "Consumo Sustentable, Sano y Seguro para el Buen Vivir". </a:t>
            </a:r>
          </a:p>
        </p:txBody>
      </p:sp>
      <p:pic>
        <p:nvPicPr>
          <p:cNvPr id="5122" name="Imagen 84" descr="Descripción: FOTO 02 25 09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42"/>
          <a:stretch>
            <a:fillRect/>
          </a:stretch>
        </p:blipFill>
        <p:spPr bwMode="auto">
          <a:xfrm>
            <a:off x="6793294" y="1388019"/>
            <a:ext cx="2224721" cy="170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23529" y="3284984"/>
            <a:ext cx="8786842" cy="356251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s-SV" b="1" dirty="0" smtClean="0">
                <a:solidFill>
                  <a:schemeClr val="accent1"/>
                </a:solidFill>
              </a:rPr>
              <a:t>Eje 6: Promoción </a:t>
            </a:r>
            <a:r>
              <a:rPr lang="es-SV" b="1" dirty="0">
                <a:solidFill>
                  <a:schemeClr val="accent1"/>
                </a:solidFill>
              </a:rPr>
              <a:t>de patrones de consumo sostenible </a:t>
            </a:r>
          </a:p>
          <a:p>
            <a:pPr algn="just"/>
            <a:endParaRPr lang="es-SV" sz="1050" b="1" dirty="0" smtClean="0">
              <a:solidFill>
                <a:srgbClr val="00CC00"/>
              </a:solidFill>
            </a:endParaRPr>
          </a:p>
          <a:p>
            <a:pPr algn="just"/>
            <a:r>
              <a:rPr lang="es-SV" sz="1600" b="1" dirty="0" smtClean="0">
                <a:solidFill>
                  <a:srgbClr val="00CC00"/>
                </a:solidFill>
              </a:rPr>
              <a:t>Fortalecimiento </a:t>
            </a:r>
            <a:r>
              <a:rPr lang="es-SV" sz="1600" b="1" dirty="0">
                <a:solidFill>
                  <a:srgbClr val="00CC00"/>
                </a:solidFill>
              </a:rPr>
              <a:t>de la arquitectura sostenible</a:t>
            </a:r>
          </a:p>
          <a:p>
            <a:pPr algn="just"/>
            <a:r>
              <a:rPr lang="es-SV" sz="1500" dirty="0"/>
              <a:t>El Comité Sectorial de Reglamentación Técnica y el Organismo Salvadoreño de Normalización, en estrecha colaboración con el Viceministerio de Vivienda y Desarrollo Urbano, </a:t>
            </a:r>
            <a:r>
              <a:rPr lang="es-SV" sz="1500" b="1" dirty="0">
                <a:solidFill>
                  <a:srgbClr val="00A7E2"/>
                </a:solidFill>
              </a:rPr>
              <a:t>formuló 2 Reglamentos Técnicos Salvadoreños, los cuales fueron aprobados y publicados en el Diario Oficial. Uno de ellos, el RTS 91.02.01:14 “Urbanismo y construcción en lo relativo al uso del sistema constructivo de adobe para vivienda de un nivel”, que constituye una alternativa real, segura y accesible para </a:t>
            </a:r>
            <a:endParaRPr lang="es-SV" sz="1500" b="1" dirty="0" smtClean="0">
              <a:solidFill>
                <a:srgbClr val="00A7E2"/>
              </a:solidFill>
            </a:endParaRPr>
          </a:p>
          <a:p>
            <a:pPr algn="just"/>
            <a:endParaRPr lang="es-SV" sz="1100" dirty="0"/>
          </a:p>
          <a:p>
            <a:pPr algn="just"/>
            <a:r>
              <a:rPr lang="es-SV" sz="1600" b="1" dirty="0">
                <a:solidFill>
                  <a:srgbClr val="00CC00"/>
                </a:solidFill>
              </a:rPr>
              <a:t>Vigilancia en el vertido de aguas residuales</a:t>
            </a:r>
          </a:p>
          <a:p>
            <a:pPr algn="just"/>
            <a:r>
              <a:rPr lang="es-SV" sz="1600" dirty="0"/>
              <a:t>El Comité Sectorial de Reglamentación inició acciones tendentes a fortalecer la vigilancia de los Reglamentos Técnicos Salvadoreños (RTS) relacionados con el vertido de aguas residuales descargadas a un cuerpo receptor. Se impartió una capacitación dirigida a representantes del sector privado para mejorar el abordaje del tema. </a:t>
            </a:r>
          </a:p>
        </p:txBody>
      </p:sp>
    </p:spTree>
    <p:extLst>
      <p:ext uri="{BB962C8B-B14F-4D97-AF65-F5344CB8AC3E}">
        <p14:creationId xmlns:p14="http://schemas.microsoft.com/office/powerpoint/2010/main" val="114295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56" y="116632"/>
            <a:ext cx="634442" cy="68202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grpSp>
        <p:nvGrpSpPr>
          <p:cNvPr id="13" name="12 Grupo"/>
          <p:cNvGrpSpPr/>
          <p:nvPr/>
        </p:nvGrpSpPr>
        <p:grpSpPr>
          <a:xfrm>
            <a:off x="827584" y="82268"/>
            <a:ext cx="7225120" cy="586196"/>
            <a:chOff x="360036" y="292611"/>
            <a:chExt cx="7225120" cy="58619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7" name="16 Redondear rectángulo de esquina diagonal"/>
            <p:cNvSpPr/>
            <p:nvPr/>
          </p:nvSpPr>
          <p:spPr>
            <a:xfrm>
              <a:off x="360036" y="292611"/>
              <a:ext cx="7225120" cy="586196"/>
            </a:xfrm>
            <a:prstGeom prst="round2DiagRect">
              <a:avLst/>
            </a:prstGeom>
            <a:solidFill>
              <a:srgbClr val="00CC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dondear rectángulo de esquina diagonal 4"/>
            <p:cNvSpPr/>
            <p:nvPr/>
          </p:nvSpPr>
          <p:spPr>
            <a:xfrm>
              <a:off x="388652" y="321227"/>
              <a:ext cx="7167888" cy="5289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/>
              <a:r>
                <a:rPr lang="es-SV" sz="2400" dirty="0"/>
                <a:t>9</a:t>
              </a:r>
              <a:r>
                <a:rPr lang="es-SV" sz="2400" kern="1200" dirty="0" smtClean="0"/>
                <a:t>. Relaciones institucionales y cooperación internacional</a:t>
              </a:r>
              <a:endParaRPr lang="es-SV" sz="2400" dirty="0"/>
            </a:p>
          </p:txBody>
        </p:sp>
      </p:grpSp>
      <p:sp>
        <p:nvSpPr>
          <p:cNvPr id="4" name="Rectángulo 3"/>
          <p:cNvSpPr/>
          <p:nvPr/>
        </p:nvSpPr>
        <p:spPr>
          <a:xfrm>
            <a:off x="-52012" y="1480108"/>
            <a:ext cx="9186100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580" algn="just">
              <a:spcAft>
                <a:spcPts val="800"/>
              </a:spcAft>
            </a:pPr>
            <a:r>
              <a:rPr lang="es-SV" sz="15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el marco del fortalecimiento de las relaciones institucionales de cooperación, </a:t>
            </a:r>
            <a:r>
              <a:rPr lang="es-SV" sz="1500" dirty="0" smtClean="0">
                <a:solidFill>
                  <a:srgbClr val="365F91"/>
                </a:solidFill>
                <a:latin typeface="Impact" panose="020B080603090205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Defensoría</a:t>
            </a:r>
            <a:r>
              <a:rPr lang="es-SV" sz="15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firmó convenios con tres instituciones nacionales para ampliar y fortalecer la protección de derechos de las consumidoras y consumidores: </a:t>
            </a:r>
            <a:endParaRPr lang="es-SV" sz="15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7300" lvl="2" indent="-342900" algn="just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SV" sz="1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Convenio </a:t>
            </a:r>
            <a:r>
              <a:rPr lang="es-SV" sz="1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 cooperación interinstitucional con la Secretaría de Inclusión Social. </a:t>
            </a:r>
            <a:r>
              <a:rPr lang="es-SV" sz="15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s-SV" sz="15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0" y="2780928"/>
            <a:ext cx="87674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580" algn="just">
              <a:spcAft>
                <a:spcPts val="800"/>
              </a:spcAft>
            </a:pPr>
            <a:r>
              <a:rPr lang="es-SV" b="1" dirty="0">
                <a:solidFill>
                  <a:schemeClr val="accent1"/>
                </a:solidFill>
              </a:rPr>
              <a:t>Fortaleciendo las relaciones internacionales</a:t>
            </a:r>
          </a:p>
        </p:txBody>
      </p:sp>
      <p:sp>
        <p:nvSpPr>
          <p:cNvPr id="9" name="Rectángulo 8"/>
          <p:cNvSpPr/>
          <p:nvPr/>
        </p:nvSpPr>
        <p:spPr>
          <a:xfrm>
            <a:off x="-52012" y="1124744"/>
            <a:ext cx="9117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580" algn="just">
              <a:spcAft>
                <a:spcPts val="800"/>
              </a:spcAft>
            </a:pPr>
            <a:r>
              <a:rPr lang="es-SV" b="1" dirty="0">
                <a:solidFill>
                  <a:schemeClr val="accent1"/>
                </a:solidFill>
              </a:rPr>
              <a:t>Fortalecimiento de las relaciones institucionales </a:t>
            </a:r>
          </a:p>
        </p:txBody>
      </p:sp>
      <p:sp>
        <p:nvSpPr>
          <p:cNvPr id="2" name="Rectángulo 1"/>
          <p:cNvSpPr/>
          <p:nvPr/>
        </p:nvSpPr>
        <p:spPr>
          <a:xfrm>
            <a:off x="269829" y="3284984"/>
            <a:ext cx="88569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SV" sz="1600" dirty="0"/>
              <a:t>En agosto de 2014, la Defensoría del Consumidor y Procuraduría Federal del Consumidor de los Estados Unidos Mexicanos (PROFECO), firmaron el </a:t>
            </a:r>
            <a:r>
              <a:rPr lang="es-SV" sz="1600" b="1" dirty="0"/>
              <a:t>Memorándum de Entendimiento para la Asistencia Mutua en Materia de Protección al Consumidor</a:t>
            </a:r>
            <a:r>
              <a:rPr lang="es-SV" sz="1600" dirty="0"/>
              <a:t>. </a:t>
            </a:r>
          </a:p>
        </p:txBody>
      </p:sp>
      <p:sp>
        <p:nvSpPr>
          <p:cNvPr id="3" name="Rectángulo 2"/>
          <p:cNvSpPr/>
          <p:nvPr/>
        </p:nvSpPr>
        <p:spPr>
          <a:xfrm>
            <a:off x="215008" y="4365104"/>
            <a:ext cx="89289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sz="1600" dirty="0"/>
              <a:t>L</a:t>
            </a:r>
            <a:r>
              <a:rPr lang="es-SV" sz="1600" dirty="0" smtClean="0"/>
              <a:t>a </a:t>
            </a:r>
            <a:r>
              <a:rPr lang="es-SV" sz="1600" dirty="0"/>
              <a:t>Defensoría fue nombrada oficialmente por el gobierno de la República como la representante oficial del país ante la Red de Consumo Seguro y Salud (RCSS) de la Organización de Estados Americanos (OEA) </a:t>
            </a:r>
            <a:endParaRPr lang="es-SV" sz="1600" dirty="0" smtClean="0"/>
          </a:p>
          <a:p>
            <a:endParaRPr lang="es-SV" sz="1600" dirty="0"/>
          </a:p>
          <a:p>
            <a:r>
              <a:rPr lang="es-SV" sz="1600" dirty="0" smtClean="0"/>
              <a:t>Activacion del CONCADECO y acuerdo de trabajo conjunto a nivel Centroamericano 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316531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sp>
        <p:nvSpPr>
          <p:cNvPr id="10" name="8 CuadroTexto"/>
          <p:cNvSpPr txBox="1"/>
          <p:nvPr/>
        </p:nvSpPr>
        <p:spPr>
          <a:xfrm>
            <a:off x="560912" y="1704032"/>
            <a:ext cx="831815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SV" sz="1700" dirty="0" smtClean="0">
                <a:latin typeface="Frutiger-Light"/>
              </a:rPr>
              <a:t>En mayo de 2014, </a:t>
            </a:r>
            <a:r>
              <a:rPr lang="es-SV" sz="1700" dirty="0" smtClean="0">
                <a:solidFill>
                  <a:srgbClr val="0053A0"/>
                </a:solidFill>
                <a:latin typeface="Impact"/>
              </a:rPr>
              <a:t>La Defensoría </a:t>
            </a:r>
            <a:r>
              <a:rPr lang="es-SV" sz="1700" dirty="0" smtClean="0">
                <a:latin typeface="Frutiger-Light"/>
              </a:rPr>
              <a:t>realizó</a:t>
            </a:r>
            <a:r>
              <a:rPr lang="es-SV" sz="1700" dirty="0" smtClean="0">
                <a:solidFill>
                  <a:srgbClr val="5F5F5F"/>
                </a:solidFill>
                <a:latin typeface="Frutiger-Light"/>
              </a:rPr>
              <a:t> </a:t>
            </a:r>
            <a:r>
              <a:rPr lang="es-SV" sz="1700" b="1" u="sng" dirty="0" smtClean="0">
                <a:solidFill>
                  <a:srgbClr val="00CC00"/>
                </a:solidFill>
                <a:latin typeface="Frutiger-Light"/>
              </a:rPr>
              <a:t>4 audiencias públicas de rendición de cuentas en San Salvador, San Miguel y Santa Ana; y una con las asociaciones de consumidores acreditadas. </a:t>
            </a:r>
            <a:r>
              <a:rPr lang="es-SV" sz="1700" dirty="0" smtClean="0">
                <a:latin typeface="Frutiger-Light"/>
              </a:rPr>
              <a:t>En donde asistieron 989 personas.</a:t>
            </a:r>
          </a:p>
          <a:p>
            <a:pPr algn="just"/>
            <a:endParaRPr lang="es-SV" sz="1700" b="1" u="sng" dirty="0" smtClean="0">
              <a:latin typeface="Frutiger-Light"/>
            </a:endParaRPr>
          </a:p>
          <a:p>
            <a:pPr algn="just"/>
            <a:r>
              <a:rPr lang="es-SV" sz="1600" dirty="0" smtClean="0">
                <a:solidFill>
                  <a:srgbClr val="0053A0"/>
                </a:solidFill>
                <a:latin typeface="Impact"/>
              </a:rPr>
              <a:t>La Defensoría </a:t>
            </a:r>
            <a:r>
              <a:rPr lang="es-SV" sz="1600" dirty="0" smtClean="0"/>
              <a:t>a través de la Unidad de Acceso a la Información Pública y Transparencia ha atendido 1,029 casos. </a:t>
            </a:r>
            <a:r>
              <a:rPr lang="es-SV" sz="1600" dirty="0" smtClean="0">
                <a:solidFill>
                  <a:srgbClr val="0053A0"/>
                </a:solidFill>
                <a:latin typeface="Impact"/>
              </a:rPr>
              <a:t>   </a:t>
            </a:r>
            <a:endParaRPr lang="es-SV" sz="1700" dirty="0"/>
          </a:p>
        </p:txBody>
      </p:sp>
      <p:sp>
        <p:nvSpPr>
          <p:cNvPr id="12" name="8 CuadroTexto"/>
          <p:cNvSpPr txBox="1"/>
          <p:nvPr/>
        </p:nvSpPr>
        <p:spPr>
          <a:xfrm>
            <a:off x="607291" y="5358856"/>
            <a:ext cx="82846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SV" sz="1600" dirty="0" smtClean="0"/>
              <a:t>Cumpliendo </a:t>
            </a:r>
            <a:r>
              <a:rPr lang="es-SV" sz="1600" dirty="0"/>
              <a:t>con la Ley de Acceso a la Información Pública (LAIP), </a:t>
            </a:r>
            <a:r>
              <a:rPr lang="es-SV" sz="1600" dirty="0">
                <a:solidFill>
                  <a:srgbClr val="0053A0"/>
                </a:solidFill>
                <a:latin typeface="Impact"/>
              </a:rPr>
              <a:t>La Defensoría  </a:t>
            </a:r>
            <a:r>
              <a:rPr lang="es-SV" sz="1600" dirty="0"/>
              <a:t>puso a disposición de la ciudadanía en su </a:t>
            </a:r>
            <a:r>
              <a:rPr lang="es-SV" sz="1600" b="1" u="sng" dirty="0">
                <a:solidFill>
                  <a:srgbClr val="00CC00"/>
                </a:solidFill>
              </a:rPr>
              <a:t>pagina web</a:t>
            </a:r>
            <a:r>
              <a:rPr lang="es-SV" sz="1600" dirty="0">
                <a:solidFill>
                  <a:srgbClr val="00CC00"/>
                </a:solidFill>
              </a:rPr>
              <a:t> </a:t>
            </a:r>
            <a:r>
              <a:rPr lang="es-SV" sz="1600" dirty="0"/>
              <a:t>toda la información oficiosa requerida por la Ley de Acceso a la información Pública</a:t>
            </a:r>
            <a:endParaRPr lang="es-SV" sz="1600" dirty="0" smtClean="0">
              <a:solidFill>
                <a:srgbClr val="0053A0"/>
              </a:solidFill>
              <a:latin typeface="Impact"/>
            </a:endParaRPr>
          </a:p>
          <a:p>
            <a:pPr algn="just"/>
            <a:endParaRPr lang="es-SV" sz="1600" dirty="0">
              <a:solidFill>
                <a:srgbClr val="0053A0"/>
              </a:solidFill>
              <a:latin typeface="Impact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26" y="10671"/>
            <a:ext cx="634442" cy="68202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849" y="3640198"/>
            <a:ext cx="5309433" cy="1542130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01153" y="1017419"/>
            <a:ext cx="77092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0000"/>
              </a:lnSpc>
              <a:spcAft>
                <a:spcPts val="0"/>
              </a:spcAft>
            </a:pPr>
            <a:r>
              <a:rPr lang="es-E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Trabajando con responsabilidad y transparencia</a:t>
            </a:r>
            <a:endParaRPr lang="es-SV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14" name="13 Grupo"/>
          <p:cNvGrpSpPr/>
          <p:nvPr/>
        </p:nvGrpSpPr>
        <p:grpSpPr>
          <a:xfrm>
            <a:off x="827584" y="82268"/>
            <a:ext cx="7225120" cy="586196"/>
            <a:chOff x="360036" y="292611"/>
            <a:chExt cx="7225120" cy="58619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17 Redondear rectángulo de esquina diagonal"/>
            <p:cNvSpPr/>
            <p:nvPr/>
          </p:nvSpPr>
          <p:spPr>
            <a:xfrm>
              <a:off x="360036" y="292611"/>
              <a:ext cx="7225120" cy="586196"/>
            </a:xfrm>
            <a:prstGeom prst="round2DiagRect">
              <a:avLst/>
            </a:prstGeom>
            <a:solidFill>
              <a:srgbClr val="00CC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edondear rectángulo de esquina diagonal 4"/>
            <p:cNvSpPr/>
            <p:nvPr/>
          </p:nvSpPr>
          <p:spPr>
            <a:xfrm>
              <a:off x="388652" y="321227"/>
              <a:ext cx="7167888" cy="5289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/>
              <a:r>
                <a:rPr lang="es-SV" sz="2400" dirty="0" smtClean="0"/>
                <a:t>10</a:t>
              </a:r>
              <a:r>
                <a:rPr lang="es-SV" sz="2400" kern="1200" dirty="0" smtClean="0"/>
                <a:t>. </a:t>
              </a:r>
              <a:r>
                <a:rPr lang="es-SV" sz="2400" dirty="0" smtClean="0"/>
                <a:t>Trabajando con responsabilidad y transparencia</a:t>
              </a:r>
              <a:endParaRPr lang="es-SV" sz="2400" dirty="0"/>
            </a:p>
          </p:txBody>
        </p:sp>
      </p:grpSp>
      <p:pic>
        <p:nvPicPr>
          <p:cNvPr id="4098" name="Picture 2" descr="http://www.transparenciaactiva.gob.sv/wp-content/uploads/2014/05/181221_539475636110565_1683577915_n-622x37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475" y="3356992"/>
            <a:ext cx="2917920" cy="177327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32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26" y="82679"/>
            <a:ext cx="634442" cy="68202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grpSp>
        <p:nvGrpSpPr>
          <p:cNvPr id="13" name="12 Grupo"/>
          <p:cNvGrpSpPr/>
          <p:nvPr/>
        </p:nvGrpSpPr>
        <p:grpSpPr>
          <a:xfrm>
            <a:off x="827584" y="82268"/>
            <a:ext cx="7225120" cy="586196"/>
            <a:chOff x="360036" y="292611"/>
            <a:chExt cx="7225120" cy="58619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7" name="16 Redondear rectángulo de esquina diagonal"/>
            <p:cNvSpPr/>
            <p:nvPr/>
          </p:nvSpPr>
          <p:spPr>
            <a:xfrm>
              <a:off x="360036" y="292611"/>
              <a:ext cx="7225120" cy="586196"/>
            </a:xfrm>
            <a:prstGeom prst="round2DiagRect">
              <a:avLst/>
            </a:prstGeom>
            <a:solidFill>
              <a:srgbClr val="00CC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dondear rectángulo de esquina diagonal 4"/>
            <p:cNvSpPr/>
            <p:nvPr/>
          </p:nvSpPr>
          <p:spPr>
            <a:xfrm>
              <a:off x="388652" y="321227"/>
              <a:ext cx="7167888" cy="5289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/>
              <a:r>
                <a:rPr lang="es-SV" sz="2400" dirty="0" smtClean="0"/>
                <a:t>Implementación del Sistema de Gestión de Calidad</a:t>
              </a:r>
              <a:endParaRPr lang="es-SV" sz="2400" dirty="0"/>
            </a:p>
          </p:txBody>
        </p:sp>
      </p:grpSp>
      <p:sp>
        <p:nvSpPr>
          <p:cNvPr id="6" name="5 Rectángulo"/>
          <p:cNvSpPr/>
          <p:nvPr/>
        </p:nvSpPr>
        <p:spPr>
          <a:xfrm>
            <a:off x="3995936" y="692696"/>
            <a:ext cx="49685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500" dirty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rPr>
              <a:t>La Defensoría </a:t>
            </a:r>
            <a:r>
              <a:rPr lang="es-SV" sz="1500" dirty="0"/>
              <a:t>obtuvo en marzo de 2015, la </a:t>
            </a:r>
            <a:r>
              <a:rPr lang="es-SV" sz="1500" dirty="0">
                <a:solidFill>
                  <a:srgbClr val="00B050"/>
                </a:solidFill>
              </a:rPr>
              <a:t>certificación del Sistema de Gestión de la Calidad bajo la Norma ISO 9001:2008 </a:t>
            </a:r>
            <a:r>
              <a:rPr lang="es-SV" sz="1500" dirty="0"/>
              <a:t>para el “Proceso de Atención de Controversias de Consumo”. La certificación internacional fue otorgada por AENOR, Asociación Española de Normalización y Certificación.</a:t>
            </a:r>
          </a:p>
        </p:txBody>
      </p:sp>
      <p:sp>
        <p:nvSpPr>
          <p:cNvPr id="7" name="6 Rectángulo"/>
          <p:cNvSpPr/>
          <p:nvPr/>
        </p:nvSpPr>
        <p:spPr>
          <a:xfrm>
            <a:off x="107504" y="5445224"/>
            <a:ext cx="9036496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s-SV" sz="1600" dirty="0"/>
              <a:t>En el marco de la implementación del Sistema de Gestión de Calidad, </a:t>
            </a:r>
            <a:r>
              <a:rPr lang="es-E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rPr>
              <a:t>La Defensoría </a:t>
            </a:r>
            <a:r>
              <a:rPr lang="es-SV" sz="1600" dirty="0"/>
              <a:t>logró la acreditación como Organismo de Inspección, bajo la Norma Internacional ISO/IEC 17020:2012, otorgada por el Organismo Salvadoreño de Acreditación (OSA). </a:t>
            </a:r>
          </a:p>
        </p:txBody>
      </p:sp>
      <p:sp>
        <p:nvSpPr>
          <p:cNvPr id="8" name="7 Rectángulo"/>
          <p:cNvSpPr/>
          <p:nvPr/>
        </p:nvSpPr>
        <p:spPr>
          <a:xfrm>
            <a:off x="107504" y="6237312"/>
            <a:ext cx="9036496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s-SV" sz="1600" dirty="0"/>
              <a:t>Es relevante destacar que </a:t>
            </a:r>
            <a:r>
              <a:rPr lang="es-E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rPr>
              <a:t>La Defensoría </a:t>
            </a:r>
            <a:r>
              <a:rPr lang="es-SV" sz="1600" dirty="0">
                <a:solidFill>
                  <a:srgbClr val="00B050"/>
                </a:solidFill>
              </a:rPr>
              <a:t>es, a nivel centroamericano, la primera institución gubernamental de protección al consumidor acreditada bajo la Norma ISO/IEC 17020:2012.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15079">
            <a:off x="430212" y="836712"/>
            <a:ext cx="3349699" cy="408100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9526">
            <a:off x="6300193" y="2220546"/>
            <a:ext cx="2695864" cy="3136177"/>
          </a:xfrm>
          <a:prstGeom prst="rect">
            <a:avLst/>
          </a:prstGeom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29000"/>
            <a:ext cx="6097166" cy="214301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399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0392" y="188640"/>
            <a:ext cx="937971" cy="636788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6632"/>
            <a:ext cx="634442" cy="682025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grpSp>
        <p:nvGrpSpPr>
          <p:cNvPr id="11" name="10 Grupo"/>
          <p:cNvGrpSpPr/>
          <p:nvPr/>
        </p:nvGrpSpPr>
        <p:grpSpPr>
          <a:xfrm>
            <a:off x="827584" y="82268"/>
            <a:ext cx="7225120" cy="586196"/>
            <a:chOff x="360036" y="292611"/>
            <a:chExt cx="7225120" cy="58619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11 Redondear rectángulo de esquina diagonal"/>
            <p:cNvSpPr/>
            <p:nvPr/>
          </p:nvSpPr>
          <p:spPr>
            <a:xfrm>
              <a:off x="360036" y="292611"/>
              <a:ext cx="7225120" cy="586196"/>
            </a:xfrm>
            <a:prstGeom prst="round2DiagRect">
              <a:avLst/>
            </a:prstGeom>
            <a:solidFill>
              <a:srgbClr val="00CC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edondear rectángulo de esquina diagonal 4"/>
            <p:cNvSpPr/>
            <p:nvPr/>
          </p:nvSpPr>
          <p:spPr>
            <a:xfrm>
              <a:off x="388652" y="321227"/>
              <a:ext cx="7167888" cy="5289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/>
              <a:r>
                <a:rPr lang="es-SV" sz="2400" dirty="0" smtClean="0"/>
                <a:t>11</a:t>
              </a:r>
              <a:r>
                <a:rPr lang="es-SV" sz="2400" kern="1200" dirty="0" smtClean="0"/>
                <a:t>. </a:t>
              </a:r>
              <a:r>
                <a:rPr lang="es-SV" sz="2400" dirty="0" smtClean="0"/>
                <a:t>Ejecución presupuestaria</a:t>
              </a:r>
              <a:endParaRPr lang="es-SV" sz="2400" dirty="0"/>
            </a:p>
          </p:txBody>
        </p:sp>
      </p:grpSp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850" y="1052736"/>
            <a:ext cx="8526521" cy="413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32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116632"/>
            <a:ext cx="634442" cy="68202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847" y="1320393"/>
            <a:ext cx="8505698" cy="4556879"/>
          </a:xfrm>
          <a:prstGeom prst="rect">
            <a:avLst/>
          </a:prstGeom>
        </p:spPr>
      </p:pic>
      <p:grpSp>
        <p:nvGrpSpPr>
          <p:cNvPr id="12" name="10 Grupo"/>
          <p:cNvGrpSpPr/>
          <p:nvPr/>
        </p:nvGrpSpPr>
        <p:grpSpPr>
          <a:xfrm>
            <a:off x="827584" y="82268"/>
            <a:ext cx="7225120" cy="586196"/>
            <a:chOff x="360036" y="292611"/>
            <a:chExt cx="7225120" cy="58619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11 Redondear rectángulo de esquina diagonal"/>
            <p:cNvSpPr/>
            <p:nvPr/>
          </p:nvSpPr>
          <p:spPr>
            <a:xfrm>
              <a:off x="360036" y="292611"/>
              <a:ext cx="7225120" cy="586196"/>
            </a:xfrm>
            <a:prstGeom prst="round2DiagRect">
              <a:avLst/>
            </a:prstGeom>
            <a:solidFill>
              <a:srgbClr val="00CC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edondear rectángulo de esquina diagonal 4"/>
            <p:cNvSpPr/>
            <p:nvPr/>
          </p:nvSpPr>
          <p:spPr>
            <a:xfrm>
              <a:off x="388652" y="321227"/>
              <a:ext cx="7167888" cy="5289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/>
              <a:r>
                <a:rPr lang="es-SV" sz="2400" dirty="0" smtClean="0"/>
                <a:t>11</a:t>
              </a:r>
              <a:r>
                <a:rPr lang="es-SV" sz="2400" kern="1200" dirty="0" smtClean="0"/>
                <a:t>. </a:t>
              </a:r>
              <a:r>
                <a:rPr lang="es-SV" sz="2400" dirty="0" smtClean="0"/>
                <a:t>Ejecución presupuestaria</a:t>
              </a:r>
              <a:endParaRPr lang="es-SV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2814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26" y="10671"/>
            <a:ext cx="634442" cy="68202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grpSp>
        <p:nvGrpSpPr>
          <p:cNvPr id="9" name="8 Grupo"/>
          <p:cNvGrpSpPr/>
          <p:nvPr/>
        </p:nvGrpSpPr>
        <p:grpSpPr>
          <a:xfrm>
            <a:off x="827584" y="82268"/>
            <a:ext cx="7225120" cy="586196"/>
            <a:chOff x="360036" y="292611"/>
            <a:chExt cx="7225120" cy="58619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0" name="9 Redondear rectángulo de esquina diagonal"/>
            <p:cNvSpPr/>
            <p:nvPr/>
          </p:nvSpPr>
          <p:spPr>
            <a:xfrm>
              <a:off x="360036" y="292611"/>
              <a:ext cx="7225120" cy="586196"/>
            </a:xfrm>
            <a:prstGeom prst="round2DiagRect">
              <a:avLst/>
            </a:prstGeom>
            <a:solidFill>
              <a:srgbClr val="00CC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edondear rectángulo de esquina diagonal 4"/>
            <p:cNvSpPr/>
            <p:nvPr/>
          </p:nvSpPr>
          <p:spPr>
            <a:xfrm>
              <a:off x="388652" y="321227"/>
              <a:ext cx="7167888" cy="5289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/>
              <a:r>
                <a:rPr lang="es-SV" sz="2400" dirty="0" smtClean="0"/>
                <a:t>11</a:t>
              </a:r>
              <a:r>
                <a:rPr lang="es-SV" sz="2400" kern="1200" dirty="0" smtClean="0"/>
                <a:t>. </a:t>
              </a:r>
              <a:r>
                <a:rPr lang="es-SV" sz="2400" dirty="0" smtClean="0"/>
                <a:t>Ejecución presupuestaria</a:t>
              </a:r>
              <a:endParaRPr lang="es-SV" sz="2400" dirty="0"/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28" y="1052736"/>
            <a:ext cx="4058654" cy="5643382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4008" y="1052736"/>
            <a:ext cx="4250339" cy="569488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7712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26" y="82679"/>
            <a:ext cx="634442" cy="68202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grpSp>
        <p:nvGrpSpPr>
          <p:cNvPr id="10" name="9 Grupo"/>
          <p:cNvGrpSpPr/>
          <p:nvPr/>
        </p:nvGrpSpPr>
        <p:grpSpPr>
          <a:xfrm>
            <a:off x="827584" y="82268"/>
            <a:ext cx="7225120" cy="586196"/>
            <a:chOff x="360036" y="292611"/>
            <a:chExt cx="7225120" cy="58619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1" name="10 Redondear rectángulo de esquina diagonal"/>
            <p:cNvSpPr/>
            <p:nvPr/>
          </p:nvSpPr>
          <p:spPr>
            <a:xfrm>
              <a:off x="360036" y="292611"/>
              <a:ext cx="7225120" cy="586196"/>
            </a:xfrm>
            <a:prstGeom prst="round2DiagRect">
              <a:avLst/>
            </a:prstGeom>
            <a:solidFill>
              <a:srgbClr val="00CC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dondear rectángulo de esquina diagonal 4"/>
            <p:cNvSpPr/>
            <p:nvPr/>
          </p:nvSpPr>
          <p:spPr>
            <a:xfrm>
              <a:off x="388652" y="321227"/>
              <a:ext cx="7167888" cy="5289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/>
              <a:r>
                <a:rPr lang="es-SV" sz="2400" dirty="0" smtClean="0"/>
                <a:t>12</a:t>
              </a:r>
              <a:r>
                <a:rPr lang="es-SV" sz="2400" kern="1200" dirty="0" smtClean="0"/>
                <a:t>. </a:t>
              </a:r>
              <a:r>
                <a:rPr lang="es-SV" sz="2400" dirty="0" smtClean="0"/>
                <a:t>Ejecución presupuestaria</a:t>
              </a:r>
              <a:endParaRPr lang="es-SV" sz="2400" dirty="0"/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980728"/>
            <a:ext cx="4141787" cy="582343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1004300"/>
            <a:ext cx="4394355" cy="584810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8365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sp>
        <p:nvSpPr>
          <p:cNvPr id="5" name="4 CuadroTexto"/>
          <p:cNvSpPr txBox="1"/>
          <p:nvPr/>
        </p:nvSpPr>
        <p:spPr>
          <a:xfrm>
            <a:off x="3563550" y="6472133"/>
            <a:ext cx="156396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900" dirty="0" smtClean="0"/>
              <a:t>*Con proyecciones a mayo</a:t>
            </a:r>
            <a:endParaRPr lang="es-SV" sz="900" dirty="0"/>
          </a:p>
        </p:txBody>
      </p:sp>
      <p:graphicFrame>
        <p:nvGraphicFramePr>
          <p:cNvPr id="15" name="1 Diagrama"/>
          <p:cNvGraphicFramePr/>
          <p:nvPr>
            <p:extLst>
              <p:ext uri="{D42A27DB-BD31-4B8C-83A1-F6EECF244321}">
                <p14:modId xmlns:p14="http://schemas.microsoft.com/office/powerpoint/2010/main" val="4090629623"/>
              </p:ext>
            </p:extLst>
          </p:nvPr>
        </p:nvGraphicFramePr>
        <p:xfrm>
          <a:off x="899592" y="-420692"/>
          <a:ext cx="7193242" cy="1794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6" name="Imagen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26" y="-13561"/>
            <a:ext cx="634442" cy="682025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825" y="702632"/>
            <a:ext cx="5093757" cy="590800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9" r="-1"/>
          <a:stretch/>
        </p:blipFill>
        <p:spPr>
          <a:xfrm>
            <a:off x="3275856" y="2547300"/>
            <a:ext cx="881896" cy="1224732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054" y="2538544"/>
            <a:ext cx="1112421" cy="122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9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400" y="0"/>
            <a:ext cx="937971" cy="668464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10671"/>
            <a:ext cx="634442" cy="68202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grpSp>
        <p:nvGrpSpPr>
          <p:cNvPr id="9" name="8 Grupo"/>
          <p:cNvGrpSpPr/>
          <p:nvPr/>
        </p:nvGrpSpPr>
        <p:grpSpPr>
          <a:xfrm>
            <a:off x="827584" y="82268"/>
            <a:ext cx="7225120" cy="586196"/>
            <a:chOff x="360036" y="292611"/>
            <a:chExt cx="7225120" cy="58619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0" name="9 Redondear rectángulo de esquina diagonal"/>
            <p:cNvSpPr/>
            <p:nvPr/>
          </p:nvSpPr>
          <p:spPr>
            <a:xfrm>
              <a:off x="360036" y="292611"/>
              <a:ext cx="7225120" cy="586196"/>
            </a:xfrm>
            <a:prstGeom prst="round2DiagRect">
              <a:avLst/>
            </a:prstGeom>
            <a:solidFill>
              <a:srgbClr val="00CC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dondear rectángulo de esquina diagonal 4"/>
            <p:cNvSpPr/>
            <p:nvPr/>
          </p:nvSpPr>
          <p:spPr>
            <a:xfrm>
              <a:off x="388652" y="321227"/>
              <a:ext cx="7167888" cy="52896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/>
              <a:r>
                <a:rPr lang="es-SV" sz="2400" dirty="0" smtClean="0"/>
                <a:t>12</a:t>
              </a:r>
              <a:r>
                <a:rPr lang="es-SV" sz="2400" kern="1200" dirty="0" smtClean="0"/>
                <a:t>. </a:t>
              </a:r>
              <a:r>
                <a:rPr lang="es-SV" sz="2400" dirty="0" smtClean="0"/>
                <a:t>Ejecución presupuestaria</a:t>
              </a:r>
              <a:endParaRPr lang="es-SV" sz="2400" dirty="0"/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908720"/>
            <a:ext cx="4313741" cy="573865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6016" y="908720"/>
            <a:ext cx="4162425" cy="573043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1042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44000" cy="5733256"/>
          </a:xfrm>
          <a:prstGeom prst="rect">
            <a:avLst/>
          </a:prstGeom>
          <a:solidFill>
            <a:srgbClr val="00A7E2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 dirty="0"/>
          </a:p>
        </p:txBody>
      </p:sp>
      <p:sp>
        <p:nvSpPr>
          <p:cNvPr id="8" name="Rectángulo 7"/>
          <p:cNvSpPr/>
          <p:nvPr/>
        </p:nvSpPr>
        <p:spPr>
          <a:xfrm>
            <a:off x="0" y="5733256"/>
            <a:ext cx="9144000" cy="1129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pic>
        <p:nvPicPr>
          <p:cNvPr id="17" name="Marcador de contenido 5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87824" y="1196752"/>
            <a:ext cx="3096344" cy="294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290" y="6009527"/>
            <a:ext cx="6354062" cy="857370"/>
          </a:xfrm>
        </p:spPr>
      </p:pic>
    </p:spTree>
    <p:extLst>
      <p:ext uri="{BB962C8B-B14F-4D97-AF65-F5344CB8AC3E}">
        <p14:creationId xmlns:p14="http://schemas.microsoft.com/office/powerpoint/2010/main" val="383207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graphicFrame>
        <p:nvGraphicFramePr>
          <p:cNvPr id="11" name="10 Diagrama"/>
          <p:cNvGraphicFramePr/>
          <p:nvPr>
            <p:extLst>
              <p:ext uri="{D42A27DB-BD31-4B8C-83A1-F6EECF244321}">
                <p14:modId xmlns:p14="http://schemas.microsoft.com/office/powerpoint/2010/main" val="3531380170"/>
              </p:ext>
            </p:extLst>
          </p:nvPr>
        </p:nvGraphicFramePr>
        <p:xfrm>
          <a:off x="611561" y="44624"/>
          <a:ext cx="7776863" cy="1132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Imagen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2400" y="116632"/>
            <a:ext cx="937971" cy="636788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26" y="82679"/>
            <a:ext cx="634442" cy="682025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25" y="1633538"/>
            <a:ext cx="6153150" cy="359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1546651" y="5224463"/>
            <a:ext cx="156396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900" dirty="0" smtClean="0">
                <a:solidFill>
                  <a:schemeClr val="bg1">
                    <a:lumMod val="65000"/>
                  </a:schemeClr>
                </a:solidFill>
              </a:rPr>
              <a:t>*Con proyecciones a mayo</a:t>
            </a:r>
            <a:endParaRPr lang="es-SV" sz="9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4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16"/>
          <p:cNvSpPr txBox="1"/>
          <p:nvPr/>
        </p:nvSpPr>
        <p:spPr>
          <a:xfrm>
            <a:off x="779563" y="6436074"/>
            <a:ext cx="33123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900" dirty="0"/>
              <a:t>*Con proyecciones a mayo.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7940" y="476672"/>
            <a:ext cx="937971" cy="63678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35" y="404664"/>
            <a:ext cx="634442" cy="68202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802112289"/>
              </p:ext>
            </p:extLst>
          </p:nvPr>
        </p:nvGraphicFramePr>
        <p:xfrm>
          <a:off x="593643" y="1268760"/>
          <a:ext cx="8226829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4" name="CuadroTexto 13"/>
          <p:cNvSpPr txBox="1"/>
          <p:nvPr/>
        </p:nvSpPr>
        <p:spPr>
          <a:xfrm>
            <a:off x="1115616" y="2924944"/>
            <a:ext cx="1065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2800" b="1" dirty="0" smtClean="0">
                <a:solidFill>
                  <a:schemeClr val="accent2"/>
                </a:solidFill>
              </a:rPr>
              <a:t>456</a:t>
            </a:r>
            <a:endParaRPr lang="es-SV" sz="2800" b="1" dirty="0">
              <a:solidFill>
                <a:schemeClr val="accent2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3275856" y="2564904"/>
            <a:ext cx="1065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2800" b="1" dirty="0" smtClean="0">
                <a:solidFill>
                  <a:srgbClr val="CC66FF"/>
                </a:solidFill>
              </a:rPr>
              <a:t>495</a:t>
            </a:r>
            <a:endParaRPr lang="es-SV" sz="2800" b="1" dirty="0">
              <a:solidFill>
                <a:srgbClr val="CC66FF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5148064" y="1988840"/>
            <a:ext cx="1281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2800" b="1" dirty="0" smtClean="0">
                <a:solidFill>
                  <a:schemeClr val="accent6">
                    <a:lumMod val="75000"/>
                  </a:schemeClr>
                </a:solidFill>
              </a:rPr>
              <a:t>4,895</a:t>
            </a:r>
            <a:endParaRPr lang="es-SV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7524328" y="1484784"/>
            <a:ext cx="1281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2800" b="1" dirty="0" smtClean="0">
                <a:solidFill>
                  <a:srgbClr val="92D050"/>
                </a:solidFill>
              </a:rPr>
              <a:t>8,386</a:t>
            </a:r>
            <a:endParaRPr lang="es-SV" sz="2800" b="1" dirty="0">
              <a:solidFill>
                <a:srgbClr val="92D050"/>
              </a:solidFill>
            </a:endParaRPr>
          </a:p>
        </p:txBody>
      </p:sp>
      <p:grpSp>
        <p:nvGrpSpPr>
          <p:cNvPr id="18" name="Grupo 17"/>
          <p:cNvGrpSpPr/>
          <p:nvPr/>
        </p:nvGrpSpPr>
        <p:grpSpPr>
          <a:xfrm>
            <a:off x="899592" y="404664"/>
            <a:ext cx="7225120" cy="792088"/>
            <a:chOff x="360036" y="72011"/>
            <a:chExt cx="7225120" cy="73959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9" name="Redondear rectángulo de esquina diagonal 18"/>
            <p:cNvSpPr/>
            <p:nvPr/>
          </p:nvSpPr>
          <p:spPr>
            <a:xfrm>
              <a:off x="360036" y="72011"/>
              <a:ext cx="7225120" cy="739598"/>
            </a:xfrm>
            <a:prstGeom prst="round2DiagRect">
              <a:avLst/>
            </a:prstGeom>
            <a:solidFill>
              <a:srgbClr val="00CC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edondear rectángulo de esquina diagonal 4"/>
            <p:cNvSpPr/>
            <p:nvPr/>
          </p:nvSpPr>
          <p:spPr>
            <a:xfrm>
              <a:off x="396140" y="108115"/>
              <a:ext cx="7152912" cy="66739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spcAft>
                  <a:spcPts val="0"/>
                </a:spcAft>
              </a:pPr>
              <a:r>
                <a:rPr lang="es-SV" sz="2800" dirty="0" smtClean="0"/>
                <a:t> Otros </a:t>
              </a:r>
              <a:r>
                <a:rPr lang="es-SV" sz="2800" dirty="0"/>
                <a:t>tipos de apoyo a través del 910</a:t>
              </a:r>
            </a:p>
            <a:p>
              <a:pPr lvl="0" algn="ctr" defTabSz="12446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s-SV" sz="1600" kern="1200" dirty="0" smtClean="0"/>
                <a:t>Junio 2014– Mayo 2015*</a:t>
              </a:r>
              <a:endParaRPr lang="es-SV" sz="16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1057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10 Diagrama"/>
          <p:cNvGraphicFramePr/>
          <p:nvPr>
            <p:extLst>
              <p:ext uri="{D42A27DB-BD31-4B8C-83A1-F6EECF244321}">
                <p14:modId xmlns:p14="http://schemas.microsoft.com/office/powerpoint/2010/main" val="2797860980"/>
              </p:ext>
            </p:extLst>
          </p:nvPr>
        </p:nvGraphicFramePr>
        <p:xfrm>
          <a:off x="611560" y="64145"/>
          <a:ext cx="7945193" cy="1060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Imagen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2400" y="1"/>
            <a:ext cx="937971" cy="63678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6512" y="-13561"/>
            <a:ext cx="634442" cy="68202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56" y="837548"/>
            <a:ext cx="7353744" cy="597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89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938738"/>
            <a:ext cx="5915025" cy="5624859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6475" y="6016974"/>
            <a:ext cx="3057525" cy="838200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1115616" y="47667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SV" dirty="0"/>
          </a:p>
        </p:txBody>
      </p:sp>
      <p:graphicFrame>
        <p:nvGraphicFramePr>
          <p:cNvPr id="11" name="10 Diagrama"/>
          <p:cNvGraphicFramePr/>
          <p:nvPr>
            <p:extLst>
              <p:ext uri="{D42A27DB-BD31-4B8C-83A1-F6EECF244321}">
                <p14:modId xmlns:p14="http://schemas.microsoft.com/office/powerpoint/2010/main" val="2240098437"/>
              </p:ext>
            </p:extLst>
          </p:nvPr>
        </p:nvGraphicFramePr>
        <p:xfrm>
          <a:off x="467544" y="44624"/>
          <a:ext cx="7945193" cy="1132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0" name="9 Diagrama"/>
          <p:cNvGraphicFramePr/>
          <p:nvPr>
            <p:extLst>
              <p:ext uri="{D42A27DB-BD31-4B8C-83A1-F6EECF244321}">
                <p14:modId xmlns:p14="http://schemas.microsoft.com/office/powerpoint/2010/main" val="1087553683"/>
              </p:ext>
            </p:extLst>
          </p:nvPr>
        </p:nvGraphicFramePr>
        <p:xfrm>
          <a:off x="3131840" y="2204864"/>
          <a:ext cx="5328591" cy="4032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2" name="4 CuadroTexto"/>
          <p:cNvSpPr txBox="1"/>
          <p:nvPr/>
        </p:nvSpPr>
        <p:spPr>
          <a:xfrm>
            <a:off x="430213" y="6593872"/>
            <a:ext cx="20168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1200" dirty="0" smtClean="0">
                <a:solidFill>
                  <a:schemeClr val="bg1">
                    <a:lumMod val="50000"/>
                  </a:schemeClr>
                </a:solidFill>
              </a:rPr>
              <a:t>*Con proyecciones a mayo</a:t>
            </a:r>
            <a:endParaRPr lang="es-SV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90052" y="0"/>
            <a:ext cx="1020320" cy="69269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116632"/>
            <a:ext cx="634442" cy="68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86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lantilla institucion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Plantilla institucional</Template>
  <TotalTime>11139</TotalTime>
  <Words>3291</Words>
  <Application>Microsoft Office PowerPoint</Application>
  <PresentationFormat>Presentación en pantalla (4:3)</PresentationFormat>
  <Paragraphs>412</Paragraphs>
  <Slides>51</Slides>
  <Notes>45</Notes>
  <HiddenSlides>0</HiddenSlides>
  <MMClips>0</MMClips>
  <ScaleCrop>false</ScaleCrop>
  <HeadingPairs>
    <vt:vector size="8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51</vt:i4>
      </vt:variant>
    </vt:vector>
  </HeadingPairs>
  <TitlesOfParts>
    <vt:vector size="64" baseType="lpstr">
      <vt:lpstr>ＭＳ Ｐゴシック</vt:lpstr>
      <vt:lpstr>Arial</vt:lpstr>
      <vt:lpstr>Arial Narrow</vt:lpstr>
      <vt:lpstr>Calibri</vt:lpstr>
      <vt:lpstr>Freestyle Script</vt:lpstr>
      <vt:lpstr>Frutiger-Black</vt:lpstr>
      <vt:lpstr>Frutiger-Light</vt:lpstr>
      <vt:lpstr>Impact</vt:lpstr>
      <vt:lpstr>Symbol</vt:lpstr>
      <vt:lpstr>Times New Roman</vt:lpstr>
      <vt:lpstr>Wingdings</vt:lpstr>
      <vt:lpstr>Plantilla institucional</vt:lpstr>
      <vt:lpstr>Documento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hazel montes</dc:creator>
  <cp:lastModifiedBy>SALINP04</cp:lastModifiedBy>
  <cp:revision>881</cp:revision>
  <cp:lastPrinted>2015-06-22T16:32:00Z</cp:lastPrinted>
  <dcterms:created xsi:type="dcterms:W3CDTF">2012-06-07T02:25:43Z</dcterms:created>
  <dcterms:modified xsi:type="dcterms:W3CDTF">2015-06-25T12:53:34Z</dcterms:modified>
</cp:coreProperties>
</file>