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72"/>
  </p:notesMasterIdLst>
  <p:sldIdLst>
    <p:sldId id="257" r:id="rId2"/>
    <p:sldId id="260" r:id="rId3"/>
    <p:sldId id="258" r:id="rId4"/>
    <p:sldId id="256" r:id="rId5"/>
    <p:sldId id="259" r:id="rId6"/>
    <p:sldId id="265" r:id="rId7"/>
    <p:sldId id="284" r:id="rId8"/>
    <p:sldId id="285" r:id="rId9"/>
    <p:sldId id="286" r:id="rId10"/>
    <p:sldId id="287" r:id="rId11"/>
    <p:sldId id="288" r:id="rId12"/>
    <p:sldId id="289" r:id="rId13"/>
    <p:sldId id="290" r:id="rId14"/>
    <p:sldId id="291" r:id="rId15"/>
    <p:sldId id="292" r:id="rId16"/>
    <p:sldId id="294" r:id="rId17"/>
    <p:sldId id="293"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23" r:id="rId42"/>
    <p:sldId id="324" r:id="rId43"/>
    <p:sldId id="319" r:id="rId44"/>
    <p:sldId id="318" r:id="rId45"/>
    <p:sldId id="320" r:id="rId46"/>
    <p:sldId id="321" r:id="rId47"/>
    <p:sldId id="325" r:id="rId48"/>
    <p:sldId id="282" r:id="rId49"/>
    <p:sldId id="326" r:id="rId50"/>
    <p:sldId id="327" r:id="rId51"/>
    <p:sldId id="329" r:id="rId52"/>
    <p:sldId id="331" r:id="rId53"/>
    <p:sldId id="328" r:id="rId54"/>
    <p:sldId id="330"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Lst>
  <p:sldSz cx="9144000" cy="5143500" type="screen16x9"/>
  <p:notesSz cx="6858000" cy="9144000"/>
  <p:embeddedFontLst>
    <p:embeddedFont>
      <p:font typeface="Oswald" charset="0"/>
      <p:regular r:id="rId73"/>
      <p:bold r:id="rId74"/>
    </p:embeddedFont>
    <p:embeddedFont>
      <p:font typeface="Roboto Condensed" charset="0"/>
      <p:regular r:id="rId75"/>
      <p:bold r:id="rId76"/>
      <p:italic r:id="rId77"/>
      <p:boldItalic r:id="rId78"/>
    </p:embeddedFont>
    <p:embeddedFont>
      <p:font typeface="MS PGothic" pitchFamily="34" charset="-128"/>
      <p:regular r:id="rId79"/>
    </p:embeddedFont>
    <p:embeddedFont>
      <p:font typeface="DotumChe" pitchFamily="49" charset="-127"/>
      <p:regular r:id="rId80"/>
    </p:embeddedFont>
    <p:embeddedFont>
      <p:font typeface="Arial Narrow"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6BF"/>
    <a:srgbClr val="FF9900"/>
    <a:srgbClr val="F39D03"/>
    <a:srgbClr val="2779C3"/>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94" autoAdjust="0"/>
    <p:restoredTop sz="94660"/>
  </p:normalViewPr>
  <p:slideViewPr>
    <p:cSldViewPr>
      <p:cViewPr varScale="1">
        <p:scale>
          <a:sx n="92" d="100"/>
          <a:sy n="92" d="100"/>
        </p:scale>
        <p:origin x="-52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240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4BB5D9"/>
        </a:solidFill>
        <a:effectLst/>
      </p:bgPr>
    </p:bg>
    <p:spTree>
      <p:nvGrpSpPr>
        <p:cNvPr id="1" name="Shape 8"/>
        <p:cNvGrpSpPr/>
        <p:nvPr/>
      </p:nvGrpSpPr>
      <p:grpSpPr>
        <a:xfrm>
          <a:off x="0" y="0"/>
          <a:ext cx="0" cy="0"/>
          <a:chOff x="0" y="0"/>
          <a:chExt cx="0" cy="0"/>
        </a:xfrm>
      </p:grpSpPr>
      <p:grpSp>
        <p:nvGrpSpPr>
          <p:cNvPr id="9" name="Shape 9"/>
          <p:cNvGrpSpPr/>
          <p:nvPr/>
        </p:nvGrpSpPr>
        <p:grpSpPr>
          <a:xfrm>
            <a:off x="5609666" y="2185857"/>
            <a:ext cx="3534604" cy="3432787"/>
            <a:chOff x="6172200" y="2656117"/>
            <a:chExt cx="2971754" cy="2886150"/>
          </a:xfrm>
        </p:grpSpPr>
        <p:sp>
          <p:nvSpPr>
            <p:cNvPr id="10" name="Shape 1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324543"/>
            <a:ext cx="3068579" cy="1910875"/>
            <a:chOff x="-32" y="-215963"/>
            <a:chExt cx="2163561" cy="1347300"/>
          </a:xfrm>
        </p:grpSpPr>
        <p:sp>
          <p:nvSpPr>
            <p:cNvPr id="16" name="Shape 16"/>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2753825"/>
            <a:ext cx="5671500" cy="1159800"/>
          </a:xfrm>
          <a:prstGeom prst="rect">
            <a:avLst/>
          </a:prstGeom>
        </p:spPr>
        <p:txBody>
          <a:bodyPr lIns="91425" tIns="91425" rIns="91425" bIns="91425"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endParaRP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3.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18" Type="http://schemas.openxmlformats.org/officeDocument/2006/relationships/slide" Target="slide32.xml"/><Relationship Id="rId3" Type="http://schemas.openxmlformats.org/officeDocument/2006/relationships/image" Target="../media/image5.png"/><Relationship Id="rId21" Type="http://schemas.openxmlformats.org/officeDocument/2006/relationships/slide" Target="slide33.xml"/><Relationship Id="rId7" Type="http://schemas.openxmlformats.org/officeDocument/2006/relationships/slide" Target="slide21.xml"/><Relationship Id="rId12" Type="http://schemas.openxmlformats.org/officeDocument/2006/relationships/slide" Target="slide26.xml"/><Relationship Id="rId17" Type="http://schemas.openxmlformats.org/officeDocument/2006/relationships/slide" Target="slide31.xml"/><Relationship Id="rId2" Type="http://schemas.openxmlformats.org/officeDocument/2006/relationships/notesSlide" Target="../notesSlides/notesSlide9.xml"/><Relationship Id="rId16" Type="http://schemas.openxmlformats.org/officeDocument/2006/relationships/slide" Target="slide30.xml"/><Relationship Id="rId20"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5.xml"/><Relationship Id="rId5" Type="http://schemas.openxmlformats.org/officeDocument/2006/relationships/image" Target="../media/image3.png"/><Relationship Id="rId15" Type="http://schemas.openxmlformats.org/officeDocument/2006/relationships/slide" Target="slide29.xml"/><Relationship Id="rId10" Type="http://schemas.openxmlformats.org/officeDocument/2006/relationships/slide" Target="slide24.xml"/><Relationship Id="rId19" Type="http://schemas.openxmlformats.org/officeDocument/2006/relationships/slide" Target="slide18.xml"/><Relationship Id="rId4" Type="http://schemas.openxmlformats.org/officeDocument/2006/relationships/slide" Target="slide19.xml"/><Relationship Id="rId9" Type="http://schemas.openxmlformats.org/officeDocument/2006/relationships/slide" Target="slide23.xml"/><Relationship Id="rId14" Type="http://schemas.openxmlformats.org/officeDocument/2006/relationships/slide" Target="slide2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image" Target="../media/image3.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8.xml"/><Relationship Id="rId7" Type="http://schemas.openxmlformats.org/officeDocument/2006/relationships/slide" Target="slide4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0" Type="http://schemas.openxmlformats.org/officeDocument/2006/relationships/slide" Target="slide45.xml"/><Relationship Id="rId4" Type="http://schemas.openxmlformats.org/officeDocument/2006/relationships/image" Target="../media/image3.png"/><Relationship Id="rId9" Type="http://schemas.openxmlformats.org/officeDocument/2006/relationships/slide" Target="slide4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59.xml"/><Relationship Id="rId18" Type="http://schemas.openxmlformats.org/officeDocument/2006/relationships/slide" Target="slide64.xml"/><Relationship Id="rId3" Type="http://schemas.openxmlformats.org/officeDocument/2006/relationships/slide" Target="slide49.xml"/><Relationship Id="rId21" Type="http://schemas.openxmlformats.org/officeDocument/2006/relationships/slide" Target="slide67.xml"/><Relationship Id="rId7" Type="http://schemas.openxmlformats.org/officeDocument/2006/relationships/slide" Target="slide53.xml"/><Relationship Id="rId12" Type="http://schemas.openxmlformats.org/officeDocument/2006/relationships/slide" Target="slide58.xml"/><Relationship Id="rId17" Type="http://schemas.openxmlformats.org/officeDocument/2006/relationships/slide" Target="slide63.xml"/><Relationship Id="rId2" Type="http://schemas.openxmlformats.org/officeDocument/2006/relationships/slide" Target="slide48.xml"/><Relationship Id="rId16" Type="http://schemas.openxmlformats.org/officeDocument/2006/relationships/slide" Target="slide62.xml"/><Relationship Id="rId20" Type="http://schemas.openxmlformats.org/officeDocument/2006/relationships/slide" Target="slide66.xml"/><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slide" Target="slide57.xml"/><Relationship Id="rId5" Type="http://schemas.openxmlformats.org/officeDocument/2006/relationships/slide" Target="slide51.xml"/><Relationship Id="rId15" Type="http://schemas.openxmlformats.org/officeDocument/2006/relationships/slide" Target="slide61.xml"/><Relationship Id="rId23" Type="http://schemas.openxmlformats.org/officeDocument/2006/relationships/slide" Target="slide69.xml"/><Relationship Id="rId10" Type="http://schemas.openxmlformats.org/officeDocument/2006/relationships/slide" Target="slide56.xml"/><Relationship Id="rId19" Type="http://schemas.openxmlformats.org/officeDocument/2006/relationships/slide" Target="slide65.xml"/><Relationship Id="rId4" Type="http://schemas.openxmlformats.org/officeDocument/2006/relationships/slide" Target="slide50.xml"/><Relationship Id="rId9" Type="http://schemas.openxmlformats.org/officeDocument/2006/relationships/slide" Target="slide55.xml"/><Relationship Id="rId14" Type="http://schemas.openxmlformats.org/officeDocument/2006/relationships/slide" Target="slide60.xml"/><Relationship Id="rId22" Type="http://schemas.openxmlformats.org/officeDocument/2006/relationships/slide" Target="slide68.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png"/><Relationship Id="rId7"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Shape 157"/>
          <p:cNvSpPr txBox="1">
            <a:spLocks/>
          </p:cNvSpPr>
          <p:nvPr/>
        </p:nvSpPr>
        <p:spPr>
          <a:xfrm>
            <a:off x="1187624" y="483518"/>
            <a:ext cx="6768752" cy="1008112"/>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3200" dirty="0" smtClean="0">
                <a:solidFill>
                  <a:schemeClr val="tx1">
                    <a:lumMod val="95000"/>
                    <a:lumOff val="5000"/>
                  </a:schemeClr>
                </a:solidFill>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400" dirty="0" smtClean="0">
                <a:solidFill>
                  <a:schemeClr val="bg2">
                    <a:lumMod val="75000"/>
                  </a:schemeClr>
                </a:solidFill>
              </a:rPr>
              <a:t>Estructura Organizativa</a:t>
            </a:r>
            <a:endParaRPr lang="es-SV" sz="2400" dirty="0">
              <a:solidFill>
                <a:schemeClr val="bg2">
                  <a:lumMod val="75000"/>
                </a:schemeClr>
              </a:solidFill>
            </a:endParaRPr>
          </a:p>
        </p:txBody>
      </p:sp>
      <p:sp>
        <p:nvSpPr>
          <p:cNvPr id="10" name="Shape 157"/>
          <p:cNvSpPr txBox="1">
            <a:spLocks/>
          </p:cNvSpPr>
          <p:nvPr/>
        </p:nvSpPr>
        <p:spPr>
          <a:xfrm>
            <a:off x="763960" y="1635646"/>
            <a:ext cx="7624464" cy="684076"/>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UNIDAD DE ACCESO A LA INFORMACION PUBLICA</a:t>
            </a:r>
            <a:endParaRPr lang="es-SV" sz="2800" dirty="0">
              <a:solidFill>
                <a:srgbClr val="002F5F"/>
              </a:solidFill>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48" y="2643757"/>
            <a:ext cx="2592288" cy="15439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26749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r>
              <a:rPr lang="es-SV" dirty="0">
                <a:solidFill>
                  <a:schemeClr val="tx1">
                    <a:lumMod val="65000"/>
                    <a:lumOff val="35000"/>
                  </a:schemeClr>
                </a:solidFill>
                <a:latin typeface="Oswald" charset="0"/>
              </a:rPr>
              <a:t>Le </a:t>
            </a:r>
            <a:r>
              <a:rPr lang="es-SV" dirty="0" smtClean="0">
                <a:solidFill>
                  <a:schemeClr val="tx1">
                    <a:lumMod val="65000"/>
                    <a:lumOff val="35000"/>
                  </a:schemeClr>
                </a:solidFill>
                <a:latin typeface="Oswald" charset="0"/>
              </a:rPr>
              <a:t>corresponde:</a:t>
            </a:r>
          </a:p>
          <a:p>
            <a:pPr marL="285750" lvl="0" indent="-285750" algn="ctr">
              <a:buFont typeface="Wingdings" pitchFamily="2" charset="2"/>
              <a:buChar char="q"/>
            </a:pPr>
            <a:endParaRPr lang="es-SV" dirty="0" smtClean="0">
              <a:solidFill>
                <a:schemeClr val="tx1">
                  <a:lumMod val="65000"/>
                  <a:lumOff val="35000"/>
                </a:schemeClr>
              </a:solidFill>
              <a:latin typeface="Oswald" charset="0"/>
            </a:endParaRP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6		Personal Masculino: 3</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26749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r>
              <a:rPr lang="es-SV" dirty="0">
                <a:solidFill>
                  <a:schemeClr val="tx1">
                    <a:lumMod val="65000"/>
                    <a:lumOff val="35000"/>
                  </a:schemeClr>
                </a:solidFill>
                <a:latin typeface="Oswald" charset="0"/>
              </a:rPr>
              <a:t>Le </a:t>
            </a:r>
            <a:r>
              <a:rPr lang="es-SV" dirty="0" smtClean="0">
                <a:solidFill>
                  <a:schemeClr val="tx1">
                    <a:lumMod val="65000"/>
                    <a:lumOff val="35000"/>
                  </a:schemeClr>
                </a:solidFill>
                <a:latin typeface="Oswald" charset="0"/>
              </a:rPr>
              <a:t>corresponde:</a:t>
            </a:r>
          </a:p>
          <a:p>
            <a:pPr marL="285750" lvl="0" indent="-285750" algn="ctr">
              <a:buFont typeface="Wingdings" pitchFamily="2" charset="2"/>
              <a:buChar char="q"/>
            </a:pPr>
            <a:endParaRPr lang="es-SV" dirty="0" smtClean="0">
              <a:solidFill>
                <a:schemeClr val="tx1">
                  <a:lumMod val="65000"/>
                  <a:lumOff val="35000"/>
                </a:schemeClr>
              </a:solidFill>
              <a:latin typeface="Oswald" charset="0"/>
            </a:endParaRP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3</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26749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t>
            </a:r>
            <a:r>
              <a:rPr lang="es-SV" dirty="0">
                <a:solidFill>
                  <a:schemeClr val="tx1">
                    <a:lumMod val="65000"/>
                    <a:lumOff val="35000"/>
                  </a:schemeClr>
                </a:solidFill>
                <a:latin typeface="Oswald" charset="0"/>
              </a:rPr>
              <a:t>Le </a:t>
            </a:r>
            <a:r>
              <a:rPr lang="es-SV" dirty="0" smtClean="0">
                <a:solidFill>
                  <a:schemeClr val="tx1">
                    <a:lumMod val="65000"/>
                    <a:lumOff val="35000"/>
                  </a:schemeClr>
                </a:solidFill>
                <a:latin typeface="Oswald" charset="0"/>
              </a:rPr>
              <a:t>corresponde:</a:t>
            </a:r>
          </a:p>
          <a:p>
            <a:pPr marL="285750" lvl="0" indent="-285750" algn="ctr">
              <a:buFont typeface="Wingdings" pitchFamily="2" charset="2"/>
              <a:buChar char="q"/>
            </a:pPr>
            <a:endParaRPr lang="es-SV" dirty="0" smtClean="0">
              <a:solidFill>
                <a:schemeClr val="tx1">
                  <a:lumMod val="65000"/>
                  <a:lumOff val="35000"/>
                </a:schemeClr>
              </a:solidFill>
              <a:latin typeface="Oswald" charset="0"/>
            </a:endParaRP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4		Personal Masculino: 3</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3089548" y="72008"/>
            <a:ext cx="2880320" cy="915566"/>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sp>
        <p:nvSpPr>
          <p:cNvPr id="11" name="Shape 248"/>
          <p:cNvSpPr txBox="1">
            <a:spLocks/>
          </p:cNvSpPr>
          <p:nvPr/>
        </p:nvSpPr>
        <p:spPr>
          <a:xfrm>
            <a:off x="1439652" y="887478"/>
            <a:ext cx="5868652"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CENTRO DE ANALISIS DE INFORMACION PENITENCIARIA</a:t>
            </a:r>
            <a:endParaRPr lang="en" sz="2000" b="1" dirty="0">
              <a:solidFill>
                <a:srgbClr val="3796BF"/>
              </a:solidFill>
              <a:latin typeface="Oswald" charset="0"/>
            </a:endParaRPr>
          </a:p>
        </p:txBody>
      </p:sp>
      <p:pic>
        <p:nvPicPr>
          <p:cNvPr id="22" name="Imagen 3"/>
          <p:cNvPicPr>
            <a:picLocks noChangeAspect="1"/>
          </p:cNvPicPr>
          <p:nvPr/>
        </p:nvPicPr>
        <p:blipFill rotWithShape="1">
          <a:blip r:embed="rId3">
            <a:extLst>
              <a:ext uri="{28A0092B-C50C-407E-A947-70E740481C1C}">
                <a14:useLocalDpi xmlns:a14="http://schemas.microsoft.com/office/drawing/2010/main" val="0"/>
              </a:ext>
            </a:extLst>
          </a:blip>
          <a:srcRect l="13090" t="36080" r="72593" b="52398"/>
          <a:stretch/>
        </p:blipFill>
        <p:spPr>
          <a:xfrm>
            <a:off x="611560" y="1582138"/>
            <a:ext cx="2874128" cy="2993601"/>
          </a:xfrm>
          <a:prstGeom prst="rect">
            <a:avLst/>
          </a:prstGeom>
        </p:spPr>
      </p:pic>
      <p:pic>
        <p:nvPicPr>
          <p:cNvPr id="28" name="27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487" y="4273536"/>
            <a:ext cx="676217" cy="604406"/>
          </a:xfrm>
          <a:prstGeom prst="rect">
            <a:avLst/>
          </a:prstGeom>
        </p:spPr>
      </p:pic>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3779912" y="1543100"/>
            <a:ext cx="5112568" cy="340491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ANALISIS E INFORMACION PENITENCIARIA.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Es </a:t>
            </a:r>
            <a:r>
              <a:rPr lang="es-SV" sz="1800" dirty="0">
                <a:solidFill>
                  <a:schemeClr val="accent1">
                    <a:lumMod val="75000"/>
                  </a:schemeClr>
                </a:solidFill>
                <a:latin typeface="Oswald" charset="0"/>
              </a:rPr>
              <a:t>responsable de analizar, clasificar </a:t>
            </a:r>
            <a:r>
              <a:rPr lang="es-SV" sz="1800" dirty="0" smtClean="0">
                <a:solidFill>
                  <a:schemeClr val="accent1">
                    <a:lumMod val="75000"/>
                  </a:schemeClr>
                </a:solidFill>
                <a:latin typeface="Oswald" charset="0"/>
              </a:rPr>
              <a:t>y procesar </a:t>
            </a:r>
            <a:r>
              <a:rPr lang="es-SV" sz="1800" dirty="0">
                <a:solidFill>
                  <a:schemeClr val="accent1">
                    <a:lumMod val="75000"/>
                  </a:schemeClr>
                </a:solidFill>
                <a:latin typeface="Oswald" charset="0"/>
              </a:rPr>
              <a:t>la información a través de los medio idóneos, que permitan prevenir hechos o </a:t>
            </a:r>
            <a:r>
              <a:rPr lang="es-SV" sz="1800" dirty="0" smtClean="0">
                <a:solidFill>
                  <a:schemeClr val="accent1">
                    <a:lumMod val="75000"/>
                  </a:schemeClr>
                </a:solidFill>
                <a:latin typeface="Oswald" charset="0"/>
              </a:rPr>
              <a:t>actos que </a:t>
            </a:r>
            <a:r>
              <a:rPr lang="es-SV" sz="1800" dirty="0">
                <a:solidFill>
                  <a:schemeClr val="accent1">
                    <a:lumMod val="75000"/>
                  </a:schemeClr>
                </a:solidFill>
                <a:latin typeface="Oswald" charset="0"/>
              </a:rPr>
              <a:t>originen riesgos o amenazas al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0" name="29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4271600"/>
            <a:ext cx="676217" cy="604406"/>
          </a:xfrm>
          <a:prstGeom prst="rect">
            <a:avLst/>
          </a:prstGeom>
        </p:spPr>
      </p:pic>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899592" y="483518"/>
            <a:ext cx="7344816" cy="424847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POLIGRAFIA. </a:t>
            </a:r>
            <a:r>
              <a:rPr lang="es-SV" sz="1600" dirty="0">
                <a:solidFill>
                  <a:schemeClr val="accent1">
                    <a:lumMod val="75000"/>
                  </a:schemeClr>
                </a:solidFill>
                <a:latin typeface="Oswald" charset="0"/>
              </a:rPr>
              <a:t>Le </a:t>
            </a:r>
            <a:r>
              <a:rPr lang="es-SV" sz="1600" dirty="0" smtClean="0">
                <a:solidFill>
                  <a:schemeClr val="accent1">
                    <a:lumMod val="75000"/>
                  </a:schemeClr>
                </a:solidFill>
                <a:latin typeface="Oswald" charset="0"/>
              </a:rPr>
              <a:t>corresponde:</a:t>
            </a:r>
          </a:p>
          <a:p>
            <a:pPr marL="342900" lvl="0" indent="-342900" algn="just">
              <a:buFont typeface="+mj-lt"/>
              <a:buAutoNum type="alphaLcPeriod"/>
            </a:pPr>
            <a:endParaRPr lang="es-SV" dirty="0">
              <a:solidFill>
                <a:schemeClr val="accent1">
                  <a:lumMod val="75000"/>
                </a:schemeClr>
              </a:solidFill>
              <a:latin typeface="Oswald" charset="0"/>
            </a:endParaRPr>
          </a:p>
          <a:p>
            <a:pPr marL="342900" lvl="0" indent="-342900" algn="just">
              <a:buFont typeface="+mj-lt"/>
              <a:buAutoNum type="alphaLcPeriod"/>
            </a:pPr>
            <a:r>
              <a:rPr lang="es-SV" dirty="0" smtClean="0">
                <a:solidFill>
                  <a:schemeClr val="accent1">
                    <a:lumMod val="75000"/>
                  </a:schemeClr>
                </a:solidFill>
                <a:latin typeface="Oswald" charset="0"/>
              </a:rPr>
              <a:t>Aplicar </a:t>
            </a:r>
            <a:r>
              <a:rPr lang="es-SV" dirty="0">
                <a:solidFill>
                  <a:schemeClr val="accent1">
                    <a:lumMod val="75000"/>
                  </a:schemeClr>
                </a:solidFill>
                <a:latin typeface="Oswald" charset="0"/>
              </a:rPr>
              <a:t>evaluaciones poligráficas al personal de nuevo ingreso y personal de </a:t>
            </a:r>
            <a:r>
              <a:rPr lang="es-SV" dirty="0" smtClean="0">
                <a:solidFill>
                  <a:schemeClr val="accent1">
                    <a:lumMod val="75000"/>
                  </a:schemeClr>
                </a:solidFill>
                <a:latin typeface="Oswald" charset="0"/>
              </a:rPr>
              <a:t>las diferentes </a:t>
            </a:r>
            <a:r>
              <a:rPr lang="es-SV" dirty="0">
                <a:solidFill>
                  <a:schemeClr val="accent1">
                    <a:lumMod val="75000"/>
                  </a:schemeClr>
                </a:solidFill>
                <a:latin typeface="Oswald" charset="0"/>
              </a:rPr>
              <a:t>dependencias de la Dirección General de Centros Penales</a:t>
            </a:r>
          </a:p>
          <a:p>
            <a:pPr marL="342900" lvl="0" indent="-342900" algn="just">
              <a:buFont typeface="+mj-lt"/>
              <a:buAutoNum type="alphaLcPeriod"/>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las evaluaciones para garantizar que cumplan con la normativa establecida </a:t>
            </a:r>
            <a:r>
              <a:rPr lang="es-SV" dirty="0" smtClean="0">
                <a:solidFill>
                  <a:schemeClr val="accent1">
                    <a:lumMod val="75000"/>
                  </a:schemeClr>
                </a:solidFill>
                <a:latin typeface="Oswald" charset="0"/>
              </a:rPr>
              <a:t>en materia </a:t>
            </a:r>
            <a:r>
              <a:rPr lang="es-SV" dirty="0">
                <a:solidFill>
                  <a:schemeClr val="accent1">
                    <a:lumMod val="75000"/>
                  </a:schemeClr>
                </a:solidFill>
                <a:latin typeface="Oswald" charset="0"/>
              </a:rPr>
              <a:t>de poligrafía.</a:t>
            </a:r>
          </a:p>
          <a:p>
            <a:pPr marL="342900" lvl="0" indent="-342900" algn="just">
              <a:buFont typeface="+mj-lt"/>
              <a:buAutoNum type="alphaLcPeriod"/>
            </a:pPr>
            <a:r>
              <a:rPr lang="es-SV" dirty="0" smtClean="0">
                <a:solidFill>
                  <a:schemeClr val="accent1">
                    <a:lumMod val="75000"/>
                  </a:schemeClr>
                </a:solidFill>
                <a:latin typeface="Oswald" charset="0"/>
              </a:rPr>
              <a:t>Realizar </a:t>
            </a:r>
            <a:r>
              <a:rPr lang="es-SV" dirty="0">
                <a:solidFill>
                  <a:schemeClr val="accent1">
                    <a:lumMod val="75000"/>
                  </a:schemeClr>
                </a:solidFill>
                <a:latin typeface="Oswald" charset="0"/>
              </a:rPr>
              <a:t>la interpretación de las evaluaciones para dar una respuesta </a:t>
            </a:r>
            <a:r>
              <a:rPr lang="es-SV" dirty="0" smtClean="0">
                <a:solidFill>
                  <a:schemeClr val="accent1">
                    <a:lumMod val="75000"/>
                  </a:schemeClr>
                </a:solidFill>
                <a:latin typeface="Oswald" charset="0"/>
              </a:rPr>
              <a:t>al </a:t>
            </a:r>
            <a:r>
              <a:rPr lang="es-SV" dirty="0">
                <a:solidFill>
                  <a:schemeClr val="accent1">
                    <a:lumMod val="75000"/>
                  </a:schemeClr>
                </a:solidFill>
                <a:latin typeface="Oswald" charset="0"/>
              </a:rPr>
              <a:t>solicitado.</a:t>
            </a:r>
          </a:p>
          <a:p>
            <a:pPr marL="342900" lvl="0" indent="-342900" algn="just">
              <a:buFont typeface="+mj-lt"/>
              <a:buAutoNum type="alphaLcPeriod"/>
            </a:pPr>
            <a:r>
              <a:rPr lang="es-SV" dirty="0" smtClean="0">
                <a:solidFill>
                  <a:schemeClr val="accent1">
                    <a:lumMod val="75000"/>
                  </a:schemeClr>
                </a:solidFill>
                <a:latin typeface="Oswald" charset="0"/>
              </a:rPr>
              <a:t>Dar </a:t>
            </a:r>
            <a:r>
              <a:rPr lang="es-SV" dirty="0">
                <a:solidFill>
                  <a:schemeClr val="accent1">
                    <a:lumMod val="75000"/>
                  </a:schemeClr>
                </a:solidFill>
                <a:latin typeface="Oswald" charset="0"/>
              </a:rPr>
              <a:t>respuesta a la prueba realizada de un lapso no mayor de 72 horas.</a:t>
            </a:r>
          </a:p>
          <a:p>
            <a:pPr marL="342900" lvl="0" indent="-342900" algn="just">
              <a:buFont typeface="+mj-lt"/>
              <a:buAutoNum type="alphaLcPeriod"/>
            </a:pPr>
            <a:r>
              <a:rPr lang="es-SV" dirty="0" smtClean="0">
                <a:solidFill>
                  <a:schemeClr val="accent1">
                    <a:lumMod val="75000"/>
                  </a:schemeClr>
                </a:solidFill>
                <a:latin typeface="Oswald" charset="0"/>
              </a:rPr>
              <a:t>Resguardar </a:t>
            </a:r>
            <a:r>
              <a:rPr lang="es-SV" dirty="0">
                <a:solidFill>
                  <a:schemeClr val="accent1">
                    <a:lumMod val="75000"/>
                  </a:schemeClr>
                </a:solidFill>
                <a:latin typeface="Oswald" charset="0"/>
              </a:rPr>
              <a:t>y proteger en forma confidencial fa información generada en la aplicación </a:t>
            </a:r>
            <a:r>
              <a:rPr lang="es-SV" dirty="0" smtClean="0">
                <a:solidFill>
                  <a:schemeClr val="accent1">
                    <a:lumMod val="75000"/>
                  </a:schemeClr>
                </a:solidFill>
                <a:latin typeface="Oswald" charset="0"/>
              </a:rPr>
              <a:t>de las evaluaciones.</a:t>
            </a:r>
            <a:endParaRPr lang="es-SV" dirty="0">
              <a:solidFill>
                <a:schemeClr val="accent1">
                  <a:lumMod val="75000"/>
                </a:schemeClr>
              </a:solidFill>
              <a:latin typeface="Oswald" charset="0"/>
            </a:endParaRPr>
          </a:p>
          <a:p>
            <a:pPr marL="342900" lvl="0" indent="-342900" algn="just">
              <a:buFont typeface="+mj-lt"/>
              <a:buAutoNum type="alphaLcPeriod"/>
            </a:pPr>
            <a:r>
              <a:rPr lang="es-SV" dirty="0" smtClean="0">
                <a:solidFill>
                  <a:schemeClr val="accent1">
                    <a:lumMod val="75000"/>
                  </a:schemeClr>
                </a:solidFill>
                <a:latin typeface="Oswald" charset="0"/>
              </a:rPr>
              <a:t>Mantener </a:t>
            </a:r>
            <a:r>
              <a:rPr lang="es-SV" dirty="0">
                <a:solidFill>
                  <a:schemeClr val="accent1">
                    <a:lumMod val="75000"/>
                  </a:schemeClr>
                </a:solidFill>
                <a:latin typeface="Oswald" charset="0"/>
              </a:rPr>
              <a:t>relaciones con las diferentes entidades u organismos para la actualización </a:t>
            </a:r>
            <a:r>
              <a:rPr lang="es-SV" dirty="0" smtClean="0">
                <a:solidFill>
                  <a:schemeClr val="accent1">
                    <a:lumMod val="75000"/>
                  </a:schemeClr>
                </a:solidFill>
                <a:latin typeface="Oswald" charset="0"/>
              </a:rPr>
              <a:t>de intercambio </a:t>
            </a:r>
            <a:r>
              <a:rPr lang="es-SV" dirty="0">
                <a:solidFill>
                  <a:schemeClr val="accent1">
                    <a:lumMod val="75000"/>
                  </a:schemeClr>
                </a:solidFill>
                <a:latin typeface="Oswald" charset="0"/>
              </a:rPr>
              <a:t>de opiniones en materia de </a:t>
            </a:r>
            <a:r>
              <a:rPr lang="es-SV" dirty="0" smtClean="0">
                <a:solidFill>
                  <a:schemeClr val="accent1">
                    <a:lumMod val="75000"/>
                  </a:schemeClr>
                </a:solidFill>
                <a:latin typeface="Oswald" charset="0"/>
              </a:rPr>
              <a:t>poligrafía </a:t>
            </a:r>
            <a:r>
              <a:rPr lang="es-SV" dirty="0">
                <a:solidFill>
                  <a:schemeClr val="accent1">
                    <a:lumMod val="75000"/>
                  </a:schemeClr>
                </a:solidFill>
                <a:latin typeface="Oswald" charset="0"/>
              </a:rPr>
              <a:t>y de asuntos de seguridad.</a:t>
            </a:r>
          </a:p>
          <a:p>
            <a:pPr marL="342900" lvl="0" indent="-342900" algn="just">
              <a:buFont typeface="+mj-lt"/>
              <a:buAutoNum type="alphaLcPeriod"/>
            </a:pPr>
            <a:r>
              <a:rPr lang="es-SV" dirty="0" smtClean="0">
                <a:solidFill>
                  <a:schemeClr val="accent1">
                    <a:lumMod val="75000"/>
                  </a:schemeClr>
                </a:solidFill>
                <a:latin typeface="Oswald" charset="0"/>
              </a:rPr>
              <a:t>Otras </a:t>
            </a:r>
            <a:r>
              <a:rPr lang="es-SV" dirty="0">
                <a:solidFill>
                  <a:schemeClr val="accent1">
                    <a:lumMod val="75000"/>
                  </a:schemeClr>
                </a:solidFill>
                <a:latin typeface="Oswald" charset="0"/>
              </a:rPr>
              <a:t>funciones que le sean asignadas por la Unidad de Análisis Científico del </a:t>
            </a:r>
            <a:r>
              <a:rPr lang="es-SV" dirty="0" smtClean="0">
                <a:solidFill>
                  <a:schemeClr val="accent1">
                    <a:lumMod val="75000"/>
                  </a:schemeClr>
                </a:solidFill>
                <a:latin typeface="Oswald" charset="0"/>
              </a:rPr>
              <a:t>Sistema Penitenciario.</a:t>
            </a: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5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4246540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267494"/>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INFORMACION PENITENCIARIA.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342900" lvl="0" indent="-342900" algn="just">
              <a:buFont typeface="+mj-lt"/>
              <a:buAutoNum type="alphaLcPeriod"/>
            </a:pPr>
            <a:r>
              <a:rPr lang="es-SV" sz="1800" dirty="0" smtClean="0">
                <a:solidFill>
                  <a:schemeClr val="accent1">
                    <a:lumMod val="75000"/>
                  </a:schemeClr>
                </a:solidFill>
                <a:latin typeface="Oswald" charset="0"/>
              </a:rPr>
              <a:t>Realizar </a:t>
            </a:r>
            <a:r>
              <a:rPr lang="es-SV" sz="1800" dirty="0">
                <a:solidFill>
                  <a:schemeClr val="accent1">
                    <a:lumMod val="75000"/>
                  </a:schemeClr>
                </a:solidFill>
                <a:latin typeface="Oswald" charset="0"/>
              </a:rPr>
              <a:t>la recopilación de la </a:t>
            </a:r>
            <a:r>
              <a:rPr lang="es-SV" sz="1800" dirty="0" smtClean="0">
                <a:solidFill>
                  <a:schemeClr val="accent1">
                    <a:lumMod val="75000"/>
                  </a:schemeClr>
                </a:solidFill>
                <a:latin typeface="Oswald" charset="0"/>
              </a:rPr>
              <a:t>información.</a:t>
            </a:r>
          </a:p>
          <a:p>
            <a:pPr marL="342900" lvl="0" indent="-342900" algn="just">
              <a:buFont typeface="+mj-lt"/>
              <a:buAutoNum type="alphaLcPeriod"/>
            </a:pPr>
            <a:r>
              <a:rPr lang="es-SV" sz="1800" dirty="0" smtClean="0">
                <a:solidFill>
                  <a:schemeClr val="accent1">
                    <a:lumMod val="75000"/>
                  </a:schemeClr>
                </a:solidFill>
                <a:latin typeface="Oswald" charset="0"/>
              </a:rPr>
              <a:t>Recibir</a:t>
            </a:r>
            <a:r>
              <a:rPr lang="es-SV" sz="1800" dirty="0">
                <a:solidFill>
                  <a:schemeClr val="accent1">
                    <a:lumMod val="75000"/>
                  </a:schemeClr>
                </a:solidFill>
                <a:latin typeface="Oswald" charset="0"/>
              </a:rPr>
              <a:t>, procesar y analizar la información proveniente de los diferentes </a:t>
            </a:r>
            <a:r>
              <a:rPr lang="es-SV" sz="1800" dirty="0" smtClean="0">
                <a:solidFill>
                  <a:schemeClr val="accent1">
                    <a:lumMod val="75000"/>
                  </a:schemeClr>
                </a:solidFill>
                <a:latin typeface="Oswald" charset="0"/>
              </a:rPr>
              <a:t>centros penitenciarios.</a:t>
            </a:r>
          </a:p>
          <a:p>
            <a:pPr marL="342900" lvl="0" indent="-342900" algn="just">
              <a:buFont typeface="+mj-lt"/>
              <a:buAutoNum type="alphaLcPeriod"/>
            </a:pPr>
            <a:r>
              <a:rPr lang="es-SV" sz="1800" dirty="0" smtClean="0">
                <a:solidFill>
                  <a:schemeClr val="accent1">
                    <a:lumMod val="75000"/>
                  </a:schemeClr>
                </a:solidFill>
                <a:latin typeface="Oswald" charset="0"/>
              </a:rPr>
              <a:t>Elaborar </a:t>
            </a:r>
            <a:r>
              <a:rPr lang="es-SV" sz="1800" dirty="0">
                <a:solidFill>
                  <a:schemeClr val="accent1">
                    <a:lumMod val="75000"/>
                  </a:schemeClr>
                </a:solidFill>
                <a:latin typeface="Oswald" charset="0"/>
              </a:rPr>
              <a:t>informe periódicamente de novedades en los diferentes centros </a:t>
            </a:r>
            <a:r>
              <a:rPr lang="es-SV" sz="1800" dirty="0" smtClean="0">
                <a:solidFill>
                  <a:schemeClr val="accent1">
                    <a:lumMod val="75000"/>
                  </a:schemeClr>
                </a:solidFill>
                <a:latin typeface="Oswald" charset="0"/>
              </a:rPr>
              <a:t>penitenciarios.</a:t>
            </a:r>
          </a:p>
          <a:p>
            <a:pPr marL="342900" lvl="0" indent="-342900" algn="just">
              <a:buFont typeface="+mj-lt"/>
              <a:buAutoNum type="alphaLcPeriod"/>
            </a:pPr>
            <a:r>
              <a:rPr lang="es-SV" sz="1800" dirty="0" smtClean="0">
                <a:solidFill>
                  <a:schemeClr val="accent1">
                    <a:lumMod val="75000"/>
                  </a:schemeClr>
                </a:solidFill>
                <a:latin typeface="Oswald" charset="0"/>
              </a:rPr>
              <a:t>Apoyar </a:t>
            </a:r>
            <a:r>
              <a:rPr lang="es-SV" sz="1800" dirty="0">
                <a:solidFill>
                  <a:schemeClr val="accent1">
                    <a:lumMod val="75000"/>
                  </a:schemeClr>
                </a:solidFill>
                <a:latin typeface="Oswald" charset="0"/>
              </a:rPr>
              <a:t>al área operativa para la obtención de la </a:t>
            </a:r>
            <a:r>
              <a:rPr lang="es-SV" sz="1800" dirty="0" smtClean="0">
                <a:solidFill>
                  <a:schemeClr val="accent1">
                    <a:lumMod val="75000"/>
                  </a:schemeClr>
                </a:solidFill>
                <a:latin typeface="Oswald" charset="0"/>
              </a:rPr>
              <a:t>información.</a:t>
            </a:r>
          </a:p>
          <a:p>
            <a:pPr marL="342900" lvl="0" indent="-342900" algn="just">
              <a:buFont typeface="+mj-lt"/>
              <a:buAutoNum type="alphaLcPeriod"/>
            </a:pPr>
            <a:r>
              <a:rPr lang="es-SV" sz="1800" dirty="0" smtClean="0">
                <a:solidFill>
                  <a:schemeClr val="accent1">
                    <a:lumMod val="75000"/>
                  </a:schemeClr>
                </a:solidFill>
                <a:latin typeface="Oswald" charset="0"/>
              </a:rPr>
              <a:t>Otras </a:t>
            </a:r>
            <a:r>
              <a:rPr lang="es-SV" sz="1800" dirty="0">
                <a:solidFill>
                  <a:schemeClr val="accent1">
                    <a:lumMod val="75000"/>
                  </a:schemeClr>
                </a:solidFill>
                <a:latin typeface="Oswald" charset="0"/>
              </a:rPr>
              <a:t>que estime convenientes la jefatura para el funcionamiento de la unidad</a:t>
            </a:r>
            <a:r>
              <a:rPr lang="es-SV" sz="1800" dirty="0" smtClean="0">
                <a:solidFill>
                  <a:schemeClr val="accent1">
                    <a:lumMod val="75000"/>
                  </a:schemeClr>
                </a:solidFill>
                <a:latin typeface="Oswald" charset="0"/>
              </a:rPr>
              <a:t>.</a:t>
            </a:r>
          </a:p>
          <a:p>
            <a:pPr marL="342900" lvl="0" indent="-342900" algn="just">
              <a:buFont typeface="+mj-lt"/>
              <a:buAutoNum type="alphaLcPeriod"/>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17		Personal Masculino: 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447569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3089548" y="72008"/>
            <a:ext cx="2880320" cy="915566"/>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1630"/>
            <a:ext cx="9144000" cy="2005781"/>
          </a:xfrm>
          <a:prstGeom prst="rect">
            <a:avLst/>
          </a:prstGeom>
        </p:spPr>
      </p:pic>
      <p:pic>
        <p:nvPicPr>
          <p:cNvPr id="28" name="27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68" y="3240548"/>
            <a:ext cx="460192" cy="411322"/>
          </a:xfrm>
          <a:prstGeom prst="rect">
            <a:avLst/>
          </a:prstGeom>
        </p:spPr>
      </p:pic>
      <p:pic>
        <p:nvPicPr>
          <p:cNvPr id="10" name="9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960" y="3240548"/>
            <a:ext cx="460192" cy="411322"/>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240548"/>
            <a:ext cx="460192" cy="411322"/>
          </a:xfrm>
          <a:prstGeom prst="rect">
            <a:avLst/>
          </a:prstGeom>
        </p:spPr>
      </p:pic>
      <p:pic>
        <p:nvPicPr>
          <p:cNvPr id="13" name="12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232" y="3240548"/>
            <a:ext cx="460192" cy="411322"/>
          </a:xfrm>
          <a:prstGeom prst="rect">
            <a:avLst/>
          </a:prstGeom>
        </p:spPr>
      </p:pic>
      <p:pic>
        <p:nvPicPr>
          <p:cNvPr id="14" name="13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3240548"/>
            <a:ext cx="460192" cy="411322"/>
          </a:xfrm>
          <a:prstGeom prst="rect">
            <a:avLst/>
          </a:prstGeom>
        </p:spPr>
      </p:pic>
      <p:pic>
        <p:nvPicPr>
          <p:cNvPr id="15" name="14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368" y="3240548"/>
            <a:ext cx="460192" cy="411322"/>
          </a:xfrm>
          <a:prstGeom prst="rect">
            <a:avLst/>
          </a:prstGeom>
        </p:spPr>
      </p:pic>
      <p:pic>
        <p:nvPicPr>
          <p:cNvPr id="16" name="15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048" y="3240548"/>
            <a:ext cx="460192" cy="411322"/>
          </a:xfrm>
          <a:prstGeom prst="rect">
            <a:avLst/>
          </a:prstGeom>
        </p:spPr>
      </p:pic>
      <p:pic>
        <p:nvPicPr>
          <p:cNvPr id="17" name="16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8640" y="3240548"/>
            <a:ext cx="460192" cy="411322"/>
          </a:xfrm>
          <a:prstGeom prst="rect">
            <a:avLst/>
          </a:prstGeom>
        </p:spPr>
      </p:pic>
      <p:pic>
        <p:nvPicPr>
          <p:cNvPr id="18" name="17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1905" y="3240548"/>
            <a:ext cx="460192" cy="411322"/>
          </a:xfrm>
          <a:prstGeom prst="rect">
            <a:avLst/>
          </a:prstGeom>
        </p:spPr>
      </p:pic>
      <p:pic>
        <p:nvPicPr>
          <p:cNvPr id="19" name="18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497" y="3240548"/>
            <a:ext cx="460192" cy="411322"/>
          </a:xfrm>
          <a:prstGeom prst="rect">
            <a:avLst/>
          </a:prstGeom>
        </p:spPr>
      </p:pic>
      <p:pic>
        <p:nvPicPr>
          <p:cNvPr id="20" name="19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041" y="3240548"/>
            <a:ext cx="460192" cy="411322"/>
          </a:xfrm>
          <a:prstGeom prst="rect">
            <a:avLst/>
          </a:prstGeom>
        </p:spPr>
      </p:pic>
      <p:pic>
        <p:nvPicPr>
          <p:cNvPr id="21" name="20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633" y="3240548"/>
            <a:ext cx="460192" cy="411322"/>
          </a:xfrm>
          <a:prstGeom prst="rect">
            <a:avLst/>
          </a:prstGeom>
        </p:spPr>
      </p:pic>
      <p:pic>
        <p:nvPicPr>
          <p:cNvPr id="23" name="22 Imagen">
            <a:hlinkClick r:id="rId1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313" y="3240548"/>
            <a:ext cx="460192" cy="411322"/>
          </a:xfrm>
          <a:prstGeom prst="rect">
            <a:avLst/>
          </a:prstGeom>
        </p:spPr>
      </p:pic>
      <p:pic>
        <p:nvPicPr>
          <p:cNvPr id="24" name="23 Imagen">
            <a:hlinkClick r:id="rId1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8905" y="3240548"/>
            <a:ext cx="460192" cy="411322"/>
          </a:xfrm>
          <a:prstGeom prst="rect">
            <a:avLst/>
          </a:prstGeom>
        </p:spPr>
      </p:pic>
      <p:pic>
        <p:nvPicPr>
          <p:cNvPr id="25" name="24 Imagen">
            <a:hlinkClick r:id="rId1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1944404"/>
            <a:ext cx="460192" cy="411322"/>
          </a:xfrm>
          <a:prstGeom prst="rect">
            <a:avLst/>
          </a:prstGeom>
        </p:spPr>
      </p:pic>
      <p:pic>
        <p:nvPicPr>
          <p:cNvPr id="26" name="25 Imagen">
            <a:hlinkClick r:id="rId2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1944404"/>
            <a:ext cx="460192" cy="411322"/>
          </a:xfrm>
          <a:prstGeom prst="rect">
            <a:avLst/>
          </a:prstGeom>
        </p:spPr>
      </p:pic>
      <p:pic>
        <p:nvPicPr>
          <p:cNvPr id="27" name="26 Imagen">
            <a:hlinkClick r:id="rId2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6456" y="3240548"/>
            <a:ext cx="460192" cy="411322"/>
          </a:xfrm>
          <a:prstGeom prst="rect">
            <a:avLst/>
          </a:prstGeom>
        </p:spPr>
      </p:pic>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267494"/>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Mesas de la Esperanza.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Están </a:t>
            </a:r>
            <a:r>
              <a:rPr lang="es-SV" sz="1800" dirty="0">
                <a:solidFill>
                  <a:schemeClr val="accent1">
                    <a:lumMod val="75000"/>
                  </a:schemeClr>
                </a:solidFill>
                <a:latin typeface="Oswald" charset="0"/>
              </a:rPr>
              <a:t>conformadas por Representantes de los Privados de Libertad, los Directores de los Centros Penitenciarios, la Unidad de Derechos Humanos, el Inspector General y la Sub Dirección de Asuntos Jurídicos, con el propósito de generar un espacio mediante el cual la Dirección, los P</a:t>
            </a:r>
            <a:r>
              <a:rPr lang="es-SV" sz="1800" dirty="0" smtClean="0">
                <a:solidFill>
                  <a:schemeClr val="accent1">
                    <a:lumMod val="75000"/>
                  </a:schemeClr>
                </a:solidFill>
                <a:latin typeface="Oswald" charset="0"/>
              </a:rPr>
              <a:t>rivados de libertad y </a:t>
            </a:r>
            <a:r>
              <a:rPr lang="es-SV" sz="1800" dirty="0">
                <a:solidFill>
                  <a:schemeClr val="accent1">
                    <a:lumMod val="75000"/>
                  </a:schemeClr>
                </a:solidFill>
                <a:latin typeface="Oswald" charset="0"/>
              </a:rPr>
              <a:t>sus Familiares puedan transmitir sus necesidades a fin de que con la participación de los actores principales, puedan tomarse decisiones preventivas y correctivas que contribuyan con soluciones óptimas que garanticen una convivencia con armonía y justicia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865618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267494"/>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Auditoría Interna de Tiendas Institucionales.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342900" lvl="0" indent="-342900" algn="just">
              <a:buFont typeface="+mj-lt"/>
              <a:buAutoNum type="alphaLcPeriod"/>
            </a:pPr>
            <a:r>
              <a:rPr lang="es-SV" sz="1800" dirty="0">
                <a:solidFill>
                  <a:schemeClr val="accent1">
                    <a:lumMod val="75000"/>
                  </a:schemeClr>
                </a:solidFill>
                <a:latin typeface="Oswald" charset="0"/>
              </a:rPr>
              <a:t>Asistir a la máxima autoridad institucional en el cumplimiento delos objetivos, </a:t>
            </a:r>
            <a:r>
              <a:rPr lang="es-SV" sz="1800" dirty="0" smtClean="0">
                <a:solidFill>
                  <a:schemeClr val="accent1">
                    <a:lumMod val="75000"/>
                  </a:schemeClr>
                </a:solidFill>
                <a:latin typeface="Oswald" charset="0"/>
              </a:rPr>
              <a:t>evaluando los </a:t>
            </a:r>
            <a:r>
              <a:rPr lang="es-SV" sz="1800" dirty="0">
                <a:solidFill>
                  <a:schemeClr val="accent1">
                    <a:lumMod val="75000"/>
                  </a:schemeClr>
                </a:solidFill>
                <a:latin typeface="Oswald" charset="0"/>
              </a:rPr>
              <a:t>sistemas de control existentes en la Coordinación de Tiendas Institucional y </a:t>
            </a:r>
            <a:r>
              <a:rPr lang="es-SV" sz="1800" dirty="0" smtClean="0">
                <a:solidFill>
                  <a:schemeClr val="accent1">
                    <a:lumMod val="75000"/>
                  </a:schemeClr>
                </a:solidFill>
                <a:latin typeface="Oswald" charset="0"/>
              </a:rPr>
              <a:t>fomentar la </a:t>
            </a:r>
            <a:r>
              <a:rPr lang="es-SV" sz="1800" dirty="0">
                <a:solidFill>
                  <a:schemeClr val="accent1">
                    <a:lumMod val="75000"/>
                  </a:schemeClr>
                </a:solidFill>
                <a:latin typeface="Oswald" charset="0"/>
              </a:rPr>
              <a:t>cultura de control.</a:t>
            </a:r>
          </a:p>
          <a:p>
            <a:pPr marL="342900" lvl="0" indent="-342900" algn="just">
              <a:buFont typeface="+mj-lt"/>
              <a:buAutoNum type="alphaLcPeriod"/>
            </a:pPr>
            <a:r>
              <a:rPr lang="es-SV" sz="1800" dirty="0">
                <a:solidFill>
                  <a:schemeClr val="accent1">
                    <a:lumMod val="75000"/>
                  </a:schemeClr>
                </a:solidFill>
                <a:latin typeface="Oswald" charset="0"/>
              </a:rPr>
              <a:t>Apoyar la gestión de la Coordinación de Tiendas Institucionales realizando </a:t>
            </a:r>
            <a:r>
              <a:rPr lang="es-SV" sz="1800" dirty="0" smtClean="0">
                <a:solidFill>
                  <a:schemeClr val="accent1">
                    <a:lumMod val="75000"/>
                  </a:schemeClr>
                </a:solidFill>
                <a:latin typeface="Oswald" charset="0"/>
              </a:rPr>
              <a:t>análisis, evaluaciones</a:t>
            </a:r>
            <a:r>
              <a:rPr lang="es-SV" sz="1800" dirty="0">
                <a:solidFill>
                  <a:schemeClr val="accent1">
                    <a:lumMod val="75000"/>
                  </a:schemeClr>
                </a:solidFill>
                <a:latin typeface="Oswald" charset="0"/>
              </a:rPr>
              <a:t>, recomendaciones, </a:t>
            </a:r>
            <a:r>
              <a:rPr lang="es-SV" sz="1800" dirty="0" smtClean="0">
                <a:solidFill>
                  <a:schemeClr val="accent1">
                    <a:lumMod val="75000"/>
                  </a:schemeClr>
                </a:solidFill>
                <a:latin typeface="Oswald" charset="0"/>
              </a:rPr>
              <a:t>asesoría </a:t>
            </a:r>
            <a:r>
              <a:rPr lang="es-SV" sz="1800" dirty="0">
                <a:solidFill>
                  <a:schemeClr val="accent1">
                    <a:lumMod val="75000"/>
                  </a:schemeClr>
                </a:solidFill>
                <a:latin typeface="Oswald" charset="0"/>
              </a:rPr>
              <a:t>e información concerniente a las </a:t>
            </a:r>
            <a:r>
              <a:rPr lang="es-SV" sz="1800" dirty="0" smtClean="0">
                <a:solidFill>
                  <a:schemeClr val="accent1">
                    <a:lumMod val="75000"/>
                  </a:schemeClr>
                </a:solidFill>
                <a:latin typeface="Oswald" charset="0"/>
              </a:rPr>
              <a:t>actividades auditadas</a:t>
            </a:r>
            <a:r>
              <a:rPr lang="es-SV" sz="1800" dirty="0">
                <a:solidFill>
                  <a:schemeClr val="accent1">
                    <a:lumMod val="75000"/>
                  </a:schemeClr>
                </a:solidFill>
                <a:latin typeface="Oswald" charset="0"/>
              </a:rPr>
              <a:t>.</a:t>
            </a:r>
          </a:p>
          <a:p>
            <a:pPr marL="342900" lvl="0" indent="-342900" algn="just">
              <a:buFont typeface="+mj-lt"/>
              <a:buAutoNum type="alphaLcPeriod"/>
            </a:pPr>
            <a:r>
              <a:rPr lang="es-SV" sz="1800" dirty="0">
                <a:solidFill>
                  <a:schemeClr val="accent1">
                    <a:lumMod val="75000"/>
                  </a:schemeClr>
                </a:solidFill>
                <a:latin typeface="Oswald" charset="0"/>
              </a:rPr>
              <a:t>Evaluar e informar sobre el </a:t>
            </a:r>
            <a:r>
              <a:rPr lang="es-SV" sz="1800" dirty="0" smtClean="0">
                <a:solidFill>
                  <a:schemeClr val="accent1">
                    <a:lumMod val="75000"/>
                  </a:schemeClr>
                </a:solidFill>
                <a:latin typeface="Oswald" charset="0"/>
              </a:rPr>
              <a:t>control </a:t>
            </a:r>
            <a:r>
              <a:rPr lang="es-SV" sz="1800" dirty="0">
                <a:solidFill>
                  <a:schemeClr val="accent1">
                    <a:lumMod val="75000"/>
                  </a:schemeClr>
                </a:solidFill>
                <a:latin typeface="Oswald" charset="0"/>
              </a:rPr>
              <a:t>y ejecución presupuestaria provenientes de </a:t>
            </a:r>
            <a:r>
              <a:rPr lang="es-SV" sz="1800" dirty="0" smtClean="0">
                <a:solidFill>
                  <a:schemeClr val="accent1">
                    <a:lumMod val="75000"/>
                  </a:schemeClr>
                </a:solidFill>
                <a:latin typeface="Oswald" charset="0"/>
              </a:rPr>
              <a:t>fondos de </a:t>
            </a:r>
            <a:r>
              <a:rPr lang="es-SV" sz="1800" dirty="0">
                <a:solidFill>
                  <a:schemeClr val="accent1">
                    <a:lumMod val="75000"/>
                  </a:schemeClr>
                </a:solidFill>
                <a:latin typeface="Oswald" charset="0"/>
              </a:rPr>
              <a:t>Tiendas Institucionales</a:t>
            </a:r>
            <a:r>
              <a:rPr lang="es-SV" sz="1800" dirty="0" smtClean="0">
                <a:solidFill>
                  <a:schemeClr val="accent1">
                    <a:lumMod val="75000"/>
                  </a:schemeClr>
                </a:solidFill>
                <a:latin typeface="Oswald" charset="0"/>
              </a:rPr>
              <a:t>.</a:t>
            </a:r>
          </a:p>
          <a:p>
            <a:pPr marL="342900" lvl="0" indent="-342900" algn="just">
              <a:buFont typeface="+mj-lt"/>
              <a:buAutoNum type="alphaLcPeriod"/>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184044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Operaciones.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		Personal Masculino: 83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140652" y="0"/>
            <a:ext cx="4017089" cy="699542"/>
          </a:xfrm>
          <a:prstGeom prst="rect">
            <a:avLst/>
          </a:prstGeom>
        </p:spPr>
        <p:txBody>
          <a:bodyPr lIns="91425" tIns="91425" rIns="91425" bIns="91425" anchor="ctr" anchorCtr="0">
            <a:noAutofit/>
          </a:bodyPr>
          <a:lstStyle/>
          <a:p>
            <a:pPr lvl="0">
              <a:spcBef>
                <a:spcPts val="0"/>
              </a:spcBef>
              <a:buNone/>
            </a:pPr>
            <a:r>
              <a:rPr lang="en" sz="3200" dirty="0" smtClean="0"/>
              <a:t>Organigrama Institucional</a:t>
            </a:r>
            <a:endParaRPr lang="en" sz="32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dicho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5840" t="22000" r="2179" b="7313"/>
          <a:stretch/>
        </p:blipFill>
        <p:spPr>
          <a:xfrm>
            <a:off x="0" y="0"/>
            <a:ext cx="5140652" cy="51125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16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4</a:t>
            </a:r>
            <a:r>
              <a:rPr lang="es-SV" sz="1800" dirty="0" smtClean="0">
                <a:solidFill>
                  <a:schemeClr val="accent1">
                    <a:lumMod val="75000"/>
                  </a:schemeClr>
                </a:solidFill>
                <a:latin typeface="Oswald" charset="0"/>
              </a:rPr>
              <a:t>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452440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28		Personal Masculino: 94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334451"/>
            <a:ext cx="7560840" cy="4685571"/>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342900" lvl="0" indent="-342900" algn="just">
              <a:buFont typeface="+mj-lt"/>
              <a:buAutoNum type="alphaLcPeriod"/>
            </a:pPr>
            <a:r>
              <a:rPr lang="es-SV" sz="1600" dirty="0">
                <a:solidFill>
                  <a:schemeClr val="accent1">
                    <a:lumMod val="75000"/>
                  </a:schemeClr>
                </a:solidFill>
                <a:latin typeface="Oswald" charset="0"/>
              </a:rPr>
              <a:t>Dar 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11			Personal Masculino: 5</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4</a:t>
            </a:r>
            <a:r>
              <a:rPr lang="es-SV" sz="1800" dirty="0" smtClean="0">
                <a:solidFill>
                  <a:schemeClr val="accent1">
                    <a:lumMod val="75000"/>
                  </a:schemeClr>
                </a:solidFill>
                <a:latin typeface="Oswald" charset="0"/>
              </a:rPr>
              <a:t>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 Coordinación de </a:t>
            </a:r>
            <a:r>
              <a:rPr lang="es-SV" sz="1800" dirty="0" smtClean="0">
                <a:solidFill>
                  <a:schemeClr val="accent1">
                    <a:lumMod val="75000"/>
                  </a:schemeClr>
                </a:solidFill>
                <a:latin typeface="Oswald" charset="0"/>
              </a:rPr>
              <a:t>Tiendas Institucionales</a:t>
            </a:r>
            <a:r>
              <a:rPr lang="es-SV" sz="1800" dirty="0">
                <a:solidFill>
                  <a:schemeClr val="accent1">
                    <a:lumMod val="75000"/>
                  </a:schemeClr>
                </a:solidFill>
                <a:latin typeface="Oswald" charset="0"/>
              </a:rPr>
              <a:t>, Fondo de Actividades Especiales (FAE) y al Departamento de </a:t>
            </a:r>
            <a:r>
              <a:rPr lang="es-SV" sz="1800" dirty="0" smtClean="0">
                <a:solidFill>
                  <a:schemeClr val="accent1">
                    <a:lumMod val="75000"/>
                  </a:schemeClr>
                </a:solidFill>
                <a:latin typeface="Oswald" charset="0"/>
              </a:rPr>
              <a:t>Servicios Generales.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Nacional de Educación.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programas </a:t>
            </a:r>
            <a:r>
              <a:rPr lang="es-SV" sz="1800" dirty="0" smtClean="0">
                <a:solidFill>
                  <a:schemeClr val="accent1">
                    <a:lumMod val="75000"/>
                  </a:schemeClr>
                </a:solidFill>
                <a:latin typeface="Oswald" charset="0"/>
              </a:rPr>
              <a:t>de educación </a:t>
            </a:r>
            <a:r>
              <a:rPr lang="es-SV" sz="1800" dirty="0">
                <a:solidFill>
                  <a:schemeClr val="accent1">
                    <a:lumMod val="75000"/>
                  </a:schemeClr>
                </a:solidFill>
                <a:latin typeface="Oswald" charset="0"/>
              </a:rPr>
              <a:t>Integral para los privados de </a:t>
            </a:r>
            <a:r>
              <a:rPr lang="es-SV" sz="1800" dirty="0" smtClean="0">
                <a:solidFill>
                  <a:schemeClr val="accent1">
                    <a:lumMod val="75000"/>
                  </a:schemeClr>
                </a:solidFill>
                <a:latin typeface="Oswald" charset="0"/>
              </a:rPr>
              <a:t>libertad, así como velar porque los centros escolares de los diferentes centros penales contraten personal docente que cumpla los requisitos exigidos por el Ministerio de Educación.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861058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627534"/>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3203848" y="123478"/>
            <a:ext cx="2880320" cy="1008112"/>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30982" t="22000" r="30982" b="67800"/>
          <a:stretch/>
        </p:blipFill>
        <p:spPr>
          <a:xfrm>
            <a:off x="1237189" y="987574"/>
            <a:ext cx="6639555" cy="2304256"/>
          </a:xfrm>
          <a:prstGeom prst="rect">
            <a:avLst/>
          </a:prstGeom>
        </p:spPr>
      </p:pic>
      <p:sp>
        <p:nvSpPr>
          <p:cNvPr id="6" name="Shape 229"/>
          <p:cNvSpPr txBox="1">
            <a:spLocks/>
          </p:cNvSpPr>
          <p:nvPr/>
        </p:nvSpPr>
        <p:spPr>
          <a:xfrm>
            <a:off x="1574902" y="3795886"/>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t> </a:t>
            </a:r>
            <a:r>
              <a:rPr lang="es-SV" sz="1400" b="1" dirty="0" smtClean="0">
                <a:solidFill>
                  <a:schemeClr val="bg2">
                    <a:lumMod val="75000"/>
                  </a:schemeClr>
                </a:solidFill>
              </a:rPr>
              <a:t>Hipervínculos. </a:t>
            </a:r>
            <a:r>
              <a:rPr lang="es-SV" sz="1400" dirty="0" smtClean="0">
                <a:solidFill>
                  <a:schemeClr val="bg2">
                    <a:lumMod val="75000"/>
                  </a:schemeClr>
                </a:solidFill>
              </a:rPr>
              <a:t>A partir de aquí, en modo presentación, donde encuentre las imágenes con la palabra </a:t>
            </a:r>
            <a:r>
              <a:rPr lang="es-SV" sz="1400" b="1" dirty="0" smtClean="0">
                <a:solidFill>
                  <a:schemeClr val="bg2">
                    <a:lumMod val="75000"/>
                  </a:schemeClr>
                </a:solidFill>
              </a:rPr>
              <a:t>ENLACE</a:t>
            </a:r>
            <a:r>
              <a:rPr lang="es-SV" sz="1400" dirty="0" smtClean="0">
                <a:solidFill>
                  <a:schemeClr val="bg2">
                    <a:lumMod val="7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bg2">
                    <a:lumMod val="75000"/>
                  </a:schemeClr>
                </a:solidFill>
              </a:rPr>
              <a:t>VOLVER</a:t>
            </a:r>
            <a:r>
              <a:rPr lang="es-SV" sz="1400" dirty="0" smtClean="0">
                <a:solidFill>
                  <a:schemeClr val="bg2">
                    <a:lumMod val="7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pic>
        <p:nvPicPr>
          <p:cNvPr id="2" name="1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3119472"/>
            <a:ext cx="676217" cy="604406"/>
          </a:xfrm>
          <a:prstGeom prst="rect">
            <a:avLst/>
          </a:prstGeom>
        </p:spPr>
      </p:pic>
      <p:pic>
        <p:nvPicPr>
          <p:cNvPr id="7" name="6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915566"/>
            <a:ext cx="676217" cy="604406"/>
          </a:xfrm>
          <a:prstGeom prst="rect">
            <a:avLst/>
          </a:prstGeom>
        </p:spPr>
      </p:pic>
      <p:pic>
        <p:nvPicPr>
          <p:cNvPr id="9" name="8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823" y="3119472"/>
            <a:ext cx="676217" cy="604406"/>
          </a:xfrm>
          <a:prstGeom prst="rect">
            <a:avLst/>
          </a:prstGeom>
        </p:spPr>
      </p:pic>
      <p:pic>
        <p:nvPicPr>
          <p:cNvPr id="10" name="9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3119472"/>
            <a:ext cx="676217" cy="60440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10</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Formulación y Gestión de Proyectos.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Producción Penitenciaria.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8</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3059832" y="82302"/>
            <a:ext cx="2880320" cy="915566"/>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5</a:t>
            </a:r>
            <a:endParaRPr lang="en" sz="6000" dirty="0">
              <a:solidFill>
                <a:srgbClr val="FF9900"/>
              </a:solidFill>
            </a:endParaRPr>
          </a:p>
        </p:txBody>
      </p:sp>
      <p:pic>
        <p:nvPicPr>
          <p:cNvPr id="41" name="Imagen 3"/>
          <p:cNvPicPr>
            <a:picLocks noChangeAspect="1"/>
          </p:cNvPicPr>
          <p:nvPr/>
        </p:nvPicPr>
        <p:blipFill rotWithShape="1">
          <a:blip r:embed="rId3">
            <a:extLst>
              <a:ext uri="{28A0092B-C50C-407E-A947-70E740481C1C}">
                <a14:useLocalDpi xmlns:a14="http://schemas.microsoft.com/office/drawing/2010/main" val="0"/>
              </a:ext>
            </a:extLst>
          </a:blip>
          <a:srcRect l="67195" t="52924" r="19790" b="36083"/>
          <a:stretch/>
        </p:blipFill>
        <p:spPr>
          <a:xfrm>
            <a:off x="3131840" y="1199721"/>
            <a:ext cx="2807402" cy="3068523"/>
          </a:xfrm>
          <a:prstGeom prst="rect">
            <a:avLst/>
          </a:prstGeom>
        </p:spPr>
      </p:pic>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6453" y="4055576"/>
            <a:ext cx="676217" cy="604406"/>
          </a:xfrm>
          <a:prstGeom prst="rect">
            <a:avLst/>
          </a:prstGeom>
        </p:spPr>
      </p:pic>
      <p:pic>
        <p:nvPicPr>
          <p:cNvPr id="40" name="39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0476" y="4055576"/>
            <a:ext cx="676217" cy="604406"/>
          </a:xfrm>
          <a:prstGeom prst="rect">
            <a:avLst/>
          </a:prstGeom>
        </p:spPr>
      </p:pic>
      <p:sp>
        <p:nvSpPr>
          <p:cNvPr id="42" name="41 Rectángulo"/>
          <p:cNvSpPr/>
          <p:nvPr/>
        </p:nvSpPr>
        <p:spPr>
          <a:xfrm>
            <a:off x="3131840" y="987574"/>
            <a:ext cx="817137"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43" name="42 Rectángulo"/>
          <p:cNvSpPr/>
          <p:nvPr/>
        </p:nvSpPr>
        <p:spPr>
          <a:xfrm>
            <a:off x="5149556" y="997868"/>
            <a:ext cx="817137"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33		Personal Masculino: 17</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a:t>
            </a:r>
            <a:r>
              <a:rPr lang="es-SV" sz="1800" b="1" dirty="0" smtClean="0">
                <a:solidFill>
                  <a:schemeClr val="accent1">
                    <a:lumMod val="75000"/>
                  </a:schemeClr>
                </a:solidFill>
                <a:latin typeface="Oswald" charset="0"/>
              </a:rPr>
              <a:t>Penitenciaria de Derechos Humanos.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las</a:t>
            </a:r>
          </a:p>
          <a:p>
            <a:pPr marL="285750" lvl="0" indent="-285750" algn="just">
              <a:buFont typeface="Arial" pitchFamily="34" charset="0"/>
              <a:buChar char="•"/>
            </a:pPr>
            <a:r>
              <a:rPr lang="es-SV" sz="1800" dirty="0">
                <a:solidFill>
                  <a:schemeClr val="accent1">
                    <a:lumMod val="75000"/>
                  </a:schemeClr>
                </a:solidFill>
                <a:latin typeface="Oswald" charset="0"/>
              </a:rPr>
              <a:t>personas 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5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754892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a:extLst>
              <a:ext uri="{28A0092B-C50C-407E-A947-70E740481C1C}">
                <a14:useLocalDpi xmlns:a14="http://schemas.microsoft.com/office/drawing/2010/main" val="0"/>
              </a:ext>
            </a:extLst>
          </a:blip>
          <a:srcRect l="48974" t="52745" r="37267" b="20246"/>
          <a:stretch/>
        </p:blipFill>
        <p:spPr>
          <a:xfrm>
            <a:off x="2478406" y="397169"/>
            <a:ext cx="1762948" cy="4478837"/>
          </a:xfrm>
          <a:prstGeom prst="rect">
            <a:avLst/>
          </a:prstGeom>
        </p:spPr>
      </p:pic>
      <p:sp>
        <p:nvSpPr>
          <p:cNvPr id="3" name="Shape 170"/>
          <p:cNvSpPr txBox="1">
            <a:spLocks/>
          </p:cNvSpPr>
          <p:nvPr/>
        </p:nvSpPr>
        <p:spPr>
          <a:xfrm>
            <a:off x="5940152"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6</a:t>
            </a:r>
            <a:endParaRPr lang="en" sz="6000" dirty="0">
              <a:solidFill>
                <a:srgbClr val="FF9900"/>
              </a:solidFill>
            </a:endParaRPr>
          </a:p>
        </p:txBody>
      </p:sp>
      <p:sp>
        <p:nvSpPr>
          <p:cNvPr id="4" name="3 Rectángulo"/>
          <p:cNvSpPr/>
          <p:nvPr/>
        </p:nvSpPr>
        <p:spPr>
          <a:xfrm>
            <a:off x="3761528" y="313719"/>
            <a:ext cx="817137" cy="817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4 Rectángulo"/>
          <p:cNvSpPr/>
          <p:nvPr/>
        </p:nvSpPr>
        <p:spPr>
          <a:xfrm>
            <a:off x="2152303" y="279972"/>
            <a:ext cx="81713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5 Rectángulo"/>
          <p:cNvSpPr/>
          <p:nvPr/>
        </p:nvSpPr>
        <p:spPr>
          <a:xfrm>
            <a:off x="2979512" y="123478"/>
            <a:ext cx="817137"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1563638"/>
            <a:ext cx="676217" cy="604406"/>
          </a:xfrm>
          <a:prstGeom prst="rect">
            <a:avLst/>
          </a:prstGeom>
        </p:spPr>
      </p:pic>
      <p:pic>
        <p:nvPicPr>
          <p:cNvPr id="8" name="7 Imagen">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563638"/>
            <a:ext cx="676217" cy="604406"/>
          </a:xfrm>
          <a:prstGeom prst="rect">
            <a:avLst/>
          </a:prstGeom>
        </p:spPr>
      </p:pic>
      <p:pic>
        <p:nvPicPr>
          <p:cNvPr id="9" name="8 Imagen">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2399392"/>
            <a:ext cx="676217" cy="604406"/>
          </a:xfrm>
          <a:prstGeom prst="rect">
            <a:avLst/>
          </a:prstGeom>
        </p:spPr>
      </p:pic>
      <p:pic>
        <p:nvPicPr>
          <p:cNvPr id="10" name="9 Imagen">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399392"/>
            <a:ext cx="676217" cy="604406"/>
          </a:xfrm>
          <a:prstGeom prst="rect">
            <a:avLst/>
          </a:prstGeom>
        </p:spPr>
      </p:pic>
      <p:pic>
        <p:nvPicPr>
          <p:cNvPr id="11" name="10 Imagen">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422" y="3263488"/>
            <a:ext cx="676217" cy="604406"/>
          </a:xfrm>
          <a:prstGeom prst="rect">
            <a:avLst/>
          </a:prstGeom>
        </p:spPr>
      </p:pic>
      <p:pic>
        <p:nvPicPr>
          <p:cNvPr id="12" name="11 Imagen">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263488"/>
            <a:ext cx="676217" cy="604406"/>
          </a:xfrm>
          <a:prstGeom prst="rect">
            <a:avLst/>
          </a:prstGeom>
        </p:spPr>
      </p:pic>
      <p:pic>
        <p:nvPicPr>
          <p:cNvPr id="13" name="12 Imagen">
            <a:hlinkClick r:id="rId10"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127584"/>
            <a:ext cx="676217" cy="604406"/>
          </a:xfrm>
          <a:prstGeom prst="rect">
            <a:avLst/>
          </a:prstGeom>
        </p:spPr>
      </p:pic>
      <p:pic>
        <p:nvPicPr>
          <p:cNvPr id="14" name="13 Imagen">
            <a:hlinkClick r:id="rId11"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234" y="4127584"/>
            <a:ext cx="676217" cy="604406"/>
          </a:xfrm>
          <a:prstGeom prst="rect">
            <a:avLst/>
          </a:prstGeom>
        </p:spPr>
      </p:pic>
    </p:spTree>
    <p:extLst>
      <p:ext uri="{BB962C8B-B14F-4D97-AF65-F5344CB8AC3E}">
        <p14:creationId xmlns:p14="http://schemas.microsoft.com/office/powerpoint/2010/main" val="3908746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endParaRPr lang="es-SV" sz="1800" dirty="0">
              <a:solidFill>
                <a:schemeClr val="accent1">
                  <a:lumMod val="75000"/>
                </a:schemeClr>
              </a:solidFill>
              <a:latin typeface="Oswald" charset="0"/>
            </a:endParaRP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de Tiendas Institucionales.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Administrar con transparencia, eficiencia y eficacia los recursos generados por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del Sistema Penitenciario.</a:t>
            </a:r>
          </a:p>
          <a:p>
            <a:pPr marL="285750" lvl="0" indent="-285750" algn="just">
              <a:buFont typeface="Arial" pitchFamily="34" charset="0"/>
              <a:buChar char="•"/>
            </a:pPr>
            <a:r>
              <a:rPr lang="es-SV" sz="1800" dirty="0">
                <a:solidFill>
                  <a:schemeClr val="accent1">
                    <a:lumMod val="75000"/>
                  </a:schemeClr>
                </a:solidFill>
                <a:latin typeface="Oswald" charset="0"/>
              </a:rPr>
              <a:t>Aplicar un control efectivo sobre bienes de uso adquiridos por medio del Fondo de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en coordinación con el área de activo fijo de </a:t>
            </a:r>
            <a:r>
              <a:rPr lang="es-SV" sz="1800" dirty="0" smtClean="0">
                <a:solidFill>
                  <a:schemeClr val="accent1">
                    <a:lumMod val="75000"/>
                  </a:schemeClr>
                </a:solidFill>
                <a:latin typeface="Oswald" charset="0"/>
              </a:rPr>
              <a:t>la </a:t>
            </a:r>
            <a:r>
              <a:rPr lang="es-SV" sz="1800" dirty="0">
                <a:solidFill>
                  <a:schemeClr val="accent1">
                    <a:lumMod val="75000"/>
                  </a:schemeClr>
                </a:solidFill>
                <a:latin typeface="Oswald" charset="0"/>
              </a:rPr>
              <a:t>DGCP.</a:t>
            </a:r>
          </a:p>
          <a:p>
            <a:pPr marL="285750" lvl="0" indent="-285750" algn="just">
              <a:buFont typeface="Arial" pitchFamily="34" charset="0"/>
              <a:buChar char="•"/>
            </a:pPr>
            <a:r>
              <a:rPr lang="es-SV" sz="1800" dirty="0">
                <a:solidFill>
                  <a:schemeClr val="accent1">
                    <a:lumMod val="75000"/>
                  </a:schemeClr>
                </a:solidFill>
                <a:latin typeface="Oswald" charset="0"/>
              </a:rPr>
              <a:t>Custodiar la documentación de soporte de las operaciones realizadas y mantener </a:t>
            </a:r>
            <a:r>
              <a:rPr lang="es-SV" sz="1800" dirty="0" smtClean="0">
                <a:solidFill>
                  <a:schemeClr val="accent1">
                    <a:lumMod val="75000"/>
                  </a:schemeClr>
                </a:solidFill>
                <a:latin typeface="Oswald" charset="0"/>
              </a:rPr>
              <a:t>un orden </a:t>
            </a:r>
            <a:r>
              <a:rPr lang="es-SV" sz="1800" dirty="0">
                <a:solidFill>
                  <a:schemeClr val="accent1">
                    <a:lumMod val="75000"/>
                  </a:schemeClr>
                </a:solidFill>
                <a:latin typeface="Oswald" charset="0"/>
              </a:rPr>
              <a:t>efectivo de la misma.</a:t>
            </a:r>
          </a:p>
          <a:p>
            <a:pPr marL="285750" lvl="0" indent="-285750" algn="just">
              <a:buFont typeface="Arial" pitchFamily="34" charset="0"/>
              <a:buChar char="•"/>
            </a:pPr>
            <a:r>
              <a:rPr lang="es-SV" sz="1800" dirty="0">
                <a:solidFill>
                  <a:schemeClr val="accent1">
                    <a:lumMod val="75000"/>
                  </a:schemeClr>
                </a:solidFill>
                <a:latin typeface="Oswald" charset="0"/>
              </a:rPr>
              <a:t>Remesar al banco los ingresos percibidos por la venta de productos, a más tardar </a:t>
            </a:r>
            <a:r>
              <a:rPr lang="es-SV" sz="1800" dirty="0" smtClean="0">
                <a:solidFill>
                  <a:schemeClr val="accent1">
                    <a:lumMod val="75000"/>
                  </a:schemeClr>
                </a:solidFill>
                <a:latin typeface="Oswald" charset="0"/>
              </a:rPr>
              <a:t>el siguiente </a:t>
            </a:r>
            <a:r>
              <a:rPr lang="es-SV" sz="1800" dirty="0">
                <a:solidFill>
                  <a:schemeClr val="accent1">
                    <a:lumMod val="75000"/>
                  </a:schemeClr>
                </a:solidFill>
                <a:latin typeface="Oswald" charset="0"/>
              </a:rPr>
              <a:t>día hábil de su recaudación.</a:t>
            </a:r>
          </a:p>
          <a:p>
            <a:pPr marL="285750" lvl="0" indent="-285750" algn="just">
              <a:buFont typeface="Arial" pitchFamily="34" charset="0"/>
              <a:buChar char="•"/>
            </a:pPr>
            <a:r>
              <a:rPr lang="es-SV" sz="1800" dirty="0">
                <a:solidFill>
                  <a:schemeClr val="accent1">
                    <a:lumMod val="75000"/>
                  </a:schemeClr>
                </a:solidFill>
                <a:latin typeface="Oswald" charset="0"/>
              </a:rPr>
              <a:t>Establecer control sobre los ingresos y egresos del fondo de las </a:t>
            </a:r>
            <a:r>
              <a:rPr lang="es-SV" sz="1800" dirty="0" smtClean="0">
                <a:solidFill>
                  <a:schemeClr val="accent1">
                    <a:lumMod val="75000"/>
                  </a:schemeClr>
                </a:solidFill>
                <a:latin typeface="Oswald" charset="0"/>
              </a:rPr>
              <a:t>Tiendas, entre otras funciones.</a:t>
            </a: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12		Personal Masculino: 9</a:t>
            </a: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3910065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B5D9"/>
        </a:solidFill>
        <a:effectLst/>
      </p:bgPr>
    </p:bg>
    <p:spTree>
      <p:nvGrpSpPr>
        <p:cNvPr id="1" name="Shape 156"/>
        <p:cNvGrpSpPr/>
        <p:nvPr/>
      </p:nvGrpSpPr>
      <p:grpSpPr>
        <a:xfrm>
          <a:off x="0" y="0"/>
          <a:ext cx="0" cy="0"/>
          <a:chOff x="0" y="0"/>
          <a:chExt cx="0" cy="0"/>
        </a:xfrm>
      </p:grpSpPr>
      <p:sp>
        <p:nvSpPr>
          <p:cNvPr id="4" name="Título 3"/>
          <p:cNvSpPr>
            <a:spLocks noGrp="1"/>
          </p:cNvSpPr>
          <p:nvPr>
            <p:ph type="ctrTitle"/>
          </p:nvPr>
        </p:nvSpPr>
        <p:spPr>
          <a:xfrm>
            <a:off x="84529" y="51470"/>
            <a:ext cx="8911860" cy="642333"/>
          </a:xfrm>
        </p:spPr>
        <p:txBody>
          <a:bodyPr/>
          <a:lstStyle/>
          <a:p>
            <a:pPr algn="ctr"/>
            <a:r>
              <a:rPr lang="es-ES" sz="3200" dirty="0" smtClean="0">
                <a:effectLst>
                  <a:outerShdw blurRad="38100" dist="38100" dir="2700000" algn="tl">
                    <a:srgbClr val="000000">
                      <a:alpha val="43137"/>
                    </a:srgbClr>
                  </a:outerShdw>
                </a:effectLst>
              </a:rPr>
              <a:t>Ministerio de Justicia y Seguridad P</a:t>
            </a:r>
            <a:r>
              <a:rPr lang="es-ES" sz="3200" dirty="0" smtClean="0">
                <a:effectLst>
                  <a:outerShdw blurRad="38100" dist="38100" dir="2700000" algn="tl">
                    <a:srgbClr val="000000">
                      <a:alpha val="43137"/>
                    </a:srgbClr>
                  </a:outerShdw>
                </a:effectLst>
                <a:latin typeface="+mj-lt"/>
              </a:rPr>
              <a:t>ú</a:t>
            </a:r>
            <a:r>
              <a:rPr lang="es-ES" sz="3200" dirty="0" smtClean="0">
                <a:effectLst>
                  <a:outerShdw blurRad="38100" dist="38100" dir="2700000" algn="tl">
                    <a:srgbClr val="000000">
                      <a:alpha val="43137"/>
                    </a:srgbClr>
                  </a:outerShdw>
                </a:effectLst>
              </a:rPr>
              <a:t>blica</a:t>
            </a:r>
            <a:endParaRPr lang="es-ES" sz="3200" dirty="0">
              <a:effectLst>
                <a:outerShdw blurRad="38100" dist="38100" dir="2700000" algn="tl">
                  <a:srgbClr val="000000">
                    <a:alpha val="43137"/>
                  </a:srgbClr>
                </a:outerShdw>
              </a:effectLst>
            </a:endParaRPr>
          </a:p>
        </p:txBody>
      </p:sp>
      <p:sp>
        <p:nvSpPr>
          <p:cNvPr id="3" name="Shape 229"/>
          <p:cNvSpPr txBox="1">
            <a:spLocks/>
          </p:cNvSpPr>
          <p:nvPr/>
        </p:nvSpPr>
        <p:spPr>
          <a:xfrm>
            <a:off x="179512" y="843558"/>
            <a:ext cx="8784976" cy="3888432"/>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smtClean="0">
                <a:solidFill>
                  <a:schemeClr val="tx1">
                    <a:lumMod val="95000"/>
                    <a:lumOff val="5000"/>
                  </a:schemeClr>
                </a:solidFill>
              </a:rPr>
              <a:t>Ministerio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r>
              <a:rPr lang="es-SV" sz="1400" dirty="0" smtClean="0">
                <a:solidFill>
                  <a:schemeClr val="tx1">
                    <a:lumMod val="95000"/>
                    <a:lumOff val="5000"/>
                  </a:schemeClr>
                </a:solidFill>
              </a:rPr>
              <a:t>Entidad </a:t>
            </a:r>
            <a:r>
              <a:rPr lang="es-SV" sz="1400" dirty="0">
                <a:solidFill>
                  <a:schemeClr val="tx1">
                    <a:lumMod val="95000"/>
                    <a:lumOff val="5000"/>
                  </a:schemeClr>
                </a:solidFill>
              </a:rPr>
              <a:t>encargada de </a:t>
            </a:r>
            <a:r>
              <a:rPr lang="es-SV" sz="1400" dirty="0" smtClean="0">
                <a:solidFill>
                  <a:schemeClr val="tx1">
                    <a:lumMod val="95000"/>
                    <a:lumOff val="5000"/>
                  </a:schemeClr>
                </a:solidFill>
              </a:rPr>
              <a:t>procurar </a:t>
            </a:r>
            <a:r>
              <a:rPr lang="es-SV" sz="1400" dirty="0">
                <a:solidFill>
                  <a:schemeClr val="tx1">
                    <a:lumMod val="95000"/>
                    <a:lumOff val="5000"/>
                  </a:schemeClr>
                </a:solidFill>
              </a:rPr>
              <a:t>la armonía social en el país, conservar y promover la paz, la tranquilidad interior y garantizar el libre ejercicio de los derechos y libertades de las personas, reducir la violencia y la delincuencia, reprimir el crimen y la corrupción, con estricto respeto a los derechos humanos, y procurar la rehabilitación de los privados de </a:t>
            </a:r>
            <a:r>
              <a:rPr lang="es-SV" sz="1400" dirty="0" smtClean="0">
                <a:solidFill>
                  <a:schemeClr val="tx1">
                    <a:lumMod val="95000"/>
                    <a:lumOff val="5000"/>
                  </a:schemeClr>
                </a:solidFill>
              </a:rPr>
              <a:t>libertad</a:t>
            </a:r>
            <a:r>
              <a:rPr lang="es-SV" sz="1400" dirty="0">
                <a:solidFill>
                  <a:schemeClr val="tx1">
                    <a:lumMod val="95000"/>
                    <a:lumOff val="5000"/>
                  </a:schemeClr>
                </a:solidFill>
              </a:rPr>
              <a:t>.</a:t>
            </a:r>
          </a:p>
          <a:p>
            <a:pPr algn="just"/>
            <a:endParaRPr lang="es-SV" sz="1400" dirty="0">
              <a:solidFill>
                <a:schemeClr val="tx1">
                  <a:lumMod val="95000"/>
                  <a:lumOff val="5000"/>
                </a:schemeClr>
              </a:solidFill>
            </a:endParaRPr>
          </a:p>
          <a:p>
            <a:pPr>
              <a:buNone/>
            </a:pPr>
            <a:r>
              <a:rPr lang="es-SV" sz="1400" dirty="0">
                <a:solidFill>
                  <a:schemeClr val="tx1">
                    <a:lumMod val="95000"/>
                    <a:lumOff val="5000"/>
                  </a:schemeClr>
                </a:solidFill>
              </a:rPr>
              <a:t>Las principales competencias del ministerio </a:t>
            </a:r>
            <a:r>
              <a:rPr lang="es-SV" sz="1400" dirty="0" smtClean="0">
                <a:solidFill>
                  <a:schemeClr val="tx1">
                    <a:lumMod val="95000"/>
                    <a:lumOff val="5000"/>
                  </a:schemeClr>
                </a:solidFill>
              </a:rPr>
              <a:t>son:</a:t>
            </a:r>
            <a:endParaRPr lang="es-SV" sz="1400" dirty="0">
              <a:solidFill>
                <a:schemeClr val="tx1">
                  <a:lumMod val="95000"/>
                  <a:lumOff val="5000"/>
                </a:schemeClr>
              </a:solidFill>
            </a:endParaRPr>
          </a:p>
          <a:p>
            <a:pPr algn="just"/>
            <a:endParaRPr lang="es-SV" sz="1400" dirty="0">
              <a:solidFill>
                <a:schemeClr val="tx1">
                  <a:lumMod val="95000"/>
                  <a:lumOff val="5000"/>
                </a:schemeClr>
              </a:solidFill>
            </a:endParaRPr>
          </a:p>
          <a:p>
            <a:pPr marL="285750" indent="-285750" algn="just">
              <a:buFont typeface="Wingdings" pitchFamily="2" charset="2"/>
              <a:buChar char="q"/>
            </a:pPr>
            <a:r>
              <a:rPr lang="es-SV" sz="1400" dirty="0">
                <a:solidFill>
                  <a:schemeClr val="tx1">
                    <a:lumMod val="95000"/>
                    <a:lumOff val="5000"/>
                  </a:schemeClr>
                </a:solidFill>
              </a:rPr>
              <a:t>    Servir como medio de comunicación y coordinación entre el Órgano Ejecutivo, con la Corte Suprema de Justicia, el Ministerio Público, la Comisión Coordinadora del Sector Justicia y Consejo Nacional de la Judicatura, en materias relacionadas con las políticas de seguridad pública;</a:t>
            </a:r>
          </a:p>
          <a:p>
            <a:pPr marL="285750" indent="-285750" algn="just">
              <a:buFont typeface="Wingdings" pitchFamily="2" charset="2"/>
              <a:buChar char="q"/>
            </a:pPr>
            <a:r>
              <a:rPr lang="es-SV" sz="1400" dirty="0">
                <a:solidFill>
                  <a:schemeClr val="tx1">
                    <a:lumMod val="95000"/>
                    <a:lumOff val="5000"/>
                  </a:schemeClr>
                </a:solidFill>
              </a:rPr>
              <a:t>    Ejercer, en representación del Presidente de la República y bajo sus directas instrucciones, la organización, conducción y mantenimiento de la Policía Nacional Civil, y la Academia Nacional de Seguridad Pública;</a:t>
            </a:r>
          </a:p>
          <a:p>
            <a:pPr marL="285750" indent="-285750" algn="just">
              <a:buFont typeface="Wingdings" pitchFamily="2" charset="2"/>
              <a:buChar char="q"/>
            </a:pPr>
            <a:r>
              <a:rPr lang="es-SV" sz="1400" dirty="0">
                <a:solidFill>
                  <a:schemeClr val="tx1">
                    <a:lumMod val="95000"/>
                    <a:lumOff val="5000"/>
                  </a:schemeClr>
                </a:solidFill>
              </a:rPr>
              <a:t>    Coordinar los esfuerzos contra el crimen organizado, el lavado de dinero y la corrupción, así como apoyar la prevención integral del consumo y uso indebido de drogas, su control, fiscalización y el tratamiento y rehabilitación de adictos; así como dar cumplimiento a los compromisos internacionales adquiridos en esta materia; y</a:t>
            </a:r>
          </a:p>
          <a:p>
            <a:pPr marL="285750" indent="-285750" algn="just">
              <a:buFont typeface="Wingdings" pitchFamily="2" charset="2"/>
              <a:buChar char="q"/>
            </a:pPr>
            <a:r>
              <a:rPr lang="es-SV" sz="1400" dirty="0">
                <a:solidFill>
                  <a:schemeClr val="tx1">
                    <a:lumMod val="95000"/>
                    <a:lumOff val="5000"/>
                  </a:schemeClr>
                </a:solidFill>
              </a:rPr>
              <a:t>    Fijar la política penitenciaria del Estado, de conformidad con los principios que rigen la ley, así como organizar, dirigir, mantener y vigilar los centros penitenciarios, procurando la rehabilitación del recluso y su reinserción en la sociedad</a:t>
            </a:r>
            <a:r>
              <a:rPr lang="es-SV" sz="1400" dirty="0" smtClean="0">
                <a:solidFill>
                  <a:schemeClr val="tx1">
                    <a:lumMod val="95000"/>
                    <a:lumOff val="5000"/>
                  </a:schemeClr>
                </a:solidFill>
              </a:rPr>
              <a:t>.</a:t>
            </a:r>
            <a:endParaRPr lang="es-SV" sz="1400" b="1" dirty="0" smtClean="0">
              <a:solidFill>
                <a:schemeClr val="tx1">
                  <a:lumMod val="95000"/>
                  <a:lumOff val="5000"/>
                </a:schemeClr>
              </a:solidFill>
            </a:endParaRPr>
          </a:p>
          <a:p>
            <a:pPr>
              <a:buFont typeface="Oswald"/>
              <a:buNone/>
            </a:pPr>
            <a:endParaRPr lang="es-ES" sz="1250" dirty="0" smtClean="0">
              <a:solidFill>
                <a:schemeClr val="tx1">
                  <a:lumMod val="95000"/>
                  <a:lumOff val="5000"/>
                </a:schemeClr>
              </a:solidFill>
            </a:endParaRPr>
          </a:p>
        </p:txBody>
      </p:sp>
      <p:pic>
        <p:nvPicPr>
          <p:cNvPr id="5" name="4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19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Servicios Generales y Transporte.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lvl="0" algn="just"/>
            <a:endParaRPr lang="es-SV" sz="1800" dirty="0" smtClean="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a:t>
            </a: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43</a:t>
            </a: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716211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Llevar </a:t>
            </a:r>
            <a:r>
              <a:rPr lang="es-SV" sz="1800" dirty="0">
                <a:solidFill>
                  <a:schemeClr val="accent1">
                    <a:lumMod val="75000"/>
                  </a:schemeClr>
                </a:solidFill>
                <a:latin typeface="Oswald" charset="0"/>
              </a:rPr>
              <a:t>un control administrativo de los bienes adquiridos por medio del Fondo </a:t>
            </a:r>
            <a:r>
              <a:rPr lang="es-SV" sz="1800" dirty="0" smtClean="0">
                <a:solidFill>
                  <a:schemeClr val="accent1">
                    <a:lumMod val="75000"/>
                  </a:schemeClr>
                </a:solidFill>
                <a:latin typeface="Oswald" charset="0"/>
              </a:rPr>
              <a:t>de Actividades </a:t>
            </a:r>
            <a:r>
              <a:rPr lang="es-SV" sz="1800" dirty="0">
                <a:solidFill>
                  <a:schemeClr val="accent1">
                    <a:lumMod val="75000"/>
                  </a:schemeClr>
                </a:solidFill>
                <a:latin typeface="Oswald" charset="0"/>
              </a:rPr>
              <a:t>Especiales(FAE)</a:t>
            </a:r>
          </a:p>
          <a:p>
            <a:pPr marL="285750" lvl="0" indent="-285750" algn="just">
              <a:buFont typeface="Arial" pitchFamily="34" charset="0"/>
              <a:buChar char="•"/>
            </a:pPr>
            <a:r>
              <a:rPr lang="es-SV" sz="1800" dirty="0">
                <a:solidFill>
                  <a:schemeClr val="accent1">
                    <a:lumMod val="75000"/>
                  </a:schemeClr>
                </a:solidFill>
                <a:latin typeface="Oswald" charset="0"/>
              </a:rPr>
              <a:t>Emitir facturas o ticket debidamente cancelados por los colectores de FAE en los </a:t>
            </a:r>
            <a:r>
              <a:rPr lang="es-SV" sz="1800" dirty="0" smtClean="0">
                <a:solidFill>
                  <a:schemeClr val="accent1">
                    <a:lumMod val="75000"/>
                  </a:schemeClr>
                </a:solidFill>
                <a:latin typeface="Oswald" charset="0"/>
              </a:rPr>
              <a:t>puntos de </a:t>
            </a:r>
            <a:r>
              <a:rPr lang="es-SV" sz="1800" dirty="0">
                <a:solidFill>
                  <a:schemeClr val="accent1">
                    <a:lumMod val="75000"/>
                  </a:schemeClr>
                </a:solidFill>
                <a:latin typeface="Oswald" charset="0"/>
              </a:rPr>
              <a:t>ventas.</a:t>
            </a:r>
          </a:p>
          <a:p>
            <a:pPr marL="285750" lvl="0" indent="-285750" algn="just">
              <a:buFont typeface="Arial" pitchFamily="34" charset="0"/>
              <a:buChar char="•"/>
            </a:pPr>
            <a:r>
              <a:rPr lang="es-SV" sz="1800" dirty="0">
                <a:solidFill>
                  <a:schemeClr val="accent1">
                    <a:lumMod val="75000"/>
                  </a:schemeClr>
                </a:solidFill>
                <a:latin typeface="Oswald" charset="0"/>
              </a:rPr>
              <a:t>Cuando sean autorizadas las erogaciones por las autoridades competentes para </a:t>
            </a:r>
            <a:r>
              <a:rPr lang="es-SV" sz="1800" dirty="0" smtClean="0">
                <a:solidFill>
                  <a:schemeClr val="accent1">
                    <a:lumMod val="75000"/>
                  </a:schemeClr>
                </a:solidFill>
                <a:latin typeface="Oswald" charset="0"/>
              </a:rPr>
              <a:t>el funcionamiento </a:t>
            </a:r>
            <a:r>
              <a:rPr lang="es-SV" sz="1800" dirty="0">
                <a:solidFill>
                  <a:schemeClr val="accent1">
                    <a:lumMod val="75000"/>
                  </a:schemeClr>
                </a:solidFill>
                <a:latin typeface="Oswald" charset="0"/>
              </a:rPr>
              <a:t>de la unidad Fondo Actividades Especiales estos serán requeridos </a:t>
            </a:r>
            <a:r>
              <a:rPr lang="es-SV" sz="1800" dirty="0" smtClean="0">
                <a:solidFill>
                  <a:schemeClr val="accent1">
                    <a:lumMod val="75000"/>
                  </a:schemeClr>
                </a:solidFill>
                <a:latin typeface="Oswald" charset="0"/>
              </a:rPr>
              <a:t>para respaldar</a:t>
            </a:r>
            <a:r>
              <a:rPr lang="es-SV" sz="18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800" dirty="0">
                <a:solidFill>
                  <a:schemeClr val="accent1">
                    <a:lumMod val="75000"/>
                  </a:schemeClr>
                </a:solidFill>
                <a:latin typeface="Oswald" charset="0"/>
              </a:rPr>
              <a:t>Recolectar los ingresos percibidos </a:t>
            </a:r>
            <a:r>
              <a:rPr lang="es-SV" sz="1800" dirty="0" smtClean="0">
                <a:solidFill>
                  <a:schemeClr val="accent1">
                    <a:lumMod val="75000"/>
                  </a:schemeClr>
                </a:solidFill>
                <a:latin typeface="Oswald" charset="0"/>
              </a:rPr>
              <a:t>por la </a:t>
            </a:r>
            <a:r>
              <a:rPr lang="es-SV" sz="1800" dirty="0">
                <a:solidFill>
                  <a:schemeClr val="accent1">
                    <a:lumMod val="75000"/>
                  </a:schemeClr>
                </a:solidFill>
                <a:latin typeface="Oswald" charset="0"/>
              </a:rPr>
              <a:t>venta de los productos y servicios </a:t>
            </a:r>
            <a:r>
              <a:rPr lang="es-SV" sz="1800" dirty="0" smtClean="0">
                <a:solidFill>
                  <a:schemeClr val="accent1">
                    <a:lumMod val="75000"/>
                  </a:schemeClr>
                </a:solidFill>
                <a:latin typeface="Oswald" charset="0"/>
              </a:rPr>
              <a:t>prestados, </a:t>
            </a:r>
            <a:r>
              <a:rPr lang="es-SV" sz="1800" dirty="0">
                <a:solidFill>
                  <a:schemeClr val="accent1">
                    <a:lumMod val="75000"/>
                  </a:schemeClr>
                </a:solidFill>
                <a:latin typeface="Oswald" charset="0"/>
              </a:rPr>
              <a:t>entre otras funciones.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1</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6</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a:t>
            </a:r>
            <a:r>
              <a:rPr lang="es-SV" sz="1600" dirty="0">
                <a:solidFill>
                  <a:schemeClr val="accent1">
                    <a:lumMod val="75000"/>
                  </a:schemeClr>
                </a:solidFill>
                <a:latin typeface="Oswald" charset="0"/>
              </a:rPr>
              <a:t>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7</a:t>
            </a: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a:t>
            </a:r>
            <a:r>
              <a:rPr lang="es-SV" sz="1800" b="1" dirty="0" smtClean="0">
                <a:solidFill>
                  <a:schemeClr val="accent1">
                    <a:lumMod val="75000"/>
                  </a:schemeClr>
                </a:solidFill>
                <a:latin typeface="Oswald" charset="0"/>
              </a:rPr>
              <a:t>Servicios Generales y Transporte.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lvl="0" algn="just"/>
            <a:endParaRPr lang="es-SV" sz="1800" dirty="0" smtClean="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a:t>
            </a:r>
            <a:r>
              <a:rPr lang="es-SV" sz="1800" dirty="0">
                <a:solidFill>
                  <a:schemeClr val="accent1">
                    <a:lumMod val="75000"/>
                  </a:schemeClr>
                </a:solidFill>
                <a:latin typeface="Oswald" charset="0"/>
              </a:rPr>
              <a:t>trabajo, entre otras funciones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43</a:t>
            </a: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a:t>
            </a:r>
            <a:r>
              <a:rPr lang="es-SV" sz="1800" dirty="0">
                <a:solidFill>
                  <a:schemeClr val="accent1">
                    <a:lumMod val="75000"/>
                  </a:schemeClr>
                </a:solidFill>
                <a:latin typeface="Oswald" charset="0"/>
              </a:rPr>
              <a:t>penitenciarias,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9</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Crear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manuales y prácticas, para su implementación, desarrollo continuo </a:t>
            </a:r>
            <a:r>
              <a:rPr lang="es-SV" sz="1600" dirty="0" smtClean="0">
                <a:solidFill>
                  <a:schemeClr val="accent1">
                    <a:lumMod val="75000"/>
                  </a:schemeClr>
                </a:solidFill>
                <a:latin typeface="Oswald" charset="0"/>
              </a:rPr>
              <a:t>y para </a:t>
            </a:r>
            <a:r>
              <a:rPr lang="es-SV" sz="1600"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sz="1600" dirty="0">
                <a:solidFill>
                  <a:schemeClr val="accent1">
                    <a:lumMod val="75000"/>
                  </a:schemeClr>
                </a:solidFill>
                <a:latin typeface="Oswald" charset="0"/>
              </a:rPr>
              <a:t>Planificar, dirigir y coordinar la </a:t>
            </a:r>
            <a:r>
              <a:rPr lang="es-SV" sz="1600" dirty="0" smtClean="0">
                <a:solidFill>
                  <a:schemeClr val="accent1">
                    <a:lumMod val="75000"/>
                  </a:schemeClr>
                </a:solidFill>
                <a:latin typeface="Oswald" charset="0"/>
              </a:rPr>
              <a:t>metodología </a:t>
            </a:r>
            <a:r>
              <a:rPr lang="es-SV" sz="1600" dirty="0">
                <a:solidFill>
                  <a:schemeClr val="accent1">
                    <a:lumMod val="75000"/>
                  </a:schemeClr>
                </a:solidFill>
                <a:latin typeface="Oswald" charset="0"/>
              </a:rPr>
              <a:t>de organización documental utilizada en </a:t>
            </a:r>
            <a:r>
              <a:rPr lang="es-SV" sz="1600" dirty="0" smtClean="0">
                <a:solidFill>
                  <a:schemeClr val="accent1">
                    <a:lumMod val="75000"/>
                  </a:schemeClr>
                </a:solidFill>
                <a:latin typeface="Oswald" charset="0"/>
              </a:rPr>
              <a:t>el archivo</a:t>
            </a:r>
            <a:r>
              <a:rPr lang="es-SV" sz="1600" dirty="0">
                <a:solidFill>
                  <a:schemeClr val="accent1">
                    <a:lumMod val="75000"/>
                  </a:schemeClr>
                </a:solidFill>
                <a:latin typeface="Oswald" charset="0"/>
              </a:rPr>
              <a:t>, especialmente en relación con el sistema de clasificación, </a:t>
            </a:r>
            <a:r>
              <a:rPr lang="es-SV" sz="1600" dirty="0" smtClean="0">
                <a:solidFill>
                  <a:schemeClr val="accent1">
                    <a:lumMod val="75000"/>
                  </a:schemeClr>
                </a:solidFill>
                <a:latin typeface="Oswald" charset="0"/>
              </a:rPr>
              <a:t>transferencias, instrumentos </a:t>
            </a:r>
            <a:r>
              <a:rPr lang="es-SV" sz="1600" dirty="0">
                <a:solidFill>
                  <a:schemeClr val="accent1">
                    <a:lumMod val="75000"/>
                  </a:schemeClr>
                </a:solidFill>
                <a:latin typeface="Oswald" charset="0"/>
              </a:rPr>
              <a:t>de descripción, preservación y conservación de la </a:t>
            </a:r>
            <a:r>
              <a:rPr lang="es-SV" sz="1600" dirty="0" smtClean="0">
                <a:solidFill>
                  <a:schemeClr val="accent1">
                    <a:lumMod val="75000"/>
                  </a:schemeClr>
                </a:solidFill>
                <a:latin typeface="Oswald" charset="0"/>
              </a:rPr>
              <a:t>documentación, calendario </a:t>
            </a:r>
            <a:r>
              <a:rPr lang="es-SV" sz="1600" dirty="0">
                <a:solidFill>
                  <a:schemeClr val="accent1">
                    <a:lumMod val="75000"/>
                  </a:schemeClr>
                </a:solidFill>
                <a:latin typeface="Oswald" charset="0"/>
              </a:rPr>
              <a:t>de conservación y eliminación, accesibilidad y consulta de la documentación. </a:t>
            </a:r>
            <a:endParaRPr lang="es-SV" sz="1600" dirty="0" smtClean="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Crear </a:t>
            </a:r>
            <a:r>
              <a:rPr lang="es-SV" sz="1600" dirty="0">
                <a:solidFill>
                  <a:schemeClr val="accent1">
                    <a:lumMod val="75000"/>
                  </a:schemeClr>
                </a:solidFill>
                <a:latin typeface="Oswald" charset="0"/>
              </a:rPr>
              <a:t>y utilizar instrumentos </a:t>
            </a:r>
            <a:r>
              <a:rPr lang="es-SV" sz="1600" dirty="0" smtClean="0">
                <a:solidFill>
                  <a:schemeClr val="accent1">
                    <a:lumMod val="75000"/>
                  </a:schemeClr>
                </a:solidFill>
                <a:latin typeface="Oswald" charset="0"/>
              </a:rPr>
              <a:t>archivísticos </a:t>
            </a:r>
            <a:r>
              <a:rPr lang="es-SV" sz="1600" dirty="0">
                <a:solidFill>
                  <a:schemeClr val="accent1">
                    <a:lumMod val="75000"/>
                  </a:schemeClr>
                </a:solidFill>
                <a:latin typeface="Oswald" charset="0"/>
              </a:rPr>
              <a:t>que aseguren la organización documental </a:t>
            </a:r>
            <a:r>
              <a:rPr lang="es-SV" sz="1600" dirty="0" smtClean="0">
                <a:solidFill>
                  <a:schemeClr val="accent1">
                    <a:lumMod val="75000"/>
                  </a:schemeClr>
                </a:solidFill>
                <a:latin typeface="Oswald" charset="0"/>
              </a:rPr>
              <a:t>y consulta </a:t>
            </a:r>
            <a:r>
              <a:rPr lang="es-SV" sz="1600" dirty="0">
                <a:solidFill>
                  <a:schemeClr val="accent1">
                    <a:lumMod val="75000"/>
                  </a:schemeClr>
                </a:solidFill>
                <a:latin typeface="Oswald" charset="0"/>
              </a:rPr>
              <a:t>tales como: Cuadro de Clasificación, Tabla de Valoración Documental, </a:t>
            </a:r>
            <a:r>
              <a:rPr lang="es-SV" sz="1600" dirty="0" smtClean="0">
                <a:solidFill>
                  <a:schemeClr val="accent1">
                    <a:lumMod val="75000"/>
                  </a:schemeClr>
                </a:solidFill>
                <a:latin typeface="Oswald" charset="0"/>
              </a:rPr>
              <a:t>Tabla de </a:t>
            </a:r>
            <a:r>
              <a:rPr lang="es-SV" sz="1600" dirty="0">
                <a:solidFill>
                  <a:schemeClr val="accent1">
                    <a:lumMod val="75000"/>
                  </a:schemeClr>
                </a:solidFill>
                <a:latin typeface="Oswald" charset="0"/>
              </a:rPr>
              <a:t>Plazos de Conservación Documental, Inventario, </a:t>
            </a:r>
            <a:r>
              <a:rPr lang="es-SV" sz="1600" dirty="0" smtClean="0">
                <a:solidFill>
                  <a:schemeClr val="accent1">
                    <a:lumMod val="75000"/>
                  </a:schemeClr>
                </a:solidFill>
                <a:latin typeface="Oswald" charset="0"/>
              </a:rPr>
              <a:t>Guía </a:t>
            </a:r>
            <a:r>
              <a:rPr lang="es-SV" sz="1600" dirty="0">
                <a:solidFill>
                  <a:schemeClr val="accent1">
                    <a:lumMod val="75000"/>
                  </a:schemeClr>
                </a:solidFill>
                <a:latin typeface="Oswald" charset="0"/>
              </a:rPr>
              <a:t>de Archivo, Manual </a:t>
            </a:r>
            <a:r>
              <a:rPr lang="es-SV" sz="1600" dirty="0" smtClean="0">
                <a:solidFill>
                  <a:schemeClr val="accent1">
                    <a:lumMod val="75000"/>
                  </a:schemeClr>
                </a:solidFill>
                <a:latin typeface="Oswald" charset="0"/>
              </a:rPr>
              <a:t>de Gestión </a:t>
            </a:r>
            <a:r>
              <a:rPr lang="es-SV" sz="1600" dirty="0">
                <a:solidFill>
                  <a:schemeClr val="accent1">
                    <a:lumMod val="75000"/>
                  </a:schemeClr>
                </a:solidFill>
                <a:latin typeface="Oswald" charset="0"/>
              </a:rPr>
              <a:t>de </a:t>
            </a:r>
            <a:r>
              <a:rPr lang="es-SV" sz="1600" dirty="0" err="1">
                <a:solidFill>
                  <a:schemeClr val="accent1">
                    <a:lumMod val="75000"/>
                  </a:schemeClr>
                </a:solidFill>
                <a:latin typeface="Oswald" charset="0"/>
              </a:rPr>
              <a:t>Ia</a:t>
            </a:r>
            <a:r>
              <a:rPr lang="es-SV" sz="1600" dirty="0">
                <a:solidFill>
                  <a:schemeClr val="accent1">
                    <a:lumMod val="75000"/>
                  </a:schemeClr>
                </a:solidFill>
                <a:latin typeface="Oswald" charset="0"/>
              </a:rPr>
              <a:t> Correspondencia, Manual de Consulta/préstamo, Manual </a:t>
            </a:r>
            <a:r>
              <a:rPr lang="es-SV" sz="1600" dirty="0" smtClean="0">
                <a:solidFill>
                  <a:schemeClr val="accent1">
                    <a:lumMod val="75000"/>
                  </a:schemeClr>
                </a:solidFill>
                <a:latin typeface="Oswald" charset="0"/>
              </a:rPr>
              <a:t>de Transferencia</a:t>
            </a:r>
            <a:r>
              <a:rPr lang="es-SV" sz="1600" dirty="0">
                <a:solidFill>
                  <a:schemeClr val="accent1">
                    <a:lumMod val="75000"/>
                  </a:schemeClr>
                </a:solidFill>
                <a:latin typeface="Oswald" charset="0"/>
              </a:rPr>
              <a:t>, Manual de </a:t>
            </a:r>
            <a:r>
              <a:rPr lang="es-SV" sz="1600" dirty="0" smtClean="0">
                <a:solidFill>
                  <a:schemeClr val="accent1">
                    <a:lumMod val="75000"/>
                  </a:schemeClr>
                </a:solidFill>
                <a:latin typeface="Oswald" charset="0"/>
              </a:rPr>
              <a:t>Expurgo/eliminación </a:t>
            </a:r>
            <a:r>
              <a:rPr lang="es-SV" sz="1600" dirty="0">
                <a:solidFill>
                  <a:schemeClr val="accent1">
                    <a:lumMod val="75000"/>
                  </a:schemeClr>
                </a:solidFill>
                <a:latin typeface="Oswald" charset="0"/>
              </a:rPr>
              <a:t>y Planes de emergencia/gestión y </a:t>
            </a:r>
            <a:r>
              <a:rPr lang="es-SV" sz="1600" dirty="0" smtClean="0">
                <a:solidFill>
                  <a:schemeClr val="accent1">
                    <a:lumMod val="75000"/>
                  </a:schemeClr>
                </a:solidFill>
                <a:latin typeface="Oswald" charset="0"/>
              </a:rPr>
              <a:t>de conservación </a:t>
            </a:r>
            <a:r>
              <a:rPr lang="es-SV" sz="1600" dirty="0">
                <a:solidFill>
                  <a:schemeClr val="accent1">
                    <a:lumMod val="75000"/>
                  </a:schemeClr>
                </a:solidFill>
                <a:latin typeface="Oswald" charset="0"/>
              </a:rPr>
              <a:t>que deben ser aprobados por el titular dela </a:t>
            </a:r>
            <a:r>
              <a:rPr lang="es-SV" sz="1600" dirty="0" smtClean="0">
                <a:solidFill>
                  <a:schemeClr val="accent1">
                    <a:lumMod val="75000"/>
                  </a:schemeClr>
                </a:solidFill>
                <a:latin typeface="Oswald" charset="0"/>
              </a:rPr>
              <a:t>Institución, </a:t>
            </a:r>
            <a:r>
              <a:rPr lang="es-SV" sz="1600" dirty="0">
                <a:solidFill>
                  <a:schemeClr val="accent1">
                    <a:lumMod val="75000"/>
                  </a:schemeClr>
                </a:solidFill>
                <a:latin typeface="Oswald" charset="0"/>
              </a:rPr>
              <a:t>entre otras funciones.</a:t>
            </a:r>
            <a:endParaRPr lang="es-SV" sz="1600" dirty="0">
              <a:solidFill>
                <a:schemeClr val="accent1">
                  <a:lumMod val="75000"/>
                </a:schemeClr>
              </a:solidFill>
              <a:latin typeface="Oswald" charset="0"/>
            </a:endParaRPr>
          </a:p>
          <a:p>
            <a:pPr marL="285750" lvl="0" indent="-285750" algn="just">
              <a:buFont typeface="Arial" pitchFamily="34" charset="0"/>
              <a:buChar char="•"/>
            </a:pPr>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p>
          <a:p>
            <a:pPr lvl="0" algn="ct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a:t>
            </a:r>
            <a:r>
              <a:rPr lang="es-SV" sz="1600" dirty="0" smtClean="0">
                <a:solidFill>
                  <a:schemeClr val="accent1">
                    <a:lumMod val="75000"/>
                  </a:schemeClr>
                </a:solidFill>
                <a:latin typeface="Oswald" charset="0"/>
              </a:rPr>
              <a:t>4</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a:t>
            </a:r>
            <a:r>
              <a:rPr lang="es-SV" sz="1600" dirty="0" smtClean="0">
                <a:solidFill>
                  <a:schemeClr val="accent1">
                    <a:lumMod val="75000"/>
                  </a:schemeClr>
                </a:solidFill>
                <a:latin typeface="Oswald" charset="0"/>
              </a:rPr>
              <a:t>1</a:t>
            </a:r>
            <a:endParaRPr lang="es-SV" sz="16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915816"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a:t>
            </a:r>
            <a:r>
              <a:rPr lang="en" sz="6000" dirty="0" smtClean="0">
                <a:solidFill>
                  <a:srgbClr val="FF9900"/>
                </a:solidFill>
              </a:rPr>
              <a:t>7</a:t>
            </a:r>
            <a:endParaRPr lang="en" sz="6000" dirty="0">
              <a:solidFill>
                <a:srgbClr val="FF9900"/>
              </a:solidFill>
            </a:endParaRPr>
          </a:p>
        </p:txBody>
      </p:sp>
      <p:sp>
        <p:nvSpPr>
          <p:cNvPr id="25" name="Shape 284"/>
          <p:cNvSpPr/>
          <p:nvPr/>
        </p:nvSpPr>
        <p:spPr>
          <a:xfrm>
            <a:off x="179512" y="2476598"/>
            <a:ext cx="3039234" cy="2543424"/>
          </a:xfrm>
          <a:prstGeom prst="homePlate">
            <a:avLst>
              <a:gd name="adj" fmla="val 30129"/>
            </a:avLst>
          </a:prstGeom>
          <a:solidFill>
            <a:srgbClr val="81D1EC"/>
          </a:solidFill>
          <a:ln>
            <a:noFill/>
          </a:ln>
        </p:spPr>
        <p:txBody>
          <a:bodyPr lIns="91425" tIns="91425" rIns="91425" bIns="91425" anchor="ctr" anchorCtr="0">
            <a:noAutofit/>
          </a:bodyPr>
          <a:lstStyle/>
          <a:p>
            <a:pPr lvl="0">
              <a:spcBef>
                <a:spcPts val="0"/>
              </a:spcBef>
              <a:buNone/>
            </a:pPr>
            <a:r>
              <a:rPr lang="en" sz="1200" dirty="0" smtClean="0">
                <a:solidFill>
                  <a:schemeClr val="bg1"/>
                </a:solidFill>
                <a:latin typeface="Roboto Condensed"/>
                <a:ea typeface="Roboto Condensed"/>
                <a:cs typeface="Roboto Condensed"/>
                <a:sym typeface="Roboto Condensed"/>
                <a:hlinkClick r:id="rId2" action="ppaction://hlinksldjump"/>
              </a:rPr>
              <a:t>Centro Penitenciario de Santa Ana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3" action="ppaction://hlinksldjump"/>
              </a:rPr>
              <a:t>Centro Penitenciario la Esperanza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4" action="ppaction://hlinksldjump"/>
              </a:rPr>
              <a:t>Centro Penitenciario de Zacatecoluca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5" action="ppaction://hlinksldjump"/>
              </a:rPr>
              <a:t>Centro Penitenciario de Jucuapa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6" action="ppaction://hlinksldjump"/>
              </a:rPr>
              <a:t>Centro Penitenciario de Metapan</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7" action="ppaction://hlinksldjump"/>
              </a:rPr>
              <a:t>Centro Penitenciario de Ciudad Barrios</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8" action="ppaction://hlinksldjump"/>
              </a:rPr>
              <a:t>Centro Penitenciario de San Miguel</a:t>
            </a:r>
            <a:endParaRPr lang="en" sz="1200" dirty="0">
              <a:solidFill>
                <a:schemeClr val="bg1"/>
              </a:solidFill>
              <a:latin typeface="Roboto Condensed"/>
              <a:ea typeface="Roboto Condensed"/>
              <a:cs typeface="Roboto Condensed"/>
              <a:sym typeface="Roboto Condensed"/>
            </a:endParaRPr>
          </a:p>
        </p:txBody>
      </p:sp>
      <p:sp>
        <p:nvSpPr>
          <p:cNvPr id="26" name="Shape 285"/>
          <p:cNvSpPr/>
          <p:nvPr/>
        </p:nvSpPr>
        <p:spPr>
          <a:xfrm>
            <a:off x="2426658" y="2476598"/>
            <a:ext cx="3816424" cy="2543424"/>
          </a:xfrm>
          <a:prstGeom prst="chevron">
            <a:avLst>
              <a:gd name="adj" fmla="val 29853"/>
            </a:avLst>
          </a:prstGeom>
          <a:solidFill>
            <a:srgbClr val="4BB5D9"/>
          </a:solidFill>
          <a:ln>
            <a:noFill/>
          </a:ln>
        </p:spPr>
        <p:txBody>
          <a:bodyPr lIns="91425" tIns="91425" rIns="91425" bIns="91425" anchor="ctr" anchorCtr="0">
            <a:noAutofit/>
          </a:bodyPr>
          <a:lstStyle/>
          <a:p>
            <a:pPr lvl="0"/>
            <a:r>
              <a:rPr lang="en" sz="1200" dirty="0" smtClean="0">
                <a:solidFill>
                  <a:srgbClr val="FFFFFF"/>
                </a:solidFill>
                <a:latin typeface="Roboto Condensed"/>
                <a:ea typeface="Roboto Condensed"/>
                <a:cs typeface="Roboto Condensed"/>
                <a:sym typeface="Roboto Condensed"/>
                <a:hlinkClick r:id="rId9" action="ppaction://hlinksldjump"/>
              </a:rPr>
              <a:t>Centro Penitenciario de Sonsonate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0"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10" action="ppaction://hlinksldjump"/>
              </a:rPr>
              <a:t>de Apanteos</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1"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1" action="ppaction://hlinksldjump"/>
              </a:rPr>
              <a:t>Quezaltepeque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2"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2" action="ppaction://hlinksldjump"/>
              </a:rPr>
              <a:t>Chalatenango</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3"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3" action="ppaction://hlinksldjump"/>
              </a:rPr>
              <a:t>San Vicente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4"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4" action="ppaction://hlinksldjump"/>
              </a:rPr>
              <a:t>Usulután</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5"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5" action="ppaction://hlinksldjump"/>
              </a:rPr>
              <a:t>la Unión</a:t>
            </a:r>
            <a:endParaRPr lang="en" sz="1200" dirty="0" smtClean="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6" action="ppaction://hlinksldjump"/>
              </a:rPr>
              <a:t>Centro Penitenciario de Izalco</a:t>
            </a:r>
            <a:endParaRPr lang="en" sz="1200" dirty="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17"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17" action="ppaction://hlinksldjump"/>
              </a:rPr>
              <a:t>Ilopango</a:t>
            </a:r>
            <a:endParaRPr lang="en" sz="1200" dirty="0">
              <a:solidFill>
                <a:srgbClr val="FFFFFF"/>
              </a:solidFill>
              <a:latin typeface="Roboto Condensed"/>
              <a:ea typeface="Roboto Condensed"/>
              <a:cs typeface="Roboto Condensed"/>
              <a:sym typeface="Roboto Condensed"/>
            </a:endParaRPr>
          </a:p>
        </p:txBody>
      </p:sp>
      <p:sp>
        <p:nvSpPr>
          <p:cNvPr id="27" name="Shape 286"/>
          <p:cNvSpPr/>
          <p:nvPr/>
        </p:nvSpPr>
        <p:spPr>
          <a:xfrm>
            <a:off x="5378986" y="2476598"/>
            <a:ext cx="3707904" cy="2543424"/>
          </a:xfrm>
          <a:prstGeom prst="chevron">
            <a:avLst>
              <a:gd name="adj" fmla="val 29853"/>
            </a:avLst>
          </a:prstGeom>
          <a:solidFill>
            <a:srgbClr val="3796BF"/>
          </a:solidFill>
          <a:ln>
            <a:noFill/>
          </a:ln>
        </p:spPr>
        <p:txBody>
          <a:bodyPr lIns="91425" tIns="91425" rIns="91425" bIns="91425" anchor="ctr" anchorCtr="0">
            <a:noAutofit/>
          </a:bodyPr>
          <a:lstStyle/>
          <a:p>
            <a:r>
              <a:rPr lang="en" sz="1200" dirty="0" smtClean="0">
                <a:solidFill>
                  <a:srgbClr val="FFFFFF"/>
                </a:solidFill>
                <a:latin typeface="Roboto Condensed"/>
                <a:ea typeface="Roboto Condensed"/>
                <a:cs typeface="Roboto Condensed"/>
                <a:sym typeface="Roboto Condensed"/>
                <a:hlinkClick r:id="rId18" action="ppaction://hlinksldjump"/>
              </a:rPr>
              <a:t>Centro </a:t>
            </a:r>
            <a:r>
              <a:rPr lang="en" sz="1200" dirty="0">
                <a:solidFill>
                  <a:srgbClr val="FFFFFF"/>
                </a:solidFill>
                <a:latin typeface="Roboto Condensed"/>
                <a:ea typeface="Roboto Condensed"/>
                <a:cs typeface="Roboto Condensed"/>
                <a:sym typeface="Roboto Condensed"/>
                <a:hlinkClick r:id="rId18" action="ppaction://hlinksldjump"/>
              </a:rPr>
              <a:t>Penitenciario </a:t>
            </a:r>
            <a:r>
              <a:rPr lang="en" sz="1200" dirty="0" smtClean="0">
                <a:solidFill>
                  <a:srgbClr val="FFFFFF"/>
                </a:solidFill>
                <a:latin typeface="Roboto Condensed"/>
                <a:ea typeface="Roboto Condensed"/>
                <a:cs typeface="Roboto Condensed"/>
                <a:sym typeface="Roboto Condensed"/>
                <a:hlinkClick r:id="rId18" action="ppaction://hlinksldjump"/>
              </a:rPr>
              <a:t>de Sensuntepeque</a:t>
            </a:r>
            <a:endParaRPr lang="en" sz="1200" dirty="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19" action="ppaction://hlinksldjump"/>
              </a:rPr>
              <a:t>Centro </a:t>
            </a:r>
            <a:r>
              <a:rPr lang="en" sz="1200" dirty="0">
                <a:solidFill>
                  <a:srgbClr val="FFFFFF"/>
                </a:solidFill>
                <a:latin typeface="Roboto Condensed"/>
                <a:ea typeface="Roboto Condensed"/>
                <a:cs typeface="Roboto Condensed"/>
                <a:sym typeface="Roboto Condensed"/>
                <a:hlinkClick r:id="rId19" action="ppaction://hlinksldjump"/>
              </a:rPr>
              <a:t>Penitenciario de </a:t>
            </a:r>
            <a:r>
              <a:rPr lang="en" sz="1200" dirty="0" smtClean="0">
                <a:solidFill>
                  <a:srgbClr val="FFFFFF"/>
                </a:solidFill>
                <a:latin typeface="Roboto Condensed"/>
                <a:ea typeface="Roboto Condensed"/>
                <a:cs typeface="Roboto Condensed"/>
                <a:sym typeface="Roboto Condensed"/>
                <a:hlinkClick r:id="rId19" action="ppaction://hlinksldjump"/>
              </a:rPr>
              <a:t>San Francisco Gotera</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0"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20" action="ppaction://hlinksldjump"/>
              </a:rPr>
              <a:t>Ilobasco</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1"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21" action="ppaction://hlinksldjump"/>
              </a:rPr>
              <a:t>para Mujeres Granja Izalco</a:t>
            </a:r>
            <a:endParaRPr lang="en" sz="1200" dirty="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2" action="ppaction://hlinksldjump"/>
              </a:rPr>
              <a:t>Centros Abiertos</a:t>
            </a:r>
            <a:endParaRPr lang="en" sz="1200" dirty="0" smtClean="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3" action="ppaction://hlinksldjump"/>
              </a:rPr>
              <a:t>Granja Penitenciaria de Santa Ana</a:t>
            </a:r>
            <a:endParaRPr lang="en" sz="1200" dirty="0">
              <a:solidFill>
                <a:srgbClr val="FFFFFF"/>
              </a:solidFill>
              <a:latin typeface="Roboto Condensed"/>
              <a:ea typeface="Roboto Condensed"/>
              <a:cs typeface="Roboto Condensed"/>
              <a:sym typeface="Roboto Condensed"/>
            </a:endParaRPr>
          </a:p>
        </p:txBody>
      </p:sp>
      <p:sp>
        <p:nvSpPr>
          <p:cNvPr id="29" name="Shape 157"/>
          <p:cNvSpPr txBox="1">
            <a:spLocks/>
          </p:cNvSpPr>
          <p:nvPr/>
        </p:nvSpPr>
        <p:spPr>
          <a:xfrm>
            <a:off x="7639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a:t>
            </a:r>
            <a:r>
              <a:rPr lang="es-SV" sz="1400" dirty="0" smtClean="0">
                <a:solidFill>
                  <a:srgbClr val="2779C3"/>
                </a:solidFill>
              </a:rPr>
              <a:t>clic sobre </a:t>
            </a:r>
            <a:r>
              <a:rPr lang="es-SV" sz="1400" dirty="0" smtClean="0">
                <a:solidFill>
                  <a:srgbClr val="2779C3"/>
                </a:solidFill>
              </a:rPr>
              <a:t>el nombre del Centro o Granja Penitenciaria a la que quiere </a:t>
            </a:r>
            <a:r>
              <a:rPr lang="es-SV" sz="1400" dirty="0" smtClean="0">
                <a:solidFill>
                  <a:srgbClr val="2779C3"/>
                </a:solidFill>
              </a:rPr>
              <a:t>acceder </a:t>
            </a:r>
            <a:r>
              <a:rPr lang="es-SV" sz="1400" dirty="0" smtClean="0">
                <a:solidFill>
                  <a:srgbClr val="2779C3"/>
                </a:solidFill>
              </a:rPr>
              <a:t>para llegar a </a:t>
            </a:r>
            <a:r>
              <a:rPr lang="es-SV" sz="1400" dirty="0" smtClean="0">
                <a:solidFill>
                  <a:srgbClr val="2779C3"/>
                </a:solidFill>
              </a:rPr>
              <a:t>la diapositiva donde está la descripción de </a:t>
            </a:r>
            <a:r>
              <a:rPr lang="es-SV" sz="1400" dirty="0" smtClean="0">
                <a:solidFill>
                  <a:srgbClr val="2779C3"/>
                </a:solidFill>
              </a:rPr>
              <a:t>dicho Centro o Granja Penitenciaria </a:t>
            </a:r>
            <a:r>
              <a:rPr lang="es-SV" sz="1400" dirty="0" smtClean="0">
                <a:solidFill>
                  <a:srgbClr val="2779C3"/>
                </a:solidFill>
              </a:rPr>
              <a:t>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483518"/>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CUMPLIMIENTO DE PENAS DE SANTA ANA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29</a:t>
            </a:r>
            <a:r>
              <a:rPr lang="es-SV" sz="1800" dirty="0" smtClean="0">
                <a:solidFill>
                  <a:schemeClr val="bg1"/>
                </a:solidFill>
                <a:latin typeface="Oswald" charset="0"/>
              </a:rPr>
              <a:t>		Personal Masculino: </a:t>
            </a:r>
            <a:r>
              <a:rPr lang="es-SV" sz="1800" dirty="0" smtClean="0">
                <a:solidFill>
                  <a:schemeClr val="bg1"/>
                </a:solidFill>
                <a:latin typeface="Oswald" charset="0"/>
              </a:rPr>
              <a:t>81</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216024"/>
            <a:ext cx="7403520" cy="48760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59</a:t>
            </a:r>
            <a:r>
              <a:rPr lang="es-SV" sz="1800" dirty="0" smtClean="0">
                <a:solidFill>
                  <a:schemeClr val="bg1"/>
                </a:solidFill>
                <a:latin typeface="Oswald" charset="0"/>
              </a:rPr>
              <a:t>		Personal Masculino: </a:t>
            </a:r>
            <a:r>
              <a:rPr lang="es-SV" sz="1800" dirty="0" smtClean="0">
                <a:solidFill>
                  <a:schemeClr val="bg1"/>
                </a:solidFill>
                <a:latin typeface="Oswald" charset="0"/>
              </a:rPr>
              <a:t>129</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635646"/>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7		Personal Masculino: 20</a:t>
            </a: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3"/>
            <a:ext cx="7403520" cy="4766699"/>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SEGURIDAD DE ZACATECOLUCA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32</a:t>
            </a:r>
            <a:r>
              <a:rPr lang="es-SV" sz="1800" dirty="0" smtClean="0">
                <a:solidFill>
                  <a:schemeClr val="bg1"/>
                </a:solidFill>
                <a:latin typeface="Oswald" charset="0"/>
              </a:rPr>
              <a:t>		Personal Masculino: </a:t>
            </a:r>
            <a:r>
              <a:rPr lang="es-SV" sz="1800" dirty="0" smtClean="0">
                <a:solidFill>
                  <a:schemeClr val="bg1"/>
                </a:solidFill>
                <a:latin typeface="Oswald" charset="0"/>
              </a:rPr>
              <a:t>113</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16</a:t>
            </a:r>
            <a:r>
              <a:rPr lang="es-SV" sz="1800" dirty="0" smtClean="0">
                <a:solidFill>
                  <a:schemeClr val="bg1"/>
                </a:solidFill>
                <a:latin typeface="Oswald" charset="0"/>
              </a:rPr>
              <a:t>		Personal Masculino: </a:t>
            </a:r>
            <a:r>
              <a:rPr lang="es-SV" sz="1800" dirty="0" smtClean="0">
                <a:solidFill>
                  <a:schemeClr val="bg1"/>
                </a:solidFill>
                <a:latin typeface="Oswald" charset="0"/>
              </a:rPr>
              <a:t>33</a:t>
            </a:r>
            <a:endParaRPr lang="es-SV" sz="1800" dirty="0" smtClean="0">
              <a:solidFill>
                <a:schemeClr val="bg1"/>
              </a:solidFill>
              <a:latin typeface="Oswald" charset="0"/>
            </a:endParaRPr>
          </a:p>
          <a:p>
            <a:pPr lvl="0" algn="ctr"/>
            <a:endParaRPr lang="es-SV" dirty="0" smtClean="0">
              <a:solidFill>
                <a:srgbClr val="FFFFFF"/>
              </a:solidFill>
              <a:latin typeface="Oswald" charset="0"/>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97339"/>
            <a:ext cx="7403520"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11</a:t>
            </a:r>
            <a:r>
              <a:rPr lang="es-SV" sz="1800" dirty="0" smtClean="0">
                <a:solidFill>
                  <a:schemeClr val="bg1"/>
                </a:solidFill>
                <a:latin typeface="Oswald" charset="0"/>
              </a:rPr>
              <a:t>		Personal Masculino: </a:t>
            </a:r>
            <a:r>
              <a:rPr lang="es-SV" sz="1800" dirty="0" smtClean="0">
                <a:solidFill>
                  <a:schemeClr val="bg1"/>
                </a:solidFill>
                <a:latin typeface="Oswald" charset="0"/>
              </a:rPr>
              <a:t>30</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627534"/>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23</a:t>
            </a:r>
            <a:r>
              <a:rPr lang="es-SV" sz="1800" dirty="0" smtClean="0">
                <a:solidFill>
                  <a:schemeClr val="bg1"/>
                </a:solidFill>
                <a:latin typeface="Oswald" charset="0"/>
              </a:rPr>
              <a:t>		Personal Masculino: </a:t>
            </a:r>
            <a:r>
              <a:rPr lang="es-SV" sz="1800" dirty="0" smtClean="0">
                <a:solidFill>
                  <a:schemeClr val="bg1"/>
                </a:solidFill>
                <a:latin typeface="Oswald" charset="0"/>
              </a:rPr>
              <a:t>69</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88032"/>
            <a:ext cx="7403520"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MIGUEL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30</a:t>
            </a:r>
            <a:r>
              <a:rPr lang="es-SV" sz="1800" dirty="0" smtClean="0">
                <a:solidFill>
                  <a:schemeClr val="bg1"/>
                </a:solidFill>
                <a:latin typeface="Oswald" charset="0"/>
              </a:rPr>
              <a:t>		Personal Masculino: </a:t>
            </a:r>
            <a:r>
              <a:rPr lang="es-SV" sz="1800" dirty="0" smtClean="0">
                <a:solidFill>
                  <a:schemeClr val="bg1"/>
                </a:solidFill>
                <a:latin typeface="Oswald" charset="0"/>
              </a:rPr>
              <a:t>54</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83518"/>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SONSONATE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22</a:t>
            </a:r>
            <a:r>
              <a:rPr lang="es-SV" sz="1800" dirty="0" smtClean="0">
                <a:solidFill>
                  <a:schemeClr val="bg1"/>
                </a:solidFill>
                <a:latin typeface="Oswald" charset="0"/>
              </a:rPr>
              <a:t>		Personal Masculino: </a:t>
            </a:r>
            <a:r>
              <a:rPr lang="es-SV" sz="1800" dirty="0" smtClean="0">
                <a:solidFill>
                  <a:schemeClr val="bg1"/>
                </a:solidFill>
                <a:latin typeface="Oswald" charset="0"/>
              </a:rPr>
              <a:t>43</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37</a:t>
            </a:r>
            <a:r>
              <a:rPr lang="es-SV" sz="1800" dirty="0" smtClean="0">
                <a:solidFill>
                  <a:schemeClr val="bg1"/>
                </a:solidFill>
                <a:latin typeface="Oswald" charset="0"/>
              </a:rPr>
              <a:t>		Personal Masculino: </a:t>
            </a:r>
            <a:r>
              <a:rPr lang="es-SV" sz="1800" dirty="0" smtClean="0">
                <a:solidFill>
                  <a:schemeClr val="bg1"/>
                </a:solidFill>
                <a:latin typeface="Oswald" charset="0"/>
              </a:rPr>
              <a:t>113</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QUEZALTEPEQUE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43</a:t>
            </a:r>
            <a:r>
              <a:rPr lang="es-SV" sz="1800" dirty="0" smtClean="0">
                <a:solidFill>
                  <a:schemeClr val="bg1"/>
                </a:solidFill>
                <a:latin typeface="Oswald" charset="0"/>
              </a:rPr>
              <a:t>		Personal Masculino: </a:t>
            </a:r>
            <a:r>
              <a:rPr lang="es-SV" sz="1800" dirty="0" smtClean="0">
                <a:solidFill>
                  <a:schemeClr val="bg1"/>
                </a:solidFill>
                <a:latin typeface="Oswald" charset="0"/>
              </a:rPr>
              <a:t>63</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11160"/>
            <a:ext cx="7403520" cy="470886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CHALATENANGO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13</a:t>
            </a:r>
            <a:r>
              <a:rPr lang="es-SV" sz="1800" dirty="0" smtClean="0">
                <a:solidFill>
                  <a:schemeClr val="bg1"/>
                </a:solidFill>
                <a:latin typeface="Oswald" charset="0"/>
              </a:rPr>
              <a:t>		Personal Masculino: </a:t>
            </a:r>
            <a:r>
              <a:rPr lang="es-SV" sz="1800" dirty="0" smtClean="0">
                <a:solidFill>
                  <a:schemeClr val="bg1"/>
                </a:solidFill>
                <a:latin typeface="Oswald" charset="0"/>
              </a:rPr>
              <a:t>47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20132202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23</a:t>
            </a:r>
            <a:r>
              <a:rPr lang="es-SV" sz="1800" dirty="0" smtClean="0">
                <a:solidFill>
                  <a:schemeClr val="bg1"/>
                </a:solidFill>
                <a:latin typeface="Oswald" charset="0"/>
              </a:rPr>
              <a:t>		Personal Masculino: </a:t>
            </a:r>
            <a:r>
              <a:rPr lang="es-SV" sz="1800" dirty="0" smtClean="0">
                <a:solidFill>
                  <a:schemeClr val="bg1"/>
                </a:solidFill>
                <a:latin typeface="Oswald" charset="0"/>
              </a:rPr>
              <a:t>59</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79512" y="169658"/>
            <a:ext cx="8640960" cy="1033940"/>
          </a:xfrm>
          <a:prstGeom prst="rect">
            <a:avLst/>
          </a:prstGeom>
          <a:effectLst>
            <a:outerShdw blurRad="50800" dist="38100" dir="10800000" algn="ctr" rotWithShape="0">
              <a:schemeClr val="bg1"/>
            </a:outerShdw>
          </a:effectLst>
        </p:spPr>
        <p:txBody>
          <a:bodyPr lIns="91425" tIns="91425" rIns="91425" bIns="91425" anchor="b" anchorCtr="0">
            <a:noAutofit/>
          </a:bodyPr>
          <a:lstStyle/>
          <a:p>
            <a:pPr lvl="0" algn="ctr"/>
            <a:r>
              <a:rPr lang="es-SV" dirty="0" smtClean="0">
                <a:solidFill>
                  <a:schemeClr val="accent4">
                    <a:lumMod val="75000"/>
                  </a:schemeClr>
                </a:solidFill>
              </a:rPr>
              <a:t>UNIDAD DE INVESTIGACION DISCIPLINARIA PENITENCIARIA</a:t>
            </a:r>
            <a:endParaRPr lang="en" dirty="0">
              <a:solidFill>
                <a:schemeClr val="accent4">
                  <a:lumMod val="75000"/>
                </a:schemeClr>
              </a:solidFill>
            </a:endParaRPr>
          </a:p>
        </p:txBody>
      </p:sp>
      <p:sp>
        <p:nvSpPr>
          <p:cNvPr id="8" name="Shape 330"/>
          <p:cNvSpPr/>
          <p:nvPr/>
        </p:nvSpPr>
        <p:spPr>
          <a:xfrm>
            <a:off x="755576" y="895028"/>
            <a:ext cx="7848872" cy="424847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accent1">
                    <a:lumMod val="75000"/>
                  </a:schemeClr>
                </a:solidFill>
                <a:latin typeface="Oswald" charset="0"/>
              </a:rPr>
              <a:t>Unidad de Investigación Disciplinaria Penitenciaria. </a:t>
            </a:r>
            <a:r>
              <a:rPr lang="es-SV" dirty="0">
                <a:solidFill>
                  <a:schemeClr val="accent1">
                    <a:lumMod val="75000"/>
                  </a:schemeClr>
                </a:solidFill>
                <a:latin typeface="Oswald" charset="0"/>
              </a:rPr>
              <a:t>Le </a:t>
            </a:r>
            <a:r>
              <a:rPr lang="es-SV"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20</a:t>
            </a:r>
            <a:r>
              <a:rPr lang="es-SV" sz="1800" dirty="0" smtClean="0">
                <a:solidFill>
                  <a:schemeClr val="bg1"/>
                </a:solidFill>
                <a:latin typeface="Oswald" charset="0"/>
              </a:rPr>
              <a:t>		Personal Masculino: </a:t>
            </a:r>
            <a:r>
              <a:rPr lang="es-SV" sz="1800" dirty="0" smtClean="0">
                <a:solidFill>
                  <a:schemeClr val="bg1"/>
                </a:solidFill>
                <a:latin typeface="Oswald" charset="0"/>
              </a:rPr>
              <a:t>37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6	</a:t>
            </a:r>
            <a:r>
              <a:rPr lang="es-SV" sz="1800" dirty="0" smtClean="0">
                <a:solidFill>
                  <a:schemeClr val="bg1"/>
                </a:solidFill>
                <a:latin typeface="Oswald" charset="0"/>
              </a:rPr>
              <a:t>		Personal Masculino: </a:t>
            </a:r>
            <a:r>
              <a:rPr lang="es-SV" sz="1800" dirty="0" smtClean="0">
                <a:solidFill>
                  <a:schemeClr val="bg1"/>
                </a:solidFill>
                <a:latin typeface="Oswald" charset="0"/>
              </a:rPr>
              <a:t>37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69347"/>
            <a:ext cx="7403520"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22</a:t>
            </a:r>
            <a:r>
              <a:rPr lang="es-SV" sz="1800" dirty="0" smtClean="0">
                <a:solidFill>
                  <a:schemeClr val="bg1"/>
                </a:solidFill>
                <a:latin typeface="Oswald" charset="0"/>
              </a:rPr>
              <a:t>		Personal Masculino: </a:t>
            </a:r>
            <a:r>
              <a:rPr lang="es-SV" sz="1800" dirty="0" smtClean="0">
                <a:solidFill>
                  <a:schemeClr val="bg1"/>
                </a:solidFill>
                <a:latin typeface="Oswald" charset="0"/>
              </a:rPr>
              <a:t>126</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69347"/>
            <a:ext cx="7403520"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78</a:t>
            </a:r>
            <a:r>
              <a:rPr lang="es-SV" sz="1800" dirty="0" smtClean="0">
                <a:solidFill>
                  <a:schemeClr val="bg1"/>
                </a:solidFill>
                <a:latin typeface="Oswald" charset="0"/>
              </a:rPr>
              <a:t>		Personal Masculino: </a:t>
            </a:r>
            <a:r>
              <a:rPr lang="es-SV" sz="1800" dirty="0" smtClean="0">
                <a:solidFill>
                  <a:schemeClr val="bg1"/>
                </a:solidFill>
                <a:latin typeface="Oswald" charset="0"/>
              </a:rPr>
              <a:t>61</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28</a:t>
            </a:r>
            <a:r>
              <a:rPr lang="es-SV" sz="1800" dirty="0" smtClean="0">
                <a:solidFill>
                  <a:schemeClr val="bg1"/>
                </a:solidFill>
                <a:latin typeface="Oswald" charset="0"/>
              </a:rPr>
              <a:t>		Personal Masculino: </a:t>
            </a:r>
            <a:r>
              <a:rPr lang="es-SV" sz="1800" dirty="0" smtClean="0">
                <a:solidFill>
                  <a:schemeClr val="bg1"/>
                </a:solidFill>
                <a:latin typeface="Oswald" charset="0"/>
              </a:rPr>
              <a:t>22</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1"/>
            <a:ext cx="7403520" cy="4694691"/>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SEGURIDAD </a:t>
            </a:r>
            <a:r>
              <a:rPr lang="es-SV" sz="2400" b="1" dirty="0" smtClean="0">
                <a:solidFill>
                  <a:srgbClr val="F39D03"/>
                </a:solidFill>
                <a:effectLst>
                  <a:outerShdw blurRad="38100" dist="38100" dir="2700000" algn="tl">
                    <a:srgbClr val="000000">
                      <a:alpha val="43137"/>
                    </a:srgbClr>
                  </a:outerShdw>
                </a:effectLst>
                <a:latin typeface="Oswald" charset="0"/>
              </a:rPr>
              <a:t>DE </a:t>
            </a:r>
            <a:r>
              <a:rPr lang="es-SV" sz="2400" b="1" dirty="0">
                <a:solidFill>
                  <a:srgbClr val="F39D03"/>
                </a:solidFill>
                <a:effectLst>
                  <a:outerShdw blurRad="38100" dist="38100" dir="2700000" algn="tl">
                    <a:srgbClr val="000000">
                      <a:alpha val="43137"/>
                    </a:srgbClr>
                  </a:outerShdw>
                </a:effectLst>
                <a:latin typeface="Oswald" charset="0"/>
              </a:rPr>
              <a:t>SAN 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13</a:t>
            </a:r>
            <a:r>
              <a:rPr lang="es-SV" sz="1800" dirty="0" smtClean="0">
                <a:solidFill>
                  <a:schemeClr val="bg1"/>
                </a:solidFill>
                <a:latin typeface="Oswald" charset="0"/>
              </a:rPr>
              <a:t>		Personal Masculino: </a:t>
            </a:r>
            <a:r>
              <a:rPr lang="es-SV" sz="1800" dirty="0" smtClean="0">
                <a:solidFill>
                  <a:schemeClr val="bg1"/>
                </a:solidFill>
                <a:latin typeface="Oswald" charset="0"/>
              </a:rPr>
              <a:t>47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ILOBASCO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32</a:t>
            </a:r>
            <a:r>
              <a:rPr lang="es-SV" sz="1800" dirty="0" smtClean="0">
                <a:solidFill>
                  <a:schemeClr val="bg1"/>
                </a:solidFill>
                <a:latin typeface="Oswald" charset="0"/>
              </a:rPr>
              <a:t>		Personal Masculino: </a:t>
            </a:r>
            <a:r>
              <a:rPr lang="es-SV" sz="1800" dirty="0" smtClean="0">
                <a:solidFill>
                  <a:schemeClr val="bg1"/>
                </a:solidFill>
                <a:latin typeface="Oswald" charset="0"/>
              </a:rPr>
              <a:t>93</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Tree>
    <p:extLst>
      <p:ext uri="{BB962C8B-B14F-4D97-AF65-F5344CB8AC3E}">
        <p14:creationId xmlns:p14="http://schemas.microsoft.com/office/powerpoint/2010/main" val="2928332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a:t>
            </a:r>
            <a:r>
              <a:rPr lang="es-SV" sz="2400" b="1" dirty="0" smtClean="0">
                <a:solidFill>
                  <a:srgbClr val="F39D03"/>
                </a:solidFill>
                <a:effectLst>
                  <a:outerShdw blurRad="38100" dist="38100" dir="2700000" algn="tl">
                    <a:srgbClr val="000000">
                      <a:alpha val="43137"/>
                    </a:srgbClr>
                  </a:outerShdw>
                </a:effectLst>
                <a:latin typeface="Oswald" charset="0"/>
              </a:rPr>
              <a:t> </a:t>
            </a:r>
            <a:r>
              <a:rPr lang="es-SV" sz="2400" b="1" dirty="0">
                <a:solidFill>
                  <a:srgbClr val="F39D03"/>
                </a:solidFill>
                <a:effectLst>
                  <a:outerShdw blurRad="38100" dist="38100" dir="2700000" algn="tl">
                    <a:srgbClr val="000000">
                      <a:alpha val="43137"/>
                    </a:srgbClr>
                  </a:outerShdw>
                </a:effectLst>
                <a:latin typeface="Oswald" charset="0"/>
              </a:rPr>
              <a:t>PARA MUJERES GRANJA DE 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a:t>
            </a:r>
            <a:r>
              <a:rPr lang="es-SV" sz="1600" dirty="0" smtClean="0">
                <a:solidFill>
                  <a:schemeClr val="bg1"/>
                </a:solidFill>
                <a:latin typeface="Oswald" charset="0"/>
              </a:rPr>
              <a:t>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a:t>
            </a:r>
            <a:r>
              <a:rPr lang="es-SV" sz="1600" dirty="0" smtClean="0">
                <a:solidFill>
                  <a:schemeClr val="bg1"/>
                </a:solidFill>
                <a:latin typeface="Oswald" charset="0"/>
              </a:rPr>
              <a:t>43</a:t>
            </a:r>
            <a:r>
              <a:rPr lang="es-SV" sz="1600" dirty="0" smtClean="0">
                <a:solidFill>
                  <a:schemeClr val="bg1"/>
                </a:solidFill>
                <a:latin typeface="Oswald" charset="0"/>
              </a:rPr>
              <a:t>		Personal Masculino: </a:t>
            </a:r>
            <a:r>
              <a:rPr lang="es-SV" sz="1600" dirty="0" smtClean="0">
                <a:solidFill>
                  <a:schemeClr val="bg1"/>
                </a:solidFill>
                <a:latin typeface="Oswald" charset="0"/>
              </a:rPr>
              <a:t>14</a:t>
            </a:r>
            <a:endParaRPr lang="es-SV" sz="1600" dirty="0" smtClean="0">
              <a:solidFill>
                <a:schemeClr val="bg1"/>
              </a:solidFill>
              <a:latin typeface="Oswald" charset="0"/>
            </a:endParaRPr>
          </a:p>
          <a:p>
            <a:pPr marL="285750" lvl="0" indent="-285750" algn="ctr">
              <a:buFont typeface="Wingdings" pitchFamily="2" charset="2"/>
              <a:buChar char="q"/>
            </a:pPr>
            <a:endParaRPr lang="es-SV" sz="1600" dirty="0" smtClean="0">
              <a:solidFill>
                <a:srgbClr val="FFFFFF"/>
              </a:solidFill>
              <a:latin typeface="Oswald" charset="0"/>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CENTROS ABIERTOS</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Estos Centros están destinados </a:t>
            </a:r>
            <a:r>
              <a:rPr lang="es-SV" sz="1600" dirty="0">
                <a:solidFill>
                  <a:schemeClr val="bg1"/>
                </a:solidFill>
                <a:latin typeface="Oswald" charset="0"/>
              </a:rPr>
              <a:t>destinados Centros Abiertos: Para los internos que han avanzado a las fases de Centros </a:t>
            </a:r>
            <a:r>
              <a:rPr lang="es-SV" sz="1600" dirty="0" smtClean="0">
                <a:solidFill>
                  <a:schemeClr val="bg1"/>
                </a:solidFill>
                <a:latin typeface="Oswald" charset="0"/>
              </a:rPr>
              <a:t>Abierto </a:t>
            </a:r>
            <a:r>
              <a:rPr lang="es-SV" sz="1600" dirty="0">
                <a:solidFill>
                  <a:schemeClr val="bg1"/>
                </a:solidFill>
                <a:latin typeface="Oswald" charset="0"/>
              </a:rPr>
              <a:t>confianza y de </a:t>
            </a:r>
            <a:r>
              <a:rPr lang="es-SV" sz="1600" dirty="0" smtClean="0">
                <a:solidFill>
                  <a:schemeClr val="bg1"/>
                </a:solidFill>
                <a:latin typeface="Oswald" charset="0"/>
              </a:rPr>
              <a:t>semi libertad </a:t>
            </a:r>
            <a:r>
              <a:rPr lang="es-SV" sz="1600" dirty="0">
                <a:solidFill>
                  <a:schemeClr val="bg1"/>
                </a:solidFill>
                <a:latin typeface="Oswald" charset="0"/>
              </a:rPr>
              <a:t>del Régimen </a:t>
            </a:r>
            <a:r>
              <a:rPr lang="es-SV" sz="1600" dirty="0" smtClean="0">
                <a:solidFill>
                  <a:schemeClr val="bg1"/>
                </a:solidFill>
                <a:latin typeface="Oswald" charset="0"/>
              </a:rPr>
              <a:t>Penitenciario.</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Existen dos de estos Centros Uno ubicado al Interior de Centro Preventivo y de Cumplimiento de Penas la Esperanza, conocido como Centro Abierto Hombres y el otro </a:t>
            </a:r>
            <a:r>
              <a:rPr lang="es-SV" sz="1600" dirty="0">
                <a:solidFill>
                  <a:schemeClr val="bg1"/>
                </a:solidFill>
                <a:latin typeface="Oswald" charset="0"/>
              </a:rPr>
              <a:t>en Residencial Santa Teresa, quince avenida norte, polígono c-3, N°3, Ciudad Merliot, Santa Tecla, </a:t>
            </a:r>
            <a:r>
              <a:rPr lang="es-SV" sz="1600" dirty="0" smtClean="0">
                <a:solidFill>
                  <a:schemeClr val="bg1"/>
                </a:solidFill>
                <a:latin typeface="Oswald" charset="0"/>
              </a:rPr>
              <a:t>conocido como Centro Abierto Mujeres.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a:t>
            </a:r>
            <a:r>
              <a:rPr lang="es-SV" sz="1600" dirty="0" smtClean="0">
                <a:solidFill>
                  <a:schemeClr val="bg1"/>
                </a:solidFill>
                <a:latin typeface="Oswald" charset="0"/>
              </a:rPr>
              <a:t>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a:t>
            </a:r>
            <a:r>
              <a:rPr lang="es-SV" sz="1600" dirty="0" smtClean="0">
                <a:solidFill>
                  <a:schemeClr val="bg1"/>
                </a:solidFill>
                <a:latin typeface="Oswald" charset="0"/>
              </a:rPr>
              <a:t>8</a:t>
            </a:r>
            <a:r>
              <a:rPr lang="es-SV" sz="1600" dirty="0" smtClean="0">
                <a:solidFill>
                  <a:schemeClr val="bg1"/>
                </a:solidFill>
                <a:latin typeface="Oswald" charset="0"/>
              </a:rPr>
              <a:t>		Personal Masculino: </a:t>
            </a:r>
            <a:r>
              <a:rPr lang="es-SV" sz="1600" dirty="0" smtClean="0">
                <a:solidFill>
                  <a:schemeClr val="bg1"/>
                </a:solidFill>
                <a:latin typeface="Oswald" charset="0"/>
              </a:rPr>
              <a:t>6</a:t>
            </a:r>
            <a:endParaRPr lang="es-SV" sz="1600" dirty="0" smtClean="0">
              <a:solidFill>
                <a:schemeClr val="bg1"/>
              </a:solidFill>
              <a:latin typeface="Oswald" charset="0"/>
            </a:endParaRP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7906224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SANTA ANA</a:t>
            </a:r>
            <a:r>
              <a:rPr lang="es-SV" sz="2400" b="1" dirty="0">
                <a:solidFill>
                  <a:srgbClr val="F39D03"/>
                </a:solidFill>
                <a:effectLst>
                  <a:outerShdw blurRad="38100" dist="38100" dir="2700000" algn="tl">
                    <a:srgbClr val="000000">
                      <a:alpha val="43137"/>
                    </a:srgbClr>
                  </a:outerShdw>
                </a:effectLst>
                <a:latin typeface="Oswald" charset="0"/>
              </a:rPr>
              <a:t> </a:t>
            </a:r>
            <a:r>
              <a:rPr lang="es-SV" sz="2400" b="1" dirty="0" smtClean="0">
                <a:solidFill>
                  <a:srgbClr val="F39D03"/>
                </a:solidFill>
                <a:effectLst>
                  <a:outerShdw blurRad="38100" dist="38100" dir="2700000" algn="tl">
                    <a:srgbClr val="000000">
                      <a:alpha val="43137"/>
                    </a:srgbClr>
                  </a:outerShdw>
                </a:effectLst>
                <a:latin typeface="Oswald" charset="0"/>
              </a:rPr>
              <a:t>(UNIDADES DEPENDIENTES)</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a:t>
            </a:r>
            <a:r>
              <a:rPr lang="es-SV" sz="1600" dirty="0" smtClean="0">
                <a:solidFill>
                  <a:schemeClr val="bg1"/>
                </a:solidFill>
                <a:latin typeface="Oswald" charset="0"/>
              </a:rPr>
              <a:t>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a:t>
            </a:r>
            <a:r>
              <a:rPr lang="es-SV" sz="1600" dirty="0" smtClean="0">
                <a:solidFill>
                  <a:schemeClr val="bg1"/>
                </a:solidFill>
                <a:latin typeface="Oswald" charset="0"/>
              </a:rPr>
              <a:t>5</a:t>
            </a:r>
            <a:r>
              <a:rPr lang="es-SV" sz="1600" dirty="0" smtClean="0">
                <a:solidFill>
                  <a:schemeClr val="bg1"/>
                </a:solidFill>
                <a:latin typeface="Oswald" charset="0"/>
              </a:rPr>
              <a:t>		Personal Masculino: </a:t>
            </a:r>
            <a:r>
              <a:rPr lang="es-SV" sz="1600" dirty="0" smtClean="0">
                <a:solidFill>
                  <a:schemeClr val="bg1"/>
                </a:solidFill>
                <a:latin typeface="Oswald" charset="0"/>
              </a:rPr>
              <a:t>19</a:t>
            </a:r>
            <a:endParaRPr lang="es-SV" sz="1600" dirty="0" smtClean="0">
              <a:solidFill>
                <a:schemeClr val="bg1"/>
              </a:solidFill>
              <a:latin typeface="Oswald" charset="0"/>
            </a:endParaRP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378882"/>
            <a:ext cx="5544616" cy="680700"/>
          </a:xfrm>
        </p:spPr>
        <p:txBody>
          <a:bodyPr/>
          <a:lstStyle/>
          <a:p>
            <a:r>
              <a:rPr lang="es-ES" sz="2800" dirty="0" smtClean="0"/>
              <a:t>CONSEJO CRIMINOLOGICO NACIONAL</a:t>
            </a:r>
            <a:endParaRPr lang="es-ES" sz="2800" dirty="0"/>
          </a:p>
        </p:txBody>
      </p:sp>
      <p:sp>
        <p:nvSpPr>
          <p:cNvPr id="5" name="Shape 330"/>
          <p:cNvSpPr/>
          <p:nvPr/>
        </p:nvSpPr>
        <p:spPr>
          <a:xfrm>
            <a:off x="899592" y="1111052"/>
            <a:ext cx="7259504" cy="340491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10279154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a:t>
            </a:r>
            <a:r>
              <a:rPr lang="es-ES" sz="1600" dirty="0" smtClean="0">
                <a:solidFill>
                  <a:srgbClr val="FFFFFF"/>
                </a:solidFill>
                <a:latin typeface="Roboto Condensed"/>
                <a:ea typeface="Roboto Condensed"/>
                <a:cs typeface="Roboto Condensed"/>
                <a:sym typeface="Roboto Condensed"/>
              </a:rPr>
              <a:t>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4824604" y="160720"/>
            <a:ext cx="2880320" cy="915566"/>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462997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69" y="2681489"/>
            <a:ext cx="4522470" cy="37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15" y="3833617"/>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3935" y="3839552"/>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26749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t>
            </a:r>
            <a:r>
              <a:rPr lang="es-SV" dirty="0">
                <a:solidFill>
                  <a:schemeClr val="tx1">
                    <a:lumMod val="65000"/>
                    <a:lumOff val="35000"/>
                  </a:schemeClr>
                </a:solidFill>
                <a:latin typeface="Oswald" charset="0"/>
              </a:rPr>
              <a:t>Le </a:t>
            </a:r>
            <a:r>
              <a:rPr lang="es-SV" dirty="0" smtClean="0">
                <a:solidFill>
                  <a:schemeClr val="tx1">
                    <a:lumMod val="65000"/>
                    <a:lumOff val="35000"/>
                  </a:schemeClr>
                </a:solidFill>
                <a:latin typeface="Oswald" charset="0"/>
              </a:rPr>
              <a:t>corresponde:</a:t>
            </a:r>
          </a:p>
          <a:p>
            <a:pPr marL="285750" lvl="0" indent="-285750" algn="ctr">
              <a:buFont typeface="Wingdings" pitchFamily="2" charset="2"/>
              <a:buChar char="q"/>
            </a:pPr>
            <a:endParaRPr lang="es-SV" dirty="0" smtClean="0">
              <a:solidFill>
                <a:schemeClr val="tx1">
                  <a:lumMod val="65000"/>
                  <a:lumOff val="35000"/>
                </a:schemeClr>
              </a:solidFill>
              <a:latin typeface="Oswald" charset="0"/>
            </a:endParaRP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12		Personal Masculino: 2</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2368</TotalTime>
  <Words>7325</Words>
  <Application>Microsoft Office PowerPoint</Application>
  <PresentationFormat>Presentación en pantalla (16:9)</PresentationFormat>
  <Paragraphs>661</Paragraphs>
  <Slides>70</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70</vt:i4>
      </vt:variant>
    </vt:vector>
  </HeadingPairs>
  <TitlesOfParts>
    <vt:vector size="78" baseType="lpstr">
      <vt:lpstr>Arial</vt:lpstr>
      <vt:lpstr>Oswald</vt:lpstr>
      <vt:lpstr>Roboto Condensed</vt:lpstr>
      <vt:lpstr>MS PGothic</vt:lpstr>
      <vt:lpstr>Wingdings</vt:lpstr>
      <vt:lpstr>DotumChe</vt:lpstr>
      <vt:lpstr>Arial Narrow</vt:lpstr>
      <vt:lpstr>Wolsey template</vt:lpstr>
      <vt:lpstr>Presentación de PowerPoint</vt:lpstr>
      <vt:lpstr>Presentación de PowerPoint</vt:lpstr>
      <vt:lpstr>PARTE 1</vt:lpstr>
      <vt:lpstr>Ministerio de Justicia y Seguridad Pública</vt:lpstr>
      <vt:lpstr>Presentación de PowerPoint</vt:lpstr>
      <vt:lpstr>UNIDAD DE INVESTIGACION DISCIPLINARIA PENITENCIARIA</vt:lpstr>
      <vt:lpstr>CONSEJO CRIMINOLOGICO NACIONAL</vt:lpstr>
      <vt:lpstr>PARTE 2</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PARTE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Andrea</cp:lastModifiedBy>
  <cp:revision>95</cp:revision>
  <dcterms:modified xsi:type="dcterms:W3CDTF">2017-08-11T19:47:03Z</dcterms:modified>
</cp:coreProperties>
</file>