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7" r:id="rId2"/>
    <p:sldId id="260" r:id="rId3"/>
    <p:sldId id="258" r:id="rId4"/>
    <p:sldId id="256" r:id="rId5"/>
    <p:sldId id="259" r:id="rId6"/>
    <p:sldId id="284" r:id="rId7"/>
    <p:sldId id="290" r:id="rId8"/>
    <p:sldId id="285" r:id="rId9"/>
    <p:sldId id="286" r:id="rId10"/>
    <p:sldId id="287" r:id="rId11"/>
    <p:sldId id="288" r:id="rId12"/>
    <p:sldId id="289" r:id="rId13"/>
    <p:sldId id="294" r:id="rId14"/>
    <p:sldId id="293" r:id="rId15"/>
    <p:sldId id="295" r:id="rId16"/>
    <p:sldId id="296" r:id="rId17"/>
    <p:sldId id="348" r:id="rId18"/>
    <p:sldId id="265" r:id="rId19"/>
    <p:sldId id="297" r:id="rId20"/>
    <p:sldId id="299" r:id="rId21"/>
    <p:sldId id="300" r:id="rId22"/>
    <p:sldId id="301" r:id="rId23"/>
    <p:sldId id="302" r:id="rId24"/>
    <p:sldId id="303" r:id="rId25"/>
    <p:sldId id="304" r:id="rId26"/>
    <p:sldId id="305" r:id="rId27"/>
    <p:sldId id="306" r:id="rId28"/>
    <p:sldId id="307" r:id="rId29"/>
    <p:sldId id="308" r:id="rId30"/>
    <p:sldId id="298" r:id="rId31"/>
    <p:sldId id="309" r:id="rId32"/>
    <p:sldId id="310" r:id="rId33"/>
    <p:sldId id="311" r:id="rId34"/>
    <p:sldId id="312" r:id="rId35"/>
    <p:sldId id="314" r:id="rId36"/>
    <p:sldId id="315" r:id="rId37"/>
    <p:sldId id="316" r:id="rId38"/>
    <p:sldId id="317" r:id="rId39"/>
    <p:sldId id="324" r:id="rId40"/>
    <p:sldId id="319" r:id="rId41"/>
    <p:sldId id="318" r:id="rId42"/>
    <p:sldId id="320" r:id="rId43"/>
    <p:sldId id="321" r:id="rId44"/>
    <p:sldId id="325" r:id="rId45"/>
    <p:sldId id="282" r:id="rId46"/>
    <p:sldId id="326" r:id="rId47"/>
    <p:sldId id="327" r:id="rId48"/>
    <p:sldId id="329" r:id="rId49"/>
    <p:sldId id="331" r:id="rId50"/>
    <p:sldId id="328" r:id="rId51"/>
    <p:sldId id="330"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50" r:id="rId66"/>
    <p:sldId id="351" r:id="rId67"/>
    <p:sldId id="345" r:id="rId68"/>
    <p:sldId id="346" r:id="rId69"/>
    <p:sldId id="349" r:id="rId70"/>
    <p:sldId id="347" r:id="rId71"/>
  </p:sldIdLst>
  <p:sldSz cx="9144000" cy="5143500" type="screen16x9"/>
  <p:notesSz cx="6858000" cy="9144000"/>
  <p:embeddedFontLst>
    <p:embeddedFont>
      <p:font typeface="Roboto Condensed" charset="0"/>
      <p:regular r:id="rId73"/>
      <p:bold r:id="rId74"/>
      <p:italic r:id="rId75"/>
      <p:boldItalic r:id="rId76"/>
    </p:embeddedFont>
    <p:embeddedFont>
      <p:font typeface="DotumChe" pitchFamily="49" charset="-127"/>
      <p:regular r:id="rId77"/>
    </p:embeddedFont>
    <p:embeddedFont>
      <p:font typeface="Oswald" charset="0"/>
      <p:regular r:id="rId78"/>
      <p:bold r:id="rId79"/>
    </p:embeddedFont>
    <p:embeddedFont>
      <p:font typeface="Arial Narrow" pitchFamily="34" charset="0"/>
      <p:regular r:id="rId80"/>
      <p:bold r:id="rId81"/>
      <p:italic r:id="rId82"/>
      <p:boldItalic r:id="rId83"/>
    </p:embeddedFont>
    <p:embeddedFont>
      <p:font typeface="MS PGothic" pitchFamily="34" charset="-128"/>
      <p:regular r:id="rId84"/>
    </p:embeddedFont>
    <p:embeddedFont>
      <p:font typeface="Narkisim" pitchFamily="34" charset="-79"/>
      <p:regular r:id="rId85"/>
    </p:embeddedFont>
    <p:embeddedFont>
      <p:font typeface="Miriam" pitchFamily="34" charset="-79"/>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6BF"/>
    <a:srgbClr val="FF9900"/>
    <a:srgbClr val="F39D03"/>
    <a:srgbClr val="2779C3"/>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575F17-1FCC-4410-9FE2-DE1830FB2E54}">
  <a:tblStyle styleId="{AC575F17-1FCC-4410-9FE2-DE1830FB2E5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71" autoAdjust="0"/>
  </p:normalViewPr>
  <p:slideViewPr>
    <p:cSldViewPr>
      <p:cViewPr varScale="1">
        <p:scale>
          <a:sx n="93" d="100"/>
          <a:sy n="93" d="100"/>
        </p:scale>
        <p:origin x="-64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851287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94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9226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7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240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975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17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176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4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8"/>
        <p:cNvGrpSpPr/>
        <p:nvPr/>
      </p:nvGrpSpPr>
      <p:grpSpPr>
        <a:xfrm>
          <a:off x="0" y="0"/>
          <a:ext cx="0" cy="0"/>
          <a:chOff x="0" y="0"/>
          <a:chExt cx="0" cy="0"/>
        </a:xfrm>
      </p:grpSpPr>
      <p:grpSp>
        <p:nvGrpSpPr>
          <p:cNvPr id="9" name="Shape 9"/>
          <p:cNvGrpSpPr/>
          <p:nvPr/>
        </p:nvGrpSpPr>
        <p:grpSpPr>
          <a:xfrm>
            <a:off x="5609666" y="2185857"/>
            <a:ext cx="3534604" cy="3432787"/>
            <a:chOff x="6172200" y="2656117"/>
            <a:chExt cx="2971754" cy="2886150"/>
          </a:xfrm>
        </p:grpSpPr>
        <p:sp>
          <p:nvSpPr>
            <p:cNvPr id="10" name="Shape 1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5" name="Shape 15"/>
          <p:cNvGrpSpPr/>
          <p:nvPr/>
        </p:nvGrpSpPr>
        <p:grpSpPr>
          <a:xfrm>
            <a:off x="-22" y="-324543"/>
            <a:ext cx="3068579" cy="1910875"/>
            <a:chOff x="-32" y="-215963"/>
            <a:chExt cx="2163561" cy="1347300"/>
          </a:xfrm>
        </p:grpSpPr>
        <p:sp>
          <p:nvSpPr>
            <p:cNvPr id="16" name="Shape 16"/>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1" name="Shape 21"/>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a:spcBef>
                <a:spcPts val="0"/>
              </a:spcBef>
              <a:buClr>
                <a:srgbClr val="FFFFFF"/>
              </a:buClr>
              <a:buSzPct val="100000"/>
              <a:defRPr sz="5000">
                <a:solidFill>
                  <a:srgbClr val="FFFFFF"/>
                </a:solidFill>
              </a:defRPr>
            </a:lvl1pPr>
            <a:lvl2pPr lvl="1">
              <a:spcBef>
                <a:spcPts val="0"/>
              </a:spcBef>
              <a:buClr>
                <a:srgbClr val="FFFFFF"/>
              </a:buClr>
              <a:buSzPct val="100000"/>
              <a:defRPr sz="5000">
                <a:solidFill>
                  <a:srgbClr val="FFFFFF"/>
                </a:solidFill>
              </a:defRPr>
            </a:lvl2pPr>
            <a:lvl3pPr lvl="2">
              <a:spcBef>
                <a:spcPts val="0"/>
              </a:spcBef>
              <a:buClr>
                <a:srgbClr val="FFFFFF"/>
              </a:buClr>
              <a:buSzPct val="100000"/>
              <a:defRPr sz="5000">
                <a:solidFill>
                  <a:srgbClr val="FFFFFF"/>
                </a:solidFill>
              </a:defRPr>
            </a:lvl3pPr>
            <a:lvl4pPr lvl="3">
              <a:spcBef>
                <a:spcPts val="0"/>
              </a:spcBef>
              <a:buClr>
                <a:srgbClr val="FFFFFF"/>
              </a:buClr>
              <a:buSzPct val="100000"/>
              <a:defRPr sz="5000">
                <a:solidFill>
                  <a:srgbClr val="FFFFFF"/>
                </a:solidFill>
              </a:defRPr>
            </a:lvl4pPr>
            <a:lvl5pPr lvl="4">
              <a:spcBef>
                <a:spcPts val="0"/>
              </a:spcBef>
              <a:buClr>
                <a:srgbClr val="FFFFFF"/>
              </a:buClr>
              <a:buSzPct val="100000"/>
              <a:defRPr sz="5000">
                <a:solidFill>
                  <a:srgbClr val="FFFFFF"/>
                </a:solidFill>
              </a:defRPr>
            </a:lvl5pPr>
            <a:lvl6pPr lvl="5">
              <a:spcBef>
                <a:spcPts val="0"/>
              </a:spcBef>
              <a:buClr>
                <a:srgbClr val="FFFFFF"/>
              </a:buClr>
              <a:buSzPct val="100000"/>
              <a:defRPr sz="5000">
                <a:solidFill>
                  <a:srgbClr val="FFFFFF"/>
                </a:solidFill>
              </a:defRPr>
            </a:lvl6pPr>
            <a:lvl7pPr lvl="6">
              <a:spcBef>
                <a:spcPts val="0"/>
              </a:spcBef>
              <a:buClr>
                <a:srgbClr val="FFFFFF"/>
              </a:buClr>
              <a:buSzPct val="100000"/>
              <a:defRPr sz="5000">
                <a:solidFill>
                  <a:srgbClr val="FFFFFF"/>
                </a:solidFill>
              </a:defRPr>
            </a:lvl7pPr>
            <a:lvl8pPr lvl="7">
              <a:spcBef>
                <a:spcPts val="0"/>
              </a:spcBef>
              <a:buClr>
                <a:srgbClr val="FFFFFF"/>
              </a:buClr>
              <a:buSzPct val="100000"/>
              <a:defRPr sz="5000">
                <a:solidFill>
                  <a:srgbClr val="FFFFFF"/>
                </a:solidFill>
              </a:defRPr>
            </a:lvl8pPr>
            <a:lvl9pPr lvl="8">
              <a:spcBef>
                <a:spcPts val="0"/>
              </a:spcBef>
              <a:buClr>
                <a:srgbClr val="FFFFFF"/>
              </a:buClr>
              <a:buSzPct val="100000"/>
              <a:defRPr sz="5000">
                <a:solidFill>
                  <a:srgbClr val="FFFFFF"/>
                </a:solidFill>
              </a:defRPr>
            </a:lvl9pPr>
          </a:lstStyle>
          <a:p>
            <a:r>
              <a:rPr lang="es-ES" smtClean="0"/>
              <a:t>Haga clic para modificar el estilo de título del patrón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6172200" y="2656117"/>
            <a:ext cx="2971754" cy="2886150"/>
            <a:chOff x="6172200" y="2656117"/>
            <a:chExt cx="2971754" cy="2886150"/>
          </a:xfrm>
        </p:grpSpPr>
        <p:sp>
          <p:nvSpPr>
            <p:cNvPr id="24" name="Shape 24"/>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29" name="Shape 29"/>
          <p:cNvGrpSpPr/>
          <p:nvPr/>
        </p:nvGrpSpPr>
        <p:grpSpPr>
          <a:xfrm>
            <a:off x="-32" y="-228026"/>
            <a:ext cx="2163561" cy="1347300"/>
            <a:chOff x="-32" y="-215963"/>
            <a:chExt cx="2163561" cy="1347300"/>
          </a:xfrm>
        </p:grpSpPr>
        <p:sp>
          <p:nvSpPr>
            <p:cNvPr id="30" name="Shape 30"/>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5" name="Shape 35"/>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es-ES" smtClean="0"/>
              <a:t>Haga clic para modificar el estilo de título del patrón</a:t>
            </a:r>
            <a:endParaRPr/>
          </a:p>
        </p:txBody>
      </p:sp>
      <p:sp>
        <p:nvSpPr>
          <p:cNvPr id="36" name="Shape 36"/>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r>
              <a:rPr lang="es-ES" smtClean="0"/>
              <a:t>Haga clic para modificar el estilo de subtítulo del patrón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a:spcBef>
                <a:spcPts val="0"/>
              </a:spcBef>
              <a:buClr>
                <a:srgbClr val="3796BF"/>
              </a:buClr>
              <a:buSzPct val="100000"/>
              <a:buFont typeface="Oswald"/>
              <a:defRPr sz="2400">
                <a:solidFill>
                  <a:srgbClr val="3796BF"/>
                </a:solidFill>
                <a:latin typeface="Oswald"/>
                <a:ea typeface="Oswald"/>
                <a:cs typeface="Oswald"/>
                <a:sym typeface="Oswald"/>
              </a:defRPr>
            </a:lvl9pPr>
          </a:lstStyle>
          <a:p>
            <a:pPr lvl="0"/>
            <a:r>
              <a:rPr lang="es-ES" smtClean="0"/>
              <a:t>Haga clic para modificar el estilo de texto del patrón</a:t>
            </a:r>
          </a:p>
        </p:txBody>
      </p:sp>
      <p:grpSp>
        <p:nvGrpSpPr>
          <p:cNvPr id="39" name="Shape 39"/>
          <p:cNvGrpSpPr/>
          <p:nvPr/>
        </p:nvGrpSpPr>
        <p:grpSpPr>
          <a:xfrm>
            <a:off x="5609666" y="2185857"/>
            <a:ext cx="3534604" cy="3432787"/>
            <a:chOff x="6172200" y="2656117"/>
            <a:chExt cx="2971754" cy="2886150"/>
          </a:xfrm>
        </p:grpSpPr>
        <p:sp>
          <p:nvSpPr>
            <p:cNvPr id="40" name="Shape 40"/>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5" name="Shape 45"/>
          <p:cNvGrpSpPr/>
          <p:nvPr/>
        </p:nvGrpSpPr>
        <p:grpSpPr>
          <a:xfrm>
            <a:off x="-22" y="-324543"/>
            <a:ext cx="3068579" cy="1910875"/>
            <a:chOff x="-32" y="-215963"/>
            <a:chExt cx="2163561" cy="1347300"/>
          </a:xfrm>
        </p:grpSpPr>
        <p:sp>
          <p:nvSpPr>
            <p:cNvPr id="46" name="Shape 46"/>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
        <p:cNvGrpSpPr/>
        <p:nvPr/>
      </p:nvGrpSpPr>
      <p:grpSpPr>
        <a:xfrm>
          <a:off x="0" y="0"/>
          <a:ext cx="0" cy="0"/>
          <a:chOff x="0" y="0"/>
          <a:chExt cx="0" cy="0"/>
        </a:xfrm>
      </p:grpSpPr>
      <p:grpSp>
        <p:nvGrpSpPr>
          <p:cNvPr id="52" name="Shape 52"/>
          <p:cNvGrpSpPr/>
          <p:nvPr/>
        </p:nvGrpSpPr>
        <p:grpSpPr>
          <a:xfrm>
            <a:off x="6172200" y="2656117"/>
            <a:ext cx="2971754" cy="2886150"/>
            <a:chOff x="6172200" y="2656117"/>
            <a:chExt cx="2971754" cy="2886150"/>
          </a:xfrm>
        </p:grpSpPr>
        <p:sp>
          <p:nvSpPr>
            <p:cNvPr id="53" name="Shape 5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58" name="Shape 58"/>
          <p:cNvGrpSpPr/>
          <p:nvPr/>
        </p:nvGrpSpPr>
        <p:grpSpPr>
          <a:xfrm>
            <a:off x="-32" y="-228026"/>
            <a:ext cx="2163561" cy="1347300"/>
            <a:chOff x="-32" y="-215963"/>
            <a:chExt cx="2163561" cy="1347300"/>
          </a:xfrm>
        </p:grpSpPr>
        <p:sp>
          <p:nvSpPr>
            <p:cNvPr id="59" name="Shape 5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4" name="Shape 6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65" name="Shape 65"/>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s-ES" smtClean="0"/>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6"/>
        <p:cNvGrpSpPr/>
        <p:nvPr/>
      </p:nvGrpSpPr>
      <p:grpSpPr>
        <a:xfrm>
          <a:off x="0" y="0"/>
          <a:ext cx="0" cy="0"/>
          <a:chOff x="0" y="0"/>
          <a:chExt cx="0" cy="0"/>
        </a:xfrm>
      </p:grpSpPr>
      <p:grpSp>
        <p:nvGrpSpPr>
          <p:cNvPr id="67" name="Shape 67"/>
          <p:cNvGrpSpPr/>
          <p:nvPr/>
        </p:nvGrpSpPr>
        <p:grpSpPr>
          <a:xfrm>
            <a:off x="6172200" y="2656117"/>
            <a:ext cx="2971754" cy="2886150"/>
            <a:chOff x="6172200" y="2656117"/>
            <a:chExt cx="2971754" cy="2886150"/>
          </a:xfrm>
        </p:grpSpPr>
        <p:sp>
          <p:nvSpPr>
            <p:cNvPr id="68" name="Shape 6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3" name="Shape 73"/>
          <p:cNvGrpSpPr/>
          <p:nvPr/>
        </p:nvGrpSpPr>
        <p:grpSpPr>
          <a:xfrm>
            <a:off x="-32" y="-228026"/>
            <a:ext cx="2163561" cy="1347300"/>
            <a:chOff x="-32" y="-215963"/>
            <a:chExt cx="2163561" cy="1347300"/>
          </a:xfrm>
        </p:grpSpPr>
        <p:sp>
          <p:nvSpPr>
            <p:cNvPr id="74" name="Shape 7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79" name="Shape 7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
        <p:nvSpPr>
          <p:cNvPr id="80" name="Shape 80"/>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
        <p:nvSpPr>
          <p:cNvPr id="81" name="Shape 81"/>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172200" y="2656117"/>
            <a:ext cx="2971754" cy="2886150"/>
            <a:chOff x="6172200" y="2656117"/>
            <a:chExt cx="2971754" cy="2886150"/>
          </a:xfrm>
        </p:grpSpPr>
        <p:sp>
          <p:nvSpPr>
            <p:cNvPr id="101" name="Shape 101"/>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6" name="Shape 106"/>
          <p:cNvGrpSpPr/>
          <p:nvPr/>
        </p:nvGrpSpPr>
        <p:grpSpPr>
          <a:xfrm>
            <a:off x="-32" y="-228026"/>
            <a:ext cx="2163561" cy="1347300"/>
            <a:chOff x="-32" y="-215963"/>
            <a:chExt cx="2163561" cy="1347300"/>
          </a:xfrm>
        </p:grpSpPr>
        <p:sp>
          <p:nvSpPr>
            <p:cNvPr id="107" name="Shape 107"/>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2" name="Shape 112"/>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s-ES" smtClean="0"/>
              <a:t>Haga clic para modificar el estilo de título del patrón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27"/>
        <p:cNvGrpSpPr/>
        <p:nvPr/>
      </p:nvGrpSpPr>
      <p:grpSpPr>
        <a:xfrm>
          <a:off x="0" y="0"/>
          <a:ext cx="0" cy="0"/>
          <a:chOff x="0" y="0"/>
          <a:chExt cx="0" cy="0"/>
        </a:xfrm>
      </p:grpSpPr>
      <p:grpSp>
        <p:nvGrpSpPr>
          <p:cNvPr id="128" name="Shape 128"/>
          <p:cNvGrpSpPr/>
          <p:nvPr/>
        </p:nvGrpSpPr>
        <p:grpSpPr>
          <a:xfrm>
            <a:off x="6172200" y="2656117"/>
            <a:ext cx="2971754" cy="2886150"/>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40"/>
        <p:cNvGrpSpPr/>
        <p:nvPr/>
      </p:nvGrpSpPr>
      <p:grpSpPr>
        <a:xfrm>
          <a:off x="0" y="0"/>
          <a:ext cx="0" cy="0"/>
          <a:chOff x="0" y="0"/>
          <a:chExt cx="0" cy="0"/>
        </a:xfrm>
      </p:grpSpPr>
      <p:grpSp>
        <p:nvGrpSpPr>
          <p:cNvPr id="141" name="Shape 141"/>
          <p:cNvGrpSpPr/>
          <p:nvPr/>
        </p:nvGrpSpPr>
        <p:grpSpPr>
          <a:xfrm>
            <a:off x="6172200" y="2656117"/>
            <a:ext cx="2971754" cy="2886150"/>
            <a:chOff x="6172200" y="2656117"/>
            <a:chExt cx="2971754" cy="2886150"/>
          </a:xfrm>
        </p:grpSpPr>
        <p:sp>
          <p:nvSpPr>
            <p:cNvPr id="142" name="Shape 142"/>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47" name="Shape 147"/>
          <p:cNvGrpSpPr/>
          <p:nvPr/>
        </p:nvGrpSpPr>
        <p:grpSpPr>
          <a:xfrm>
            <a:off x="-32" y="-228026"/>
            <a:ext cx="2163561" cy="1347300"/>
            <a:chOff x="-32" y="-215963"/>
            <a:chExt cx="2163561" cy="1347300"/>
          </a:xfrm>
        </p:grpSpPr>
        <p:sp>
          <p:nvSpPr>
            <p:cNvPr id="148" name="Shape 148"/>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image" Target="../media/image7.png"/><Relationship Id="rId21" Type="http://schemas.openxmlformats.org/officeDocument/2006/relationships/slide" Target="slide32.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0.xml"/><Relationship Id="rId2" Type="http://schemas.openxmlformats.org/officeDocument/2006/relationships/notesSlide" Target="../notesSlides/notesSlide8.xml"/><Relationship Id="rId16" Type="http://schemas.openxmlformats.org/officeDocument/2006/relationships/slide" Target="slide29.xml"/><Relationship Id="rId20"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image" Target="../media/image4.png"/><Relationship Id="rId15" Type="http://schemas.openxmlformats.org/officeDocument/2006/relationships/slide" Target="slide28.xml"/><Relationship Id="rId23" Type="http://schemas.openxmlformats.org/officeDocument/2006/relationships/slide" Target="slide17.xml"/><Relationship Id="rId10" Type="http://schemas.openxmlformats.org/officeDocument/2006/relationships/slide" Target="slide23.xml"/><Relationship Id="rId19" Type="http://schemas.openxmlformats.org/officeDocument/2006/relationships/slide" Target="slide15.xml"/><Relationship Id="rId4" Type="http://schemas.openxmlformats.org/officeDocument/2006/relationships/slide" Target="slide16.xml"/><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6.xml"/><Relationship Id="rId7" Type="http://schemas.openxmlformats.org/officeDocument/2006/relationships/slide" Target="slide3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0" Type="http://schemas.openxmlformats.org/officeDocument/2006/relationships/slide" Target="slide42.xml"/><Relationship Id="rId4" Type="http://schemas.openxmlformats.org/officeDocument/2006/relationships/image" Target="../media/image4.png"/><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6.xml"/><Relationship Id="rId18" Type="http://schemas.openxmlformats.org/officeDocument/2006/relationships/slide" Target="slide61.xml"/><Relationship Id="rId26" Type="http://schemas.openxmlformats.org/officeDocument/2006/relationships/slide" Target="slide69.xml"/><Relationship Id="rId3" Type="http://schemas.openxmlformats.org/officeDocument/2006/relationships/slide" Target="slide46.xml"/><Relationship Id="rId21" Type="http://schemas.openxmlformats.org/officeDocument/2006/relationships/slide" Target="slide64.xml"/><Relationship Id="rId7" Type="http://schemas.openxmlformats.org/officeDocument/2006/relationships/slide" Target="slide50.xml"/><Relationship Id="rId12" Type="http://schemas.openxmlformats.org/officeDocument/2006/relationships/slide" Target="slide55.xml"/><Relationship Id="rId17" Type="http://schemas.openxmlformats.org/officeDocument/2006/relationships/slide" Target="slide60.xml"/><Relationship Id="rId25" Type="http://schemas.openxmlformats.org/officeDocument/2006/relationships/slide" Target="slide68.xml"/><Relationship Id="rId2" Type="http://schemas.openxmlformats.org/officeDocument/2006/relationships/slide" Target="slide45.xml"/><Relationship Id="rId16" Type="http://schemas.openxmlformats.org/officeDocument/2006/relationships/slide" Target="slide59.xml"/><Relationship Id="rId20" Type="http://schemas.openxmlformats.org/officeDocument/2006/relationships/slide" Target="slide63.xml"/><Relationship Id="rId1" Type="http://schemas.openxmlformats.org/officeDocument/2006/relationships/slideLayout" Target="../slideLayouts/slideLayout7.xml"/><Relationship Id="rId6" Type="http://schemas.openxmlformats.org/officeDocument/2006/relationships/slide" Target="slide49.xml"/><Relationship Id="rId11" Type="http://schemas.openxmlformats.org/officeDocument/2006/relationships/slide" Target="slide54.xml"/><Relationship Id="rId24" Type="http://schemas.openxmlformats.org/officeDocument/2006/relationships/slide" Target="slide67.xml"/><Relationship Id="rId5" Type="http://schemas.openxmlformats.org/officeDocument/2006/relationships/slide" Target="slide48.xml"/><Relationship Id="rId15" Type="http://schemas.openxmlformats.org/officeDocument/2006/relationships/slide" Target="slide58.xml"/><Relationship Id="rId23" Type="http://schemas.openxmlformats.org/officeDocument/2006/relationships/slide" Target="slide66.xml"/><Relationship Id="rId10" Type="http://schemas.openxmlformats.org/officeDocument/2006/relationships/slide" Target="slide53.xml"/><Relationship Id="rId19" Type="http://schemas.openxmlformats.org/officeDocument/2006/relationships/slide" Target="slide62.xml"/><Relationship Id="rId4" Type="http://schemas.openxmlformats.org/officeDocument/2006/relationships/slide" Target="slide47.xml"/><Relationship Id="rId9" Type="http://schemas.openxmlformats.org/officeDocument/2006/relationships/slide" Target="slide52.xml"/><Relationship Id="rId14" Type="http://schemas.openxmlformats.org/officeDocument/2006/relationships/slide" Target="slide57.xml"/><Relationship Id="rId22" Type="http://schemas.openxmlformats.org/officeDocument/2006/relationships/slide" Target="slide65.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hyperlink" Target="http://www.transparencia.gob.sv/institutions/dgc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Shape 157"/>
          <p:cNvSpPr txBox="1">
            <a:spLocks/>
          </p:cNvSpPr>
          <p:nvPr/>
        </p:nvSpPr>
        <p:spPr>
          <a:xfrm>
            <a:off x="1187624" y="483518"/>
            <a:ext cx="6768752" cy="1008112"/>
          </a:xfrm>
          <a:prstGeom prst="rect">
            <a:avLst/>
          </a:prstGeom>
          <a:noFill/>
          <a:ln>
            <a:noFill/>
          </a:ln>
          <a:effectLst>
            <a:outerShdw blurRad="50800" dist="38100" dir="2400000" algn="ctr" rotWithShape="0">
              <a:schemeClr val="bg1">
                <a:lumMod val="50000"/>
              </a:schemeClr>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s-SV" sz="3200" dirty="0" smtClean="0">
                <a:solidFill>
                  <a:schemeClr val="tx1">
                    <a:lumMod val="95000"/>
                    <a:lumOff val="5000"/>
                  </a:schemeClr>
                </a:solidFill>
              </a:rPr>
              <a:t>Dirección General de Centros Penales</a:t>
            </a:r>
            <a:r>
              <a:rPr lang="es-SV" sz="3200" dirty="0" smtClean="0">
                <a:solidFill>
                  <a:schemeClr val="bg2">
                    <a:lumMod val="50000"/>
                  </a:schemeClr>
                </a:solidFill>
              </a:rPr>
              <a:t/>
            </a:r>
            <a:br>
              <a:rPr lang="es-SV" sz="3200" dirty="0" smtClean="0">
                <a:solidFill>
                  <a:schemeClr val="bg2">
                    <a:lumMod val="50000"/>
                  </a:schemeClr>
                </a:solidFill>
              </a:rPr>
            </a:br>
            <a:r>
              <a:rPr lang="es-SV" sz="2400" dirty="0" smtClean="0">
                <a:solidFill>
                  <a:schemeClr val="bg2">
                    <a:lumMod val="75000"/>
                  </a:schemeClr>
                </a:solidFill>
              </a:rPr>
              <a:t>Estructura Organizativa</a:t>
            </a:r>
            <a:endParaRPr lang="es-SV" sz="2400" dirty="0">
              <a:solidFill>
                <a:schemeClr val="bg2">
                  <a:lumMod val="75000"/>
                </a:schemeClr>
              </a:solidFill>
            </a:endParaRPr>
          </a:p>
        </p:txBody>
      </p:sp>
      <p:sp>
        <p:nvSpPr>
          <p:cNvPr id="10" name="Shape 157"/>
          <p:cNvSpPr txBox="1">
            <a:spLocks/>
          </p:cNvSpPr>
          <p:nvPr/>
        </p:nvSpPr>
        <p:spPr>
          <a:xfrm>
            <a:off x="763960" y="1635646"/>
            <a:ext cx="7624464" cy="68407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UNIDAD DE ACCESO A LA INFORMACION PUBLICA</a:t>
            </a:r>
            <a:endParaRPr lang="es-SV" sz="2800" dirty="0">
              <a:solidFill>
                <a:srgbClr val="002F5F"/>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48" y="2643757"/>
            <a:ext cx="2592288" cy="15439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51470"/>
            <a:ext cx="8282075" cy="496855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Paracentral.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a:t>
            </a:r>
            <a:r>
              <a:rPr lang="es-SV" sz="1200" dirty="0" smtClean="0">
                <a:solidFill>
                  <a:schemeClr val="tx1">
                    <a:lumMod val="65000"/>
                    <a:lumOff val="35000"/>
                  </a:schemeClr>
                </a:solidFill>
                <a:latin typeface="Oswald" charset="0"/>
              </a:rPr>
              <a:t>3</a:t>
            </a:r>
            <a:r>
              <a:rPr lang="es-SV" sz="1200" dirty="0" smtClean="0">
                <a:solidFill>
                  <a:schemeClr val="tx1">
                    <a:lumMod val="65000"/>
                    <a:lumOff val="35000"/>
                  </a:schemeClr>
                </a:solidFill>
                <a:latin typeface="Oswald" charset="0"/>
              </a:rPr>
              <a:t>		Personal Masculino: </a:t>
            </a:r>
            <a:r>
              <a:rPr lang="es-SV" sz="1200" dirty="0" smtClean="0">
                <a:solidFill>
                  <a:schemeClr val="tx1">
                    <a:lumMod val="65000"/>
                    <a:lumOff val="35000"/>
                  </a:schemeClr>
                </a:solidFill>
                <a:latin typeface="Oswald" charset="0"/>
              </a:rPr>
              <a:t>2</a:t>
            </a:r>
            <a:endParaRPr lang="es-SV" sz="1200" dirty="0" smtClean="0">
              <a:solidFill>
                <a:schemeClr val="tx1">
                  <a:lumMod val="65000"/>
                  <a:lumOff val="35000"/>
                </a:schemeClr>
              </a:solidFill>
              <a:latin typeface="Oswald" charset="0"/>
            </a:endParaRP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382718" y="26749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 Jesús Crespín Campos. Director del Consejo Criminológico Regional Paracentral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08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195486"/>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Oriental.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5		Personal Masculino: </a:t>
            </a:r>
            <a:r>
              <a:rPr lang="es-SV" sz="1200" dirty="0" smtClean="0">
                <a:solidFill>
                  <a:schemeClr val="tx1">
                    <a:lumMod val="65000"/>
                    <a:lumOff val="35000"/>
                  </a:schemeClr>
                </a:solidFill>
                <a:latin typeface="Oswald" charset="0"/>
              </a:rPr>
              <a:t>4</a:t>
            </a:r>
            <a:endParaRPr lang="es-SV" sz="1200" dirty="0" smtClean="0">
              <a:solidFill>
                <a:schemeClr val="tx1">
                  <a:lumMod val="65000"/>
                  <a:lumOff val="35000"/>
                </a:schemeClr>
              </a:solidFill>
              <a:latin typeface="Oswald" charset="0"/>
            </a:endParaRP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1043608" y="267494"/>
            <a:ext cx="714972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Licda. María Elizabeth Ruiz de Flores. Directora del Consejo Criminológico Regional </a:t>
            </a:r>
            <a:r>
              <a:rPr lang="es-SV" sz="1400" b="1" dirty="0" smtClean="0">
                <a:solidFill>
                  <a:schemeClr val="tx1">
                    <a:lumMod val="65000"/>
                    <a:lumOff val="35000"/>
                  </a:schemeClr>
                </a:solidFill>
                <a:effectLst>
                  <a:outerShdw blurRad="38100" dist="38100" dir="2700000" algn="tl">
                    <a:srgbClr val="000000">
                      <a:alpha val="43137"/>
                    </a:srgbClr>
                  </a:outerShdw>
                </a:effectLst>
              </a:rPr>
              <a:t>Oriental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38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30"/>
          <p:cNvSpPr/>
          <p:nvPr/>
        </p:nvSpPr>
        <p:spPr>
          <a:xfrm>
            <a:off x="395536" y="26749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Occidental. </a:t>
            </a:r>
          </a:p>
          <a:p>
            <a:pPr marL="285750" lvl="0" indent="-285750" algn="ctr">
              <a:buFont typeface="Wingdings" pitchFamily="2" charset="2"/>
              <a:buChar char="q"/>
            </a:pPr>
            <a:endParaRPr lang="es-SV" b="1" dirty="0">
              <a:solidFill>
                <a:schemeClr val="tx1">
                  <a:lumMod val="65000"/>
                  <a:lumOff val="35000"/>
                </a:schemeClr>
              </a:solidFill>
              <a:latin typeface="Oswald" charset="0"/>
            </a:endParaRPr>
          </a:p>
          <a:p>
            <a:pPr marL="285750" lvl="0" indent="-285750" algn="ctr">
              <a:buFont typeface="Wingdings" pitchFamily="2" charset="2"/>
              <a:buChar char="q"/>
            </a:pPr>
            <a:endParaRPr lang="es-SV" b="1" dirty="0" smtClean="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a:t>
            </a:r>
            <a:r>
              <a:rPr lang="es-SV" sz="1200" dirty="0">
                <a:solidFill>
                  <a:schemeClr val="tx1">
                    <a:lumMod val="65000"/>
                    <a:lumOff val="35000"/>
                  </a:schemeClr>
                </a:solidFill>
                <a:latin typeface="Oswald" charset="0"/>
              </a:rPr>
              <a:t>5</a:t>
            </a:r>
            <a:r>
              <a:rPr lang="es-SV" sz="1200" dirty="0" smtClean="0">
                <a:solidFill>
                  <a:schemeClr val="tx1">
                    <a:lumMod val="65000"/>
                    <a:lumOff val="35000"/>
                  </a:schemeClr>
                </a:solidFill>
                <a:latin typeface="Oswald" charset="0"/>
              </a:rPr>
              <a:t>		Personal Masculino: </a:t>
            </a:r>
            <a:r>
              <a:rPr lang="es-SV" sz="1200" dirty="0" smtClean="0">
                <a:solidFill>
                  <a:schemeClr val="tx1">
                    <a:lumMod val="65000"/>
                    <a:lumOff val="35000"/>
                  </a:schemeClr>
                </a:solidFill>
                <a:latin typeface="Oswald" charset="0"/>
              </a:rPr>
              <a:t>4</a:t>
            </a:r>
            <a:endParaRPr lang="es-SV" sz="1200" dirty="0" smtClean="0">
              <a:solidFill>
                <a:schemeClr val="tx1">
                  <a:lumMod val="65000"/>
                  <a:lumOff val="35000"/>
                </a:schemeClr>
              </a:solidFill>
              <a:latin typeface="Oswald" charset="0"/>
            </a:endParaRP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15616" y="267494"/>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a:t>
            </a:r>
            <a:r>
              <a:rPr lang="es-SV" sz="1400" b="1" dirty="0">
                <a:solidFill>
                  <a:schemeClr val="tx1">
                    <a:lumMod val="65000"/>
                    <a:lumOff val="35000"/>
                  </a:schemeClr>
                </a:solidFill>
                <a:effectLst>
                  <a:outerShdw blurRad="38100" dist="38100" dir="2700000" algn="tl">
                    <a:srgbClr val="000000">
                      <a:alpha val="43137"/>
                    </a:srgbClr>
                  </a:outerShdw>
                </a:effectLst>
              </a:rPr>
              <a:t>. Cesar Eduardo Ramírez Rodríguez. </a:t>
            </a:r>
            <a:r>
              <a:rPr lang="es-SV" sz="1400" b="1" dirty="0" smtClean="0">
                <a:solidFill>
                  <a:schemeClr val="tx1">
                    <a:lumMod val="65000"/>
                    <a:lumOff val="35000"/>
                  </a:schemeClr>
                </a:solidFill>
                <a:effectLst>
                  <a:outerShdw blurRad="38100" dist="38100" dir="2700000" algn="tl">
                    <a:srgbClr val="000000">
                      <a:alpha val="43137"/>
                    </a:srgbClr>
                  </a:outerShdw>
                </a:effectLst>
              </a:rPr>
              <a:t>Director del Consejo Criminológico Regional </a:t>
            </a:r>
            <a:r>
              <a:rPr lang="es-SV" sz="1400" b="1" dirty="0" smtClean="0">
                <a:solidFill>
                  <a:schemeClr val="tx1">
                    <a:lumMod val="65000"/>
                    <a:lumOff val="35000"/>
                  </a:schemeClr>
                </a:solidFill>
                <a:effectLst>
                  <a:outerShdw blurRad="38100" dist="38100" dir="2700000" algn="tl">
                    <a:srgbClr val="000000">
                      <a:alpha val="43137"/>
                    </a:srgbClr>
                  </a:outerShdw>
                </a:effectLst>
              </a:rPr>
              <a:t>Occidental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366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995686"/>
            <a:ext cx="9252520" cy="1512168"/>
          </a:xfrm>
          <a:prstGeom prst="rect">
            <a:avLst/>
          </a:prstGeom>
        </p:spPr>
      </p:pic>
      <p:sp>
        <p:nvSpPr>
          <p:cNvPr id="170" name="Shape 170"/>
          <p:cNvSpPr txBox="1">
            <a:spLocks noGrp="1"/>
          </p:cNvSpPr>
          <p:nvPr>
            <p:ph type="ctrTitle" idx="4294967295"/>
          </p:nvPr>
        </p:nvSpPr>
        <p:spPr>
          <a:xfrm>
            <a:off x="0" y="71438"/>
            <a:ext cx="2881313"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3</a:t>
            </a:r>
            <a:endParaRPr lang="en" sz="6000" dirty="0">
              <a:solidFill>
                <a:srgbClr val="FF9900"/>
              </a:solidFill>
            </a:endParaRPr>
          </a:p>
        </p:txBody>
      </p:sp>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8" name="27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312556"/>
            <a:ext cx="299065" cy="267306"/>
          </a:xfrm>
          <a:prstGeom prst="rect">
            <a:avLst/>
          </a:prstGeom>
        </p:spPr>
      </p:pic>
      <p:pic>
        <p:nvPicPr>
          <p:cNvPr id="10" name="9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663" y="3312556"/>
            <a:ext cx="299065" cy="267306"/>
          </a:xfrm>
          <a:prstGeom prst="rect">
            <a:avLst/>
          </a:prstGeom>
        </p:spPr>
      </p:pic>
      <p:pic>
        <p:nvPicPr>
          <p:cNvPr id="12" name="11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312556"/>
            <a:ext cx="299065" cy="267306"/>
          </a:xfrm>
          <a:prstGeom prst="rect">
            <a:avLst/>
          </a:prstGeom>
        </p:spPr>
      </p:pic>
      <p:pic>
        <p:nvPicPr>
          <p:cNvPr id="13" name="12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4783" y="3312556"/>
            <a:ext cx="299065" cy="267306"/>
          </a:xfrm>
          <a:prstGeom prst="rect">
            <a:avLst/>
          </a:prstGeom>
        </p:spPr>
      </p:pic>
      <p:pic>
        <p:nvPicPr>
          <p:cNvPr id="14" name="13 Imagen">
            <a:hlinkClick r:id="rId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3312556"/>
            <a:ext cx="299065" cy="267306"/>
          </a:xfrm>
          <a:prstGeom prst="rect">
            <a:avLst/>
          </a:prstGeom>
        </p:spPr>
      </p:pic>
      <p:pic>
        <p:nvPicPr>
          <p:cNvPr id="15" name="14 Imagen">
            <a:hlinkClick r:id="rId1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903" y="3312556"/>
            <a:ext cx="299065" cy="267306"/>
          </a:xfrm>
          <a:prstGeom prst="rect">
            <a:avLst/>
          </a:prstGeom>
        </p:spPr>
      </p:pic>
      <p:pic>
        <p:nvPicPr>
          <p:cNvPr id="16" name="15 Imagen">
            <a:hlinkClick r:id="rId1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967" y="3312556"/>
            <a:ext cx="299065" cy="267306"/>
          </a:xfrm>
          <a:prstGeom prst="rect">
            <a:avLst/>
          </a:prstGeom>
        </p:spPr>
      </p:pic>
      <p:pic>
        <p:nvPicPr>
          <p:cNvPr id="17" name="16 Imagen">
            <a:hlinkClick r:id="rId1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031" y="3312556"/>
            <a:ext cx="299065" cy="267306"/>
          </a:xfrm>
          <a:prstGeom prst="rect">
            <a:avLst/>
          </a:prstGeom>
        </p:spPr>
      </p:pic>
      <p:pic>
        <p:nvPicPr>
          <p:cNvPr id="18" name="17 Imagen">
            <a:hlinkClick r:id="rId1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087" y="3312556"/>
            <a:ext cx="299065" cy="267306"/>
          </a:xfrm>
          <a:prstGeom prst="rect">
            <a:avLst/>
          </a:prstGeom>
        </p:spPr>
      </p:pic>
      <p:pic>
        <p:nvPicPr>
          <p:cNvPr id="19" name="18 Imagen">
            <a:hlinkClick r:id="rId1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312556"/>
            <a:ext cx="299065" cy="267306"/>
          </a:xfrm>
          <a:prstGeom prst="rect">
            <a:avLst/>
          </a:prstGeom>
        </p:spPr>
      </p:pic>
      <p:pic>
        <p:nvPicPr>
          <p:cNvPr id="20" name="19 Imagen">
            <a:hlinkClick r:id="rId15"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1207" y="3312556"/>
            <a:ext cx="299065" cy="267306"/>
          </a:xfrm>
          <a:prstGeom prst="rect">
            <a:avLst/>
          </a:prstGeom>
        </p:spPr>
      </p:pic>
      <p:pic>
        <p:nvPicPr>
          <p:cNvPr id="21" name="20 Imagen">
            <a:hlinkClick r:id="rId1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7271" y="3312556"/>
            <a:ext cx="299065" cy="267306"/>
          </a:xfrm>
          <a:prstGeom prst="rect">
            <a:avLst/>
          </a:prstGeom>
        </p:spPr>
      </p:pic>
      <p:pic>
        <p:nvPicPr>
          <p:cNvPr id="23" name="22 Imagen">
            <a:hlinkClick r:id="rId1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1327" y="3312556"/>
            <a:ext cx="299065" cy="267306"/>
          </a:xfrm>
          <a:prstGeom prst="rect">
            <a:avLst/>
          </a:prstGeom>
        </p:spPr>
      </p:pic>
      <p:pic>
        <p:nvPicPr>
          <p:cNvPr id="24" name="23 Imagen">
            <a:hlinkClick r:id="rId1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383" y="3312556"/>
            <a:ext cx="299065" cy="267306"/>
          </a:xfrm>
          <a:prstGeom prst="rect">
            <a:avLst/>
          </a:prstGeom>
        </p:spPr>
      </p:pic>
      <p:pic>
        <p:nvPicPr>
          <p:cNvPr id="25" name="24 Imagen">
            <a:hlinkClick r:id="rId19"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055" y="2355726"/>
            <a:ext cx="299065" cy="267306"/>
          </a:xfrm>
          <a:prstGeom prst="rect">
            <a:avLst/>
          </a:prstGeom>
        </p:spPr>
      </p:pic>
      <p:pic>
        <p:nvPicPr>
          <p:cNvPr id="26" name="25 Imagen">
            <a:hlinkClick r:id="rId20"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919" y="2355726"/>
            <a:ext cx="299065" cy="267306"/>
          </a:xfrm>
          <a:prstGeom prst="rect">
            <a:avLst/>
          </a:prstGeom>
        </p:spPr>
      </p:pic>
      <p:pic>
        <p:nvPicPr>
          <p:cNvPr id="27" name="26 Imagen">
            <a:hlinkClick r:id="rId21"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447" y="3312556"/>
            <a:ext cx="299065" cy="267306"/>
          </a:xfrm>
          <a:prstGeom prst="rect">
            <a:avLst/>
          </a:prstGeom>
        </p:spPr>
      </p:pic>
      <p:pic>
        <p:nvPicPr>
          <p:cNvPr id="29" name="28 Imagen">
            <a:hlinkClick r:id="rId22"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312556"/>
            <a:ext cx="299065" cy="267306"/>
          </a:xfrm>
          <a:prstGeom prst="rect">
            <a:avLst/>
          </a:prstGeom>
        </p:spPr>
      </p:pic>
      <p:pic>
        <p:nvPicPr>
          <p:cNvPr id="30" name="29 Imagen">
            <a:hlinkClick r:id="rId23"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607" y="3312556"/>
            <a:ext cx="299065" cy="267306"/>
          </a:xfrm>
          <a:prstGeom prst="rect">
            <a:avLst/>
          </a:prstGeom>
        </p:spPr>
      </p:pic>
    </p:spTree>
    <p:extLst>
      <p:ext uri="{BB962C8B-B14F-4D97-AF65-F5344CB8AC3E}">
        <p14:creationId xmlns:p14="http://schemas.microsoft.com/office/powerpoint/2010/main" val="349261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267494"/>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Mesas de la Esperanza.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 </a:t>
            </a:r>
          </a:p>
          <a:p>
            <a:pPr lvl="0"/>
            <a:r>
              <a:rPr lang="es-SV" sz="1800" dirty="0" smtClean="0">
                <a:solidFill>
                  <a:schemeClr val="accent1">
                    <a:lumMod val="75000"/>
                  </a:schemeClr>
                </a:solidFill>
                <a:latin typeface="Oswald" charset="0"/>
              </a:rPr>
              <a:t>Están </a:t>
            </a:r>
            <a:r>
              <a:rPr lang="es-SV" sz="1800" dirty="0">
                <a:solidFill>
                  <a:schemeClr val="accent1">
                    <a:lumMod val="75000"/>
                  </a:schemeClr>
                </a:solidFill>
                <a:latin typeface="Oswald" charset="0"/>
              </a:rPr>
              <a:t>conformadas por Representantes de los Privados de Libertad, los Directores de los Centros Penitenciarios, la Unidad de Derechos Humanos, el Inspector General y la Sub Dirección de Asuntos Jurídicos, con el propósito de generar un espacio mediante el cual la Dirección, los P</a:t>
            </a:r>
            <a:r>
              <a:rPr lang="es-SV" sz="1800" dirty="0" smtClean="0">
                <a:solidFill>
                  <a:schemeClr val="accent1">
                    <a:lumMod val="75000"/>
                  </a:schemeClr>
                </a:solidFill>
                <a:latin typeface="Oswald" charset="0"/>
              </a:rPr>
              <a:t>rivados de libertad y </a:t>
            </a:r>
            <a:r>
              <a:rPr lang="es-SV" sz="1800" dirty="0">
                <a:solidFill>
                  <a:schemeClr val="accent1">
                    <a:lumMod val="75000"/>
                  </a:schemeClr>
                </a:solidFill>
                <a:latin typeface="Oswald" charset="0"/>
              </a:rPr>
              <a:t>sus Familiares puedan transmitir sus necesidades a fin de que con la participación de los actores principales, puedan tomarse decisiones preventivas y correctivas que contribuyan con soluciones óptimas que garanticen una convivencia con armonía y justicia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4</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83668" y="627534"/>
            <a:ext cx="59406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Cnel. </a:t>
            </a:r>
            <a:r>
              <a:rPr lang="es-SV" sz="1400" b="1" dirty="0" err="1" smtClean="0">
                <a:solidFill>
                  <a:schemeClr val="accent1">
                    <a:lumMod val="75000"/>
                  </a:schemeClr>
                </a:solidFill>
                <a:effectLst>
                  <a:outerShdw blurRad="38100" dist="38100" dir="2700000" algn="tl">
                    <a:srgbClr val="000000">
                      <a:alpha val="43137"/>
                    </a:srgbClr>
                  </a:outerShdw>
                </a:effectLst>
              </a:rPr>
              <a:t>Wido</a:t>
            </a:r>
            <a:r>
              <a:rPr lang="es-SV" sz="1400" b="1" dirty="0" smtClean="0">
                <a:solidFill>
                  <a:schemeClr val="accent1">
                    <a:lumMod val="75000"/>
                  </a:schemeClr>
                </a:solidFill>
                <a:effectLst>
                  <a:outerShdw blurRad="38100" dist="38100" dir="2700000" algn="tl">
                    <a:srgbClr val="000000">
                      <a:alpha val="43137"/>
                    </a:srgbClr>
                  </a:outerShdw>
                </a:effectLst>
              </a:rPr>
              <a:t> Antonio </a:t>
            </a:r>
            <a:r>
              <a:rPr lang="es-SV" sz="1400" b="1" dirty="0" err="1" smtClean="0">
                <a:solidFill>
                  <a:schemeClr val="accent1">
                    <a:lumMod val="75000"/>
                  </a:schemeClr>
                </a:solidFill>
                <a:effectLst>
                  <a:outerShdw blurRad="38100" dist="38100" dir="2700000" algn="tl">
                    <a:srgbClr val="000000">
                      <a:alpha val="43137"/>
                    </a:srgbClr>
                  </a:outerShdw>
                </a:effectLst>
              </a:rPr>
              <a:t>Andreatta</a:t>
            </a:r>
            <a:r>
              <a:rPr lang="es-SV" sz="1400" b="1" dirty="0" smtClean="0">
                <a:solidFill>
                  <a:schemeClr val="accent1">
                    <a:lumMod val="75000"/>
                  </a:schemeClr>
                </a:solidFill>
                <a:effectLst>
                  <a:outerShdw blurRad="38100" dist="38100" dir="2700000" algn="tl">
                    <a:srgbClr val="000000">
                      <a:alpha val="43137"/>
                    </a:srgbClr>
                  </a:outerShdw>
                </a:effectLst>
              </a:rPr>
              <a:t> Martínez. Coordinador de Mesas de la Esperanza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561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55576" y="195486"/>
            <a:ext cx="7632848"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Auditoría Interna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342900" lvl="0" indent="-342900" algn="just">
              <a:buFont typeface="+mj-lt"/>
              <a:buAutoNum type="alphaLcPeriod"/>
            </a:pPr>
            <a:r>
              <a:rPr lang="es-SV" sz="1800" dirty="0">
                <a:solidFill>
                  <a:schemeClr val="accent1">
                    <a:lumMod val="75000"/>
                  </a:schemeClr>
                </a:solidFill>
                <a:latin typeface="Oswald" charset="0"/>
              </a:rPr>
              <a:t>Asistir a la máxima autoridad institucional en el cumplimiento delos objetivos, </a:t>
            </a:r>
            <a:r>
              <a:rPr lang="es-SV" sz="1800" dirty="0" smtClean="0">
                <a:solidFill>
                  <a:schemeClr val="accent1">
                    <a:lumMod val="75000"/>
                  </a:schemeClr>
                </a:solidFill>
                <a:latin typeface="Oswald" charset="0"/>
              </a:rPr>
              <a:t>evaluando los </a:t>
            </a:r>
            <a:r>
              <a:rPr lang="es-SV" sz="1800" dirty="0">
                <a:solidFill>
                  <a:schemeClr val="accent1">
                    <a:lumMod val="75000"/>
                  </a:schemeClr>
                </a:solidFill>
                <a:latin typeface="Oswald" charset="0"/>
              </a:rPr>
              <a:t>sistemas de control existentes en la Coordinación de Tiendas Institucional y </a:t>
            </a:r>
            <a:r>
              <a:rPr lang="es-SV" sz="1800" dirty="0" smtClean="0">
                <a:solidFill>
                  <a:schemeClr val="accent1">
                    <a:lumMod val="75000"/>
                  </a:schemeClr>
                </a:solidFill>
                <a:latin typeface="Oswald" charset="0"/>
              </a:rPr>
              <a:t>fomentar la </a:t>
            </a:r>
            <a:r>
              <a:rPr lang="es-SV" sz="1800" dirty="0">
                <a:solidFill>
                  <a:schemeClr val="accent1">
                    <a:lumMod val="75000"/>
                  </a:schemeClr>
                </a:solidFill>
                <a:latin typeface="Oswald" charset="0"/>
              </a:rPr>
              <a:t>cultura de control.</a:t>
            </a:r>
          </a:p>
          <a:p>
            <a:pPr marL="342900" lvl="0" indent="-342900" algn="just">
              <a:buFont typeface="+mj-lt"/>
              <a:buAutoNum type="alphaLcPeriod"/>
            </a:pPr>
            <a:r>
              <a:rPr lang="es-SV" sz="1800" dirty="0">
                <a:solidFill>
                  <a:schemeClr val="accent1">
                    <a:lumMod val="75000"/>
                  </a:schemeClr>
                </a:solidFill>
                <a:latin typeface="Oswald" charset="0"/>
              </a:rPr>
              <a:t>Apoyar la gestión de la Coordinación de Tiendas Institucionales realizando </a:t>
            </a:r>
            <a:r>
              <a:rPr lang="es-SV" sz="1800" dirty="0" smtClean="0">
                <a:solidFill>
                  <a:schemeClr val="accent1">
                    <a:lumMod val="75000"/>
                  </a:schemeClr>
                </a:solidFill>
                <a:latin typeface="Oswald" charset="0"/>
              </a:rPr>
              <a:t>análisis, evaluaciones</a:t>
            </a:r>
            <a:r>
              <a:rPr lang="es-SV" sz="1800" dirty="0">
                <a:solidFill>
                  <a:schemeClr val="accent1">
                    <a:lumMod val="75000"/>
                  </a:schemeClr>
                </a:solidFill>
                <a:latin typeface="Oswald" charset="0"/>
              </a:rPr>
              <a:t>, recomendaciones, </a:t>
            </a:r>
            <a:r>
              <a:rPr lang="es-SV" sz="1800" dirty="0" smtClean="0">
                <a:solidFill>
                  <a:schemeClr val="accent1">
                    <a:lumMod val="75000"/>
                  </a:schemeClr>
                </a:solidFill>
                <a:latin typeface="Oswald" charset="0"/>
              </a:rPr>
              <a:t>asesoría </a:t>
            </a:r>
            <a:r>
              <a:rPr lang="es-SV" sz="1800" dirty="0">
                <a:solidFill>
                  <a:schemeClr val="accent1">
                    <a:lumMod val="75000"/>
                  </a:schemeClr>
                </a:solidFill>
                <a:latin typeface="Oswald" charset="0"/>
              </a:rPr>
              <a:t>e información concerniente a las </a:t>
            </a:r>
            <a:r>
              <a:rPr lang="es-SV" sz="1800" dirty="0" smtClean="0">
                <a:solidFill>
                  <a:schemeClr val="accent1">
                    <a:lumMod val="75000"/>
                  </a:schemeClr>
                </a:solidFill>
                <a:latin typeface="Oswald" charset="0"/>
              </a:rPr>
              <a:t>actividades auditadas</a:t>
            </a:r>
            <a:r>
              <a:rPr lang="es-SV" sz="1800" dirty="0">
                <a:solidFill>
                  <a:schemeClr val="accent1">
                    <a:lumMod val="75000"/>
                  </a:schemeClr>
                </a:solidFill>
                <a:latin typeface="Oswald" charset="0"/>
              </a:rPr>
              <a:t>.</a:t>
            </a:r>
          </a:p>
          <a:p>
            <a:pPr marL="342900" lvl="0" indent="-342900" algn="just">
              <a:buFont typeface="+mj-lt"/>
              <a:buAutoNum type="alphaLcPeriod"/>
            </a:pPr>
            <a:r>
              <a:rPr lang="es-SV" sz="1800" dirty="0">
                <a:solidFill>
                  <a:schemeClr val="accent1">
                    <a:lumMod val="75000"/>
                  </a:schemeClr>
                </a:solidFill>
                <a:latin typeface="Oswald" charset="0"/>
              </a:rPr>
              <a:t>Evaluar e informar sobre el </a:t>
            </a:r>
            <a:r>
              <a:rPr lang="es-SV" sz="1800" dirty="0" smtClean="0">
                <a:solidFill>
                  <a:schemeClr val="accent1">
                    <a:lumMod val="75000"/>
                  </a:schemeClr>
                </a:solidFill>
                <a:latin typeface="Oswald" charset="0"/>
              </a:rPr>
              <a:t>control </a:t>
            </a:r>
            <a:r>
              <a:rPr lang="es-SV" sz="1800" dirty="0">
                <a:solidFill>
                  <a:schemeClr val="accent1">
                    <a:lumMod val="75000"/>
                  </a:schemeClr>
                </a:solidFill>
                <a:latin typeface="Oswald" charset="0"/>
              </a:rPr>
              <a:t>y ejecución presupuestaria provenientes de </a:t>
            </a:r>
            <a:r>
              <a:rPr lang="es-SV" sz="1800" dirty="0" smtClean="0">
                <a:solidFill>
                  <a:schemeClr val="accent1">
                    <a:lumMod val="75000"/>
                  </a:schemeClr>
                </a:solidFill>
                <a:latin typeface="Oswald" charset="0"/>
              </a:rPr>
              <a:t>fondos de </a:t>
            </a:r>
            <a:r>
              <a:rPr lang="es-SV" sz="1800" dirty="0">
                <a:solidFill>
                  <a:schemeClr val="accent1">
                    <a:lumMod val="75000"/>
                  </a:schemeClr>
                </a:solidFill>
                <a:latin typeface="Oswald" charset="0"/>
              </a:rPr>
              <a:t>Tiendas Institucionales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627534"/>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Noé de Jesús </a:t>
            </a:r>
            <a:r>
              <a:rPr lang="es-SV" sz="1400" b="1" dirty="0" err="1" smtClean="0">
                <a:solidFill>
                  <a:schemeClr val="accent1">
                    <a:lumMod val="75000"/>
                  </a:schemeClr>
                </a:solidFill>
                <a:effectLst>
                  <a:outerShdw blurRad="38100" dist="38100" dir="2700000" algn="tl">
                    <a:srgbClr val="000000">
                      <a:alpha val="43137"/>
                    </a:srgbClr>
                  </a:outerShdw>
                </a:effectLst>
              </a:rPr>
              <a:t>Araniva</a:t>
            </a:r>
            <a:r>
              <a:rPr lang="es-SV" sz="1400" b="1" dirty="0" smtClean="0">
                <a:solidFill>
                  <a:schemeClr val="accent1">
                    <a:lumMod val="75000"/>
                  </a:schemeClr>
                </a:solidFill>
                <a:effectLst>
                  <a:outerShdw blurRad="38100" dist="38100" dir="2700000" algn="tl">
                    <a:srgbClr val="000000">
                      <a:alpha val="43137"/>
                    </a:srgbClr>
                  </a:outerShdw>
                </a:effectLst>
              </a:rPr>
              <a:t> Robles</a:t>
            </a:r>
            <a:r>
              <a:rPr lang="es-SV" sz="1400" b="1" dirty="0">
                <a:solidFill>
                  <a:schemeClr val="accent1">
                    <a:lumMod val="75000"/>
                  </a:schemeClr>
                </a:solidFill>
                <a:effectLst>
                  <a:outerShdw blurRad="38100" dist="38100" dir="2700000" algn="tl">
                    <a:srgbClr val="000000">
                      <a:alpha val="43137"/>
                    </a:srgbClr>
                  </a:outerShdw>
                </a:effectLst>
              </a:rPr>
              <a:t>. Auditor Interno de Tiendas </a:t>
            </a:r>
            <a:r>
              <a:rPr lang="es-SV" sz="1400" b="1" dirty="0" smtClean="0">
                <a:solidFill>
                  <a:schemeClr val="accent1">
                    <a:lumMod val="75000"/>
                  </a:schemeClr>
                </a:solidFill>
                <a:effectLst>
                  <a:outerShdw blurRad="38100" dist="38100" dir="2700000" algn="tl">
                    <a:srgbClr val="000000">
                      <a:alpha val="43137"/>
                    </a:srgbClr>
                  </a:outerShdw>
                </a:effectLst>
              </a:rPr>
              <a:t>Institucionales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404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Operaciones.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Coordinar </a:t>
            </a:r>
            <a:r>
              <a:rPr lang="es-SV" sz="1800" dirty="0">
                <a:solidFill>
                  <a:schemeClr val="accent1">
                    <a:lumMod val="75000"/>
                  </a:schemeClr>
                </a:solidFill>
                <a:latin typeface="Oswald" charset="0"/>
              </a:rPr>
              <a:t>y brindar el mantenimiento preventivo </a:t>
            </a:r>
            <a:r>
              <a:rPr lang="es-SV" sz="1800" dirty="0" smtClean="0">
                <a:solidFill>
                  <a:schemeClr val="accent1">
                    <a:lumMod val="75000"/>
                  </a:schemeClr>
                </a:solidFill>
                <a:latin typeface="Oswald" charset="0"/>
              </a:rPr>
              <a:t>y correctivo </a:t>
            </a:r>
            <a:r>
              <a:rPr lang="es-SV" sz="1800" dirty="0">
                <a:solidFill>
                  <a:schemeClr val="accent1">
                    <a:lumMod val="75000"/>
                  </a:schemeClr>
                </a:solidFill>
                <a:latin typeface="Oswald" charset="0"/>
              </a:rPr>
              <a:t>de las instalaciones delas diferentes unidades que conforman la Dirección </a:t>
            </a:r>
            <a:r>
              <a:rPr lang="es-SV" sz="1800" dirty="0" smtClean="0">
                <a:solidFill>
                  <a:schemeClr val="accent1">
                    <a:lumMod val="75000"/>
                  </a:schemeClr>
                </a:solidFill>
                <a:latin typeface="Oswald" charset="0"/>
              </a:rPr>
              <a:t>General. Estará </a:t>
            </a:r>
            <a:r>
              <a:rPr lang="es-SV" sz="1800" dirty="0">
                <a:solidFill>
                  <a:schemeClr val="accent1">
                    <a:lumMod val="75000"/>
                  </a:schemeClr>
                </a:solidFill>
                <a:latin typeface="Oswald" charset="0"/>
              </a:rPr>
              <a:t>constituida por las áreas de </a:t>
            </a:r>
            <a:r>
              <a:rPr lang="es-SV" sz="1800" dirty="0" smtClean="0">
                <a:solidFill>
                  <a:schemeClr val="accent1">
                    <a:lumMod val="75000"/>
                  </a:schemeClr>
                </a:solidFill>
                <a:latin typeface="Oswald" charset="0"/>
              </a:rPr>
              <a:t>dise</a:t>
            </a:r>
            <a:r>
              <a:rPr lang="es-SV" sz="1800" dirty="0" smtClean="0">
                <a:solidFill>
                  <a:schemeClr val="accent1">
                    <a:lumMod val="75000"/>
                  </a:schemeClr>
                </a:solidFill>
                <a:latin typeface="+mj-lt"/>
              </a:rPr>
              <a:t>ñ</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arquitectónico, obra civil, eléctrica e hidráulica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1</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76</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691680" y="1203598"/>
            <a:ext cx="576064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a:t>
            </a:r>
            <a:r>
              <a:rPr lang="es-SV" sz="1400" b="1" dirty="0" err="1" smtClean="0">
                <a:solidFill>
                  <a:schemeClr val="accent1">
                    <a:lumMod val="75000"/>
                  </a:schemeClr>
                </a:solidFill>
                <a:effectLst>
                  <a:outerShdw blurRad="38100" dist="38100" dir="2700000" algn="tl">
                    <a:srgbClr val="000000">
                      <a:alpha val="43137"/>
                    </a:srgbClr>
                  </a:outerShdw>
                </a:effectLst>
              </a:rPr>
              <a:t>Manfred</a:t>
            </a:r>
            <a:r>
              <a:rPr lang="es-SV" sz="1400" b="1" dirty="0" smtClean="0">
                <a:solidFill>
                  <a:schemeClr val="accent1">
                    <a:lumMod val="75000"/>
                  </a:schemeClr>
                </a:solidFill>
                <a:effectLst>
                  <a:outerShdw blurRad="38100" dist="38100" dir="2700000" algn="tl">
                    <a:srgbClr val="000000">
                      <a:alpha val="43137"/>
                    </a:srgbClr>
                  </a:outerShdw>
                </a:effectLst>
              </a:rPr>
              <a:t> </a:t>
            </a:r>
            <a:r>
              <a:rPr lang="es-SV" sz="1400" b="1" dirty="0" err="1" smtClean="0">
                <a:solidFill>
                  <a:schemeClr val="accent1">
                    <a:lumMod val="75000"/>
                  </a:schemeClr>
                </a:solidFill>
                <a:effectLst>
                  <a:outerShdw blurRad="38100" dist="38100" dir="2700000" algn="tl">
                    <a:srgbClr val="000000">
                      <a:alpha val="43137"/>
                    </a:srgbClr>
                  </a:outerShdw>
                </a:effectLst>
              </a:rPr>
              <a:t>Schellenberger</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Jefe de la Unidad de Operaciones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9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Penitenciaria de Derechos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285750" lvl="0" indent="-285750" algn="just">
              <a:buFont typeface="Arial" pitchFamily="34" charset="0"/>
              <a:buChar char="•"/>
            </a:pPr>
            <a:r>
              <a:rPr lang="es-SV" sz="1800" dirty="0" smtClean="0">
                <a:solidFill>
                  <a:schemeClr val="accent1">
                    <a:lumMod val="75000"/>
                  </a:schemeClr>
                </a:solidFill>
                <a:latin typeface="Oswald" charset="0"/>
              </a:rPr>
              <a:t>Velar </a:t>
            </a:r>
            <a:r>
              <a:rPr lang="es-SV" sz="1800" dirty="0">
                <a:solidFill>
                  <a:schemeClr val="accent1">
                    <a:lumMod val="75000"/>
                  </a:schemeClr>
                </a:solidFill>
                <a:latin typeface="Oswald" charset="0"/>
              </a:rPr>
              <a:t>por la vigencia y el respeto irrestricto de los derechos fundamentales de </a:t>
            </a:r>
            <a:r>
              <a:rPr lang="es-SV" sz="1800" dirty="0" smtClean="0">
                <a:solidFill>
                  <a:schemeClr val="accent1">
                    <a:lumMod val="75000"/>
                  </a:schemeClr>
                </a:solidFill>
                <a:latin typeface="Oswald" charset="0"/>
              </a:rPr>
              <a:t>las personas </a:t>
            </a:r>
            <a:r>
              <a:rPr lang="es-SV" sz="1800" dirty="0">
                <a:solidFill>
                  <a:schemeClr val="accent1">
                    <a:lumMod val="75000"/>
                  </a:schemeClr>
                </a:solidFill>
                <a:latin typeface="Oswald" charset="0"/>
              </a:rPr>
              <a:t>privadas de libertad.</a:t>
            </a:r>
          </a:p>
          <a:p>
            <a:pPr marL="285750" lvl="0" indent="-285750" algn="just">
              <a:buFont typeface="Arial" pitchFamily="34" charset="0"/>
              <a:buChar char="•"/>
            </a:pPr>
            <a:r>
              <a:rPr lang="es-SV" sz="1800" dirty="0" smtClean="0">
                <a:solidFill>
                  <a:schemeClr val="accent1">
                    <a:lumMod val="75000"/>
                  </a:schemeClr>
                </a:solidFill>
                <a:latin typeface="Oswald" charset="0"/>
              </a:rPr>
              <a:t>Intervenir </a:t>
            </a:r>
            <a:r>
              <a:rPr lang="es-SV" sz="1800" dirty="0">
                <a:solidFill>
                  <a:schemeClr val="accent1">
                    <a:lumMod val="75000"/>
                  </a:schemeClr>
                </a:solidFill>
                <a:latin typeface="Oswald" charset="0"/>
              </a:rPr>
              <a:t>en crisis y mediación con las personas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Mantener contacto directo con los funcionarios de los diferentes Centros </a:t>
            </a:r>
            <a:r>
              <a:rPr lang="es-SV" sz="1800" dirty="0" smtClean="0">
                <a:solidFill>
                  <a:schemeClr val="accent1">
                    <a:lumMod val="75000"/>
                  </a:schemeClr>
                </a:solidFill>
                <a:latin typeface="Oswald" charset="0"/>
              </a:rPr>
              <a:t>Penitenciarios, para </a:t>
            </a:r>
            <a:r>
              <a:rPr lang="es-SV" sz="1800" dirty="0">
                <a:solidFill>
                  <a:schemeClr val="accent1">
                    <a:lumMod val="75000"/>
                  </a:schemeClr>
                </a:solidFill>
                <a:latin typeface="Oswald" charset="0"/>
              </a:rPr>
              <a:t>atender en forma oportuna y eficiente las necesidades y problemas de los internos.</a:t>
            </a:r>
          </a:p>
          <a:p>
            <a:pPr marL="285750" lvl="0" indent="-285750" algn="just">
              <a:buFont typeface="Arial" pitchFamily="34" charset="0"/>
              <a:buChar char="•"/>
            </a:pPr>
            <a:r>
              <a:rPr lang="es-SV" sz="1800" dirty="0">
                <a:solidFill>
                  <a:schemeClr val="accent1">
                    <a:lumMod val="75000"/>
                  </a:schemeClr>
                </a:solidFill>
                <a:latin typeface="Oswald" charset="0"/>
              </a:rPr>
              <a:t>Coordinar con Instituciones y Organismos Nacionales e internacionales de </a:t>
            </a:r>
            <a:r>
              <a:rPr lang="es-SV" sz="1800" dirty="0" smtClean="0">
                <a:solidFill>
                  <a:schemeClr val="accent1">
                    <a:lumMod val="75000"/>
                  </a:schemeClr>
                </a:solidFill>
                <a:latin typeface="Oswald" charset="0"/>
              </a:rPr>
              <a:t>Derechos Humanos </a:t>
            </a:r>
            <a:r>
              <a:rPr lang="es-SV" sz="1800" dirty="0">
                <a:solidFill>
                  <a:schemeClr val="accent1">
                    <a:lumMod val="75000"/>
                  </a:schemeClr>
                </a:solidFill>
                <a:latin typeface="Oswald" charset="0"/>
              </a:rPr>
              <a:t>la cooperación para la promoción y defensa de los derechos de las </a:t>
            </a:r>
            <a:r>
              <a:rPr lang="es-SV" sz="1800" dirty="0" smtClean="0">
                <a:solidFill>
                  <a:schemeClr val="accent1">
                    <a:lumMod val="75000"/>
                  </a:schemeClr>
                </a:solidFill>
                <a:latin typeface="Oswald" charset="0"/>
              </a:rPr>
              <a:t>personas privadas </a:t>
            </a:r>
            <a:r>
              <a:rPr lang="es-SV" sz="1800" dirty="0">
                <a:solidFill>
                  <a:schemeClr val="accent1">
                    <a:lumMod val="75000"/>
                  </a:schemeClr>
                </a:solidFill>
                <a:latin typeface="Oswald" charset="0"/>
              </a:rPr>
              <a:t>de </a:t>
            </a:r>
            <a:r>
              <a:rPr lang="es-SV" sz="1800" dirty="0" smtClean="0">
                <a:solidFill>
                  <a:schemeClr val="accent1">
                    <a:lumMod val="75000"/>
                  </a:schemeClr>
                </a:solidFill>
                <a:latin typeface="Oswald" charset="0"/>
              </a:rPr>
              <a:t>libertad,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a:solidFill>
                  <a:schemeClr val="accent1">
                    <a:lumMod val="75000"/>
                  </a:schemeClr>
                </a:solidFill>
                <a:latin typeface="Oswald" charset="0"/>
              </a:rPr>
              <a:t>6</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3</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411510"/>
            <a:ext cx="72008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a:solidFill>
                  <a:schemeClr val="accent1">
                    <a:lumMod val="75000"/>
                  </a:schemeClr>
                </a:solidFill>
                <a:effectLst>
                  <a:outerShdw blurRad="38100" dist="38100" dir="2700000" algn="tl">
                    <a:srgbClr val="000000">
                      <a:alpha val="43137"/>
                    </a:srgbClr>
                  </a:outerShdw>
                </a:effectLst>
              </a:rPr>
              <a:t>Lic. Marcelo Giovanni Rivera Orellana. Jefe Unidad Penitenciaria de Derechos Humanos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15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8" name="Shape 330"/>
          <p:cNvSpPr/>
          <p:nvPr/>
        </p:nvSpPr>
        <p:spPr>
          <a:xfrm>
            <a:off x="755576" y="267494"/>
            <a:ext cx="7848872" cy="4465906"/>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600" b="1" dirty="0" smtClean="0">
                <a:solidFill>
                  <a:schemeClr val="accent1">
                    <a:lumMod val="75000"/>
                  </a:schemeClr>
                </a:solidFill>
                <a:latin typeface="Oswald" charset="0"/>
              </a:rPr>
              <a:t>Unidad de Investigación Disciplinaria Penitenciaria. </a:t>
            </a:r>
          </a:p>
          <a:p>
            <a:pPr lvl="0" algn="ctr"/>
            <a:endParaRPr lang="es-SV" sz="1600" b="1" dirty="0" smtClean="0">
              <a:solidFill>
                <a:schemeClr val="accent1">
                  <a:lumMod val="75000"/>
                </a:schemeClr>
              </a:solidFill>
              <a:latin typeface="Oswald" charset="0"/>
            </a:endParaRPr>
          </a:p>
          <a:p>
            <a:pPr marL="285750" lvl="0" indent="-285750">
              <a:buFont typeface="Wingdings" pitchFamily="2" charset="2"/>
              <a:buChar char="q"/>
            </a:pPr>
            <a:endParaRPr lang="es-SV" sz="1600" b="1" dirty="0">
              <a:solidFill>
                <a:schemeClr val="accent1">
                  <a:lumMod val="75000"/>
                </a:schemeClr>
              </a:solidFill>
              <a:latin typeface="Oswald" charset="0"/>
            </a:endParaRPr>
          </a:p>
          <a:p>
            <a:pPr lvl="0"/>
            <a:endParaRPr lang="es-SV" sz="1600" b="1" dirty="0">
              <a:solidFill>
                <a:schemeClr val="accent1">
                  <a:lumMod val="75000"/>
                </a:schemeClr>
              </a:solidFill>
              <a:latin typeface="Oswald" charset="0"/>
            </a:endParaRPr>
          </a:p>
          <a:p>
            <a:pPr lvl="0"/>
            <a:r>
              <a:rPr lang="es-SV" sz="1600" dirty="0" smtClean="0">
                <a:solidFill>
                  <a:schemeClr val="accent1">
                    <a:lumMod val="75000"/>
                  </a:schemeClr>
                </a:solidFill>
                <a:latin typeface="Oswald" charset="0"/>
              </a:rPr>
              <a:t>Le corresponde:</a:t>
            </a:r>
            <a:endParaRPr lang="es-SV" sz="1800" dirty="0" smtClean="0">
              <a:solidFill>
                <a:schemeClr val="accent1">
                  <a:lumMod val="75000"/>
                </a:schemeClr>
              </a:solidFill>
              <a:latin typeface="Oswald" charset="0"/>
            </a:endParaRPr>
          </a:p>
          <a:p>
            <a:pPr marL="342900" lvl="0" indent="-342900" algn="just">
              <a:buFont typeface="+mj-lt"/>
              <a:buAutoNum type="alphaLcParenR"/>
            </a:pPr>
            <a:r>
              <a:rPr lang="es-SV" dirty="0" smtClean="0">
                <a:solidFill>
                  <a:schemeClr val="accent1">
                    <a:lumMod val="75000"/>
                  </a:schemeClr>
                </a:solidFill>
                <a:latin typeface="Oswald" charset="0"/>
              </a:rPr>
              <a:t>Verificar </a:t>
            </a:r>
            <a:r>
              <a:rPr lang="es-SV" dirty="0">
                <a:solidFill>
                  <a:schemeClr val="accent1">
                    <a:lumMod val="75000"/>
                  </a:schemeClr>
                </a:solidFill>
                <a:latin typeface="Oswald" charset="0"/>
              </a:rPr>
              <a:t>y analizar los Informes Disciplinarios de los Diferentes Centros </a:t>
            </a:r>
            <a:r>
              <a:rPr lang="es-SV" dirty="0" smtClean="0">
                <a:solidFill>
                  <a:schemeClr val="accent1">
                    <a:lumMod val="75000"/>
                  </a:schemeClr>
                </a:solidFill>
                <a:latin typeface="Oswald" charset="0"/>
              </a:rPr>
              <a:t>Penitenciarios a </a:t>
            </a:r>
            <a:r>
              <a:rPr lang="es-SV" dirty="0">
                <a:solidFill>
                  <a:schemeClr val="accent1">
                    <a:lumMod val="75000"/>
                  </a:schemeClr>
                </a:solidFill>
                <a:latin typeface="Oswald" charset="0"/>
              </a:rPr>
              <a:t>Nivel Nacional y determinar si estos cumplen con los elementos para dar inicio a </a:t>
            </a:r>
            <a:r>
              <a:rPr lang="es-SV" dirty="0" smtClean="0">
                <a:solidFill>
                  <a:schemeClr val="accent1">
                    <a:lumMod val="75000"/>
                  </a:schemeClr>
                </a:solidFill>
                <a:latin typeface="Oswald" charset="0"/>
              </a:rPr>
              <a:t>la investigación </a:t>
            </a:r>
            <a:r>
              <a:rPr lang="es-SV" dirty="0">
                <a:solidFill>
                  <a:schemeClr val="accent1">
                    <a:lumMod val="75000"/>
                  </a:schemeClr>
                </a:solidFill>
                <a:latin typeface="Oswald" charset="0"/>
              </a:rPr>
              <a:t>Disciplinaria.</a:t>
            </a:r>
          </a:p>
          <a:p>
            <a:pPr marL="342900" lvl="0" indent="-342900" algn="just">
              <a:buFont typeface="+mj-lt"/>
              <a:buAutoNum type="alphaLcParenR"/>
            </a:pPr>
            <a:r>
              <a:rPr lang="es-SV" dirty="0">
                <a:solidFill>
                  <a:schemeClr val="accent1">
                    <a:lumMod val="75000"/>
                  </a:schemeClr>
                </a:solidFill>
                <a:latin typeface="Oswald" charset="0"/>
              </a:rPr>
              <a:t>Asesorar a los instructores de las diferentes secciones a nivel nacional de los </a:t>
            </a:r>
            <a:r>
              <a:rPr lang="es-SV" dirty="0" smtClean="0">
                <a:solidFill>
                  <a:schemeClr val="accent1">
                    <a:lumMod val="75000"/>
                  </a:schemeClr>
                </a:solidFill>
                <a:latin typeface="Oswald" charset="0"/>
              </a:rPr>
              <a:t>Centros Penales </a:t>
            </a:r>
            <a:r>
              <a:rPr lang="es-SV" dirty="0">
                <a:solidFill>
                  <a:schemeClr val="accent1">
                    <a:lumMod val="75000"/>
                  </a:schemeClr>
                </a:solidFill>
                <a:latin typeface="Oswald" charset="0"/>
              </a:rPr>
              <a:t>en los Procesos de Instrucción Disciplinaria por Faltas cometidas por </a:t>
            </a:r>
            <a:r>
              <a:rPr lang="es-SV" dirty="0" smtClean="0">
                <a:solidFill>
                  <a:schemeClr val="accent1">
                    <a:lumMod val="75000"/>
                  </a:schemeClr>
                </a:solidFill>
                <a:latin typeface="Oswald" charset="0"/>
              </a:rPr>
              <a:t>el personal </a:t>
            </a:r>
            <a:r>
              <a:rPr lang="es-SV" dirty="0">
                <a:solidFill>
                  <a:schemeClr val="accent1">
                    <a:lumMod val="75000"/>
                  </a:schemeClr>
                </a:solidFill>
                <a:latin typeface="Oswald" charset="0"/>
              </a:rPr>
              <a:t>de Seguridad y tratamiento penitenciario.</a:t>
            </a:r>
          </a:p>
          <a:p>
            <a:pPr marL="342900" lvl="0" indent="-342900" algn="just">
              <a:buFont typeface="+mj-lt"/>
              <a:buAutoNum type="alphaLcParenR"/>
            </a:pPr>
            <a:r>
              <a:rPr lang="es-SV" dirty="0">
                <a:solidFill>
                  <a:schemeClr val="accent1">
                    <a:lumMod val="75000"/>
                  </a:schemeClr>
                </a:solidFill>
                <a:latin typeface="Oswald" charset="0"/>
              </a:rPr>
              <a:t>Coordinar con las diferentes Instancias de la Dirección General de Centros Penales </a:t>
            </a:r>
            <a:r>
              <a:rPr lang="es-SV" dirty="0" smtClean="0">
                <a:solidFill>
                  <a:schemeClr val="accent1">
                    <a:lumMod val="75000"/>
                  </a:schemeClr>
                </a:solidFill>
                <a:latin typeface="Oswald" charset="0"/>
              </a:rPr>
              <a:t>a efecto </a:t>
            </a:r>
            <a:r>
              <a:rPr lang="es-SV" dirty="0">
                <a:solidFill>
                  <a:schemeClr val="accent1">
                    <a:lumMod val="75000"/>
                  </a:schemeClr>
                </a:solidFill>
                <a:latin typeface="Oswald" charset="0"/>
              </a:rPr>
              <a:t>de obtener información requerida y de utilidad en la Investigación Disciplinaria.</a:t>
            </a:r>
          </a:p>
          <a:p>
            <a:pPr marL="342900" lvl="0" indent="-342900" algn="just">
              <a:buFont typeface="+mj-lt"/>
              <a:buAutoNum type="alphaLcParenR"/>
            </a:pPr>
            <a:r>
              <a:rPr lang="es-SV" dirty="0">
                <a:solidFill>
                  <a:schemeClr val="accent1">
                    <a:lumMod val="75000"/>
                  </a:schemeClr>
                </a:solidFill>
                <a:latin typeface="Oswald" charset="0"/>
              </a:rPr>
              <a:t>Monitorear las Investigaciones Disciplinarias que se instruyen en los diferentes </a:t>
            </a:r>
            <a:r>
              <a:rPr lang="es-SV" dirty="0" smtClean="0">
                <a:solidFill>
                  <a:schemeClr val="accent1">
                    <a:lumMod val="75000"/>
                  </a:schemeClr>
                </a:solidFill>
                <a:latin typeface="Oswald" charset="0"/>
              </a:rPr>
              <a:t>Centros Penales</a:t>
            </a:r>
            <a:r>
              <a:rPr lang="es-SV" dirty="0">
                <a:solidFill>
                  <a:schemeClr val="accent1">
                    <a:lumMod val="75000"/>
                  </a:schemeClr>
                </a:solidFill>
                <a:latin typeface="Oswald" charset="0"/>
              </a:rPr>
              <a:t>, desde el inicio hasta la culminación de la misma.</a:t>
            </a:r>
          </a:p>
          <a:p>
            <a:pPr marL="342900" lvl="0" indent="-342900" algn="just">
              <a:buFont typeface="+mj-lt"/>
              <a:buAutoNum type="alphaLcParenR"/>
            </a:pPr>
            <a:r>
              <a:rPr lang="es-SV" dirty="0">
                <a:solidFill>
                  <a:schemeClr val="accent1">
                    <a:lumMod val="75000"/>
                  </a:schemeClr>
                </a:solidFill>
                <a:latin typeface="Oswald" charset="0"/>
              </a:rPr>
              <a:t>Otras que por su naturaleza se consideren necesarias para el funcionamiento de </a:t>
            </a:r>
            <a:r>
              <a:rPr lang="es-SV" dirty="0" smtClean="0">
                <a:solidFill>
                  <a:schemeClr val="accent1">
                    <a:lumMod val="75000"/>
                  </a:schemeClr>
                </a:solidFill>
                <a:latin typeface="Oswald" charset="0"/>
              </a:rPr>
              <a:t>la Unidad</a:t>
            </a:r>
            <a:r>
              <a:rPr lang="es-SV" dirty="0">
                <a:solidFill>
                  <a:schemeClr val="accent1">
                    <a:lumMod val="75000"/>
                  </a:schemeClr>
                </a:solidFill>
                <a:latin typeface="Oswald" charset="0"/>
              </a:rPr>
              <a:t>.</a:t>
            </a:r>
            <a:endParaRPr lang="es-SV" dirty="0" smtClean="0">
              <a:solidFill>
                <a:schemeClr val="accent1">
                  <a:lumMod val="75000"/>
                </a:schemeClr>
              </a:solidFill>
              <a:latin typeface="Oswald" charset="0"/>
            </a:endParaRPr>
          </a:p>
          <a:p>
            <a:pPr lvl="0" algn="just"/>
            <a:endParaRPr lang="es-SV" dirty="0" smtClean="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Cantidad de Personal:</a:t>
            </a:r>
          </a:p>
          <a:p>
            <a:pPr lvl="0" algn="ctr"/>
            <a:endParaRPr lang="es-SV" dirty="0">
              <a:solidFill>
                <a:schemeClr val="accent1">
                  <a:lumMod val="75000"/>
                </a:schemeClr>
              </a:solidFill>
              <a:latin typeface="Oswald" charset="0"/>
            </a:endParaRPr>
          </a:p>
          <a:p>
            <a:pPr lvl="0" algn="ctr"/>
            <a:r>
              <a:rPr lang="es-SV" dirty="0" smtClean="0">
                <a:solidFill>
                  <a:schemeClr val="accent1">
                    <a:lumMod val="75000"/>
                  </a:schemeClr>
                </a:solidFill>
                <a:latin typeface="Oswald" charset="0"/>
              </a:rPr>
              <a:t>Personal Femenino: 0		Personal Masculino: 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755576" y="555526"/>
            <a:ext cx="784887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Subinspector. </a:t>
            </a:r>
            <a:r>
              <a:rPr lang="es-SV" sz="1400" b="1" dirty="0">
                <a:solidFill>
                  <a:schemeClr val="accent1">
                    <a:lumMod val="75000"/>
                  </a:schemeClr>
                </a:solidFill>
                <a:effectLst>
                  <a:outerShdw blurRad="38100" dist="38100" dir="2700000" algn="tl">
                    <a:srgbClr val="000000">
                      <a:alpha val="43137"/>
                    </a:srgbClr>
                  </a:outerShdw>
                </a:effectLst>
              </a:rPr>
              <a:t>Antonio Hernán Huezo </a:t>
            </a:r>
            <a:r>
              <a:rPr lang="es-SV" sz="1400" b="1" dirty="0" err="1">
                <a:solidFill>
                  <a:schemeClr val="accent1">
                    <a:lumMod val="75000"/>
                  </a:schemeClr>
                </a:solidFill>
                <a:effectLst>
                  <a:outerShdw blurRad="38100" dist="38100" dir="2700000" algn="tl">
                    <a:srgbClr val="000000">
                      <a:alpha val="43137"/>
                    </a:srgbClr>
                  </a:outerShdw>
                </a:effectLst>
              </a:rPr>
              <a:t>Reyez</a:t>
            </a:r>
            <a:r>
              <a:rPr lang="es-SV" sz="1400" b="1" dirty="0">
                <a:solidFill>
                  <a:schemeClr val="accent1">
                    <a:lumMod val="75000"/>
                  </a:schemeClr>
                </a:solidFill>
                <a:effectLst>
                  <a:outerShdw blurRad="38100" dist="38100" dir="2700000" algn="tl">
                    <a:srgbClr val="000000">
                      <a:alpha val="43137"/>
                    </a:srgbClr>
                  </a:outerShdw>
                </a:effectLst>
              </a:rPr>
              <a:t>. Jefe de la Unidad de Investigación Disciplinaria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Escuela Penitenciaria.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Tiene como finalidad dotar al sistema penitenciario de personal calificado, mediante la selección y capacitación del personal, en base a criterios técnicos actualizados; mejoramiento del clima social y promoción de los derechos humanos en el sistema</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16		Personal Masculino: </a:t>
            </a:r>
            <a:r>
              <a:rPr lang="es-SV" sz="1800" dirty="0" smtClean="0">
                <a:solidFill>
                  <a:schemeClr val="accent1">
                    <a:lumMod val="75000"/>
                  </a:schemeClr>
                </a:solidFill>
                <a:latin typeface="Oswald" charset="0"/>
              </a:rPr>
              <a:t>12</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229"/>
          <p:cNvSpPr txBox="1">
            <a:spLocks/>
          </p:cNvSpPr>
          <p:nvPr/>
        </p:nvSpPr>
        <p:spPr>
          <a:xfrm>
            <a:off x="776552" y="1059582"/>
            <a:ext cx="75265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l"/>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l">
              <a:buNone/>
            </a:pPr>
            <a:r>
              <a:rPr lang="es-SV" sz="1400" b="1" dirty="0" smtClean="0">
                <a:solidFill>
                  <a:schemeClr val="accent1">
                    <a:lumMod val="75000"/>
                  </a:schemeClr>
                </a:solidFill>
                <a:effectLst>
                  <a:outerShdw blurRad="38100" dist="38100" dir="2700000" algn="tl">
                    <a:srgbClr val="000000">
                      <a:alpha val="43137"/>
                    </a:srgbClr>
                  </a:outerShdw>
                </a:effectLst>
              </a:rPr>
              <a:t>Subinspectora. </a:t>
            </a:r>
            <a:r>
              <a:rPr lang="es-SV" sz="1400" b="1" dirty="0">
                <a:solidFill>
                  <a:schemeClr val="accent1">
                    <a:lumMod val="75000"/>
                  </a:schemeClr>
                </a:solidFill>
                <a:effectLst>
                  <a:outerShdw blurRad="38100" dist="38100" dir="2700000" algn="tl">
                    <a:srgbClr val="000000">
                      <a:alpha val="43137"/>
                    </a:srgbClr>
                  </a:outerShdw>
                </a:effectLst>
              </a:rPr>
              <a:t>Blanca Emma </a:t>
            </a:r>
            <a:r>
              <a:rPr lang="es-SV" sz="1400" b="1" dirty="0" smtClean="0">
                <a:solidFill>
                  <a:schemeClr val="accent1">
                    <a:lumMod val="75000"/>
                  </a:schemeClr>
                </a:solidFill>
                <a:effectLst>
                  <a:outerShdw blurRad="38100" dist="38100" dir="2700000" algn="tl">
                    <a:srgbClr val="000000">
                      <a:alpha val="43137"/>
                    </a:srgbClr>
                  </a:outerShdw>
                </a:effectLst>
              </a:rPr>
              <a:t>Amaya </a:t>
            </a:r>
            <a:r>
              <a:rPr lang="es-SV" sz="1400" b="1" dirty="0">
                <a:solidFill>
                  <a:schemeClr val="accent1">
                    <a:lumMod val="75000"/>
                  </a:schemeClr>
                </a:solidFill>
                <a:effectLst>
                  <a:outerShdw blurRad="38100" dist="38100" dir="2700000" algn="tl">
                    <a:srgbClr val="000000">
                      <a:alpha val="43137"/>
                    </a:srgbClr>
                  </a:outerShdw>
                </a:effectLst>
              </a:rPr>
              <a:t>Arriaza. </a:t>
            </a:r>
            <a:r>
              <a:rPr lang="es-SV" sz="1400" b="1" dirty="0" smtClean="0">
                <a:solidFill>
                  <a:schemeClr val="accent1">
                    <a:lumMod val="75000"/>
                  </a:schemeClr>
                </a:solidFill>
                <a:effectLst>
                  <a:outerShdw blurRad="38100" dist="38100" dir="2700000" algn="tl">
                    <a:srgbClr val="000000">
                      <a:alpha val="43137"/>
                    </a:srgbClr>
                  </a:outerShdw>
                </a:effectLst>
              </a:rPr>
              <a:t>Directora </a:t>
            </a:r>
            <a:r>
              <a:rPr lang="es-SV" sz="1400" b="1" dirty="0">
                <a:solidFill>
                  <a:schemeClr val="accent1">
                    <a:lumMod val="75000"/>
                  </a:schemeClr>
                </a:solidFill>
                <a:effectLst>
                  <a:outerShdw blurRad="38100" dist="38100" dir="2700000" algn="tl">
                    <a:srgbClr val="000000">
                      <a:alpha val="43137"/>
                    </a:srgbClr>
                  </a:outerShdw>
                </a:effectLst>
              </a:rPr>
              <a:t>de Escuela Penitenciaria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1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140652" y="0"/>
            <a:ext cx="4017089" cy="699542"/>
          </a:xfrm>
          <a:prstGeom prst="rect">
            <a:avLst/>
          </a:prstGeom>
        </p:spPr>
        <p:txBody>
          <a:bodyPr lIns="91425" tIns="91425" rIns="91425" bIns="91425" anchor="ctr" anchorCtr="0">
            <a:noAutofit/>
          </a:bodyPr>
          <a:lstStyle/>
          <a:p>
            <a:pPr lvl="0">
              <a:spcBef>
                <a:spcPts val="0"/>
              </a:spcBef>
              <a:buNone/>
            </a:pPr>
            <a:r>
              <a:rPr lang="en" sz="3200" dirty="0" smtClean="0"/>
              <a:t>Organigrama Institucional</a:t>
            </a:r>
            <a:endParaRPr lang="en" sz="3200" dirty="0"/>
          </a:p>
        </p:txBody>
      </p:sp>
      <p:sp>
        <p:nvSpPr>
          <p:cNvPr id="5" name="Shape 229"/>
          <p:cNvSpPr txBox="1">
            <a:spLocks/>
          </p:cNvSpPr>
          <p:nvPr/>
        </p:nvSpPr>
        <p:spPr>
          <a:xfrm>
            <a:off x="5436096" y="771550"/>
            <a:ext cx="3313523" cy="15841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b="1" dirty="0" smtClean="0"/>
              <a:t>Estructura. </a:t>
            </a:r>
            <a:r>
              <a:rPr lang="es-SV" sz="1400" dirty="0" smtClean="0"/>
              <a:t>Este es el Organigrama completo de la institución, debido a la complejidad de la Estructura Organizativa de esta institución, mas adelante se seccionará dicho Organigrama para poder mostrar mejor todas y cada una de las Unidades y Departamentos que Conforman a la Dirección General de Centros Penales.</a:t>
            </a:r>
          </a:p>
          <a:p>
            <a:pPr algn="just">
              <a:buFont typeface="Oswald"/>
              <a:buNone/>
            </a:pPr>
            <a:endParaRPr lang="es-SV" sz="1250" b="1" dirty="0" smtClean="0"/>
          </a:p>
          <a:p>
            <a:pPr>
              <a:buFont typeface="Oswald"/>
              <a:buNone/>
            </a:pPr>
            <a:endParaRPr lang="es-ES" sz="1250" dirty="0" smtClean="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14172" cy="5143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Centro de Coordinación Post Penitenciario.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a:t>
            </a:r>
            <a:r>
              <a:rPr lang="es-SV" sz="1800" dirty="0" smtClean="0">
                <a:solidFill>
                  <a:schemeClr val="accent1">
                    <a:lumMod val="75000"/>
                  </a:schemeClr>
                </a:solidFill>
                <a:latin typeface="Oswald" charset="0"/>
              </a:rPr>
              <a:t>la reinserción </a:t>
            </a:r>
            <a:r>
              <a:rPr lang="es-SV" sz="1800" dirty="0">
                <a:solidFill>
                  <a:schemeClr val="accent1">
                    <a:lumMod val="75000"/>
                  </a:schemeClr>
                </a:solidFill>
                <a:latin typeface="Oswald" charset="0"/>
              </a:rPr>
              <a:t>laboral de los </a:t>
            </a:r>
            <a:r>
              <a:rPr lang="es-SV" sz="1800" dirty="0" smtClean="0">
                <a:solidFill>
                  <a:schemeClr val="accent1">
                    <a:lumMod val="75000"/>
                  </a:schemeClr>
                </a:solidFill>
                <a:latin typeface="Oswald" charset="0"/>
              </a:rPr>
              <a:t>ex-condenados </a:t>
            </a:r>
            <a:r>
              <a:rPr lang="es-SV" sz="1800" dirty="0">
                <a:solidFill>
                  <a:schemeClr val="accent1">
                    <a:lumMod val="75000"/>
                  </a:schemeClr>
                </a:solidFill>
                <a:latin typeface="Oswald" charset="0"/>
              </a:rPr>
              <a:t>y mantener contacto fluido con todas </a:t>
            </a:r>
            <a:r>
              <a:rPr lang="es-SV" sz="1800" dirty="0" smtClean="0">
                <a:solidFill>
                  <a:schemeClr val="accent1">
                    <a:lumMod val="75000"/>
                  </a:schemeClr>
                </a:solidFill>
                <a:latin typeface="Oswald" charset="0"/>
              </a:rPr>
              <a:t>las instituciones </a:t>
            </a:r>
            <a:r>
              <a:rPr lang="es-SV" sz="1800" dirty="0">
                <a:solidFill>
                  <a:schemeClr val="accent1">
                    <a:lumMod val="75000"/>
                  </a:schemeClr>
                </a:solidFill>
                <a:latin typeface="Oswald" charset="0"/>
              </a:rPr>
              <a:t>o personas dedicadas a la asistencia </a:t>
            </a:r>
            <a:r>
              <a:rPr lang="es-SV" sz="1800" dirty="0" smtClean="0">
                <a:solidFill>
                  <a:schemeClr val="accent1">
                    <a:lumMod val="75000"/>
                  </a:schemeClr>
                </a:solidFill>
                <a:latin typeface="Oswald" charset="0"/>
              </a:rPr>
              <a:t>Post-Carcelaria.</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a:t>
            </a:r>
            <a:r>
              <a:rPr lang="es-SV" sz="1800" dirty="0" smtClean="0">
                <a:solidFill>
                  <a:schemeClr val="accent1">
                    <a:lumMod val="75000"/>
                  </a:schemeClr>
                </a:solidFill>
                <a:latin typeface="Oswald" charset="0"/>
              </a:rPr>
              <a:t>3</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20359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René Alonso, Martínez Funes. Director del Centro de Coordinación Post Penitenciario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244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16824"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Inspectoría General. </a:t>
            </a:r>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garantizar la seguridad delos Centros Penitenciarios, </a:t>
            </a:r>
            <a:r>
              <a:rPr lang="es-SV" sz="1800" dirty="0" smtClean="0">
                <a:solidFill>
                  <a:schemeClr val="accent1">
                    <a:lumMod val="75000"/>
                  </a:schemeClr>
                </a:solidFill>
                <a:latin typeface="Oswald" charset="0"/>
              </a:rPr>
              <a:t>para el </a:t>
            </a:r>
            <a:r>
              <a:rPr lang="es-SV" sz="1800" dirty="0">
                <a:solidFill>
                  <a:schemeClr val="accent1">
                    <a:lumMod val="75000"/>
                  </a:schemeClr>
                </a:solidFill>
                <a:latin typeface="Oswald" charset="0"/>
              </a:rPr>
              <a:t>efectivo cumplimiento de las órdenes judiciales de restricción de libertad individual de </a:t>
            </a:r>
            <a:r>
              <a:rPr lang="es-SV" sz="1800" dirty="0" smtClean="0">
                <a:solidFill>
                  <a:schemeClr val="accent1">
                    <a:lumMod val="75000"/>
                  </a:schemeClr>
                </a:solidFill>
                <a:latin typeface="Oswald" charset="0"/>
              </a:rPr>
              <a:t>los internos</a:t>
            </a:r>
            <a:r>
              <a:rPr lang="es-SV" sz="1800" dirty="0">
                <a:solidFill>
                  <a:schemeClr val="accent1">
                    <a:lumMod val="75000"/>
                  </a:schemeClr>
                </a:solidFill>
                <a:latin typeface="Oswald" charset="0"/>
              </a:rPr>
              <a:t>, de respeto a sus derechos y del funcionamiento normal de dichos </a:t>
            </a:r>
            <a:r>
              <a:rPr lang="es-SV" sz="1800" dirty="0" smtClean="0">
                <a:solidFill>
                  <a:schemeClr val="accent1">
                    <a:lumMod val="75000"/>
                  </a:schemeClr>
                </a:solidFill>
                <a:latin typeface="Oswald" charset="0"/>
              </a:rPr>
              <a:t>centros.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20</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103</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291959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27584" y="334451"/>
            <a:ext cx="7560840" cy="4685571"/>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Secretaría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p>
          <a:p>
            <a:pPr marL="342900" lvl="0" indent="-342900" algn="just">
              <a:buFont typeface="+mj-lt"/>
              <a:buAutoNum type="alphaLcPeriod"/>
            </a:pPr>
            <a:r>
              <a:rPr lang="es-SV" sz="1600" dirty="0" smtClean="0">
                <a:solidFill>
                  <a:schemeClr val="accent1">
                    <a:lumMod val="75000"/>
                  </a:schemeClr>
                </a:solidFill>
                <a:latin typeface="Oswald" charset="0"/>
              </a:rPr>
              <a:t>Dar </a:t>
            </a:r>
            <a:r>
              <a:rPr lang="es-SV" sz="1600" dirty="0">
                <a:solidFill>
                  <a:schemeClr val="accent1">
                    <a:lumMod val="75000"/>
                  </a:schemeClr>
                </a:solidFill>
                <a:latin typeface="Oswald" charset="0"/>
              </a:rPr>
              <a:t>cumplimiento a las instrucciones dictadas por la Dirección General, supervisando </a:t>
            </a:r>
            <a:r>
              <a:rPr lang="es-SV" sz="1600" dirty="0" smtClean="0">
                <a:solidFill>
                  <a:schemeClr val="accent1">
                    <a:lumMod val="75000"/>
                  </a:schemeClr>
                </a:solidFill>
                <a:latin typeface="Oswald" charset="0"/>
              </a:rPr>
              <a:t>su ejecución </a:t>
            </a:r>
            <a:r>
              <a:rPr lang="es-SV" sz="1600" dirty="0">
                <a:solidFill>
                  <a:schemeClr val="accent1">
                    <a:lumMod val="75000"/>
                  </a:schemeClr>
                </a:solidFill>
                <a:latin typeface="Oswald" charset="0"/>
              </a:rPr>
              <a:t>por las demás Unidades involucradas.</a:t>
            </a:r>
          </a:p>
          <a:p>
            <a:pPr marL="342900" lvl="0" indent="-342900" algn="just">
              <a:buFont typeface="+mj-lt"/>
              <a:buAutoNum type="alphaLcPeriod"/>
            </a:pPr>
            <a:r>
              <a:rPr lang="es-SV" sz="1600" dirty="0">
                <a:solidFill>
                  <a:schemeClr val="accent1">
                    <a:lumMod val="75000"/>
                  </a:schemeClr>
                </a:solidFill>
                <a:latin typeface="Oswald" charset="0"/>
              </a:rPr>
              <a:t>Asesorar y apoyar técnicamente a las Unidades del Sistema Penitenciario.</a:t>
            </a:r>
          </a:p>
          <a:p>
            <a:pPr marL="342900" lvl="0" indent="-342900" algn="just">
              <a:buFont typeface="+mj-lt"/>
              <a:buAutoNum type="alphaLcPeriod"/>
            </a:pPr>
            <a:r>
              <a:rPr lang="es-SV" sz="1600" dirty="0">
                <a:solidFill>
                  <a:schemeClr val="accent1">
                    <a:lumMod val="75000"/>
                  </a:schemeClr>
                </a:solidFill>
                <a:latin typeface="Oswald" charset="0"/>
              </a:rPr>
              <a:t>Organizar y canalizar la correspondencia de la Dirección General hacia otras </a:t>
            </a:r>
            <a:r>
              <a:rPr lang="es-SV" sz="1600" dirty="0" smtClean="0">
                <a:solidFill>
                  <a:schemeClr val="accent1">
                    <a:lumMod val="75000"/>
                  </a:schemeClr>
                </a:solidFill>
                <a:latin typeface="Oswald" charset="0"/>
              </a:rPr>
              <a:t>Unidades y </a:t>
            </a:r>
            <a:r>
              <a:rPr lang="es-SV" sz="1600" dirty="0">
                <a:solidFill>
                  <a:schemeClr val="accent1">
                    <a:lumMod val="75000"/>
                  </a:schemeClr>
                </a:solidFill>
                <a:latin typeface="Oswald" charset="0"/>
              </a:rPr>
              <a:t>viceversa.</a:t>
            </a:r>
          </a:p>
          <a:p>
            <a:pPr marL="342900" lvl="0" indent="-342900" algn="just">
              <a:buFont typeface="+mj-lt"/>
              <a:buAutoNum type="alphaLcPeriod"/>
            </a:pPr>
            <a:r>
              <a:rPr lang="es-SV" sz="1600" dirty="0">
                <a:solidFill>
                  <a:schemeClr val="accent1">
                    <a:lumMod val="75000"/>
                  </a:schemeClr>
                </a:solidFill>
                <a:latin typeface="Oswald" charset="0"/>
              </a:rPr>
              <a:t>Promover un buen ambiente laboral </a:t>
            </a:r>
            <a:r>
              <a:rPr lang="es-SV" sz="1600" dirty="0" smtClean="0">
                <a:solidFill>
                  <a:schemeClr val="accent1">
                    <a:lumMod val="75000"/>
                  </a:schemeClr>
                </a:solidFill>
                <a:latin typeface="Oswald" charset="0"/>
              </a:rPr>
              <a:t>a través </a:t>
            </a:r>
            <a:r>
              <a:rPr lang="es-SV" sz="1600" dirty="0">
                <a:solidFill>
                  <a:schemeClr val="accent1">
                    <a:lumMod val="75000"/>
                  </a:schemeClr>
                </a:solidFill>
                <a:latin typeface="Oswald" charset="0"/>
              </a:rPr>
              <a:t>de la comunicación con todas las </a:t>
            </a:r>
            <a:r>
              <a:rPr lang="es-SV" sz="1600" dirty="0" smtClean="0">
                <a:solidFill>
                  <a:schemeClr val="accent1">
                    <a:lumMod val="75000"/>
                  </a:schemeClr>
                </a:solidFill>
                <a:latin typeface="Oswald" charset="0"/>
              </a:rPr>
              <a:t>Unidades institucionales</a:t>
            </a:r>
            <a:r>
              <a:rPr lang="es-SV" sz="1600" dirty="0">
                <a:solidFill>
                  <a:schemeClr val="accent1">
                    <a:lumMod val="75000"/>
                  </a:schemeClr>
                </a:solidFill>
                <a:latin typeface="Oswald" charset="0"/>
              </a:rPr>
              <a:t>.</a:t>
            </a:r>
          </a:p>
          <a:p>
            <a:pPr marL="342900" lvl="0" indent="-342900" algn="just">
              <a:buFont typeface="+mj-lt"/>
              <a:buAutoNum type="alphaLcPeriod"/>
            </a:pPr>
            <a:r>
              <a:rPr lang="es-SV" sz="1600" dirty="0">
                <a:solidFill>
                  <a:schemeClr val="accent1">
                    <a:lumMod val="75000"/>
                  </a:schemeClr>
                </a:solidFill>
                <a:latin typeface="Oswald" charset="0"/>
              </a:rPr>
              <a:t>Llevar el registro de los Acuerdos administrativos de la Dirección General y extender </a:t>
            </a:r>
            <a:r>
              <a:rPr lang="es-SV" sz="1600" dirty="0" smtClean="0">
                <a:solidFill>
                  <a:schemeClr val="accent1">
                    <a:lumMod val="75000"/>
                  </a:schemeClr>
                </a:solidFill>
                <a:latin typeface="Oswald" charset="0"/>
              </a:rPr>
              <a:t>las certificaciones </a:t>
            </a:r>
            <a:r>
              <a:rPr lang="es-SV" sz="1600" dirty="0">
                <a:solidFill>
                  <a:schemeClr val="accent1">
                    <a:lumMod val="75000"/>
                  </a:schemeClr>
                </a:solidFill>
                <a:latin typeface="Oswald" charset="0"/>
              </a:rPr>
              <a:t>de los mismos.</a:t>
            </a:r>
          </a:p>
          <a:p>
            <a:pPr marL="342900" lvl="0" indent="-342900" algn="just">
              <a:buFont typeface="+mj-lt"/>
              <a:buAutoNum type="alphaLcPeriod"/>
            </a:pPr>
            <a:r>
              <a:rPr lang="es-SV" sz="1600" dirty="0">
                <a:solidFill>
                  <a:schemeClr val="accent1">
                    <a:lumMod val="75000"/>
                  </a:schemeClr>
                </a:solidFill>
                <a:latin typeface="Oswald" charset="0"/>
              </a:rPr>
              <a:t>Elaborar actas, notas y oficios de reuniones, gestiones y otras actividades que </a:t>
            </a:r>
            <a:r>
              <a:rPr lang="es-SV" sz="1600" dirty="0" smtClean="0">
                <a:solidFill>
                  <a:schemeClr val="accent1">
                    <a:lumMod val="75000"/>
                  </a:schemeClr>
                </a:solidFill>
                <a:latin typeface="Oswald" charset="0"/>
              </a:rPr>
              <a:t>desarrolle la </a:t>
            </a:r>
            <a:r>
              <a:rPr lang="es-SV" sz="1600" dirty="0">
                <a:solidFill>
                  <a:schemeClr val="accent1">
                    <a:lumMod val="75000"/>
                  </a:schemeClr>
                </a:solidFill>
                <a:latin typeface="Oswald" charset="0"/>
              </a:rPr>
              <a:t>Dirección General.</a:t>
            </a:r>
          </a:p>
          <a:p>
            <a:pPr marL="342900" lvl="0" indent="-342900" algn="just">
              <a:buFont typeface="+mj-lt"/>
              <a:buAutoNum type="alphaLcPeriod"/>
            </a:pPr>
            <a:r>
              <a:rPr lang="es-SV" sz="1600" dirty="0">
                <a:solidFill>
                  <a:schemeClr val="accent1">
                    <a:lumMod val="75000"/>
                  </a:schemeClr>
                </a:solidFill>
                <a:latin typeface="Oswald" charset="0"/>
              </a:rPr>
              <a:t>Otras que la Dirección General le asigne</a:t>
            </a:r>
            <a:r>
              <a:rPr lang="es-SV" sz="1600" dirty="0" smtClean="0">
                <a:solidFill>
                  <a:schemeClr val="accent1">
                    <a:lumMod val="75000"/>
                  </a:schemeClr>
                </a:solidFill>
                <a:latin typeface="Oswald" charset="0"/>
              </a:rPr>
              <a:t>.</a:t>
            </a:r>
          </a:p>
          <a:p>
            <a:pPr lvl="0" algn="just"/>
            <a:endParaRPr lang="es-SV" sz="1600" dirty="0" smtClean="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Cantidad de Personal:</a:t>
            </a:r>
            <a:endParaRPr lang="es-SV" sz="1600" dirty="0">
              <a:solidFill>
                <a:schemeClr val="accent1">
                  <a:lumMod val="75000"/>
                </a:schemeClr>
              </a:solidFill>
              <a:latin typeface="Oswald" charset="0"/>
            </a:endParaRPr>
          </a:p>
          <a:p>
            <a:pPr lvl="0" algn="ctr"/>
            <a:r>
              <a:rPr lang="es-SV" sz="1600" dirty="0" smtClean="0">
                <a:solidFill>
                  <a:schemeClr val="accent1">
                    <a:lumMod val="75000"/>
                  </a:schemeClr>
                </a:solidFill>
                <a:latin typeface="Oswald" charset="0"/>
              </a:rPr>
              <a:t>Personal Femenino: 11			Personal Masculino: </a:t>
            </a:r>
            <a:r>
              <a:rPr lang="es-SV" sz="1600" dirty="0" smtClean="0">
                <a:solidFill>
                  <a:schemeClr val="accent1">
                    <a:lumMod val="75000"/>
                  </a:schemeClr>
                </a:solidFill>
                <a:latin typeface="Oswald" charset="0"/>
              </a:rPr>
              <a:t>6</a:t>
            </a:r>
            <a:endParaRPr lang="es-SV" sz="16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2249742" y="432602"/>
            <a:ext cx="471652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Hilda </a:t>
            </a:r>
            <a:r>
              <a:rPr lang="es-SV" sz="1400" b="1" dirty="0" smtClean="0">
                <a:solidFill>
                  <a:schemeClr val="accent1">
                    <a:lumMod val="75000"/>
                  </a:schemeClr>
                </a:solidFill>
                <a:effectLst>
                  <a:outerShdw blurRad="38100" dist="38100" dir="2700000" algn="tl">
                    <a:srgbClr val="000000">
                      <a:alpha val="43137"/>
                    </a:srgbClr>
                  </a:outerShdw>
                </a:effectLst>
              </a:rPr>
              <a:t>Aguirre</a:t>
            </a:r>
            <a:r>
              <a:rPr lang="es-SV" sz="1400" b="1" dirty="0">
                <a:solidFill>
                  <a:schemeClr val="accent1">
                    <a:lumMod val="75000"/>
                  </a:schemeClr>
                </a:solidFill>
                <a:effectLst>
                  <a:outerShdw blurRad="38100" dist="38100" dir="2700000" algn="tl">
                    <a:srgbClr val="000000">
                      <a:alpha val="43137"/>
                    </a:srgbClr>
                  </a:outerShdw>
                </a:effectLst>
              </a:rPr>
              <a:t>. Secretaria General </a:t>
            </a:r>
            <a:r>
              <a:rPr lang="es-SV" sz="1400" b="1" dirty="0" smtClean="0">
                <a:solidFill>
                  <a:schemeClr val="accent1">
                    <a:lumMod val="75000"/>
                  </a:schemeClr>
                </a:solidFill>
                <a:effectLst>
                  <a:outerShdw blurRad="38100" dist="38100" dir="2700000" algn="tl">
                    <a:srgbClr val="000000">
                      <a:alpha val="43137"/>
                    </a:srgbClr>
                  </a:outerShdw>
                </a:effectLst>
              </a:rPr>
              <a:t>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983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971600" y="555526"/>
            <a:ext cx="727280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Comunicaciones y Relaciones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blicas. </a:t>
            </a: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coordinar las presentaciones de las </a:t>
            </a:r>
            <a:r>
              <a:rPr lang="es-SV" sz="1800" dirty="0" smtClean="0">
                <a:solidFill>
                  <a:schemeClr val="accent1">
                    <a:lumMod val="75000"/>
                  </a:schemeClr>
                </a:solidFill>
                <a:latin typeface="Oswald" charset="0"/>
              </a:rPr>
              <a:t>máximas autoridades </a:t>
            </a:r>
            <a:r>
              <a:rPr lang="es-SV" sz="1800" dirty="0">
                <a:solidFill>
                  <a:schemeClr val="accent1">
                    <a:lumMod val="75000"/>
                  </a:schemeClr>
                </a:solidFill>
                <a:latin typeface="Oswald" charset="0"/>
              </a:rPr>
              <a:t>institucionales con los medios de comunicación del </a:t>
            </a:r>
            <a:r>
              <a:rPr lang="es-SV" sz="1800" dirty="0" smtClean="0">
                <a:solidFill>
                  <a:schemeClr val="accent1">
                    <a:lumMod val="75000"/>
                  </a:schemeClr>
                </a:solidFill>
                <a:latin typeface="Oswald" charset="0"/>
              </a:rPr>
              <a:t>país.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3			Personal Masculino: </a:t>
            </a:r>
            <a:r>
              <a:rPr lang="es-SV" sz="1800" dirty="0" smtClean="0">
                <a:solidFill>
                  <a:schemeClr val="accent1">
                    <a:lumMod val="75000"/>
                  </a:schemeClr>
                </a:solidFill>
                <a:latin typeface="Oswald" charset="0"/>
              </a:rPr>
              <a:t>3</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347614"/>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Alejo Rubén Carbajal Amaya. Jefe de Unidad de Comunicaciones y Relaciones Públicas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304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lgn="ctr"/>
            <a:endParaRPr lang="es-SV" sz="1800"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brindar apoyo a la Dirección General, a través de </a:t>
            </a:r>
            <a:r>
              <a:rPr lang="es-SV" sz="1800" dirty="0" smtClean="0">
                <a:solidFill>
                  <a:schemeClr val="accent1">
                    <a:lumMod val="75000"/>
                  </a:schemeClr>
                </a:solidFill>
                <a:latin typeface="Oswald" charset="0"/>
              </a:rPr>
              <a:t>la gestión </a:t>
            </a:r>
            <a:r>
              <a:rPr lang="es-SV" sz="1800" dirty="0">
                <a:solidFill>
                  <a:schemeClr val="accent1">
                    <a:lumMod val="75000"/>
                  </a:schemeClr>
                </a:solidFill>
                <a:latin typeface="Oswald" charset="0"/>
              </a:rPr>
              <a:t>de cooperación nacional e internacional, en beneficio de la ejecución de proyectos </a:t>
            </a:r>
            <a:r>
              <a:rPr lang="es-SV" sz="1800" dirty="0" smtClean="0">
                <a:solidFill>
                  <a:schemeClr val="accent1">
                    <a:lumMod val="75000"/>
                  </a:schemeClr>
                </a:solidFill>
                <a:latin typeface="Oswald" charset="0"/>
              </a:rPr>
              <a:t>que satisfagan </a:t>
            </a:r>
            <a:r>
              <a:rPr lang="es-SV" sz="1800" dirty="0">
                <a:solidFill>
                  <a:schemeClr val="accent1">
                    <a:lumMod val="75000"/>
                  </a:schemeClr>
                </a:solidFill>
                <a:latin typeface="Oswald" charset="0"/>
              </a:rPr>
              <a:t>necesidades existentes en el Sistema Penitenciario</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3</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5</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34761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Orlando </a:t>
            </a:r>
            <a:r>
              <a:rPr lang="es-SV" sz="1400" b="1" dirty="0" smtClean="0">
                <a:solidFill>
                  <a:schemeClr val="accent1">
                    <a:lumMod val="75000"/>
                  </a:schemeClr>
                </a:solidFill>
                <a:effectLst>
                  <a:outerShdw blurRad="38100" dist="38100" dir="2700000" algn="tl">
                    <a:srgbClr val="000000">
                      <a:alpha val="43137"/>
                    </a:srgbClr>
                  </a:outerShdw>
                </a:effectLst>
              </a:rPr>
              <a:t>Elías </a:t>
            </a:r>
            <a:r>
              <a:rPr lang="es-SV" sz="1400" b="1" dirty="0">
                <a:solidFill>
                  <a:schemeClr val="accent1">
                    <a:lumMod val="75000"/>
                  </a:schemeClr>
                </a:solidFill>
                <a:effectLst>
                  <a:outerShdw blurRad="38100" dist="38100" dir="2700000" algn="tl">
                    <a:srgbClr val="000000">
                      <a:alpha val="43137"/>
                    </a:srgbClr>
                  </a:outerShdw>
                </a:effectLst>
              </a:rPr>
              <a:t>Molina Ríos. </a:t>
            </a:r>
            <a:r>
              <a:rPr lang="es-SV" sz="1400" b="1" dirty="0" smtClean="0">
                <a:solidFill>
                  <a:schemeClr val="accent1">
                    <a:lumMod val="75000"/>
                  </a:schemeClr>
                </a:solidFill>
                <a:effectLst>
                  <a:outerShdw blurRad="38100" dist="38100" dir="2700000" algn="tl">
                    <a:srgbClr val="000000">
                      <a:alpha val="43137"/>
                    </a:srgbClr>
                  </a:outerShdw>
                </a:effectLst>
              </a:rPr>
              <a:t>Subdirector General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416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General Administrativa.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La Subdirección General Administrativa tendrá bajo su cargo la Unidad Secundaria </a:t>
            </a:r>
            <a:r>
              <a:rPr lang="es-SV" sz="1800" dirty="0" smtClean="0">
                <a:solidFill>
                  <a:schemeClr val="accent1">
                    <a:lumMod val="75000"/>
                  </a:schemeClr>
                </a:solidFill>
                <a:latin typeface="Oswald" charset="0"/>
              </a:rPr>
              <a:t>Financiera (USEFI</a:t>
            </a:r>
            <a:r>
              <a:rPr lang="es-SV" sz="1800" dirty="0">
                <a:solidFill>
                  <a:schemeClr val="accent1">
                    <a:lumMod val="75000"/>
                  </a:schemeClr>
                </a:solidFill>
                <a:latin typeface="Oswald" charset="0"/>
              </a:rPr>
              <a:t>), al Departamento de Recursos Humanos, Unidad Secundaria de Contrataciones </a:t>
            </a:r>
            <a:r>
              <a:rPr lang="es-SV" sz="1800" dirty="0" smtClean="0">
                <a:solidFill>
                  <a:schemeClr val="accent1">
                    <a:lumMod val="75000"/>
                  </a:schemeClr>
                </a:solidFill>
                <a:latin typeface="Oswald" charset="0"/>
              </a:rPr>
              <a:t>y Adquisiciones </a:t>
            </a:r>
            <a:r>
              <a:rPr lang="es-SV" sz="1800" dirty="0">
                <a:solidFill>
                  <a:schemeClr val="accent1">
                    <a:lumMod val="75000"/>
                  </a:schemeClr>
                </a:solidFill>
                <a:latin typeface="Oswald" charset="0"/>
              </a:rPr>
              <a:t>(USACP), Departamento Médico-Odontológico, Coordinación de </a:t>
            </a:r>
            <a:r>
              <a:rPr lang="es-SV" sz="1800" dirty="0" smtClean="0">
                <a:solidFill>
                  <a:schemeClr val="accent1">
                    <a:lumMod val="75000"/>
                  </a:schemeClr>
                </a:solidFill>
                <a:latin typeface="Oswald" charset="0"/>
              </a:rPr>
              <a:t>Tiendas Institucionales</a:t>
            </a:r>
            <a:r>
              <a:rPr lang="es-SV" sz="1800" dirty="0">
                <a:solidFill>
                  <a:schemeClr val="accent1">
                    <a:lumMod val="75000"/>
                  </a:schemeClr>
                </a:solidFill>
                <a:latin typeface="Oswald" charset="0"/>
              </a:rPr>
              <a:t>, Fondo de Actividades Especiales (FAE) y al Departamento de </a:t>
            </a:r>
            <a:r>
              <a:rPr lang="es-SV" sz="1800" dirty="0" smtClean="0">
                <a:solidFill>
                  <a:schemeClr val="accent1">
                    <a:lumMod val="75000"/>
                  </a:schemeClr>
                </a:solidFill>
                <a:latin typeface="Oswald" charset="0"/>
              </a:rPr>
              <a:t>Servicios Generales.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9</a:t>
            </a:r>
            <a:r>
              <a:rPr lang="es-SV" sz="1800" dirty="0" smtClean="0">
                <a:solidFill>
                  <a:schemeClr val="accent1">
                    <a:lumMod val="75000"/>
                  </a:schemeClr>
                </a:solidFill>
                <a:latin typeface="Oswald" charset="0"/>
              </a:rPr>
              <a:t>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91556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Oscar Barrios. Subdirector General Administrativo de Centros Penales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811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Nacional de Educación.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como función principal promover programas </a:t>
            </a:r>
            <a:r>
              <a:rPr lang="es-SV" sz="1800" dirty="0" smtClean="0">
                <a:solidFill>
                  <a:schemeClr val="accent1">
                    <a:lumMod val="75000"/>
                  </a:schemeClr>
                </a:solidFill>
                <a:latin typeface="Oswald" charset="0"/>
              </a:rPr>
              <a:t>de educación </a:t>
            </a:r>
            <a:r>
              <a:rPr lang="es-SV" sz="1800" dirty="0">
                <a:solidFill>
                  <a:schemeClr val="accent1">
                    <a:lumMod val="75000"/>
                  </a:schemeClr>
                </a:solidFill>
                <a:latin typeface="Oswald" charset="0"/>
              </a:rPr>
              <a:t>Integral para los privados de </a:t>
            </a:r>
            <a:r>
              <a:rPr lang="es-SV" sz="1800" dirty="0" smtClean="0">
                <a:solidFill>
                  <a:schemeClr val="accent1">
                    <a:lumMod val="75000"/>
                  </a:schemeClr>
                </a:solidFill>
                <a:latin typeface="Oswald" charset="0"/>
              </a:rPr>
              <a:t>libertad, así como velar porque los centros escolares de los diferentes centros penales contraten personal docente que cumpla los requisitos exigidos por el Ministerio de Educación.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			Personal Masculino: 3</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56936" y="1235942"/>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Tarquino, Hernández Melara. </a:t>
            </a:r>
            <a:r>
              <a:rPr lang="es-SV" sz="1400" b="1" dirty="0" smtClean="0">
                <a:solidFill>
                  <a:schemeClr val="accent1">
                    <a:lumMod val="75000"/>
                  </a:schemeClr>
                </a:solidFill>
                <a:effectLst>
                  <a:outerShdw blurRad="38100" dist="38100" dir="2700000" algn="tl">
                    <a:srgbClr val="000000">
                      <a:alpha val="43137"/>
                    </a:srgbClr>
                  </a:outerShdw>
                </a:effectLst>
              </a:rPr>
              <a:t>Coordinación Nacional de Educación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058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75252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Tecnología y Desarrollo Informático.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Integrada </a:t>
            </a:r>
            <a:r>
              <a:rPr lang="es-SV" sz="1800" dirty="0">
                <a:solidFill>
                  <a:schemeClr val="accent1">
                    <a:lumMod val="75000"/>
                  </a:schemeClr>
                </a:solidFill>
                <a:latin typeface="Oswald" charset="0"/>
              </a:rPr>
              <a:t>por Soporte </a:t>
            </a:r>
            <a:r>
              <a:rPr lang="es-SV" sz="1800" dirty="0" smtClean="0">
                <a:solidFill>
                  <a:schemeClr val="accent1">
                    <a:lumMod val="75000"/>
                  </a:schemeClr>
                </a:solidFill>
                <a:latin typeface="Oswald" charset="0"/>
              </a:rPr>
              <a:t>Técnico, Análisis </a:t>
            </a:r>
            <a:r>
              <a:rPr lang="es-SV" sz="1800" dirty="0">
                <a:solidFill>
                  <a:schemeClr val="accent1">
                    <a:lumMod val="75000"/>
                  </a:schemeClr>
                </a:solidFill>
                <a:latin typeface="Oswald" charset="0"/>
              </a:rPr>
              <a:t>y Desarrollo, Redes y Telecomunicaciones, Control Administrativo y </a:t>
            </a:r>
            <a:r>
              <a:rPr lang="es-SV" sz="1800" dirty="0" smtClean="0">
                <a:solidFill>
                  <a:schemeClr val="accent1">
                    <a:lumMod val="75000"/>
                  </a:schemeClr>
                </a:solidFill>
                <a:latin typeface="Oswald" charset="0"/>
              </a:rPr>
              <a:t>Seguridad Tecnológica</a:t>
            </a:r>
            <a:r>
              <a:rPr lang="es-SV" sz="1800" dirty="0">
                <a:solidFill>
                  <a:schemeClr val="accent1">
                    <a:lumMod val="75000"/>
                  </a:schemeClr>
                </a:solidFill>
                <a:latin typeface="Oswald" charset="0"/>
              </a:rPr>
              <a:t>. Si fuere necesario y dependiendo de las necesidades se crearán las </a:t>
            </a:r>
            <a:r>
              <a:rPr lang="es-SV" sz="1800" dirty="0" smtClean="0">
                <a:solidFill>
                  <a:schemeClr val="accent1">
                    <a:lumMod val="75000"/>
                  </a:schemeClr>
                </a:solidFill>
                <a:latin typeface="Oswald" charset="0"/>
              </a:rPr>
              <a:t>secciones pertinentes.</a:t>
            </a:r>
          </a:p>
          <a:p>
            <a:pPr lvl="0" algn="just"/>
            <a:r>
              <a:rPr lang="es-SV" sz="1800" dirty="0" smtClean="0">
                <a:solidFill>
                  <a:schemeClr val="accent1">
                    <a:lumMod val="75000"/>
                  </a:schemeClr>
                </a:solidFill>
                <a:latin typeface="Oswald" charset="0"/>
              </a:rPr>
              <a:t>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Brindar mantenimiento preventivo y correctivo a los diferentes equipos informáticos </a:t>
            </a:r>
            <a:r>
              <a:rPr lang="es-SV" sz="1800" dirty="0" smtClean="0">
                <a:solidFill>
                  <a:schemeClr val="accent1">
                    <a:lumMod val="75000"/>
                  </a:schemeClr>
                </a:solidFill>
                <a:latin typeface="Oswald" charset="0"/>
              </a:rPr>
              <a:t>de las </a:t>
            </a:r>
            <a:r>
              <a:rPr lang="es-SV" sz="1800" dirty="0">
                <a:solidFill>
                  <a:schemeClr val="accent1">
                    <a:lumMod val="75000"/>
                  </a:schemeClr>
                </a:solidFill>
                <a:latin typeface="Oswald" charset="0"/>
              </a:rPr>
              <a:t>unidades y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Brindar asesoría técnica en el uso de software.</a:t>
            </a:r>
          </a:p>
          <a:p>
            <a:pPr marL="285750" lvl="0" indent="-285750" algn="just">
              <a:buFont typeface="Arial" pitchFamily="34" charset="0"/>
              <a:buChar char="•"/>
            </a:pPr>
            <a:r>
              <a:rPr lang="es-SV" sz="1800" dirty="0">
                <a:solidFill>
                  <a:schemeClr val="accent1">
                    <a:lumMod val="75000"/>
                  </a:schemeClr>
                </a:solidFill>
                <a:latin typeface="Oswald" charset="0"/>
              </a:rPr>
              <a:t>Elaborar diagnósticos de necesidades de equipos, señalando especificaciones </a:t>
            </a:r>
            <a:r>
              <a:rPr lang="es-SV" sz="1800" dirty="0" smtClean="0">
                <a:solidFill>
                  <a:schemeClr val="accent1">
                    <a:lumMod val="75000"/>
                  </a:schemeClr>
                </a:solidFill>
                <a:latin typeface="Oswald" charset="0"/>
              </a:rPr>
              <a:t>básicas para </a:t>
            </a:r>
            <a:r>
              <a:rPr lang="es-SV" sz="1800" dirty="0">
                <a:solidFill>
                  <a:schemeClr val="accent1">
                    <a:lumMod val="75000"/>
                  </a:schemeClr>
                </a:solidFill>
                <a:latin typeface="Oswald" charset="0"/>
              </a:rPr>
              <a:t>los </a:t>
            </a:r>
            <a:r>
              <a:rPr lang="es-SV" sz="1800" dirty="0" smtClean="0">
                <a:solidFill>
                  <a:schemeClr val="accent1">
                    <a:lumMod val="75000"/>
                  </a:schemeClr>
                </a:solidFill>
                <a:latin typeface="Oswald" charset="0"/>
              </a:rPr>
              <a:t>requerimientos,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6</a:t>
            </a:r>
            <a:r>
              <a:rPr lang="es-SV" sz="1800" dirty="0" smtClean="0">
                <a:solidFill>
                  <a:schemeClr val="accent1">
                    <a:lumMod val="75000"/>
                  </a:schemeClr>
                </a:solidFill>
                <a:latin typeface="Oswald" charset="0"/>
              </a:rPr>
              <a:t>			Personal Masculino: 11</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555526"/>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José </a:t>
            </a:r>
            <a:r>
              <a:rPr lang="es-SV" sz="1400" b="1" dirty="0">
                <a:solidFill>
                  <a:schemeClr val="accent1">
                    <a:lumMod val="75000"/>
                  </a:schemeClr>
                </a:solidFill>
                <a:effectLst>
                  <a:outerShdw blurRad="38100" dist="38100" dir="2700000" algn="tl">
                    <a:srgbClr val="000000">
                      <a:alpha val="43137"/>
                    </a:srgbClr>
                  </a:outerShdw>
                </a:effectLst>
              </a:rPr>
              <a:t>Luis Rodríguez Flores. Jefe Unidad de Tecnología y Desarrollo </a:t>
            </a:r>
            <a:r>
              <a:rPr lang="es-SV" sz="1400" b="1" dirty="0" smtClean="0">
                <a:solidFill>
                  <a:schemeClr val="accent1">
                    <a:lumMod val="75000"/>
                  </a:schemeClr>
                </a:solidFill>
                <a:effectLst>
                  <a:outerShdw blurRad="38100" dist="38100" dir="2700000" algn="tl">
                    <a:srgbClr val="000000">
                      <a:alpha val="43137"/>
                    </a:srgbClr>
                  </a:outerShdw>
                </a:effectLst>
              </a:rPr>
              <a:t>Informático.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004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195486"/>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Asuntos Jurídicos.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bajo su cargo el Departamento de Registro </a:t>
            </a:r>
            <a:r>
              <a:rPr lang="es-SV" sz="1800" dirty="0" smtClean="0">
                <a:solidFill>
                  <a:schemeClr val="accent1">
                    <a:lumMod val="75000"/>
                  </a:schemeClr>
                </a:solidFill>
                <a:latin typeface="Oswald" charset="0"/>
              </a:rPr>
              <a:t>y Control y la </a:t>
            </a:r>
            <a:r>
              <a:rPr lang="es-SV" sz="1800" dirty="0">
                <a:solidFill>
                  <a:schemeClr val="accent1">
                    <a:lumMod val="75000"/>
                  </a:schemeClr>
                </a:solidFill>
                <a:latin typeface="Oswald" charset="0"/>
              </a:rPr>
              <a:t>Unidad Penitenciaria de Derechos </a:t>
            </a:r>
            <a:r>
              <a:rPr lang="es-SV" sz="1800" dirty="0" smtClean="0">
                <a:solidFill>
                  <a:schemeClr val="accent1">
                    <a:lumMod val="75000"/>
                  </a:schemeClr>
                </a:solidFill>
                <a:latin typeface="Oswald" charset="0"/>
              </a:rPr>
              <a:t>Humanos. Entres sus funciones están:</a:t>
            </a:r>
          </a:p>
          <a:p>
            <a:pPr marL="285750" lvl="0" indent="-285750" algn="just">
              <a:buFont typeface="Arial" pitchFamily="34" charset="0"/>
              <a:buChar char="•"/>
            </a:pPr>
            <a:r>
              <a:rPr lang="es-SV" sz="1800" dirty="0">
                <a:solidFill>
                  <a:schemeClr val="accent1">
                    <a:lumMod val="75000"/>
                  </a:schemeClr>
                </a:solidFill>
                <a:latin typeface="Oswald" charset="0"/>
              </a:rPr>
              <a:t>Proporcionar asistencia legal a los funcionarios y empleados del Sistema </a:t>
            </a:r>
            <a:r>
              <a:rPr lang="es-SV" sz="1800" dirty="0" smtClean="0">
                <a:solidFill>
                  <a:schemeClr val="accent1">
                    <a:lumMod val="75000"/>
                  </a:schemeClr>
                </a:solidFill>
                <a:latin typeface="Oswald" charset="0"/>
              </a:rPr>
              <a:t>Penitenciario, en </a:t>
            </a:r>
            <a:r>
              <a:rPr lang="es-SV" sz="1800" dirty="0">
                <a:solidFill>
                  <a:schemeClr val="accent1">
                    <a:lumMod val="75000"/>
                  </a:schemeClr>
                </a:solidFill>
                <a:latin typeface="Oswald" charset="0"/>
              </a:rPr>
              <a:t>el desempeño de sus funciones.</a:t>
            </a:r>
          </a:p>
          <a:p>
            <a:pPr marL="285750" lvl="0" indent="-285750" algn="just">
              <a:buFont typeface="Arial" pitchFamily="34" charset="0"/>
              <a:buChar char="•"/>
            </a:pPr>
            <a:r>
              <a:rPr lang="es-SV" sz="1800" dirty="0">
                <a:solidFill>
                  <a:schemeClr val="accent1">
                    <a:lumMod val="75000"/>
                  </a:schemeClr>
                </a:solidFill>
                <a:latin typeface="Oswald" charset="0"/>
              </a:rPr>
              <a:t>Intervenir en representación del Sistema Penitenciario, en la coordinación de </a:t>
            </a:r>
            <a:r>
              <a:rPr lang="es-SV" sz="1800" dirty="0" smtClean="0">
                <a:solidFill>
                  <a:schemeClr val="accent1">
                    <a:lumMod val="75000"/>
                  </a:schemeClr>
                </a:solidFill>
                <a:latin typeface="Oswald" charset="0"/>
              </a:rPr>
              <a:t>actividades del </a:t>
            </a:r>
            <a:r>
              <a:rPr lang="es-SV" sz="1800" dirty="0">
                <a:solidFill>
                  <a:schemeClr val="accent1">
                    <a:lumMod val="75000"/>
                  </a:schemeClr>
                </a:solidFill>
                <a:latin typeface="Oswald" charset="0"/>
              </a:rPr>
              <a:t>mismo, con los organismos involucrados en las actividades penitenciarias.</a:t>
            </a:r>
          </a:p>
          <a:p>
            <a:pPr marL="285750" lvl="0" indent="-285750" algn="just">
              <a:buFont typeface="Arial" pitchFamily="34" charset="0"/>
              <a:buChar char="•"/>
            </a:pPr>
            <a:r>
              <a:rPr lang="es-SV" sz="1800" dirty="0">
                <a:solidFill>
                  <a:schemeClr val="accent1">
                    <a:lumMod val="75000"/>
                  </a:schemeClr>
                </a:solidFill>
                <a:latin typeface="Oswald" charset="0"/>
              </a:rPr>
              <a:t>Brindar asistencia para la formulación, discusión y celebración de convenios </a:t>
            </a:r>
            <a:r>
              <a:rPr lang="es-SV" sz="1800" dirty="0" smtClean="0">
                <a:solidFill>
                  <a:schemeClr val="accent1">
                    <a:lumMod val="75000"/>
                  </a:schemeClr>
                </a:solidFill>
                <a:latin typeface="Oswald" charset="0"/>
              </a:rPr>
              <a:t>con instituciones </a:t>
            </a:r>
            <a:r>
              <a:rPr lang="es-SV" sz="1800" dirty="0">
                <a:solidFill>
                  <a:schemeClr val="accent1">
                    <a:lumMod val="75000"/>
                  </a:schemeClr>
                </a:solidFill>
                <a:latin typeface="Oswald" charset="0"/>
              </a:rPr>
              <a:t>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blicas y </a:t>
            </a:r>
            <a:r>
              <a:rPr lang="es-SV" sz="1800" dirty="0" smtClean="0">
                <a:solidFill>
                  <a:schemeClr val="accent1">
                    <a:lumMod val="75000"/>
                  </a:schemeClr>
                </a:solidFill>
                <a:latin typeface="Oswald" charset="0"/>
              </a:rPr>
              <a:t>privadas,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a:t>
            </a:r>
            <a:r>
              <a:rPr lang="es-SV" sz="1800" dirty="0" smtClean="0">
                <a:solidFill>
                  <a:schemeClr val="accent1">
                    <a:lumMod val="75000"/>
                  </a:schemeClr>
                </a:solidFill>
                <a:latin typeface="Oswald" charset="0"/>
              </a:rPr>
              <a:t>6</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180972" y="555526"/>
            <a:ext cx="684076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Juan Carlos Fuentes Díaz. </a:t>
            </a:r>
            <a:r>
              <a:rPr lang="es-SV" sz="1400" b="1" dirty="0" smtClean="0">
                <a:solidFill>
                  <a:schemeClr val="accent1">
                    <a:lumMod val="75000"/>
                  </a:schemeClr>
                </a:solidFill>
                <a:effectLst>
                  <a:outerShdw blurRad="38100" dist="38100" dir="2700000" algn="tl">
                    <a:srgbClr val="000000">
                      <a:alpha val="43137"/>
                    </a:srgbClr>
                  </a:outerShdw>
                </a:effectLst>
              </a:rPr>
              <a:t>Subdirector </a:t>
            </a:r>
            <a:r>
              <a:rPr lang="es-SV" sz="1400" b="1" dirty="0">
                <a:solidFill>
                  <a:schemeClr val="accent1">
                    <a:lumMod val="75000"/>
                  </a:schemeClr>
                </a:solidFill>
                <a:effectLst>
                  <a:outerShdw blurRad="38100" dist="38100" dir="2700000" algn="tl">
                    <a:srgbClr val="000000">
                      <a:alpha val="43137"/>
                    </a:srgbClr>
                  </a:outerShdw>
                </a:effectLst>
              </a:rPr>
              <a:t>de Asuntos Jurídicos.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9948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67494"/>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Subdirección de Monitoreo de Medios de Vigilancia Electrónica.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Monitorear técnicamente el cumplimiento de las condiciones impuestas a los </a:t>
            </a:r>
            <a:r>
              <a:rPr lang="es-SV" sz="1800" dirty="0" smtClean="0">
                <a:solidFill>
                  <a:schemeClr val="accent1">
                    <a:lumMod val="75000"/>
                  </a:schemeClr>
                </a:solidFill>
                <a:latin typeface="Oswald" charset="0"/>
              </a:rPr>
              <a:t>portadores de </a:t>
            </a:r>
            <a:r>
              <a:rPr lang="es-SV" sz="1800" dirty="0">
                <a:solidFill>
                  <a:schemeClr val="accent1">
                    <a:lumMod val="75000"/>
                  </a:schemeClr>
                </a:solidFill>
                <a:latin typeface="Oswald" charset="0"/>
              </a:rPr>
              <a:t>medios de vigilancia electrónica, de conformidad a lo estipulado a la Ley </a:t>
            </a:r>
            <a:r>
              <a:rPr lang="es-SV" sz="1800" dirty="0" smtClean="0">
                <a:solidFill>
                  <a:schemeClr val="accent1">
                    <a:lumMod val="75000"/>
                  </a:schemeClr>
                </a:solidFill>
                <a:latin typeface="Oswald" charset="0"/>
              </a:rPr>
              <a:t>Reguladora del </a:t>
            </a:r>
            <a:r>
              <a:rPr lang="es-SV" sz="1800" dirty="0">
                <a:solidFill>
                  <a:schemeClr val="accent1">
                    <a:lumMod val="75000"/>
                  </a:schemeClr>
                </a:solidFill>
                <a:latin typeface="Oswald" charset="0"/>
              </a:rPr>
              <a:t>Uso de Medios de Vigilancia Electrónica en Materia Penal.</a:t>
            </a:r>
          </a:p>
          <a:p>
            <a:pPr marL="285750" lvl="0" indent="-285750" algn="just">
              <a:buFont typeface="Arial" pitchFamily="34" charset="0"/>
              <a:buChar char="•"/>
            </a:pPr>
            <a:r>
              <a:rPr lang="es-SV" sz="1800" dirty="0">
                <a:solidFill>
                  <a:schemeClr val="accent1">
                    <a:lumMod val="75000"/>
                  </a:schemeClr>
                </a:solidFill>
                <a:latin typeface="Oswald" charset="0"/>
              </a:rPr>
              <a:t>Coordinarse con los jueces competentes, el Departamento de Prueba y Libertad </a:t>
            </a:r>
            <a:r>
              <a:rPr lang="es-SV" sz="1800" dirty="0" smtClean="0">
                <a:solidFill>
                  <a:schemeClr val="accent1">
                    <a:lumMod val="75000"/>
                  </a:schemeClr>
                </a:solidFill>
                <a:latin typeface="Oswald" charset="0"/>
              </a:rPr>
              <a:t>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la </a:t>
            </a:r>
            <a:r>
              <a:rPr lang="es-SV" sz="1800" dirty="0" smtClean="0">
                <a:solidFill>
                  <a:schemeClr val="accent1">
                    <a:lumMod val="75000"/>
                  </a:schemeClr>
                </a:solidFill>
                <a:latin typeface="Oswald" charset="0"/>
              </a:rPr>
              <a:t>Fiscalía </a:t>
            </a:r>
            <a:r>
              <a:rPr lang="es-SV" sz="1800" dirty="0">
                <a:solidFill>
                  <a:schemeClr val="accent1">
                    <a:lumMod val="75000"/>
                  </a:schemeClr>
                </a:solidFill>
                <a:latin typeface="Oswald" charset="0"/>
              </a:rPr>
              <a:t>General de la República y la Policía Nacional Civil </a:t>
            </a:r>
            <a:r>
              <a:rPr lang="es-SV" sz="1800" dirty="0" smtClean="0">
                <a:solidFill>
                  <a:schemeClr val="accent1">
                    <a:lumMod val="75000"/>
                  </a:schemeClr>
                </a:solidFill>
                <a:latin typeface="Oswald" charset="0"/>
              </a:rPr>
              <a:t>de conformidad </a:t>
            </a:r>
            <a:r>
              <a:rPr lang="es-SV" sz="1800" dirty="0">
                <a:solidFill>
                  <a:schemeClr val="accent1">
                    <a:lumMod val="75000"/>
                  </a:schemeClr>
                </a:solidFill>
                <a:latin typeface="Oswald" charset="0"/>
              </a:rPr>
              <a:t>a lo estipulado a la Ley Reguladora del Uso de Medios de </a:t>
            </a:r>
            <a:r>
              <a:rPr lang="es-SV" sz="1800" dirty="0" smtClean="0">
                <a:solidFill>
                  <a:schemeClr val="accent1">
                    <a:lumMod val="75000"/>
                  </a:schemeClr>
                </a:solidFill>
                <a:latin typeface="Oswald" charset="0"/>
              </a:rPr>
              <a:t>Vigilancia Electrónica </a:t>
            </a:r>
            <a:r>
              <a:rPr lang="es-SV" sz="1800" dirty="0">
                <a:solidFill>
                  <a:schemeClr val="accent1">
                    <a:lumMod val="75000"/>
                  </a:schemeClr>
                </a:solidFill>
                <a:latin typeface="Oswald" charset="0"/>
              </a:rPr>
              <a:t>en Materia Penal.</a:t>
            </a:r>
          </a:p>
          <a:p>
            <a:pPr marL="285750" lvl="0" indent="-285750" algn="just">
              <a:buFont typeface="Arial" pitchFamily="34" charset="0"/>
              <a:buChar char="•"/>
            </a:pPr>
            <a:r>
              <a:rPr lang="es-SV" sz="1800" dirty="0">
                <a:solidFill>
                  <a:schemeClr val="accent1">
                    <a:lumMod val="75000"/>
                  </a:schemeClr>
                </a:solidFill>
                <a:latin typeface="Oswald" charset="0"/>
              </a:rPr>
              <a:t>Rendir la información que sea solicitada por el juez o tribunal de la causa, </a:t>
            </a:r>
            <a:r>
              <a:rPr lang="es-SV" sz="1800" dirty="0" smtClean="0">
                <a:solidFill>
                  <a:schemeClr val="accent1">
                    <a:lumMod val="75000"/>
                  </a:schemeClr>
                </a:solidFill>
                <a:latin typeface="Oswald" charset="0"/>
              </a:rPr>
              <a:t>el Departamento </a:t>
            </a:r>
            <a:r>
              <a:rPr lang="es-SV" sz="1800" dirty="0">
                <a:solidFill>
                  <a:schemeClr val="accent1">
                    <a:lumMod val="75000"/>
                  </a:schemeClr>
                </a:solidFill>
                <a:latin typeface="Oswald" charset="0"/>
              </a:rPr>
              <a:t>de Prueba y Libertad Asistida del </a:t>
            </a:r>
            <a:r>
              <a:rPr lang="es-SV" sz="1800" dirty="0" smtClean="0">
                <a:solidFill>
                  <a:schemeClr val="accent1">
                    <a:lumMod val="75000"/>
                  </a:schemeClr>
                </a:solidFill>
                <a:latin typeface="Arial Narrow" pitchFamily="34" charset="0"/>
                <a:ea typeface="DotumChe" pitchFamily="49" charset="-127"/>
              </a:rPr>
              <a:t>Ó</a:t>
            </a:r>
            <a:r>
              <a:rPr lang="es-SV" sz="1800" dirty="0" smtClean="0">
                <a:solidFill>
                  <a:schemeClr val="accent1">
                    <a:lumMod val="75000"/>
                  </a:schemeClr>
                </a:solidFill>
                <a:latin typeface="Oswald" charset="0"/>
              </a:rPr>
              <a:t>rgano </a:t>
            </a:r>
            <a:r>
              <a:rPr lang="es-SV" sz="1800" dirty="0">
                <a:solidFill>
                  <a:schemeClr val="accent1">
                    <a:lumMod val="75000"/>
                  </a:schemeClr>
                </a:solidFill>
                <a:latin typeface="Oswald" charset="0"/>
              </a:rPr>
              <a:t>Judicial </a:t>
            </a:r>
            <a:r>
              <a:rPr lang="es-SV" sz="1800" dirty="0" smtClean="0">
                <a:solidFill>
                  <a:schemeClr val="accent1">
                    <a:lumMod val="75000"/>
                  </a:schemeClr>
                </a:solidFill>
                <a:latin typeface="Oswald" charset="0"/>
              </a:rPr>
              <a:t>o </a:t>
            </a:r>
            <a:r>
              <a:rPr lang="es-SV" sz="1800" dirty="0">
                <a:solidFill>
                  <a:schemeClr val="accent1">
                    <a:lumMod val="75000"/>
                  </a:schemeClr>
                </a:solidFill>
                <a:latin typeface="Oswald" charset="0"/>
              </a:rPr>
              <a:t>el </a:t>
            </a:r>
            <a:r>
              <a:rPr lang="es-SV" sz="1800" dirty="0" smtClean="0">
                <a:solidFill>
                  <a:schemeClr val="accent1">
                    <a:lumMod val="75000"/>
                  </a:schemeClr>
                </a:solidFill>
                <a:latin typeface="Oswald" charset="0"/>
              </a:rPr>
              <a:t>Consejo, entre otras funciones.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19</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18</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411510"/>
            <a:ext cx="734481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Cristian Vladimir Martí </a:t>
            </a:r>
            <a:r>
              <a:rPr lang="es-SV" sz="1400" b="1" dirty="0" err="1">
                <a:solidFill>
                  <a:schemeClr val="accent1">
                    <a:lumMod val="75000"/>
                  </a:schemeClr>
                </a:solidFill>
                <a:effectLst>
                  <a:outerShdw blurRad="38100" dist="38100" dir="2700000" algn="tl">
                    <a:srgbClr val="000000">
                      <a:alpha val="43137"/>
                    </a:srgbClr>
                  </a:outerShdw>
                </a:effectLst>
              </a:rPr>
              <a:t>Preza</a:t>
            </a:r>
            <a:r>
              <a:rPr lang="es-SV" sz="1400" b="1" dirty="0">
                <a:solidFill>
                  <a:schemeClr val="accent1">
                    <a:lumMod val="75000"/>
                  </a:schemeClr>
                </a:solidFill>
                <a:effectLst>
                  <a:outerShdw blurRad="38100" dist="38100" dir="2700000" algn="tl">
                    <a:srgbClr val="000000">
                      <a:alpha val="43137"/>
                    </a:srgbClr>
                  </a:outerShdw>
                </a:effectLst>
              </a:rPr>
              <a:t>. Subdirector de Monitoreo y Medios de Vigilancia Electrónica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48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09" y="522517"/>
            <a:ext cx="3187190" cy="3187190"/>
          </a:xfrm>
          <a:prstGeom prst="rect">
            <a:avLst/>
          </a:prstGeom>
        </p:spPr>
      </p:pic>
      <p:sp>
        <p:nvSpPr>
          <p:cNvPr id="170" name="Shape 170"/>
          <p:cNvSpPr txBox="1">
            <a:spLocks noGrp="1"/>
          </p:cNvSpPr>
          <p:nvPr>
            <p:ph type="ctrTitle" idx="4294967295"/>
          </p:nvPr>
        </p:nvSpPr>
        <p:spPr>
          <a:xfrm>
            <a:off x="0" y="1685925"/>
            <a:ext cx="2879725" cy="1008063"/>
          </a:xfrm>
          <a:prstGeom prst="rect">
            <a:avLst/>
          </a:prstGeom>
        </p:spPr>
        <p:txBody>
          <a:bodyPr lIns="91425" tIns="91425" rIns="91425" bIns="91425" anchor="b" anchorCtr="0">
            <a:noAutofit/>
          </a:bodyPr>
          <a:lstStyle/>
          <a:p>
            <a:pPr lvl="0" algn="ctr">
              <a:spcBef>
                <a:spcPts val="0"/>
              </a:spcBef>
              <a:buNone/>
            </a:pPr>
            <a:r>
              <a:rPr lang="en" sz="6000" dirty="0" smtClean="0">
                <a:solidFill>
                  <a:srgbClr val="FF9900"/>
                </a:solidFill>
              </a:rPr>
              <a:t>PARTE 1</a:t>
            </a:r>
            <a:endParaRPr lang="en" sz="6000" dirty="0">
              <a:solidFill>
                <a:srgbClr val="FF9900"/>
              </a:solidFill>
            </a:endParaRPr>
          </a:p>
        </p:txBody>
      </p:sp>
      <p:sp>
        <p:nvSpPr>
          <p:cNvPr id="6" name="Shape 229"/>
          <p:cNvSpPr txBox="1">
            <a:spLocks/>
          </p:cNvSpPr>
          <p:nvPr/>
        </p:nvSpPr>
        <p:spPr>
          <a:xfrm>
            <a:off x="1574902" y="3795886"/>
            <a:ext cx="6264696" cy="1158867"/>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t> </a:t>
            </a:r>
            <a:r>
              <a:rPr lang="es-SV" sz="1400" b="1" dirty="0" smtClean="0">
                <a:solidFill>
                  <a:schemeClr val="bg2">
                    <a:lumMod val="75000"/>
                  </a:schemeClr>
                </a:solidFill>
              </a:rPr>
              <a:t>Hipervínculos. </a:t>
            </a:r>
            <a:r>
              <a:rPr lang="es-SV" sz="1400" dirty="0" smtClean="0">
                <a:solidFill>
                  <a:schemeClr val="bg2">
                    <a:lumMod val="75000"/>
                  </a:schemeClr>
                </a:solidFill>
              </a:rPr>
              <a:t>A partir de aquí, en modo presentación, donde encuentre las imágenes con la palabra </a:t>
            </a:r>
            <a:r>
              <a:rPr lang="es-SV" sz="1400" b="1" dirty="0" smtClean="0">
                <a:solidFill>
                  <a:schemeClr val="bg2">
                    <a:lumMod val="75000"/>
                  </a:schemeClr>
                </a:solidFill>
              </a:rPr>
              <a:t>ENLACE</a:t>
            </a:r>
            <a:r>
              <a:rPr lang="es-SV" sz="1400" dirty="0" smtClean="0">
                <a:solidFill>
                  <a:schemeClr val="bg2">
                    <a:lumMod val="75000"/>
                  </a:schemeClr>
                </a:solidFill>
              </a:rPr>
              <a:t> haga clic sobre estas para acceder a la diapositiva donde está la descripción de la Unidad o Departamento del cual desea conocer mas información, del mismo modo en cada diapositiva donde encuentre la imagen con la palabra </a:t>
            </a:r>
            <a:r>
              <a:rPr lang="es-SV" sz="1400" b="1" dirty="0" smtClean="0">
                <a:solidFill>
                  <a:schemeClr val="bg2">
                    <a:lumMod val="75000"/>
                  </a:schemeClr>
                </a:solidFill>
              </a:rPr>
              <a:t>VOLVER</a:t>
            </a:r>
            <a:r>
              <a:rPr lang="es-SV" sz="1400" dirty="0" smtClean="0">
                <a:solidFill>
                  <a:schemeClr val="bg2">
                    <a:lumMod val="75000"/>
                  </a:schemeClr>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pic>
        <p:nvPicPr>
          <p:cNvPr id="2" name="1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291830"/>
            <a:ext cx="504056" cy="450528"/>
          </a:xfrm>
          <a:prstGeom prst="rect">
            <a:avLst/>
          </a:prstGeom>
        </p:spPr>
      </p:pic>
      <p:pic>
        <p:nvPicPr>
          <p:cNvPr id="7" name="6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1185118"/>
            <a:ext cx="504056" cy="450528"/>
          </a:xfrm>
          <a:prstGeom prst="rect">
            <a:avLst/>
          </a:prstGeom>
        </p:spPr>
      </p:pic>
      <p:pic>
        <p:nvPicPr>
          <p:cNvPr id="9" name="8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443" y="2211710"/>
            <a:ext cx="504056" cy="450528"/>
          </a:xfrm>
          <a:prstGeom prst="rect">
            <a:avLst/>
          </a:prstGeom>
        </p:spPr>
      </p:pic>
      <p:pic>
        <p:nvPicPr>
          <p:cNvPr id="10" name="9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296" y="2211710"/>
            <a:ext cx="504056" cy="4505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776552" y="555526"/>
            <a:ext cx="7632848"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Acceso a la Información P</a:t>
            </a:r>
            <a:r>
              <a:rPr lang="es-SV" sz="1800" b="1" dirty="0" smtClean="0">
                <a:solidFill>
                  <a:schemeClr val="accent1">
                    <a:lumMod val="75000"/>
                  </a:schemeClr>
                </a:solidFill>
                <a:latin typeface="+mj-lt"/>
              </a:rPr>
              <a:t>ú</a:t>
            </a:r>
            <a:r>
              <a:rPr lang="es-SV" sz="1800" b="1" dirty="0" smtClean="0">
                <a:solidFill>
                  <a:schemeClr val="accent1">
                    <a:lumMod val="75000"/>
                  </a:schemeClr>
                </a:solidFill>
                <a:latin typeface="Oswald" charset="0"/>
              </a:rPr>
              <a:t>blica.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generar las condiciones </a:t>
            </a:r>
            <a:r>
              <a:rPr lang="es-SV" sz="1800" dirty="0" smtClean="0">
                <a:solidFill>
                  <a:schemeClr val="accent1">
                    <a:lumMod val="75000"/>
                  </a:schemeClr>
                </a:solidFill>
                <a:latin typeface="Oswald" charset="0"/>
              </a:rPr>
              <a:t>que faciliten </a:t>
            </a:r>
            <a:r>
              <a:rPr lang="es-SV" sz="1800" dirty="0">
                <a:solidFill>
                  <a:schemeClr val="accent1">
                    <a:lumMod val="75000"/>
                  </a:schemeClr>
                </a:solidFill>
                <a:latin typeface="Oswald" charset="0"/>
              </a:rPr>
              <a:t>el acceso a la información p</a:t>
            </a:r>
            <a:r>
              <a:rPr lang="es-SV" sz="1800" dirty="0">
                <a:solidFill>
                  <a:schemeClr val="accent1">
                    <a:lumMod val="75000"/>
                  </a:schemeClr>
                </a:solidFill>
                <a:latin typeface="+mj-lt"/>
              </a:rPr>
              <a:t>ú</a:t>
            </a:r>
            <a:r>
              <a:rPr lang="es-SV" sz="1800" dirty="0">
                <a:solidFill>
                  <a:schemeClr val="accent1">
                    <a:lumMod val="75000"/>
                  </a:schemeClr>
                </a:solidFill>
                <a:latin typeface="Oswald" charset="0"/>
              </a:rPr>
              <a:t>blica a todas las personas que la soliciten, tendrá bajo </a:t>
            </a:r>
            <a:r>
              <a:rPr lang="es-SV" sz="1800" dirty="0" smtClean="0">
                <a:solidFill>
                  <a:schemeClr val="accent1">
                    <a:lumMod val="75000"/>
                  </a:schemeClr>
                </a:solidFill>
                <a:latin typeface="Oswald" charset="0"/>
              </a:rPr>
              <a:t>su administración </a:t>
            </a:r>
            <a:r>
              <a:rPr lang="es-SV" sz="1800" dirty="0">
                <a:solidFill>
                  <a:schemeClr val="accent1">
                    <a:lumMod val="75000"/>
                  </a:schemeClr>
                </a:solidFill>
                <a:latin typeface="Oswald" charset="0"/>
              </a:rPr>
              <a:t>la Oficina de </a:t>
            </a:r>
            <a:r>
              <a:rPr lang="es-SV" sz="1800" dirty="0" smtClean="0">
                <a:solidFill>
                  <a:schemeClr val="accent1">
                    <a:lumMod val="75000"/>
                  </a:schemeClr>
                </a:solidFill>
                <a:latin typeface="Oswald" charset="0"/>
              </a:rPr>
              <a:t>Información.</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5</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507120" y="1275606"/>
            <a:ext cx="617171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Marlene Janet Cardona</a:t>
            </a:r>
            <a:r>
              <a:rPr lang="es-SV" sz="1400" b="1" dirty="0">
                <a:solidFill>
                  <a:schemeClr val="accent1">
                    <a:lumMod val="75000"/>
                  </a:schemeClr>
                </a:solidFill>
                <a:effectLst>
                  <a:outerShdw blurRad="38100" dist="38100" dir="2700000" algn="tl">
                    <a:srgbClr val="000000">
                      <a:alpha val="43137"/>
                    </a:srgbClr>
                  </a:outerShdw>
                </a:effectLst>
              </a:rPr>
              <a:t>. Oficial de Información</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334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Planificación, Formulación y Gestión de Proyectos. </a:t>
            </a: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Tiene </a:t>
            </a:r>
            <a:r>
              <a:rPr lang="es-SV" sz="1800" dirty="0">
                <a:solidFill>
                  <a:schemeClr val="accent1">
                    <a:lumMod val="75000"/>
                  </a:schemeClr>
                </a:solidFill>
                <a:latin typeface="Oswald" charset="0"/>
              </a:rPr>
              <a:t>por objeto </a:t>
            </a:r>
            <a:r>
              <a:rPr lang="es-SV" sz="1800" dirty="0" smtClean="0">
                <a:solidFill>
                  <a:schemeClr val="accent1">
                    <a:lumMod val="75000"/>
                  </a:schemeClr>
                </a:solidFill>
                <a:latin typeface="Oswald" charset="0"/>
              </a:rPr>
              <a:t>fundamental implementar </a:t>
            </a:r>
            <a:r>
              <a:rPr lang="es-SV" sz="1800" dirty="0">
                <a:solidFill>
                  <a:schemeClr val="accent1">
                    <a:lumMod val="75000"/>
                  </a:schemeClr>
                </a:solidFill>
                <a:latin typeface="Oswald" charset="0"/>
              </a:rPr>
              <a:t>el desarrollo institucional de la Dirección General; mediante la formulación de </a:t>
            </a:r>
            <a:r>
              <a:rPr lang="es-SV" sz="1800" dirty="0" smtClean="0">
                <a:solidFill>
                  <a:schemeClr val="accent1">
                    <a:lumMod val="75000"/>
                  </a:schemeClr>
                </a:solidFill>
                <a:latin typeface="Oswald" charset="0"/>
              </a:rPr>
              <a:t>los planes </a:t>
            </a:r>
            <a:r>
              <a:rPr lang="es-SV" sz="1800" dirty="0">
                <a:solidFill>
                  <a:schemeClr val="accent1">
                    <a:lumMod val="75000"/>
                  </a:schemeClr>
                </a:solidFill>
                <a:latin typeface="Oswald" charset="0"/>
              </a:rPr>
              <a:t>operativos de cada unidad administrativa y operativa; así como también apoyar a </a:t>
            </a:r>
            <a:r>
              <a:rPr lang="es-SV" sz="1800" dirty="0" smtClean="0">
                <a:solidFill>
                  <a:schemeClr val="accent1">
                    <a:lumMod val="75000"/>
                  </a:schemeClr>
                </a:solidFill>
                <a:latin typeface="Oswald" charset="0"/>
              </a:rPr>
              <a:t>la Dirección </a:t>
            </a:r>
            <a:r>
              <a:rPr lang="es-SV" sz="1800" dirty="0">
                <a:solidFill>
                  <a:schemeClr val="accent1">
                    <a:lumMod val="75000"/>
                  </a:schemeClr>
                </a:solidFill>
                <a:latin typeface="Oswald" charset="0"/>
              </a:rPr>
              <a:t>General en la Planificación Anual de la institución</a:t>
            </a:r>
            <a:r>
              <a:rPr lang="es-SV" sz="1800" dirty="0" smtClean="0">
                <a:solidFill>
                  <a:schemeClr val="accent1">
                    <a:lumMod val="75000"/>
                  </a:schemeClr>
                </a:solidFill>
                <a:latin typeface="Oswald" charset="0"/>
              </a:rPr>
              <a:t>.</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6			Personal Masculino: </a:t>
            </a:r>
            <a:r>
              <a:rPr lang="es-SV" sz="1800" dirty="0" smtClean="0">
                <a:solidFill>
                  <a:schemeClr val="accent1">
                    <a:lumMod val="75000"/>
                  </a:schemeClr>
                </a:solidFill>
                <a:latin typeface="Oswald" charset="0"/>
              </a:rPr>
              <a:t>6</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971600" y="1131590"/>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Luis Antonio Mendoza Méndez . Jefe de Unidad de </a:t>
            </a:r>
            <a:r>
              <a:rPr lang="es-SV" sz="1400" b="1" dirty="0" smtClean="0">
                <a:solidFill>
                  <a:schemeClr val="accent1">
                    <a:lumMod val="75000"/>
                  </a:schemeClr>
                </a:solidFill>
                <a:effectLst>
                  <a:outerShdw blurRad="38100" dist="38100" dir="2700000" algn="tl">
                    <a:srgbClr val="000000">
                      <a:alpha val="43137"/>
                    </a:srgbClr>
                  </a:outerShdw>
                </a:effectLst>
              </a:rPr>
              <a:t>Planificación, Formulación y Gestión de Proyecto.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250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Producción Penitenciaria.</a:t>
            </a:r>
          </a:p>
          <a:p>
            <a:pPr lvl="0" algn="ctr"/>
            <a:r>
              <a:rPr lang="es-SV" sz="1800" b="1" dirty="0" smtClean="0">
                <a:solidFill>
                  <a:schemeClr val="accent1">
                    <a:lumMod val="75000"/>
                  </a:schemeClr>
                </a:solidFill>
                <a:latin typeface="Oswald" charset="0"/>
              </a:rPr>
              <a:t>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administrar y supervisar las Granjas Penitenciarias las cuales están enfocadas en el Régimen Abierto y Diversificación del Trabajo Penitenciario enfocado en el Régimen Cerrado del Sistema </a:t>
            </a:r>
            <a:r>
              <a:rPr lang="es-SV" sz="1800" dirty="0" smtClean="0">
                <a:solidFill>
                  <a:schemeClr val="accent1">
                    <a:lumMod val="75000"/>
                  </a:schemeClr>
                </a:solidFill>
                <a:latin typeface="Oswald" charset="0"/>
              </a:rPr>
              <a:t>Penitenciario.</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7</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10</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131590"/>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Ing. </a:t>
            </a:r>
            <a:r>
              <a:rPr lang="es-SV" sz="1400" b="1" dirty="0">
                <a:solidFill>
                  <a:schemeClr val="accent1">
                    <a:lumMod val="75000"/>
                  </a:schemeClr>
                </a:solidFill>
                <a:effectLst>
                  <a:outerShdw blurRad="38100" dist="38100" dir="2700000" algn="tl">
                    <a:srgbClr val="000000">
                      <a:alpha val="43137"/>
                    </a:srgbClr>
                  </a:outerShdw>
                </a:effectLst>
              </a:rPr>
              <a:t>Ricardo Antonio Ríos Canales. Jefe de Unidad de Producción Penitenciaria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76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26"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128925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rea\Pictures\cuadri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162" y="3205651"/>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170"/>
          <p:cNvSpPr txBox="1">
            <a:spLocks noGrp="1"/>
          </p:cNvSpPr>
          <p:nvPr>
            <p:ph type="ctrTitle" idx="4294967295"/>
          </p:nvPr>
        </p:nvSpPr>
        <p:spPr>
          <a:xfrm>
            <a:off x="0" y="82550"/>
            <a:ext cx="2881313" cy="915988"/>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4</a:t>
            </a:r>
            <a:endParaRPr lang="en" sz="6000" dirty="0">
              <a:solidFill>
                <a:srgbClr val="FF9900"/>
              </a:solidFill>
            </a:endParaRPr>
          </a:p>
        </p:txBody>
      </p:sp>
      <p:cxnSp>
        <p:nvCxnSpPr>
          <p:cNvPr id="3" name="2 Conector recto"/>
          <p:cNvCxnSpPr>
            <a:stCxn id="1026" idx="2"/>
            <a:endCxn id="9" idx="0"/>
          </p:cNvCxnSpPr>
          <p:nvPr/>
        </p:nvCxnSpPr>
        <p:spPr>
          <a:xfrm>
            <a:off x="4571226" y="2441384"/>
            <a:ext cx="0" cy="7642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054096" y="1495988"/>
            <a:ext cx="1034259" cy="738664"/>
          </a:xfrm>
          <a:prstGeom prst="rect">
            <a:avLst/>
          </a:prstGeom>
          <a:noFill/>
        </p:spPr>
        <p:txBody>
          <a:bodyPr wrap="none" rtlCol="0">
            <a:spAutoFit/>
          </a:bodyPr>
          <a:lstStyle/>
          <a:p>
            <a:pPr algn="ctr"/>
            <a:r>
              <a:rPr lang="es-SV" dirty="0" smtClean="0">
                <a:latin typeface="Arial Narrow" pitchFamily="34" charset="0"/>
              </a:rPr>
              <a:t>Subdirección</a:t>
            </a:r>
          </a:p>
          <a:p>
            <a:pPr algn="ctr"/>
            <a:r>
              <a:rPr lang="es-SV" dirty="0">
                <a:latin typeface="Arial Narrow" pitchFamily="34" charset="0"/>
              </a:rPr>
              <a:t>d</a:t>
            </a:r>
            <a:r>
              <a:rPr lang="es-SV" dirty="0" smtClean="0">
                <a:latin typeface="Arial Narrow" pitchFamily="34" charset="0"/>
              </a:rPr>
              <a:t>e Asuntos</a:t>
            </a:r>
          </a:p>
          <a:p>
            <a:pPr algn="ctr"/>
            <a:r>
              <a:rPr lang="es-SV" dirty="0" smtClean="0">
                <a:latin typeface="Arial Narrow" pitchFamily="34" charset="0"/>
              </a:rPr>
              <a:t>Jurídicos</a:t>
            </a:r>
            <a:endParaRPr lang="es-SV" dirty="0">
              <a:latin typeface="Arial Narrow" pitchFamily="34" charset="0"/>
            </a:endParaRPr>
          </a:p>
        </p:txBody>
      </p:sp>
      <p:sp>
        <p:nvSpPr>
          <p:cNvPr id="14" name="13 CuadroTexto"/>
          <p:cNvSpPr txBox="1"/>
          <p:nvPr/>
        </p:nvSpPr>
        <p:spPr>
          <a:xfrm>
            <a:off x="4054365" y="3304661"/>
            <a:ext cx="1034257" cy="954107"/>
          </a:xfrm>
          <a:prstGeom prst="rect">
            <a:avLst/>
          </a:prstGeom>
          <a:noFill/>
        </p:spPr>
        <p:txBody>
          <a:bodyPr wrap="none" rtlCol="0">
            <a:spAutoFit/>
          </a:bodyPr>
          <a:lstStyle/>
          <a:p>
            <a:pPr algn="ctr"/>
            <a:r>
              <a:rPr lang="es-SV" dirty="0" smtClean="0">
                <a:latin typeface="Arial Narrow" pitchFamily="34" charset="0"/>
              </a:rPr>
              <a:t>Unidad de</a:t>
            </a:r>
          </a:p>
          <a:p>
            <a:pPr algn="ctr"/>
            <a:r>
              <a:rPr lang="es-SV" dirty="0" smtClean="0">
                <a:latin typeface="Arial Narrow" pitchFamily="34" charset="0"/>
              </a:rPr>
              <a:t>Registro y</a:t>
            </a:r>
          </a:p>
          <a:p>
            <a:pPr algn="ctr"/>
            <a:r>
              <a:rPr lang="es-SV" dirty="0" smtClean="0">
                <a:latin typeface="Arial Narrow" pitchFamily="34" charset="0"/>
              </a:rPr>
              <a:t>Control </a:t>
            </a:r>
          </a:p>
          <a:p>
            <a:pPr algn="ctr"/>
            <a:r>
              <a:rPr lang="es-SV" dirty="0" smtClean="0">
                <a:latin typeface="Arial Narrow" pitchFamily="34" charset="0"/>
              </a:rPr>
              <a:t>Penitenciario</a:t>
            </a:r>
            <a:endParaRPr lang="es-SV" dirty="0">
              <a:latin typeface="Arial Narrow" pitchFamily="34" charset="0"/>
            </a:endParaRPr>
          </a:p>
        </p:txBody>
      </p:sp>
      <p:pic>
        <p:nvPicPr>
          <p:cNvPr id="39" name="38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863" y="4127584"/>
            <a:ext cx="676217" cy="604406"/>
          </a:xfrm>
          <a:prstGeom prst="rect">
            <a:avLst/>
          </a:prstGeom>
        </p:spPr>
      </p:pic>
    </p:spTree>
    <p:extLst>
      <p:ext uri="{BB962C8B-B14F-4D97-AF65-F5344CB8AC3E}">
        <p14:creationId xmlns:p14="http://schemas.microsoft.com/office/powerpoint/2010/main" val="1615957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555526"/>
            <a:ext cx="7403520" cy="403244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Registro y Control Penitenciario.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Elaborar expedientes y fichas de cada interno que ingresa al sistema penitenciario, </a:t>
            </a:r>
            <a:r>
              <a:rPr lang="es-SV" sz="1800" dirty="0" smtClean="0">
                <a:solidFill>
                  <a:schemeClr val="accent1">
                    <a:lumMod val="75000"/>
                  </a:schemeClr>
                </a:solidFill>
                <a:latin typeface="Oswald" charset="0"/>
              </a:rPr>
              <a:t>supervisar </a:t>
            </a:r>
            <a:r>
              <a:rPr lang="es-SV" sz="1800" dirty="0">
                <a:solidFill>
                  <a:schemeClr val="accent1">
                    <a:lumMod val="75000"/>
                  </a:schemeClr>
                </a:solidFill>
                <a:latin typeface="Oswald" charset="0"/>
              </a:rPr>
              <a:t>el registro y actualización de información de privados(as) de libertad en </a:t>
            </a:r>
            <a:r>
              <a:rPr lang="es-SV" sz="1800" dirty="0" smtClean="0">
                <a:solidFill>
                  <a:schemeClr val="accent1">
                    <a:lumMod val="75000"/>
                  </a:schemeClr>
                </a:solidFill>
                <a:latin typeface="Oswald" charset="0"/>
              </a:rPr>
              <a:t>el Sistema </a:t>
            </a:r>
            <a:r>
              <a:rPr lang="es-SV" sz="1800" dirty="0">
                <a:solidFill>
                  <a:schemeClr val="accent1">
                    <a:lumMod val="75000"/>
                  </a:schemeClr>
                </a:solidFill>
                <a:latin typeface="Oswald" charset="0"/>
              </a:rPr>
              <a:t>de Información Penitenciaria (SIPE), Emisión de Antecedentes </a:t>
            </a:r>
            <a:r>
              <a:rPr lang="es-SV" sz="1800" dirty="0" smtClean="0">
                <a:solidFill>
                  <a:schemeClr val="accent1">
                    <a:lumMod val="75000"/>
                  </a:schemeClr>
                </a:solidFill>
                <a:latin typeface="Oswald" charset="0"/>
              </a:rPr>
              <a:t>Penales, entre otros.</a:t>
            </a:r>
          </a:p>
          <a:p>
            <a:pPr lvl="0" algn="just"/>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31</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18</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899592" y="105958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a:t>
            </a:r>
            <a:r>
              <a:rPr lang="es-SV" sz="1400" b="1" dirty="0">
                <a:solidFill>
                  <a:schemeClr val="accent1">
                    <a:lumMod val="75000"/>
                  </a:schemeClr>
                </a:solidFill>
                <a:effectLst>
                  <a:outerShdw blurRad="38100" dist="38100" dir="2700000" algn="tl">
                    <a:srgbClr val="000000">
                      <a:alpha val="43137"/>
                    </a:srgbClr>
                  </a:outerShdw>
                </a:effectLst>
              </a:rPr>
              <a:t>. Mirna Estela Cerón Martínez. Jefa de Unidad de Registro y Control Penitenciario</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912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p:cNvPicPr>
          <p:nvPr/>
        </p:nvPicPr>
        <p:blipFill rotWithShape="1">
          <a:blip r:embed="rId2">
            <a:extLst>
              <a:ext uri="{28A0092B-C50C-407E-A947-70E740481C1C}">
                <a14:useLocalDpi xmlns:a14="http://schemas.microsoft.com/office/drawing/2010/main" val="0"/>
              </a:ext>
            </a:extLst>
          </a:blip>
          <a:srcRect l="48974" t="52745" r="37267" b="20246"/>
          <a:stretch/>
        </p:blipFill>
        <p:spPr>
          <a:xfrm>
            <a:off x="2478406" y="397169"/>
            <a:ext cx="1762948" cy="4478837"/>
          </a:xfrm>
          <a:prstGeom prst="rect">
            <a:avLst/>
          </a:prstGeom>
        </p:spPr>
      </p:pic>
      <p:sp>
        <p:nvSpPr>
          <p:cNvPr id="3" name="Shape 170"/>
          <p:cNvSpPr txBox="1">
            <a:spLocks/>
          </p:cNvSpPr>
          <p:nvPr/>
        </p:nvSpPr>
        <p:spPr>
          <a:xfrm>
            <a:off x="5940152"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5</a:t>
            </a:r>
            <a:endParaRPr lang="en" sz="6000" dirty="0">
              <a:solidFill>
                <a:srgbClr val="FF9900"/>
              </a:solidFill>
            </a:endParaRPr>
          </a:p>
        </p:txBody>
      </p:sp>
      <p:sp>
        <p:nvSpPr>
          <p:cNvPr id="4" name="3 Rectángulo"/>
          <p:cNvSpPr/>
          <p:nvPr/>
        </p:nvSpPr>
        <p:spPr>
          <a:xfrm>
            <a:off x="3761528" y="313719"/>
            <a:ext cx="817137" cy="817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4 Rectángulo"/>
          <p:cNvSpPr/>
          <p:nvPr/>
        </p:nvSpPr>
        <p:spPr>
          <a:xfrm>
            <a:off x="2152303" y="279972"/>
            <a:ext cx="817137"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5 Rectángulo"/>
          <p:cNvSpPr/>
          <p:nvPr/>
        </p:nvSpPr>
        <p:spPr>
          <a:xfrm>
            <a:off x="2979512" y="123478"/>
            <a:ext cx="817137"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1563638"/>
            <a:ext cx="676217" cy="604406"/>
          </a:xfrm>
          <a:prstGeom prst="rect">
            <a:avLst/>
          </a:prstGeom>
        </p:spPr>
      </p:pic>
      <p:pic>
        <p:nvPicPr>
          <p:cNvPr id="8" name="7 Imagen">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563638"/>
            <a:ext cx="676217" cy="604406"/>
          </a:xfrm>
          <a:prstGeom prst="rect">
            <a:avLst/>
          </a:prstGeom>
        </p:spPr>
      </p:pic>
      <p:pic>
        <p:nvPicPr>
          <p:cNvPr id="9" name="8 Imagen">
            <a:hlinkClick r:id="rId6"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567" y="2399392"/>
            <a:ext cx="676217" cy="604406"/>
          </a:xfrm>
          <a:prstGeom prst="rect">
            <a:avLst/>
          </a:prstGeom>
        </p:spPr>
      </p:pic>
      <p:pic>
        <p:nvPicPr>
          <p:cNvPr id="10" name="9 Imagen">
            <a:hlinkClick r:id="rId7"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399392"/>
            <a:ext cx="676217" cy="604406"/>
          </a:xfrm>
          <a:prstGeom prst="rect">
            <a:avLst/>
          </a:prstGeom>
        </p:spPr>
      </p:pic>
      <p:pic>
        <p:nvPicPr>
          <p:cNvPr id="11" name="10 Imagen">
            <a:hlinkClick r:id="rId8"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422" y="3263488"/>
            <a:ext cx="676217" cy="604406"/>
          </a:xfrm>
          <a:prstGeom prst="rect">
            <a:avLst/>
          </a:prstGeom>
        </p:spPr>
      </p:pic>
      <p:pic>
        <p:nvPicPr>
          <p:cNvPr id="12" name="11 Imagen">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63488"/>
            <a:ext cx="676217" cy="604406"/>
          </a:xfrm>
          <a:prstGeom prst="rect">
            <a:avLst/>
          </a:prstGeom>
        </p:spPr>
      </p:pic>
      <p:pic>
        <p:nvPicPr>
          <p:cNvPr id="13" name="12 Imagen">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127584"/>
            <a:ext cx="676217" cy="604406"/>
          </a:xfrm>
          <a:prstGeom prst="rect">
            <a:avLst/>
          </a:prstGeom>
        </p:spPr>
      </p:pic>
      <p:pic>
        <p:nvPicPr>
          <p:cNvPr id="14" name="13 Imagen">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234" y="4127584"/>
            <a:ext cx="676217" cy="604406"/>
          </a:xfrm>
          <a:prstGeom prst="rect">
            <a:avLst/>
          </a:prstGeom>
        </p:spPr>
      </p:pic>
    </p:spTree>
    <p:extLst>
      <p:ext uri="{BB962C8B-B14F-4D97-AF65-F5344CB8AC3E}">
        <p14:creationId xmlns:p14="http://schemas.microsoft.com/office/powerpoint/2010/main" val="3908746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483518"/>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Financiera.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Participar e integrar el Comité de Formulación del Presupuesto Institucional.</a:t>
            </a:r>
          </a:p>
          <a:p>
            <a:pPr marL="285750" lvl="0" indent="-285750" algn="just">
              <a:buFont typeface="Arial" pitchFamily="34" charset="0"/>
              <a:buChar char="•"/>
            </a:pPr>
            <a:r>
              <a:rPr lang="es-SV" sz="1800" dirty="0">
                <a:solidFill>
                  <a:schemeClr val="accent1">
                    <a:lumMod val="75000"/>
                  </a:schemeClr>
                </a:solidFill>
                <a:latin typeface="Oswald" charset="0"/>
              </a:rPr>
              <a:t>Participar en reuniones de trabajo con la máxima autoridad o responsable de la </a:t>
            </a:r>
            <a:r>
              <a:rPr lang="es-SV" sz="1800" dirty="0" smtClean="0">
                <a:solidFill>
                  <a:schemeClr val="accent1">
                    <a:lumMod val="75000"/>
                  </a:schemeClr>
                </a:solidFill>
                <a:latin typeface="Oswald" charset="0"/>
              </a:rPr>
              <a:t>Unidad Financiera </a:t>
            </a:r>
            <a:r>
              <a:rPr lang="es-SV" sz="1800" dirty="0">
                <a:solidFill>
                  <a:schemeClr val="accent1">
                    <a:lumMod val="75000"/>
                  </a:schemeClr>
                </a:solidFill>
                <a:latin typeface="Oswald" charset="0"/>
              </a:rPr>
              <a:t>a fin de recibir lineamientos internos para la Formulación del Presupuesto y Plan Anual de Trabajo del próximo ejercicio fiscal, con base a la política </a:t>
            </a:r>
            <a:r>
              <a:rPr lang="es-SV" sz="1800" dirty="0" smtClean="0">
                <a:solidFill>
                  <a:schemeClr val="accent1">
                    <a:lumMod val="75000"/>
                  </a:schemeClr>
                </a:solidFill>
                <a:latin typeface="Oswald" charset="0"/>
              </a:rPr>
              <a:t>presupuestaria establecida </a:t>
            </a:r>
            <a:r>
              <a:rPr lang="es-SV" sz="1800" dirty="0">
                <a:solidFill>
                  <a:schemeClr val="accent1">
                    <a:lumMod val="75000"/>
                  </a:schemeClr>
                </a:solidFill>
                <a:latin typeface="Oswald" charset="0"/>
              </a:rPr>
              <a:t>para la Dirección General.</a:t>
            </a:r>
          </a:p>
          <a:p>
            <a:pPr marL="285750" lvl="0" indent="-285750" algn="just">
              <a:buFont typeface="Arial" pitchFamily="34" charset="0"/>
              <a:buChar char="•"/>
            </a:pPr>
            <a:r>
              <a:rPr lang="es-SV" sz="1800" dirty="0">
                <a:solidFill>
                  <a:schemeClr val="accent1">
                    <a:lumMod val="75000"/>
                  </a:schemeClr>
                </a:solidFill>
                <a:latin typeface="Oswald" charset="0"/>
              </a:rPr>
              <a:t>Validar el presupuesto preliminar de la unidad secundaria.</a:t>
            </a:r>
          </a:p>
          <a:p>
            <a:pPr marL="285750" lvl="0" indent="-285750" algn="just">
              <a:buFont typeface="Arial" pitchFamily="34" charset="0"/>
              <a:buChar char="•"/>
            </a:pPr>
            <a:r>
              <a:rPr lang="es-SV" sz="1800" dirty="0">
                <a:solidFill>
                  <a:schemeClr val="accent1">
                    <a:lumMod val="75000"/>
                  </a:schemeClr>
                </a:solidFill>
                <a:latin typeface="Oswald" charset="0"/>
              </a:rPr>
              <a:t>Coordinar conjuntamente con la subdirección general administrativa y la Unidad</a:t>
            </a:r>
          </a:p>
          <a:p>
            <a:pPr marL="285750" lvl="0" indent="-285750" algn="just">
              <a:buFont typeface="Arial" pitchFamily="34" charset="0"/>
              <a:buChar char="•"/>
            </a:pPr>
            <a:r>
              <a:rPr lang="es-SV" sz="1800" dirty="0">
                <a:solidFill>
                  <a:schemeClr val="accent1">
                    <a:lumMod val="75000"/>
                  </a:schemeClr>
                </a:solidFill>
                <a:latin typeface="Oswald" charset="0"/>
              </a:rPr>
              <a:t>Financiera la distribución del Techo Presupuestario asignado a la </a:t>
            </a:r>
            <a:r>
              <a:rPr lang="es-SV" sz="1800" dirty="0" smtClean="0">
                <a:solidFill>
                  <a:schemeClr val="accent1">
                    <a:lumMod val="75000"/>
                  </a:schemeClr>
                </a:solidFill>
                <a:latin typeface="Oswald" charset="0"/>
              </a:rPr>
              <a:t>misma,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7			Personal Masculino: </a:t>
            </a:r>
            <a:r>
              <a:rPr lang="es-SV" sz="1800" dirty="0" smtClean="0">
                <a:solidFill>
                  <a:schemeClr val="accent1">
                    <a:lumMod val="75000"/>
                  </a:schemeClr>
                </a:solidFill>
                <a:latin typeface="Oswald" charset="0"/>
              </a:rPr>
              <a:t>12</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99542"/>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Silvia </a:t>
            </a:r>
            <a:r>
              <a:rPr lang="pt-BR" sz="1400" b="1" dirty="0" smtClean="0">
                <a:solidFill>
                  <a:schemeClr val="accent1">
                    <a:lumMod val="75000"/>
                  </a:schemeClr>
                </a:solidFill>
                <a:effectLst>
                  <a:outerShdw blurRad="38100" dist="38100" dir="2700000" algn="tl">
                    <a:srgbClr val="000000">
                      <a:alpha val="43137"/>
                    </a:srgbClr>
                  </a:outerShdw>
                </a:effectLst>
              </a:rPr>
              <a:t>Roxana Alas </a:t>
            </a:r>
            <a:r>
              <a:rPr lang="pt-BR" sz="1400" b="1" dirty="0">
                <a:solidFill>
                  <a:schemeClr val="accent1">
                    <a:lumMod val="75000"/>
                  </a:schemeClr>
                </a:solidFill>
                <a:effectLst>
                  <a:outerShdw blurRad="38100" dist="38100" dir="2700000" algn="tl">
                    <a:srgbClr val="000000">
                      <a:alpha val="43137"/>
                    </a:srgbClr>
                  </a:outerShdw>
                </a:effectLst>
              </a:rPr>
              <a:t>de </a:t>
            </a:r>
            <a:r>
              <a:rPr lang="pt-BR" sz="1400" b="1" dirty="0" err="1">
                <a:solidFill>
                  <a:schemeClr val="accent1">
                    <a:lumMod val="75000"/>
                  </a:schemeClr>
                </a:solidFill>
                <a:effectLst>
                  <a:outerShdw blurRad="38100" dist="38100" dir="2700000" algn="tl">
                    <a:srgbClr val="000000">
                      <a:alpha val="43137"/>
                    </a:srgbClr>
                  </a:outerShdw>
                </a:effectLst>
              </a:rPr>
              <a:t>Cortéz</a:t>
            </a:r>
            <a:r>
              <a:rPr lang="es-SV" sz="1400" b="1" dirty="0">
                <a:solidFill>
                  <a:schemeClr val="accent1">
                    <a:lumMod val="75000"/>
                  </a:schemeClr>
                </a:solidFill>
                <a:effectLst>
                  <a:outerShdw blurRad="38100" dist="38100" dir="2700000" algn="tl">
                    <a:srgbClr val="000000">
                      <a:alpha val="43137"/>
                    </a:srgbClr>
                  </a:outerShdw>
                </a:effectLst>
              </a:rPr>
              <a:t>. </a:t>
            </a:r>
            <a:r>
              <a:rPr lang="es-SV" sz="1400" b="1" dirty="0" smtClean="0">
                <a:solidFill>
                  <a:schemeClr val="accent1">
                    <a:lumMod val="75000"/>
                  </a:schemeClr>
                </a:solidFill>
                <a:effectLst>
                  <a:outerShdw blurRad="38100" dist="38100" dir="2700000" algn="tl">
                    <a:srgbClr val="000000">
                      <a:alpha val="43137"/>
                    </a:srgbClr>
                  </a:outerShdw>
                </a:effectLst>
              </a:rPr>
              <a:t>Jefa </a:t>
            </a:r>
            <a:r>
              <a:rPr lang="es-SV" sz="1400" b="1" dirty="0">
                <a:solidFill>
                  <a:schemeClr val="accent1">
                    <a:lumMod val="75000"/>
                  </a:schemeClr>
                </a:solidFill>
                <a:effectLst>
                  <a:outerShdw blurRad="38100" dist="38100" dir="2700000" algn="tl">
                    <a:srgbClr val="000000">
                      <a:alpha val="43137"/>
                    </a:srgbClr>
                  </a:outerShdw>
                </a:effectLst>
              </a:rPr>
              <a:t>de Unidad Secundaria </a:t>
            </a:r>
            <a:r>
              <a:rPr lang="es-SV" sz="1400" b="1" dirty="0" smtClean="0">
                <a:solidFill>
                  <a:schemeClr val="accent1">
                    <a:lumMod val="75000"/>
                  </a:schemeClr>
                </a:solidFill>
                <a:effectLst>
                  <a:outerShdw blurRad="38100" dist="38100" dir="2700000" algn="tl">
                    <a:srgbClr val="000000">
                      <a:alpha val="43137"/>
                    </a:srgbClr>
                  </a:outerShdw>
                </a:effectLst>
              </a:rPr>
              <a:t>Financiera</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57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Coordinación de Tiendas Institucionales.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Administrar con transparencia, eficiencia y eficacia los recursos generados por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del Sistema Penitenciario.</a:t>
            </a:r>
          </a:p>
          <a:p>
            <a:pPr marL="285750" lvl="0" indent="-285750" algn="just">
              <a:buFont typeface="Arial" pitchFamily="34" charset="0"/>
              <a:buChar char="•"/>
            </a:pPr>
            <a:r>
              <a:rPr lang="es-SV" sz="1800" dirty="0">
                <a:solidFill>
                  <a:schemeClr val="accent1">
                    <a:lumMod val="75000"/>
                  </a:schemeClr>
                </a:solidFill>
                <a:latin typeface="Oswald" charset="0"/>
              </a:rPr>
              <a:t>Aplicar un control efectivo sobre bienes de uso adquiridos por medio del Fondo de </a:t>
            </a:r>
            <a:r>
              <a:rPr lang="es-SV" sz="1800" dirty="0" smtClean="0">
                <a:solidFill>
                  <a:schemeClr val="accent1">
                    <a:lumMod val="75000"/>
                  </a:schemeClr>
                </a:solidFill>
                <a:latin typeface="Oswald" charset="0"/>
              </a:rPr>
              <a:t>las Tiendas </a:t>
            </a:r>
            <a:r>
              <a:rPr lang="es-SV" sz="1800" dirty="0">
                <a:solidFill>
                  <a:schemeClr val="accent1">
                    <a:lumMod val="75000"/>
                  </a:schemeClr>
                </a:solidFill>
                <a:latin typeface="Oswald" charset="0"/>
              </a:rPr>
              <a:t>Institucionales en coordinación con el área de activo fijo de </a:t>
            </a:r>
            <a:r>
              <a:rPr lang="es-SV" sz="1800" dirty="0" smtClean="0">
                <a:solidFill>
                  <a:schemeClr val="accent1">
                    <a:lumMod val="75000"/>
                  </a:schemeClr>
                </a:solidFill>
                <a:latin typeface="Oswald" charset="0"/>
              </a:rPr>
              <a:t>la </a:t>
            </a:r>
            <a:r>
              <a:rPr lang="es-SV" sz="1800" dirty="0">
                <a:solidFill>
                  <a:schemeClr val="accent1">
                    <a:lumMod val="75000"/>
                  </a:schemeClr>
                </a:solidFill>
                <a:latin typeface="Oswald" charset="0"/>
              </a:rPr>
              <a:t>DGCP.</a:t>
            </a:r>
          </a:p>
          <a:p>
            <a:pPr marL="285750" lvl="0" indent="-285750" algn="just">
              <a:buFont typeface="Arial" pitchFamily="34" charset="0"/>
              <a:buChar char="•"/>
            </a:pPr>
            <a:r>
              <a:rPr lang="es-SV" sz="1800" dirty="0">
                <a:solidFill>
                  <a:schemeClr val="accent1">
                    <a:lumMod val="75000"/>
                  </a:schemeClr>
                </a:solidFill>
                <a:latin typeface="Oswald" charset="0"/>
              </a:rPr>
              <a:t>Custodiar la documentación de soporte de las operaciones realizadas y mantener </a:t>
            </a:r>
            <a:r>
              <a:rPr lang="es-SV" sz="1800" dirty="0" smtClean="0">
                <a:solidFill>
                  <a:schemeClr val="accent1">
                    <a:lumMod val="75000"/>
                  </a:schemeClr>
                </a:solidFill>
                <a:latin typeface="Oswald" charset="0"/>
              </a:rPr>
              <a:t>un orden </a:t>
            </a:r>
            <a:r>
              <a:rPr lang="es-SV" sz="1800" dirty="0">
                <a:solidFill>
                  <a:schemeClr val="accent1">
                    <a:lumMod val="75000"/>
                  </a:schemeClr>
                </a:solidFill>
                <a:latin typeface="Oswald" charset="0"/>
              </a:rPr>
              <a:t>efectivo de la misma.</a:t>
            </a:r>
          </a:p>
          <a:p>
            <a:pPr marL="285750" lvl="0" indent="-285750" algn="just">
              <a:buFont typeface="Arial" pitchFamily="34" charset="0"/>
              <a:buChar char="•"/>
            </a:pPr>
            <a:r>
              <a:rPr lang="es-SV" sz="1800" dirty="0">
                <a:solidFill>
                  <a:schemeClr val="accent1">
                    <a:lumMod val="75000"/>
                  </a:schemeClr>
                </a:solidFill>
                <a:latin typeface="Oswald" charset="0"/>
              </a:rPr>
              <a:t>Remesar al banco los ingresos percibidos por la venta de productos, a más tardar </a:t>
            </a:r>
            <a:r>
              <a:rPr lang="es-SV" sz="1800" dirty="0" smtClean="0">
                <a:solidFill>
                  <a:schemeClr val="accent1">
                    <a:lumMod val="75000"/>
                  </a:schemeClr>
                </a:solidFill>
                <a:latin typeface="Oswald" charset="0"/>
              </a:rPr>
              <a:t>el siguiente </a:t>
            </a:r>
            <a:r>
              <a:rPr lang="es-SV" sz="1800" dirty="0">
                <a:solidFill>
                  <a:schemeClr val="accent1">
                    <a:lumMod val="75000"/>
                  </a:schemeClr>
                </a:solidFill>
                <a:latin typeface="Oswald" charset="0"/>
              </a:rPr>
              <a:t>día hábil de su recaudación.</a:t>
            </a:r>
          </a:p>
          <a:p>
            <a:pPr marL="285750" lvl="0" indent="-285750" algn="just">
              <a:buFont typeface="Arial" pitchFamily="34" charset="0"/>
              <a:buChar char="•"/>
            </a:pPr>
            <a:r>
              <a:rPr lang="es-SV" sz="1800" dirty="0">
                <a:solidFill>
                  <a:schemeClr val="accent1">
                    <a:lumMod val="75000"/>
                  </a:schemeClr>
                </a:solidFill>
                <a:latin typeface="Oswald" charset="0"/>
              </a:rPr>
              <a:t>Establecer control sobre los ingresos y egresos del fondo de las </a:t>
            </a:r>
            <a:r>
              <a:rPr lang="es-SV" sz="1800" dirty="0" smtClean="0">
                <a:solidFill>
                  <a:schemeClr val="accent1">
                    <a:lumMod val="75000"/>
                  </a:schemeClr>
                </a:solidFill>
                <a:latin typeface="Oswald" charset="0"/>
              </a:rPr>
              <a:t>Tiendas, entre otras funciones.</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22</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16</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pt-BR" sz="1400" b="1" dirty="0">
                <a:solidFill>
                  <a:schemeClr val="accent1">
                    <a:lumMod val="75000"/>
                  </a:schemeClr>
                </a:solidFill>
                <a:effectLst>
                  <a:outerShdw blurRad="38100" dist="38100" dir="2700000" algn="tl">
                    <a:srgbClr val="000000">
                      <a:alpha val="43137"/>
                    </a:srgbClr>
                  </a:outerShdw>
                </a:effectLst>
              </a:rPr>
              <a:t>Flor de </a:t>
            </a:r>
            <a:r>
              <a:rPr lang="pt-BR" sz="1400" b="1" dirty="0" err="1">
                <a:solidFill>
                  <a:schemeClr val="accent1">
                    <a:lumMod val="75000"/>
                  </a:schemeClr>
                </a:solidFill>
                <a:effectLst>
                  <a:outerShdw blurRad="38100" dist="38100" dir="2700000" algn="tl">
                    <a:srgbClr val="000000">
                      <a:alpha val="43137"/>
                    </a:srgbClr>
                  </a:outerShdw>
                </a:effectLst>
              </a:rPr>
              <a:t>María</a:t>
            </a:r>
            <a:r>
              <a:rPr lang="pt-BR" sz="1400" b="1" dirty="0">
                <a:solidFill>
                  <a:schemeClr val="accent1">
                    <a:lumMod val="75000"/>
                  </a:schemeClr>
                </a:solidFill>
                <a:effectLst>
                  <a:outerShdw blurRad="38100" dist="38100" dir="2700000" algn="tl">
                    <a:srgbClr val="000000">
                      <a:alpha val="43137"/>
                    </a:srgbClr>
                  </a:outerShdw>
                </a:effectLst>
              </a:rPr>
              <a:t> Hernández</a:t>
            </a:r>
            <a:r>
              <a:rPr lang="es-SV" sz="1400" b="1" dirty="0">
                <a:solidFill>
                  <a:schemeClr val="accent1">
                    <a:lumMod val="75000"/>
                  </a:schemeClr>
                </a:solidFill>
                <a:effectLst>
                  <a:outerShdw blurRad="38100" dist="38100" dir="2700000" algn="tl">
                    <a:srgbClr val="000000">
                      <a:alpha val="43137"/>
                    </a:srgbClr>
                  </a:outerShdw>
                </a:effectLst>
              </a:rPr>
              <a:t>. Coordinadora de Tiendas Institucionales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065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11510"/>
            <a:ext cx="7403520" cy="432048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Recursos Humanos.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Promover un buen ambiente laboral a través de la ejecución de programas </a:t>
            </a:r>
            <a:r>
              <a:rPr lang="es-SV" sz="1800" dirty="0" smtClean="0">
                <a:solidFill>
                  <a:schemeClr val="accent1">
                    <a:lumMod val="75000"/>
                  </a:schemeClr>
                </a:solidFill>
                <a:latin typeface="Oswald" charset="0"/>
              </a:rPr>
              <a:t>recreativos, culturales</a:t>
            </a:r>
            <a:r>
              <a:rPr lang="es-SV" sz="1800" dirty="0">
                <a:solidFill>
                  <a:schemeClr val="accent1">
                    <a:lumMod val="75000"/>
                  </a:schemeClr>
                </a:solidFill>
                <a:latin typeface="Oswald" charset="0"/>
              </a:rPr>
              <a:t>, deportivos y sociales dirigidos a todo el personal.</a:t>
            </a:r>
          </a:p>
          <a:p>
            <a:pPr marL="285750" lvl="0" indent="-285750" algn="just">
              <a:buFont typeface="Arial" pitchFamily="34" charset="0"/>
              <a:buChar char="•"/>
            </a:pPr>
            <a:r>
              <a:rPr lang="es-SV" sz="1800" dirty="0">
                <a:solidFill>
                  <a:schemeClr val="accent1">
                    <a:lumMod val="75000"/>
                  </a:schemeClr>
                </a:solidFill>
                <a:latin typeface="Oswald" charset="0"/>
              </a:rPr>
              <a:t>Elaborar y proponer </a:t>
            </a:r>
            <a:r>
              <a:rPr lang="es-SV" sz="1800" dirty="0" smtClean="0">
                <a:solidFill>
                  <a:schemeClr val="accent1">
                    <a:lumMod val="75000"/>
                  </a:schemeClr>
                </a:solidFill>
                <a:latin typeface="Oswald" charset="0"/>
              </a:rPr>
              <a:t>políticas, </a:t>
            </a:r>
            <a:r>
              <a:rPr lang="es-SV" sz="1800" dirty="0">
                <a:solidFill>
                  <a:schemeClr val="accent1">
                    <a:lumMod val="75000"/>
                  </a:schemeClr>
                </a:solidFill>
                <a:latin typeface="Oswald" charset="0"/>
              </a:rPr>
              <a:t>normas y procedimientos en materia de control </a:t>
            </a:r>
            <a:r>
              <a:rPr lang="es-SV" sz="1800" dirty="0" smtClean="0">
                <a:solidFill>
                  <a:schemeClr val="accent1">
                    <a:lumMod val="75000"/>
                  </a:schemeClr>
                </a:solidFill>
                <a:latin typeface="Oswald" charset="0"/>
              </a:rPr>
              <a:t>de personal</a:t>
            </a:r>
            <a:r>
              <a:rPr lang="es-SV" sz="1800" dirty="0">
                <a:solidFill>
                  <a:schemeClr val="accent1">
                    <a:lumMod val="75000"/>
                  </a:schemeClr>
                </a:solidFill>
                <a:latin typeface="Oswald" charset="0"/>
              </a:rPr>
              <a:t>.</a:t>
            </a:r>
          </a:p>
          <a:p>
            <a:pPr marL="285750" lvl="0" indent="-285750" algn="just">
              <a:buFont typeface="Arial" pitchFamily="34" charset="0"/>
              <a:buChar char="•"/>
            </a:pPr>
            <a:r>
              <a:rPr lang="es-SV" sz="1800" dirty="0">
                <a:solidFill>
                  <a:schemeClr val="accent1">
                    <a:lumMod val="75000"/>
                  </a:schemeClr>
                </a:solidFill>
                <a:latin typeface="Oswald" charset="0"/>
              </a:rPr>
              <a:t>Elaborar planillas de salarios de los empleados de la DGCP.</a:t>
            </a:r>
          </a:p>
          <a:p>
            <a:pPr marL="285750" lvl="0" indent="-285750" algn="just">
              <a:buFont typeface="Arial" pitchFamily="34" charset="0"/>
              <a:buChar char="•"/>
            </a:pPr>
            <a:r>
              <a:rPr lang="es-SV" sz="1800" dirty="0">
                <a:solidFill>
                  <a:schemeClr val="accent1">
                    <a:lumMod val="75000"/>
                  </a:schemeClr>
                </a:solidFill>
                <a:latin typeface="Oswald" charset="0"/>
              </a:rPr>
              <a:t>Participar en la formulación del presupuesto, en relación al recurso humano.</a:t>
            </a:r>
          </a:p>
          <a:p>
            <a:pPr marL="285750" lvl="0" indent="-285750" algn="just">
              <a:buFont typeface="Arial" pitchFamily="34" charset="0"/>
              <a:buChar char="•"/>
            </a:pPr>
            <a:r>
              <a:rPr lang="es-SV" sz="1800" dirty="0">
                <a:solidFill>
                  <a:schemeClr val="accent1">
                    <a:lumMod val="75000"/>
                  </a:schemeClr>
                </a:solidFill>
                <a:latin typeface="Oswald" charset="0"/>
              </a:rPr>
              <a:t>Gestionar oportunamente permisos, licencias e incapacidades del personal.</a:t>
            </a:r>
          </a:p>
          <a:p>
            <a:pPr marL="285750" lvl="0" indent="-285750" algn="just">
              <a:buFont typeface="Arial" pitchFamily="34" charset="0"/>
              <a:buChar char="•"/>
            </a:pPr>
            <a:r>
              <a:rPr lang="es-SV" sz="1800" dirty="0">
                <a:solidFill>
                  <a:schemeClr val="accent1">
                    <a:lumMod val="75000"/>
                  </a:schemeClr>
                </a:solidFill>
                <a:latin typeface="Oswald" charset="0"/>
              </a:rPr>
              <a:t>Controlar la asistencia del personal de la Dirección </a:t>
            </a:r>
            <a:r>
              <a:rPr lang="es-SV" sz="1800" dirty="0" smtClean="0">
                <a:solidFill>
                  <a:schemeClr val="accent1">
                    <a:lumMod val="75000"/>
                  </a:schemeClr>
                </a:solidFill>
                <a:latin typeface="Oswald" charset="0"/>
              </a:rPr>
              <a:t>General, entre otras funciones.</a:t>
            </a:r>
            <a:endParaRPr lang="es-SV" sz="1800" dirty="0">
              <a:solidFill>
                <a:schemeClr val="accent1">
                  <a:lumMod val="75000"/>
                </a:schemeClr>
              </a:solidFill>
              <a:latin typeface="Oswald" charset="0"/>
            </a:endParaRPr>
          </a:p>
          <a:p>
            <a:pPr marL="285750" lvl="0" indent="-285750" algn="just">
              <a:buFont typeface="Arial" pitchFamily="34" charset="0"/>
              <a:buChar char="•"/>
            </a:pPr>
            <a:endParaRPr lang="es-SV" sz="1800" dirty="0" smtClean="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19		Personal Masculino: </a:t>
            </a:r>
            <a:r>
              <a:rPr lang="es-SV" sz="1800" dirty="0" smtClean="0">
                <a:solidFill>
                  <a:schemeClr val="accent1">
                    <a:lumMod val="75000"/>
                  </a:schemeClr>
                </a:solidFill>
                <a:latin typeface="Oswald" charset="0"/>
              </a:rPr>
              <a:t>3</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627534"/>
            <a:ext cx="748883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a:t>
            </a:r>
            <a:r>
              <a:rPr lang="es-SV" sz="1400" b="1" dirty="0">
                <a:solidFill>
                  <a:schemeClr val="accent1">
                    <a:lumMod val="75000"/>
                  </a:schemeClr>
                </a:solidFill>
                <a:effectLst>
                  <a:outerShdw blurRad="38100" dist="38100" dir="2700000" algn="tl">
                    <a:srgbClr val="000000">
                      <a:alpha val="43137"/>
                    </a:srgbClr>
                  </a:outerShdw>
                </a:effectLst>
              </a:rPr>
              <a:t>. Evelin del Carmen Villalobos </a:t>
            </a:r>
            <a:r>
              <a:rPr lang="es-SV" sz="1400" b="1" dirty="0" smtClean="0">
                <a:solidFill>
                  <a:schemeClr val="accent1">
                    <a:lumMod val="75000"/>
                  </a:schemeClr>
                </a:solidFill>
                <a:effectLst>
                  <a:outerShdw blurRad="38100" dist="38100" dir="2700000" algn="tl">
                    <a:srgbClr val="000000">
                      <a:alpha val="43137"/>
                    </a:srgbClr>
                  </a:outerShdw>
                </a:effectLst>
              </a:rPr>
              <a:t>García</a:t>
            </a:r>
            <a:r>
              <a:rPr lang="es-SV" sz="1400" b="1" dirty="0">
                <a:solidFill>
                  <a:schemeClr val="accent1">
                    <a:lumMod val="75000"/>
                  </a:schemeClr>
                </a:solidFill>
                <a:effectLst>
                  <a:outerShdw blurRad="38100" dist="38100" dir="2700000" algn="tl">
                    <a:srgbClr val="000000">
                      <a:alpha val="43137"/>
                    </a:srgbClr>
                  </a:outerShdw>
                </a:effectLst>
              </a:rPr>
              <a:t>. Jefe del Departamento de Recursos Humanos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83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3"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Fondo de Actividades Especiales.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smtClean="0">
                <a:solidFill>
                  <a:schemeClr val="accent1">
                    <a:lumMod val="75000"/>
                  </a:schemeClr>
                </a:solidFill>
                <a:latin typeface="Oswald" charset="0"/>
              </a:rPr>
              <a:t>Llevar </a:t>
            </a:r>
            <a:r>
              <a:rPr lang="es-SV" sz="1800" dirty="0">
                <a:solidFill>
                  <a:schemeClr val="accent1">
                    <a:lumMod val="75000"/>
                  </a:schemeClr>
                </a:solidFill>
                <a:latin typeface="Oswald" charset="0"/>
              </a:rPr>
              <a:t>un control administrativo de los bienes adquiridos por medio del Fondo </a:t>
            </a:r>
            <a:r>
              <a:rPr lang="es-SV" sz="1800" dirty="0" smtClean="0">
                <a:solidFill>
                  <a:schemeClr val="accent1">
                    <a:lumMod val="75000"/>
                  </a:schemeClr>
                </a:solidFill>
                <a:latin typeface="Oswald" charset="0"/>
              </a:rPr>
              <a:t>de Actividades </a:t>
            </a:r>
            <a:r>
              <a:rPr lang="es-SV" sz="1800" dirty="0">
                <a:solidFill>
                  <a:schemeClr val="accent1">
                    <a:lumMod val="75000"/>
                  </a:schemeClr>
                </a:solidFill>
                <a:latin typeface="Oswald" charset="0"/>
              </a:rPr>
              <a:t>Especiales(FAE)</a:t>
            </a:r>
          </a:p>
          <a:p>
            <a:pPr marL="285750" lvl="0" indent="-285750" algn="just">
              <a:buFont typeface="Arial" pitchFamily="34" charset="0"/>
              <a:buChar char="•"/>
            </a:pPr>
            <a:r>
              <a:rPr lang="es-SV" sz="1800" dirty="0">
                <a:solidFill>
                  <a:schemeClr val="accent1">
                    <a:lumMod val="75000"/>
                  </a:schemeClr>
                </a:solidFill>
                <a:latin typeface="Oswald" charset="0"/>
              </a:rPr>
              <a:t>Emitir facturas o ticket debidamente cancelados por los colectores de FAE en los </a:t>
            </a:r>
            <a:r>
              <a:rPr lang="es-SV" sz="1800" dirty="0" smtClean="0">
                <a:solidFill>
                  <a:schemeClr val="accent1">
                    <a:lumMod val="75000"/>
                  </a:schemeClr>
                </a:solidFill>
                <a:latin typeface="Oswald" charset="0"/>
              </a:rPr>
              <a:t>puntos de </a:t>
            </a:r>
            <a:r>
              <a:rPr lang="es-SV" sz="1800" dirty="0">
                <a:solidFill>
                  <a:schemeClr val="accent1">
                    <a:lumMod val="75000"/>
                  </a:schemeClr>
                </a:solidFill>
                <a:latin typeface="Oswald" charset="0"/>
              </a:rPr>
              <a:t>ventas.</a:t>
            </a:r>
          </a:p>
          <a:p>
            <a:pPr marL="285750" lvl="0" indent="-285750" algn="just">
              <a:buFont typeface="Arial" pitchFamily="34" charset="0"/>
              <a:buChar char="•"/>
            </a:pPr>
            <a:r>
              <a:rPr lang="es-SV" sz="1800" dirty="0">
                <a:solidFill>
                  <a:schemeClr val="accent1">
                    <a:lumMod val="75000"/>
                  </a:schemeClr>
                </a:solidFill>
                <a:latin typeface="Oswald" charset="0"/>
              </a:rPr>
              <a:t>Cuando sean autorizadas las erogaciones por las autoridades competentes para </a:t>
            </a:r>
            <a:r>
              <a:rPr lang="es-SV" sz="1800" dirty="0" smtClean="0">
                <a:solidFill>
                  <a:schemeClr val="accent1">
                    <a:lumMod val="75000"/>
                  </a:schemeClr>
                </a:solidFill>
                <a:latin typeface="Oswald" charset="0"/>
              </a:rPr>
              <a:t>el funcionamiento </a:t>
            </a:r>
            <a:r>
              <a:rPr lang="es-SV" sz="1800" dirty="0">
                <a:solidFill>
                  <a:schemeClr val="accent1">
                    <a:lumMod val="75000"/>
                  </a:schemeClr>
                </a:solidFill>
                <a:latin typeface="Oswald" charset="0"/>
              </a:rPr>
              <a:t>de la unidad Fondo Actividades Especiales estos serán requeridos </a:t>
            </a:r>
            <a:r>
              <a:rPr lang="es-SV" sz="1800" dirty="0" smtClean="0">
                <a:solidFill>
                  <a:schemeClr val="accent1">
                    <a:lumMod val="75000"/>
                  </a:schemeClr>
                </a:solidFill>
                <a:latin typeface="Oswald" charset="0"/>
              </a:rPr>
              <a:t>para respaldar</a:t>
            </a:r>
            <a:r>
              <a:rPr lang="es-SV" sz="1800" dirty="0">
                <a:solidFill>
                  <a:schemeClr val="accent1">
                    <a:lumMod val="75000"/>
                  </a:schemeClr>
                </a:solidFill>
                <a:latin typeface="Oswald" charset="0"/>
              </a:rPr>
              <a:t>, los procedimientos establecidos.</a:t>
            </a:r>
          </a:p>
          <a:p>
            <a:pPr marL="285750" lvl="0" indent="-285750" algn="just">
              <a:buFont typeface="Arial" pitchFamily="34" charset="0"/>
              <a:buChar char="•"/>
            </a:pPr>
            <a:r>
              <a:rPr lang="es-SV" sz="1800" dirty="0">
                <a:solidFill>
                  <a:schemeClr val="accent1">
                    <a:lumMod val="75000"/>
                  </a:schemeClr>
                </a:solidFill>
                <a:latin typeface="Oswald" charset="0"/>
              </a:rPr>
              <a:t>Recolectar los ingresos percibidos </a:t>
            </a:r>
            <a:r>
              <a:rPr lang="es-SV" sz="1800" dirty="0" smtClean="0">
                <a:solidFill>
                  <a:schemeClr val="accent1">
                    <a:lumMod val="75000"/>
                  </a:schemeClr>
                </a:solidFill>
                <a:latin typeface="Oswald" charset="0"/>
              </a:rPr>
              <a:t>por la </a:t>
            </a:r>
            <a:r>
              <a:rPr lang="es-SV" sz="1800" dirty="0">
                <a:solidFill>
                  <a:schemeClr val="accent1">
                    <a:lumMod val="75000"/>
                  </a:schemeClr>
                </a:solidFill>
                <a:latin typeface="Oswald" charset="0"/>
              </a:rPr>
              <a:t>venta de los productos y servicios </a:t>
            </a:r>
            <a:r>
              <a:rPr lang="es-SV" sz="1800" dirty="0" smtClean="0">
                <a:solidFill>
                  <a:schemeClr val="accent1">
                    <a:lumMod val="75000"/>
                  </a:schemeClr>
                </a:solidFill>
                <a:latin typeface="Oswald" charset="0"/>
              </a:rPr>
              <a:t>prestados, </a:t>
            </a:r>
            <a:r>
              <a:rPr lang="es-SV" sz="1800" dirty="0">
                <a:solidFill>
                  <a:schemeClr val="accent1">
                    <a:lumMod val="75000"/>
                  </a:schemeClr>
                </a:solidFill>
                <a:latin typeface="Oswald" charset="0"/>
              </a:rPr>
              <a:t>entre otras funciones</a:t>
            </a:r>
            <a:r>
              <a:rPr lang="es-SV" sz="1800" dirty="0" smtClean="0">
                <a:solidFill>
                  <a:schemeClr val="accent1">
                    <a:lumMod val="75000"/>
                  </a:schemeClr>
                </a:solidFill>
                <a:latin typeface="Oswald" charset="0"/>
              </a:rPr>
              <a:t>.</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3</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6</a:t>
            </a:r>
          </a:p>
          <a:p>
            <a:pPr marL="285750" lvl="0" indent="-285750" algn="ctr">
              <a:buFont typeface="Wingdings" pitchFamily="2" charset="2"/>
              <a:buChar char="q"/>
            </a:pPr>
            <a:endParaRPr lang="es-SV" dirty="0" smtClean="0">
              <a:solidFill>
                <a:srgbClr val="FFFFFF"/>
              </a:solidFill>
              <a:latin typeface="Oswald" charset="0"/>
            </a:endParaRPr>
          </a:p>
        </p:txBody>
      </p:sp>
      <p:sp>
        <p:nvSpPr>
          <p:cNvPr id="4"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err="1">
                <a:solidFill>
                  <a:schemeClr val="accent1">
                    <a:lumMod val="75000"/>
                  </a:schemeClr>
                </a:solidFill>
                <a:effectLst>
                  <a:outerShdw blurRad="38100" dist="38100" dir="2700000" algn="tl">
                    <a:srgbClr val="000000">
                      <a:alpha val="43137"/>
                    </a:srgbClr>
                  </a:outerShdw>
                </a:effectLst>
              </a:rPr>
              <a:t>Victor</a:t>
            </a:r>
            <a:r>
              <a:rPr lang="es-SV" sz="1400" b="1" dirty="0">
                <a:solidFill>
                  <a:schemeClr val="accent1">
                    <a:lumMod val="75000"/>
                  </a:schemeClr>
                </a:solidFill>
                <a:effectLst>
                  <a:outerShdw blurRad="38100" dist="38100" dir="2700000" algn="tl">
                    <a:srgbClr val="000000">
                      <a:alpha val="43137"/>
                    </a:srgbClr>
                  </a:outerShdw>
                </a:effectLst>
              </a:rPr>
              <a:t> Vladimir, Guardado Campos. Jefe de Fondo de Actividades Especiales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0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B5D9"/>
        </a:solidFill>
        <a:effectLst/>
      </p:bgPr>
    </p:bg>
    <p:spTree>
      <p:nvGrpSpPr>
        <p:cNvPr id="1" name="Shape 156"/>
        <p:cNvGrpSpPr/>
        <p:nvPr/>
      </p:nvGrpSpPr>
      <p:grpSpPr>
        <a:xfrm>
          <a:off x="0" y="0"/>
          <a:ext cx="0" cy="0"/>
          <a:chOff x="0" y="0"/>
          <a:chExt cx="0" cy="0"/>
        </a:xfrm>
      </p:grpSpPr>
      <p:sp>
        <p:nvSpPr>
          <p:cNvPr id="4" name="Título 3"/>
          <p:cNvSpPr>
            <a:spLocks noGrp="1"/>
          </p:cNvSpPr>
          <p:nvPr>
            <p:ph type="ctrTitle"/>
          </p:nvPr>
        </p:nvSpPr>
        <p:spPr>
          <a:xfrm>
            <a:off x="84529" y="57209"/>
            <a:ext cx="8911860" cy="642333"/>
          </a:xfrm>
        </p:spPr>
        <p:txBody>
          <a:bodyPr/>
          <a:lstStyle/>
          <a:p>
            <a:pPr algn="ctr"/>
            <a:r>
              <a:rPr lang="es-ES" sz="3200" dirty="0" smtClean="0">
                <a:effectLst>
                  <a:outerShdw blurRad="38100" dist="38100" dir="2700000" algn="tl">
                    <a:srgbClr val="000000">
                      <a:alpha val="43137"/>
                    </a:srgbClr>
                  </a:outerShdw>
                </a:effectLst>
              </a:rPr>
              <a:t>Ministerio de Justicia y Seguridad P</a:t>
            </a:r>
            <a:r>
              <a:rPr lang="es-ES" sz="3200" dirty="0" smtClean="0">
                <a:effectLst>
                  <a:outerShdw blurRad="38100" dist="38100" dir="2700000" algn="tl">
                    <a:srgbClr val="000000">
                      <a:alpha val="43137"/>
                    </a:srgbClr>
                  </a:outerShdw>
                </a:effectLst>
                <a:latin typeface="+mj-lt"/>
              </a:rPr>
              <a:t>ú</a:t>
            </a:r>
            <a:r>
              <a:rPr lang="es-ES" sz="3200" dirty="0" smtClean="0">
                <a:effectLst>
                  <a:outerShdw blurRad="38100" dist="38100" dir="2700000" algn="tl">
                    <a:srgbClr val="000000">
                      <a:alpha val="43137"/>
                    </a:srgbClr>
                  </a:outerShdw>
                </a:effectLst>
              </a:rPr>
              <a:t>blica</a:t>
            </a:r>
            <a:endParaRPr lang="es-ES" sz="3200" dirty="0">
              <a:effectLst>
                <a:outerShdw blurRad="38100" dist="38100" dir="2700000" algn="tl">
                  <a:srgbClr val="000000">
                    <a:alpha val="43137"/>
                  </a:srgbClr>
                </a:outerShdw>
              </a:effectLst>
            </a:endParaRPr>
          </a:p>
        </p:txBody>
      </p:sp>
      <p:sp>
        <p:nvSpPr>
          <p:cNvPr id="3" name="Shape 229"/>
          <p:cNvSpPr txBox="1">
            <a:spLocks/>
          </p:cNvSpPr>
          <p:nvPr/>
        </p:nvSpPr>
        <p:spPr>
          <a:xfrm>
            <a:off x="179512" y="1059582"/>
            <a:ext cx="8784976" cy="3888432"/>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smtClean="0">
                <a:solidFill>
                  <a:schemeClr val="tx1">
                    <a:lumMod val="95000"/>
                    <a:lumOff val="5000"/>
                  </a:schemeClr>
                </a:solidFill>
              </a:rPr>
              <a:t>Ministerio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r>
              <a:rPr lang="es-SV" sz="1400" dirty="0" smtClean="0">
                <a:solidFill>
                  <a:schemeClr val="tx1">
                    <a:lumMod val="95000"/>
                    <a:lumOff val="5000"/>
                  </a:schemeClr>
                </a:solidFill>
              </a:rPr>
              <a:t>Entidad </a:t>
            </a:r>
            <a:r>
              <a:rPr lang="es-SV" sz="1400" dirty="0">
                <a:solidFill>
                  <a:schemeClr val="tx1">
                    <a:lumMod val="95000"/>
                    <a:lumOff val="5000"/>
                  </a:schemeClr>
                </a:solidFill>
              </a:rPr>
              <a:t>encargada de </a:t>
            </a:r>
            <a:r>
              <a:rPr lang="es-SV" sz="1400" dirty="0" smtClean="0">
                <a:solidFill>
                  <a:schemeClr val="tx1">
                    <a:lumMod val="95000"/>
                    <a:lumOff val="5000"/>
                  </a:schemeClr>
                </a:solidFill>
              </a:rPr>
              <a:t>procurar </a:t>
            </a:r>
            <a:r>
              <a:rPr lang="es-SV" sz="1400" dirty="0">
                <a:solidFill>
                  <a:schemeClr val="tx1">
                    <a:lumMod val="95000"/>
                    <a:lumOff val="5000"/>
                  </a:schemeClr>
                </a:solidFill>
              </a:rPr>
              <a:t>la armonía social en el país, conservar y promover la paz, la tranquilidad interior y garantizar el libre ejercicio de los derechos y libertades de las personas, reducir la violencia y la delincuencia, reprimir el crimen y la corrupción, con estricto respeto a los derechos humanos, y procurar la rehabilitación de los privados de </a:t>
            </a:r>
            <a:r>
              <a:rPr lang="es-SV" sz="1400" dirty="0" smtClean="0">
                <a:solidFill>
                  <a:schemeClr val="tx1">
                    <a:lumMod val="95000"/>
                    <a:lumOff val="5000"/>
                  </a:schemeClr>
                </a:solidFill>
              </a:rPr>
              <a:t>libertad</a:t>
            </a:r>
            <a:r>
              <a:rPr lang="es-SV" sz="1400" dirty="0">
                <a:solidFill>
                  <a:schemeClr val="tx1">
                    <a:lumMod val="95000"/>
                    <a:lumOff val="5000"/>
                  </a:schemeClr>
                </a:solidFill>
              </a:rPr>
              <a:t>.</a:t>
            </a:r>
          </a:p>
          <a:p>
            <a:pPr algn="just"/>
            <a:endParaRPr lang="es-SV" sz="1400" dirty="0">
              <a:solidFill>
                <a:schemeClr val="tx1">
                  <a:lumMod val="95000"/>
                  <a:lumOff val="5000"/>
                </a:schemeClr>
              </a:solidFill>
            </a:endParaRPr>
          </a:p>
          <a:p>
            <a:pPr>
              <a:buNone/>
            </a:pPr>
            <a:r>
              <a:rPr lang="es-SV" sz="1400" dirty="0">
                <a:solidFill>
                  <a:schemeClr val="tx1">
                    <a:lumMod val="95000"/>
                    <a:lumOff val="5000"/>
                  </a:schemeClr>
                </a:solidFill>
              </a:rPr>
              <a:t>Las principales competencias del ministerio </a:t>
            </a:r>
            <a:r>
              <a:rPr lang="es-SV" sz="1400" dirty="0" smtClean="0">
                <a:solidFill>
                  <a:schemeClr val="tx1">
                    <a:lumMod val="95000"/>
                    <a:lumOff val="5000"/>
                  </a:schemeClr>
                </a:solidFill>
              </a:rPr>
              <a:t>son:</a:t>
            </a:r>
            <a:endParaRPr lang="es-SV" sz="1400" dirty="0">
              <a:solidFill>
                <a:schemeClr val="tx1">
                  <a:lumMod val="95000"/>
                  <a:lumOff val="5000"/>
                </a:schemeClr>
              </a:solidFill>
            </a:endParaRPr>
          </a:p>
          <a:p>
            <a:pPr algn="just"/>
            <a:endParaRPr lang="es-SV" sz="1400" dirty="0">
              <a:solidFill>
                <a:schemeClr val="tx1">
                  <a:lumMod val="95000"/>
                  <a:lumOff val="5000"/>
                </a:schemeClr>
              </a:solidFill>
            </a:endParaRPr>
          </a:p>
          <a:p>
            <a:pPr marL="285750" indent="-285750" algn="just">
              <a:buFont typeface="Wingdings" pitchFamily="2" charset="2"/>
              <a:buChar char="q"/>
            </a:pPr>
            <a:r>
              <a:rPr lang="es-SV" sz="1400" dirty="0">
                <a:solidFill>
                  <a:schemeClr val="tx1">
                    <a:lumMod val="95000"/>
                    <a:lumOff val="5000"/>
                  </a:schemeClr>
                </a:solidFill>
              </a:rPr>
              <a:t>    Servir como medio de comunicación y coordinación entre el Órgano Ejecutivo, con la Corte Suprema de Justicia, el Ministerio Público, la Comisión Coordinadora del Sector Justicia y Consejo Nacional de la Judicatura, en materias relacionadas con las políticas de seguridad pública;</a:t>
            </a:r>
          </a:p>
          <a:p>
            <a:pPr marL="285750" indent="-285750" algn="just">
              <a:buFont typeface="Wingdings" pitchFamily="2" charset="2"/>
              <a:buChar char="q"/>
            </a:pPr>
            <a:r>
              <a:rPr lang="es-SV" sz="1400" dirty="0">
                <a:solidFill>
                  <a:schemeClr val="tx1">
                    <a:lumMod val="95000"/>
                    <a:lumOff val="5000"/>
                  </a:schemeClr>
                </a:solidFill>
              </a:rPr>
              <a:t>    Ejercer, en representación del Presidente de la República y bajo sus directas instrucciones, la organización, conducción y mantenimiento de la Policía Nacional Civil, y la Academia Nacional de Seguridad Pública;</a:t>
            </a:r>
          </a:p>
          <a:p>
            <a:pPr marL="285750" indent="-285750" algn="just">
              <a:buFont typeface="Wingdings" pitchFamily="2" charset="2"/>
              <a:buChar char="q"/>
            </a:pPr>
            <a:r>
              <a:rPr lang="es-SV" sz="1400" dirty="0">
                <a:solidFill>
                  <a:schemeClr val="tx1">
                    <a:lumMod val="95000"/>
                    <a:lumOff val="5000"/>
                  </a:schemeClr>
                </a:solidFill>
              </a:rPr>
              <a:t>    Coordinar los esfuerzos contra el crimen organizado, el lavado de dinero y la corrupción, así como apoyar la prevención integral del consumo y uso indebido de drogas, su control, fiscalización y el tratamiento y rehabilitación de adictos; así como dar cumplimiento a los compromisos internacionales adquiridos en esta materia; y</a:t>
            </a:r>
          </a:p>
          <a:p>
            <a:pPr marL="285750" indent="-285750" algn="just">
              <a:buFont typeface="Wingdings" pitchFamily="2" charset="2"/>
              <a:buChar char="q"/>
            </a:pPr>
            <a:r>
              <a:rPr lang="es-SV" sz="1400" dirty="0">
                <a:solidFill>
                  <a:schemeClr val="tx1">
                    <a:lumMod val="95000"/>
                    <a:lumOff val="5000"/>
                  </a:schemeClr>
                </a:solidFill>
              </a:rPr>
              <a:t>    Fijar la política penitenciaria del Estado, de conformidad con los principios que rigen la ley, así como organizar, dirigir, mantener y vigilar los centros penitenciarios, procurando la rehabilitación del recluso y su reinserción en la sociedad</a:t>
            </a:r>
            <a:r>
              <a:rPr lang="es-SV" sz="1400" dirty="0" smtClean="0">
                <a:solidFill>
                  <a:schemeClr val="tx1">
                    <a:lumMod val="95000"/>
                    <a:lumOff val="5000"/>
                  </a:schemeClr>
                </a:solidFill>
              </a:rPr>
              <a:t>.</a:t>
            </a:r>
            <a:endParaRPr lang="es-SV" sz="1400" b="1" dirty="0" smtClean="0">
              <a:solidFill>
                <a:schemeClr val="tx1">
                  <a:lumMod val="95000"/>
                  <a:lumOff val="5000"/>
                </a:schemeClr>
              </a:solidFill>
            </a:endParaRPr>
          </a:p>
          <a:p>
            <a:pPr>
              <a:buFont typeface="Oswald"/>
              <a:buNone/>
            </a:pPr>
            <a:endParaRPr lang="es-ES" sz="1250" dirty="0" smtClean="0">
              <a:solidFill>
                <a:schemeClr val="tx1">
                  <a:lumMod val="95000"/>
                  <a:lumOff val="5000"/>
                </a:schemeClr>
              </a:solidFill>
            </a:endParaRPr>
          </a:p>
        </p:txBody>
      </p:sp>
      <p:pic>
        <p:nvPicPr>
          <p:cNvPr id="5" name="4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501795"/>
            <a:ext cx="666862" cy="604406"/>
          </a:xfrm>
          <a:prstGeom prst="rect">
            <a:avLst/>
          </a:prstGeom>
        </p:spPr>
      </p:pic>
      <p:sp>
        <p:nvSpPr>
          <p:cNvPr id="6" name="Shape 229"/>
          <p:cNvSpPr txBox="1">
            <a:spLocks/>
          </p:cNvSpPr>
          <p:nvPr/>
        </p:nvSpPr>
        <p:spPr>
          <a:xfrm>
            <a:off x="1043608" y="555526"/>
            <a:ext cx="691276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rPr>
              <a:t> </a:t>
            </a:r>
            <a:r>
              <a:rPr lang="es-SV" sz="1400" b="1" dirty="0">
                <a:solidFill>
                  <a:schemeClr val="tx1">
                    <a:lumMod val="95000"/>
                    <a:lumOff val="5000"/>
                  </a:schemeClr>
                </a:solidFill>
              </a:rPr>
              <a:t>Funcionario Responsable: </a:t>
            </a:r>
            <a:endParaRPr lang="es-SV" sz="1400" b="1" dirty="0" smtClean="0">
              <a:solidFill>
                <a:schemeClr val="tx1">
                  <a:lumMod val="95000"/>
                  <a:lumOff val="5000"/>
                </a:schemeClr>
              </a:solidFill>
            </a:endParaRPr>
          </a:p>
          <a:p>
            <a:pPr algn="just">
              <a:buNone/>
            </a:pPr>
            <a:r>
              <a:rPr lang="es-SV" sz="1400" b="1" dirty="0" smtClean="0">
                <a:solidFill>
                  <a:schemeClr val="tx1">
                    <a:lumMod val="95000"/>
                    <a:lumOff val="5000"/>
                  </a:schemeClr>
                </a:solidFill>
              </a:rPr>
              <a:t>Comisionado </a:t>
            </a:r>
            <a:r>
              <a:rPr lang="es-SV" sz="1400" b="1" dirty="0">
                <a:solidFill>
                  <a:schemeClr val="tx1">
                    <a:lumMod val="95000"/>
                    <a:lumOff val="5000"/>
                  </a:schemeClr>
                </a:solidFill>
              </a:rPr>
              <a:t>Mauricio Ernesto Ramírez </a:t>
            </a:r>
            <a:r>
              <a:rPr lang="es-SV" sz="1400" b="1" dirty="0" smtClean="0">
                <a:solidFill>
                  <a:schemeClr val="tx1">
                    <a:lumMod val="95000"/>
                    <a:lumOff val="5000"/>
                  </a:schemeClr>
                </a:solidFill>
              </a:rPr>
              <a:t>Landaverde. Ministro de Justicia y Seguridad P</a:t>
            </a:r>
            <a:r>
              <a:rPr lang="es-SV" sz="1400" b="1" dirty="0" smtClean="0">
                <a:solidFill>
                  <a:schemeClr val="tx1">
                    <a:lumMod val="95000"/>
                    <a:lumOff val="5000"/>
                  </a:schemeClr>
                </a:solidFill>
                <a:latin typeface="+mj-lt"/>
              </a:rPr>
              <a:t>ú</a:t>
            </a:r>
            <a:r>
              <a:rPr lang="es-SV" sz="1400" b="1" dirty="0" smtClean="0">
                <a:solidFill>
                  <a:schemeClr val="tx1">
                    <a:lumMod val="95000"/>
                    <a:lumOff val="5000"/>
                  </a:schemeClr>
                </a:solidFill>
              </a:rPr>
              <a:t>blica </a:t>
            </a:r>
            <a:endParaRPr lang="es-ES" sz="125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23478"/>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Secundaria de Adquisiciones y Contrataciones.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lgn="ct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Darle cumplimiento a las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lineamientos y disposiciones técnicas que </a:t>
            </a:r>
            <a:r>
              <a:rPr lang="es-SV" sz="1600" dirty="0" smtClean="0">
                <a:solidFill>
                  <a:schemeClr val="accent1">
                    <a:lumMod val="75000"/>
                  </a:schemeClr>
                </a:solidFill>
                <a:latin typeface="Oswald" charset="0"/>
              </a:rPr>
              <a:t>sean giradas por la </a:t>
            </a:r>
            <a:r>
              <a:rPr lang="es-SV" sz="1600" dirty="0">
                <a:solidFill>
                  <a:schemeClr val="accent1">
                    <a:lumMod val="75000"/>
                  </a:schemeClr>
                </a:solidFill>
                <a:latin typeface="Oswald" charset="0"/>
              </a:rPr>
              <a:t>DACI.</a:t>
            </a:r>
          </a:p>
          <a:p>
            <a:pPr marL="285750" lvl="0" indent="-285750" algn="just">
              <a:buFont typeface="Arial" pitchFamily="34" charset="0"/>
              <a:buChar char="•"/>
            </a:pPr>
            <a:r>
              <a:rPr lang="es-SV" sz="1600" dirty="0">
                <a:solidFill>
                  <a:schemeClr val="accent1">
                    <a:lumMod val="75000"/>
                  </a:schemeClr>
                </a:solidFill>
                <a:latin typeface="Oswald" charset="0"/>
              </a:rPr>
              <a:t>Elaborar en coordinación con la USEFI, la programación anual de las compras, </a:t>
            </a:r>
            <a:r>
              <a:rPr lang="es-SV" sz="1600" dirty="0" smtClean="0">
                <a:solidFill>
                  <a:schemeClr val="accent1">
                    <a:lumMod val="75000"/>
                  </a:schemeClr>
                </a:solidFill>
                <a:latin typeface="Oswald" charset="0"/>
              </a:rPr>
              <a:t>las adquisiciones </a:t>
            </a:r>
            <a:r>
              <a:rPr lang="es-SV" sz="1600" dirty="0">
                <a:solidFill>
                  <a:schemeClr val="accent1">
                    <a:lumMod val="75000"/>
                  </a:schemeClr>
                </a:solidFill>
                <a:latin typeface="Oswald" charset="0"/>
              </a:rPr>
              <a:t>y contrataciones de obras, bienes y servicios. Esta programación </a:t>
            </a:r>
            <a:r>
              <a:rPr lang="es-SV" sz="1600" dirty="0" smtClean="0">
                <a:solidFill>
                  <a:schemeClr val="accent1">
                    <a:lumMod val="75000"/>
                  </a:schemeClr>
                </a:solidFill>
                <a:latin typeface="Oswald" charset="0"/>
              </a:rPr>
              <a:t>anual deberá </a:t>
            </a:r>
            <a:r>
              <a:rPr lang="es-SV" sz="1600" dirty="0">
                <a:solidFill>
                  <a:schemeClr val="accent1">
                    <a:lumMod val="75000"/>
                  </a:schemeClr>
                </a:solidFill>
                <a:latin typeface="Oswald" charset="0"/>
              </a:rPr>
              <a:t>ser compatible con la política anual de adquisiciones y contrataciones de </a:t>
            </a:r>
            <a:r>
              <a:rPr lang="es-SV" sz="1600" dirty="0" smtClean="0">
                <a:solidFill>
                  <a:schemeClr val="accent1">
                    <a:lumMod val="75000"/>
                  </a:schemeClr>
                </a:solidFill>
                <a:latin typeface="Oswald" charset="0"/>
              </a:rPr>
              <a:t>la Administración </a:t>
            </a:r>
            <a:r>
              <a:rPr lang="es-SV" sz="1600" dirty="0">
                <a:solidFill>
                  <a:schemeClr val="accent1">
                    <a:lumMod val="75000"/>
                  </a:schemeClr>
                </a:solidFill>
                <a:latin typeface="Oswald" charset="0"/>
              </a:rPr>
              <a:t>P</a:t>
            </a:r>
            <a:r>
              <a:rPr lang="es-SV" sz="1600" dirty="0">
                <a:solidFill>
                  <a:schemeClr val="accent1">
                    <a:lumMod val="75000"/>
                  </a:schemeClr>
                </a:solidFill>
                <a:latin typeface="+mj-lt"/>
              </a:rPr>
              <a:t>ú</a:t>
            </a:r>
            <a:r>
              <a:rPr lang="es-SV" sz="1600" dirty="0">
                <a:solidFill>
                  <a:schemeClr val="accent1">
                    <a:lumMod val="75000"/>
                  </a:schemeClr>
                </a:solidFill>
                <a:latin typeface="Oswald" charset="0"/>
              </a:rPr>
              <a:t>blica, el plan de trabajo institucional, el presupuesto y </a:t>
            </a:r>
            <a:r>
              <a:rPr lang="es-SV" sz="1600" dirty="0" smtClean="0">
                <a:solidFill>
                  <a:schemeClr val="accent1">
                    <a:lumMod val="75000"/>
                  </a:schemeClr>
                </a:solidFill>
                <a:latin typeface="Oswald" charset="0"/>
              </a:rPr>
              <a:t>la programación </a:t>
            </a:r>
            <a:r>
              <a:rPr lang="es-SV" sz="1600" dirty="0">
                <a:solidFill>
                  <a:schemeClr val="accent1">
                    <a:lumMod val="75000"/>
                  </a:schemeClr>
                </a:solidFill>
                <a:latin typeface="Oswald" charset="0"/>
              </a:rPr>
              <a:t>de la ejecución del ejercicio fiscal en vigencia y sus modificaciones.</a:t>
            </a:r>
          </a:p>
          <a:p>
            <a:pPr marL="285750" lvl="0" indent="-285750" algn="just">
              <a:buFont typeface="Arial" pitchFamily="34" charset="0"/>
              <a:buChar char="•"/>
            </a:pPr>
            <a:r>
              <a:rPr lang="es-SV" sz="1600" dirty="0">
                <a:solidFill>
                  <a:schemeClr val="accent1">
                    <a:lumMod val="75000"/>
                  </a:schemeClr>
                </a:solidFill>
                <a:latin typeface="Oswald" charset="0"/>
              </a:rPr>
              <a:t>Recibir, </a:t>
            </a:r>
            <a:r>
              <a:rPr lang="es-SV" sz="1600" dirty="0" smtClean="0">
                <a:solidFill>
                  <a:schemeClr val="accent1">
                    <a:lumMod val="75000"/>
                  </a:schemeClr>
                </a:solidFill>
                <a:latin typeface="Oswald" charset="0"/>
              </a:rPr>
              <a:t>revisar y atender </a:t>
            </a:r>
            <a:r>
              <a:rPr lang="es-SV" sz="1600" dirty="0">
                <a:solidFill>
                  <a:schemeClr val="accent1">
                    <a:lumMod val="75000"/>
                  </a:schemeClr>
                </a:solidFill>
                <a:latin typeface="Oswald" charset="0"/>
              </a:rPr>
              <a:t>los requerimientos realizados por las diferentes </a:t>
            </a:r>
            <a:r>
              <a:rPr lang="es-SV" sz="1600" dirty="0" smtClean="0">
                <a:solidFill>
                  <a:schemeClr val="accent1">
                    <a:lumMod val="75000"/>
                  </a:schemeClr>
                </a:solidFill>
                <a:latin typeface="Oswald" charset="0"/>
              </a:rPr>
              <a:t>Unidades de </a:t>
            </a:r>
            <a:r>
              <a:rPr lang="es-SV" sz="1600" dirty="0">
                <a:solidFill>
                  <a:schemeClr val="accent1">
                    <a:lumMod val="75000"/>
                  </a:schemeClr>
                </a:solidFill>
                <a:latin typeface="Oswald" charset="0"/>
              </a:rPr>
              <a:t>la DGCP</a:t>
            </a:r>
          </a:p>
          <a:p>
            <a:pPr marL="285750" lvl="0" indent="-285750" algn="just">
              <a:buFont typeface="Arial" pitchFamily="34" charset="0"/>
              <a:buChar char="•"/>
            </a:pPr>
            <a:r>
              <a:rPr lang="es-SV" sz="1600" dirty="0">
                <a:solidFill>
                  <a:schemeClr val="accent1">
                    <a:lumMod val="75000"/>
                  </a:schemeClr>
                </a:solidFill>
                <a:latin typeface="Oswald" charset="0"/>
              </a:rPr>
              <a:t>Verificar la asignación presupuestaria, previo a la iniciación de todo proceso de </a:t>
            </a:r>
            <a:r>
              <a:rPr lang="es-SV" sz="1600" dirty="0" smtClean="0">
                <a:solidFill>
                  <a:schemeClr val="accent1">
                    <a:lumMod val="75000"/>
                  </a:schemeClr>
                </a:solidFill>
                <a:latin typeface="Oswald" charset="0"/>
              </a:rPr>
              <a:t>concurso o </a:t>
            </a:r>
            <a:r>
              <a:rPr lang="es-SV" sz="1600" dirty="0">
                <a:solidFill>
                  <a:schemeClr val="accent1">
                    <a:lumMod val="75000"/>
                  </a:schemeClr>
                </a:solidFill>
                <a:latin typeface="Oswald" charset="0"/>
              </a:rPr>
              <a:t>licitación para la contratación de obras, bienes y servicios, entre otras </a:t>
            </a:r>
            <a:r>
              <a:rPr lang="es-SV" sz="1600" dirty="0" smtClean="0">
                <a:solidFill>
                  <a:schemeClr val="accent1">
                    <a:lumMod val="75000"/>
                  </a:schemeClr>
                </a:solidFill>
                <a:latin typeface="Oswald" charset="0"/>
              </a:rPr>
              <a:t>funciones.</a:t>
            </a:r>
            <a:endParaRPr lang="es-SV" sz="16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5</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a:t>
            </a:r>
            <a:r>
              <a:rPr lang="es-SV" sz="1800" dirty="0" smtClean="0">
                <a:solidFill>
                  <a:schemeClr val="accent1">
                    <a:lumMod val="75000"/>
                  </a:schemeClr>
                </a:solidFill>
                <a:latin typeface="Oswald" charset="0"/>
              </a:rPr>
              <a:t>4</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48351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Daniela Steffanie Hernández Sorto. Jefa </a:t>
            </a:r>
            <a:r>
              <a:rPr lang="es-SV" sz="1400" b="1" dirty="0" smtClean="0">
                <a:solidFill>
                  <a:schemeClr val="accent1">
                    <a:lumMod val="75000"/>
                  </a:schemeClr>
                </a:solidFill>
                <a:effectLst>
                  <a:outerShdw blurRad="38100" dist="38100" dir="2700000" algn="tl">
                    <a:srgbClr val="000000">
                      <a:alpha val="43137"/>
                    </a:srgbClr>
                  </a:outerShdw>
                </a:effectLst>
              </a:rPr>
              <a:t>de </a:t>
            </a:r>
            <a:r>
              <a:rPr lang="es-SV" sz="1400" b="1" dirty="0">
                <a:solidFill>
                  <a:schemeClr val="accent1">
                    <a:lumMod val="75000"/>
                  </a:schemeClr>
                </a:solidFill>
                <a:effectLst>
                  <a:outerShdw blurRad="38100" dist="38100" dir="2700000" algn="tl">
                    <a:srgbClr val="000000">
                      <a:alpha val="43137"/>
                    </a:srgbClr>
                  </a:outerShdw>
                </a:effectLst>
              </a:rPr>
              <a:t>la Unidad Secundaria de Adquisiciones y Contrataciones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6090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267494"/>
            <a:ext cx="7403520" cy="453650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de Servicios Generales y Transporte.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Tendrá </a:t>
            </a:r>
            <a:r>
              <a:rPr lang="es-SV" sz="1800" dirty="0">
                <a:solidFill>
                  <a:schemeClr val="accent1">
                    <a:lumMod val="75000"/>
                  </a:schemeClr>
                </a:solidFill>
                <a:latin typeface="Oswald" charset="0"/>
              </a:rPr>
              <a:t>bajo su cargo: activo fijo, bodega </a:t>
            </a:r>
            <a:r>
              <a:rPr lang="es-SV" sz="1800" dirty="0" smtClean="0">
                <a:solidFill>
                  <a:schemeClr val="accent1">
                    <a:lumMod val="75000"/>
                  </a:schemeClr>
                </a:solidFill>
                <a:latin typeface="Oswald" charset="0"/>
              </a:rPr>
              <a:t>general, transporte</a:t>
            </a:r>
            <a:r>
              <a:rPr lang="es-SV" sz="1800" dirty="0">
                <a:solidFill>
                  <a:schemeClr val="accent1">
                    <a:lumMod val="75000"/>
                  </a:schemeClr>
                </a:solidFill>
                <a:latin typeface="Oswald" charset="0"/>
              </a:rPr>
              <a:t>, combustible, limpieza y </a:t>
            </a:r>
            <a:r>
              <a:rPr lang="es-SV" sz="1800" dirty="0" smtClean="0">
                <a:solidFill>
                  <a:schemeClr val="accent1">
                    <a:lumMod val="75000"/>
                  </a:schemeClr>
                </a:solidFill>
                <a:latin typeface="Oswald" charset="0"/>
              </a:rPr>
              <a:t>ornato, tiene entre sus funciones:</a:t>
            </a:r>
          </a:p>
          <a:p>
            <a:pPr marL="285750" lvl="0" indent="-285750" algn="just">
              <a:buFont typeface="Arial" pitchFamily="34" charset="0"/>
              <a:buChar char="•"/>
            </a:pPr>
            <a:r>
              <a:rPr lang="es-SV" sz="1800" dirty="0">
                <a:solidFill>
                  <a:schemeClr val="accent1">
                    <a:lumMod val="75000"/>
                  </a:schemeClr>
                </a:solidFill>
                <a:latin typeface="Oswald" charset="0"/>
              </a:rPr>
              <a:t>Mantener mecanismos y/o herramientas destinadas a la mejora continua e </a:t>
            </a:r>
            <a:r>
              <a:rPr lang="es-SV" sz="1800" dirty="0" smtClean="0">
                <a:solidFill>
                  <a:schemeClr val="accent1">
                    <a:lumMod val="75000"/>
                  </a:schemeClr>
                </a:solidFill>
                <a:latin typeface="Oswald" charset="0"/>
              </a:rPr>
              <a:t>incremento de </a:t>
            </a:r>
            <a:r>
              <a:rPr lang="es-SV" sz="1800" dirty="0">
                <a:solidFill>
                  <a:schemeClr val="accent1">
                    <a:lumMod val="75000"/>
                  </a:schemeClr>
                </a:solidFill>
                <a:latin typeface="Oswald" charset="0"/>
              </a:rPr>
              <a:t>los niveles de eficacia y eficiencia de las diferentes áreas del departamento.</a:t>
            </a:r>
          </a:p>
          <a:p>
            <a:pPr marL="285750" lvl="0" indent="-285750" algn="just">
              <a:buFont typeface="Arial" pitchFamily="34" charset="0"/>
              <a:buChar char="•"/>
            </a:pPr>
            <a:r>
              <a:rPr lang="es-SV" sz="1800" dirty="0">
                <a:solidFill>
                  <a:schemeClr val="accent1">
                    <a:lumMod val="75000"/>
                  </a:schemeClr>
                </a:solidFill>
                <a:latin typeface="Oswald" charset="0"/>
              </a:rPr>
              <a:t>Generar un ambiente organizacional adecuado que permita un normal desarrollo </a:t>
            </a:r>
            <a:r>
              <a:rPr lang="es-SV" sz="1800" dirty="0" smtClean="0">
                <a:solidFill>
                  <a:schemeClr val="accent1">
                    <a:lumMod val="75000"/>
                  </a:schemeClr>
                </a:solidFill>
                <a:latin typeface="Oswald" charset="0"/>
              </a:rPr>
              <a:t>de todas </a:t>
            </a:r>
            <a:r>
              <a:rPr lang="es-SV" sz="1800" dirty="0">
                <a:solidFill>
                  <a:schemeClr val="accent1">
                    <a:lumMod val="75000"/>
                  </a:schemeClr>
                </a:solidFill>
                <a:latin typeface="Oswald" charset="0"/>
              </a:rPr>
              <a:t>las actividades.</a:t>
            </a:r>
          </a:p>
          <a:p>
            <a:pPr marL="285750" lvl="0" indent="-285750" algn="just">
              <a:buFont typeface="Arial" pitchFamily="34" charset="0"/>
              <a:buChar char="•"/>
            </a:pPr>
            <a:r>
              <a:rPr lang="es-SV" sz="1800" dirty="0">
                <a:solidFill>
                  <a:schemeClr val="accent1">
                    <a:lumMod val="75000"/>
                  </a:schemeClr>
                </a:solidFill>
                <a:latin typeface="Oswald" charset="0"/>
              </a:rPr>
              <a:t>Generar mecanismos de motivación que permitan la integración y entrega de la </a:t>
            </a:r>
            <a:r>
              <a:rPr lang="es-SV" sz="1800" dirty="0" smtClean="0">
                <a:solidFill>
                  <a:schemeClr val="accent1">
                    <a:lumMod val="75000"/>
                  </a:schemeClr>
                </a:solidFill>
                <a:latin typeface="Oswald" charset="0"/>
              </a:rPr>
              <a:t>fuerza laboral </a:t>
            </a:r>
            <a:r>
              <a:rPr lang="es-SV" sz="1800" dirty="0">
                <a:solidFill>
                  <a:schemeClr val="accent1">
                    <a:lumMod val="75000"/>
                  </a:schemeClr>
                </a:solidFill>
                <a:latin typeface="Oswald" charset="0"/>
              </a:rPr>
              <a:t>asignada a las diferentes áreas de trabajo, entre otras funciones</a:t>
            </a:r>
            <a:r>
              <a:rPr lang="es-SV" sz="1800" dirty="0" smtClean="0">
                <a:solidFill>
                  <a:schemeClr val="accent1">
                    <a:lumMod val="75000"/>
                  </a:schemeClr>
                </a:solidFill>
                <a:latin typeface="Oswald" charset="0"/>
              </a:rPr>
              <a:t>.</a:t>
            </a:r>
          </a:p>
          <a:p>
            <a:pPr lvl="0" algn="ctr"/>
            <a:r>
              <a:rPr lang="es-SV" sz="1800" dirty="0" smtClean="0">
                <a:solidFill>
                  <a:schemeClr val="accent1">
                    <a:lumMod val="75000"/>
                  </a:schemeClr>
                </a:solidFill>
                <a:latin typeface="Oswald" charset="0"/>
              </a:rPr>
              <a:t>Cantidad de Personal:</a:t>
            </a: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Personal Masculino: 43</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 </a:t>
            </a:r>
            <a:r>
              <a:rPr lang="es-SV" sz="1400" b="1" dirty="0">
                <a:solidFill>
                  <a:schemeClr val="accent1">
                    <a:lumMod val="75000"/>
                  </a:schemeClr>
                </a:solidFill>
                <a:effectLst>
                  <a:outerShdw blurRad="38100" dist="38100" dir="2700000" algn="tl">
                    <a:srgbClr val="000000">
                      <a:alpha val="43137"/>
                    </a:srgbClr>
                  </a:outerShdw>
                </a:effectLst>
              </a:rPr>
              <a:t>Leonardo José, García González. Jefe de Unidad de Servicios Generales y </a:t>
            </a:r>
            <a:r>
              <a:rPr lang="es-SV" sz="1400" b="1" dirty="0" smtClean="0">
                <a:solidFill>
                  <a:schemeClr val="accent1">
                    <a:lumMod val="75000"/>
                  </a:schemeClr>
                </a:solidFill>
                <a:effectLst>
                  <a:outerShdw blurRad="38100" dist="38100" dir="2700000" algn="tl">
                    <a:srgbClr val="000000">
                      <a:alpha val="43137"/>
                    </a:srgbClr>
                  </a:outerShdw>
                </a:effectLst>
              </a:rPr>
              <a:t>Transporte</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84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195486"/>
            <a:ext cx="7403520" cy="489654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Departamento Médico Odontológico. </a:t>
            </a: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marL="285750" lvl="0" indent="-285750" algn="ctr">
              <a:buFont typeface="Wingdings" pitchFamily="2" charset="2"/>
              <a:buChar char="q"/>
            </a:pPr>
            <a:endParaRPr lang="es-SV" sz="1800" b="1" dirty="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800" dirty="0">
                <a:solidFill>
                  <a:schemeClr val="accent1">
                    <a:lumMod val="75000"/>
                  </a:schemeClr>
                </a:solidFill>
                <a:latin typeface="Oswald" charset="0"/>
              </a:rPr>
              <a:t>Dise</a:t>
            </a:r>
            <a:r>
              <a:rPr lang="es-SV" sz="1800" dirty="0">
                <a:solidFill>
                  <a:schemeClr val="accent1">
                    <a:lumMod val="75000"/>
                  </a:schemeClr>
                </a:solidFill>
                <a:latin typeface="+mj-lt"/>
                <a:ea typeface="MS PGothic" pitchFamily="34" charset="-128"/>
              </a:rPr>
              <a:t>ñ</a:t>
            </a:r>
            <a:r>
              <a:rPr lang="es-SV" sz="1800" dirty="0">
                <a:solidFill>
                  <a:schemeClr val="accent1">
                    <a:lumMod val="75000"/>
                  </a:schemeClr>
                </a:solidFill>
                <a:latin typeface="Oswald" charset="0"/>
              </a:rPr>
              <a:t>ar los formatos necesarios para el adecuado control y seguimiento de </a:t>
            </a:r>
            <a:r>
              <a:rPr lang="es-SV" sz="1800" dirty="0" smtClean="0">
                <a:solidFill>
                  <a:schemeClr val="accent1">
                    <a:lumMod val="75000"/>
                  </a:schemeClr>
                </a:solidFill>
                <a:latin typeface="Oswald" charset="0"/>
              </a:rPr>
              <a:t>la información </a:t>
            </a:r>
            <a:r>
              <a:rPr lang="es-SV" sz="1800" dirty="0">
                <a:solidFill>
                  <a:schemeClr val="accent1">
                    <a:lumMod val="75000"/>
                  </a:schemeClr>
                </a:solidFill>
                <a:latin typeface="Oswald" charset="0"/>
              </a:rPr>
              <a:t>referente a la salud de los privados y privadas de libertad.</a:t>
            </a:r>
          </a:p>
          <a:p>
            <a:pPr marL="285750" lvl="0" indent="-285750" algn="just">
              <a:buFont typeface="Arial" pitchFamily="34" charset="0"/>
              <a:buChar char="•"/>
            </a:pPr>
            <a:r>
              <a:rPr lang="es-SV" sz="1800" dirty="0">
                <a:solidFill>
                  <a:schemeClr val="accent1">
                    <a:lumMod val="75000"/>
                  </a:schemeClr>
                </a:solidFill>
                <a:latin typeface="Oswald" charset="0"/>
              </a:rPr>
              <a:t>Analizar los datos de atención de salud relativos a consultas médicas y </a:t>
            </a:r>
            <a:r>
              <a:rPr lang="es-SV" sz="1800" dirty="0" smtClean="0">
                <a:solidFill>
                  <a:schemeClr val="accent1">
                    <a:lumMod val="75000"/>
                  </a:schemeClr>
                </a:solidFill>
                <a:latin typeface="Oswald" charset="0"/>
              </a:rPr>
              <a:t>odontológicas, enfermedades </a:t>
            </a:r>
            <a:r>
              <a:rPr lang="es-SV" sz="1800" dirty="0">
                <a:solidFill>
                  <a:schemeClr val="accent1">
                    <a:lumMod val="75000"/>
                  </a:schemeClr>
                </a:solidFill>
                <a:latin typeface="Oswald" charset="0"/>
              </a:rPr>
              <a:t>más frecuentes, existencias en farmacias, etc., recibidos de cada </a:t>
            </a:r>
            <a:r>
              <a:rPr lang="es-SV" sz="1800" dirty="0" smtClean="0">
                <a:solidFill>
                  <a:schemeClr val="accent1">
                    <a:lumMod val="75000"/>
                  </a:schemeClr>
                </a:solidFill>
                <a:latin typeface="Oswald" charset="0"/>
              </a:rPr>
              <a:t>centro penitenciario </a:t>
            </a:r>
            <a:r>
              <a:rPr lang="es-SV" sz="1800" dirty="0">
                <a:solidFill>
                  <a:schemeClr val="accent1">
                    <a:lumMod val="75000"/>
                  </a:schemeClr>
                </a:solidFill>
                <a:latin typeface="Oswald" charset="0"/>
              </a:rPr>
              <a:t>y emitir informe trimestral.</a:t>
            </a:r>
          </a:p>
          <a:p>
            <a:pPr marL="285750" lvl="0" indent="-285750" algn="just">
              <a:buFont typeface="Arial" pitchFamily="34" charset="0"/>
              <a:buChar char="•"/>
            </a:pPr>
            <a:r>
              <a:rPr lang="es-SV" sz="1800" dirty="0">
                <a:solidFill>
                  <a:schemeClr val="accent1">
                    <a:lumMod val="75000"/>
                  </a:schemeClr>
                </a:solidFill>
                <a:latin typeface="Oswald" charset="0"/>
              </a:rPr>
              <a:t>Identificar el personal médico y paramédico necesario para cubrir eficientemente </a:t>
            </a:r>
            <a:r>
              <a:rPr lang="es-SV" sz="1800" dirty="0" smtClean="0">
                <a:solidFill>
                  <a:schemeClr val="accent1">
                    <a:lumMod val="75000"/>
                  </a:schemeClr>
                </a:solidFill>
                <a:latin typeface="Oswald" charset="0"/>
              </a:rPr>
              <a:t>las áreas </a:t>
            </a:r>
            <a:r>
              <a:rPr lang="es-SV" sz="1800" dirty="0">
                <a:solidFill>
                  <a:schemeClr val="accent1">
                    <a:lumMod val="75000"/>
                  </a:schemeClr>
                </a:solidFill>
                <a:latin typeface="Oswald" charset="0"/>
              </a:rPr>
              <a:t>de salud de los Centros Penitenciarios.</a:t>
            </a:r>
          </a:p>
          <a:p>
            <a:pPr marL="285750" lvl="0" indent="-285750" algn="just">
              <a:buFont typeface="Arial" pitchFamily="34" charset="0"/>
              <a:buChar char="•"/>
            </a:pPr>
            <a:r>
              <a:rPr lang="es-SV" sz="1800" dirty="0">
                <a:solidFill>
                  <a:schemeClr val="accent1">
                    <a:lumMod val="75000"/>
                  </a:schemeClr>
                </a:solidFill>
                <a:latin typeface="Oswald" charset="0"/>
              </a:rPr>
              <a:t>Solicitar equipo médico, medicamentos e insumos médico-odontológicos en </a:t>
            </a:r>
            <a:r>
              <a:rPr lang="es-SV" sz="1800" dirty="0" smtClean="0">
                <a:solidFill>
                  <a:schemeClr val="accent1">
                    <a:lumMod val="75000"/>
                  </a:schemeClr>
                </a:solidFill>
                <a:latin typeface="Oswald" charset="0"/>
              </a:rPr>
              <a:t>forma oportuna</a:t>
            </a:r>
            <a:r>
              <a:rPr lang="es-SV" sz="1800" dirty="0">
                <a:solidFill>
                  <a:schemeClr val="accent1">
                    <a:lumMod val="75000"/>
                  </a:schemeClr>
                </a:solidFill>
                <a:latin typeface="Oswald" charset="0"/>
              </a:rPr>
              <a:t>, para el abastecimiento de las clínicas penitenciarias, entre otras funciones.</a:t>
            </a:r>
          </a:p>
          <a:p>
            <a:pPr lvl="0" algn="ctr"/>
            <a:r>
              <a:rPr lang="es-SV" sz="1800" dirty="0" smtClean="0">
                <a:solidFill>
                  <a:schemeClr val="accent1">
                    <a:lumMod val="75000"/>
                  </a:schemeClr>
                </a:solidFill>
                <a:latin typeface="Oswald" charset="0"/>
              </a:rPr>
              <a:t>Cantidad de Personal:</a:t>
            </a:r>
          </a:p>
          <a:p>
            <a:pPr lvl="0" algn="ctr"/>
            <a:r>
              <a:rPr lang="es-SV" sz="1800" dirty="0" smtClean="0">
                <a:solidFill>
                  <a:schemeClr val="accent1">
                    <a:lumMod val="75000"/>
                  </a:schemeClr>
                </a:solidFill>
                <a:latin typeface="Oswald" charset="0"/>
              </a:rPr>
              <a:t>Personal Femenino: </a:t>
            </a:r>
            <a:r>
              <a:rPr lang="es-SV" sz="1800" dirty="0" smtClean="0">
                <a:solidFill>
                  <a:schemeClr val="accent1">
                    <a:lumMod val="75000"/>
                  </a:schemeClr>
                </a:solidFill>
                <a:latin typeface="Oswald" charset="0"/>
              </a:rPr>
              <a:t>10</a:t>
            </a:r>
            <a:r>
              <a:rPr lang="es-SV" sz="1800" dirty="0">
                <a:solidFill>
                  <a:schemeClr val="accent1">
                    <a:lumMod val="75000"/>
                  </a:schemeClr>
                </a:solidFill>
                <a:latin typeface="Oswald" charset="0"/>
              </a:rPr>
              <a:t>	</a:t>
            </a:r>
            <a:r>
              <a:rPr lang="es-SV" sz="1800" dirty="0" smtClean="0">
                <a:solidFill>
                  <a:schemeClr val="accent1">
                    <a:lumMod val="75000"/>
                  </a:schemeClr>
                </a:solidFill>
                <a:latin typeface="Oswald" charset="0"/>
              </a:rPr>
              <a:t>	</a:t>
            </a:r>
            <a:r>
              <a:rPr lang="es-SV" sz="1800" dirty="0" smtClean="0">
                <a:solidFill>
                  <a:schemeClr val="accent1">
                    <a:lumMod val="75000"/>
                  </a:schemeClr>
                </a:solidFill>
                <a:latin typeface="Oswald" charset="0"/>
              </a:rPr>
              <a:t>Personal </a:t>
            </a:r>
            <a:r>
              <a:rPr lang="es-SV" sz="1800" dirty="0" smtClean="0">
                <a:solidFill>
                  <a:schemeClr val="accent1">
                    <a:lumMod val="75000"/>
                  </a:schemeClr>
                </a:solidFill>
                <a:latin typeface="Oswald" charset="0"/>
              </a:rPr>
              <a:t>Masculino: </a:t>
            </a:r>
            <a:r>
              <a:rPr lang="es-SV" sz="1800" dirty="0" smtClean="0">
                <a:solidFill>
                  <a:schemeClr val="accent1">
                    <a:lumMod val="75000"/>
                  </a:schemeClr>
                </a:solidFill>
                <a:latin typeface="Oswald" charset="0"/>
              </a:rPr>
              <a:t>5</a:t>
            </a:r>
            <a:endParaRPr lang="es-SV" sz="18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Dr. </a:t>
            </a:r>
            <a:r>
              <a:rPr lang="es-SV" sz="1400" b="1" dirty="0">
                <a:solidFill>
                  <a:schemeClr val="accent1">
                    <a:lumMod val="75000"/>
                  </a:schemeClr>
                </a:solidFill>
                <a:effectLst>
                  <a:outerShdw blurRad="38100" dist="38100" dir="2700000" algn="tl">
                    <a:srgbClr val="000000">
                      <a:alpha val="43137"/>
                    </a:srgbClr>
                  </a:outerShdw>
                </a:effectLst>
              </a:rPr>
              <a:t>David Isaac Méndez Monge. Jefe de </a:t>
            </a:r>
            <a:r>
              <a:rPr lang="es-SV" sz="1400" b="1" dirty="0" smtClean="0">
                <a:solidFill>
                  <a:schemeClr val="accent1">
                    <a:lumMod val="75000"/>
                  </a:schemeClr>
                </a:solidFill>
                <a:effectLst>
                  <a:outerShdw blurRad="38100" dist="38100" dir="2700000" algn="tl">
                    <a:srgbClr val="000000">
                      <a:alpha val="43137"/>
                    </a:srgbClr>
                  </a:outerShdw>
                </a:effectLst>
              </a:rPr>
              <a:t>Departamento </a:t>
            </a:r>
            <a:r>
              <a:rPr lang="es-SV" sz="1400" b="1" dirty="0">
                <a:solidFill>
                  <a:schemeClr val="accent1">
                    <a:lumMod val="75000"/>
                  </a:schemeClr>
                </a:solidFill>
                <a:effectLst>
                  <a:outerShdw blurRad="38100" dist="38100" dir="2700000" algn="tl">
                    <a:srgbClr val="000000">
                      <a:alpha val="43137"/>
                    </a:srgbClr>
                  </a:outerShdw>
                </a:effectLst>
              </a:rPr>
              <a:t>Médica-odontológica </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641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339502"/>
            <a:ext cx="7403520" cy="4680520"/>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Unidad de Gestión Documental y Archivos. </a:t>
            </a:r>
          </a:p>
          <a:p>
            <a:pPr lvl="0" algn="ctr"/>
            <a:endParaRPr lang="es-SV" sz="1800" b="1" dirty="0" smtClean="0">
              <a:solidFill>
                <a:schemeClr val="accent1">
                  <a:lumMod val="75000"/>
                </a:schemeClr>
              </a:solidFill>
              <a:latin typeface="Oswald" charset="0"/>
            </a:endParaRPr>
          </a:p>
          <a:p>
            <a:pPr lvl="0" algn="ctr"/>
            <a:endParaRPr lang="es-SV" sz="1800" b="1" dirty="0">
              <a:solidFill>
                <a:schemeClr val="accent1">
                  <a:lumMod val="75000"/>
                </a:schemeClr>
              </a:solidFill>
              <a:latin typeface="Oswald" charset="0"/>
            </a:endParaRPr>
          </a:p>
          <a:p>
            <a:pPr marL="285750" lvl="0" indent="-285750" algn="ctr">
              <a:buFont typeface="Wingdings" pitchFamily="2" charset="2"/>
              <a:buChar char="q"/>
            </a:pPr>
            <a:endParaRPr lang="es-SV" sz="1800" b="1" dirty="0" smtClean="0">
              <a:solidFill>
                <a:schemeClr val="accent1">
                  <a:lumMod val="75000"/>
                </a:schemeClr>
              </a:solidFill>
              <a:latin typeface="Oswald" charset="0"/>
            </a:endParaRPr>
          </a:p>
          <a:p>
            <a:pPr lvl="0"/>
            <a:r>
              <a:rPr lang="es-SV" sz="1800" dirty="0" smtClean="0">
                <a:solidFill>
                  <a:schemeClr val="accent1">
                    <a:lumMod val="75000"/>
                  </a:schemeClr>
                </a:solidFill>
                <a:latin typeface="Oswald" charset="0"/>
              </a:rPr>
              <a:t>Le corresponde:</a:t>
            </a:r>
            <a:endParaRPr lang="es-SV" sz="1800" dirty="0">
              <a:solidFill>
                <a:schemeClr val="accent1">
                  <a:lumMod val="75000"/>
                </a:schemeClr>
              </a:solidFill>
              <a:latin typeface="Oswald" charset="0"/>
            </a:endParaRPr>
          </a:p>
          <a:p>
            <a:pPr marL="285750" lvl="0" indent="-285750" algn="just">
              <a:buFont typeface="Arial" pitchFamily="34" charset="0"/>
              <a:buChar char="•"/>
            </a:pPr>
            <a:r>
              <a:rPr lang="es-SV" sz="1600" dirty="0">
                <a:solidFill>
                  <a:schemeClr val="accent1">
                    <a:lumMod val="75000"/>
                  </a:schemeClr>
                </a:solidFill>
                <a:latin typeface="Oswald" charset="0"/>
              </a:rPr>
              <a:t>Crear </a:t>
            </a:r>
            <a:r>
              <a:rPr lang="es-SV" sz="1600" dirty="0" smtClean="0">
                <a:solidFill>
                  <a:schemeClr val="accent1">
                    <a:lumMod val="75000"/>
                  </a:schemeClr>
                </a:solidFill>
                <a:latin typeface="Oswald" charset="0"/>
              </a:rPr>
              <a:t>políticas, </a:t>
            </a:r>
            <a:r>
              <a:rPr lang="es-SV" sz="1600" dirty="0">
                <a:solidFill>
                  <a:schemeClr val="accent1">
                    <a:lumMod val="75000"/>
                  </a:schemeClr>
                </a:solidFill>
                <a:latin typeface="Oswald" charset="0"/>
              </a:rPr>
              <a:t>manuales y prácticas, para su implementación, desarrollo continuo </a:t>
            </a:r>
            <a:r>
              <a:rPr lang="es-SV" sz="1600" dirty="0" smtClean="0">
                <a:solidFill>
                  <a:schemeClr val="accent1">
                    <a:lumMod val="75000"/>
                  </a:schemeClr>
                </a:solidFill>
                <a:latin typeface="Oswald" charset="0"/>
              </a:rPr>
              <a:t>y para </a:t>
            </a:r>
            <a:r>
              <a:rPr lang="es-SV" sz="1600" dirty="0">
                <a:solidFill>
                  <a:schemeClr val="accent1">
                    <a:lumMod val="75000"/>
                  </a:schemeClr>
                </a:solidFill>
                <a:latin typeface="Oswald" charset="0"/>
              </a:rPr>
              <a:t>garantizar la organización, conservación acceso a los documentos y archivos.</a:t>
            </a:r>
          </a:p>
          <a:p>
            <a:pPr marL="285750" lvl="0" indent="-285750" algn="just">
              <a:buFont typeface="Arial" pitchFamily="34" charset="0"/>
              <a:buChar char="•"/>
            </a:pPr>
            <a:r>
              <a:rPr lang="es-SV" sz="1600" dirty="0">
                <a:solidFill>
                  <a:schemeClr val="accent1">
                    <a:lumMod val="75000"/>
                  </a:schemeClr>
                </a:solidFill>
                <a:latin typeface="Oswald" charset="0"/>
              </a:rPr>
              <a:t>Planificar, dirigir y coordinar la </a:t>
            </a:r>
            <a:r>
              <a:rPr lang="es-SV" sz="1600" dirty="0" smtClean="0">
                <a:solidFill>
                  <a:schemeClr val="accent1">
                    <a:lumMod val="75000"/>
                  </a:schemeClr>
                </a:solidFill>
                <a:latin typeface="Oswald" charset="0"/>
              </a:rPr>
              <a:t>metodología </a:t>
            </a:r>
            <a:r>
              <a:rPr lang="es-SV" sz="1600" dirty="0">
                <a:solidFill>
                  <a:schemeClr val="accent1">
                    <a:lumMod val="75000"/>
                  </a:schemeClr>
                </a:solidFill>
                <a:latin typeface="Oswald" charset="0"/>
              </a:rPr>
              <a:t>de organización documental utilizada en </a:t>
            </a:r>
            <a:r>
              <a:rPr lang="es-SV" sz="1600" dirty="0" smtClean="0">
                <a:solidFill>
                  <a:schemeClr val="accent1">
                    <a:lumMod val="75000"/>
                  </a:schemeClr>
                </a:solidFill>
                <a:latin typeface="Oswald" charset="0"/>
              </a:rPr>
              <a:t>el archivo</a:t>
            </a:r>
            <a:r>
              <a:rPr lang="es-SV" sz="1600" dirty="0">
                <a:solidFill>
                  <a:schemeClr val="accent1">
                    <a:lumMod val="75000"/>
                  </a:schemeClr>
                </a:solidFill>
                <a:latin typeface="Oswald" charset="0"/>
              </a:rPr>
              <a:t>, especialmente en relación con el sistema de clasificación, </a:t>
            </a:r>
            <a:r>
              <a:rPr lang="es-SV" sz="1600" dirty="0" smtClean="0">
                <a:solidFill>
                  <a:schemeClr val="accent1">
                    <a:lumMod val="75000"/>
                  </a:schemeClr>
                </a:solidFill>
                <a:latin typeface="Oswald" charset="0"/>
              </a:rPr>
              <a:t>transferencias, instrumentos </a:t>
            </a:r>
            <a:r>
              <a:rPr lang="es-SV" sz="1600" dirty="0">
                <a:solidFill>
                  <a:schemeClr val="accent1">
                    <a:lumMod val="75000"/>
                  </a:schemeClr>
                </a:solidFill>
                <a:latin typeface="Oswald" charset="0"/>
              </a:rPr>
              <a:t>de descripción, preservación y conservación de la </a:t>
            </a:r>
            <a:r>
              <a:rPr lang="es-SV" sz="1600" dirty="0" smtClean="0">
                <a:solidFill>
                  <a:schemeClr val="accent1">
                    <a:lumMod val="75000"/>
                  </a:schemeClr>
                </a:solidFill>
                <a:latin typeface="Oswald" charset="0"/>
              </a:rPr>
              <a:t>documentación, calendario </a:t>
            </a:r>
            <a:r>
              <a:rPr lang="es-SV" sz="1600" dirty="0">
                <a:solidFill>
                  <a:schemeClr val="accent1">
                    <a:lumMod val="75000"/>
                  </a:schemeClr>
                </a:solidFill>
                <a:latin typeface="Oswald" charset="0"/>
              </a:rPr>
              <a:t>de conservación y eliminación, accesibilidad y consulta de la documentación. </a:t>
            </a:r>
            <a:endParaRPr lang="es-SV" sz="1600" dirty="0" smtClean="0">
              <a:solidFill>
                <a:schemeClr val="accent1">
                  <a:lumMod val="75000"/>
                </a:schemeClr>
              </a:solidFill>
              <a:latin typeface="Oswald" charset="0"/>
            </a:endParaRPr>
          </a:p>
          <a:p>
            <a:pPr marL="285750" lvl="0" indent="-285750" algn="just">
              <a:buFont typeface="Arial" pitchFamily="34" charset="0"/>
              <a:buChar char="•"/>
            </a:pPr>
            <a:r>
              <a:rPr lang="es-SV" sz="1600" dirty="0" smtClean="0">
                <a:solidFill>
                  <a:schemeClr val="accent1">
                    <a:lumMod val="75000"/>
                  </a:schemeClr>
                </a:solidFill>
                <a:latin typeface="Oswald" charset="0"/>
              </a:rPr>
              <a:t>Crear </a:t>
            </a:r>
            <a:r>
              <a:rPr lang="es-SV" sz="1600" dirty="0">
                <a:solidFill>
                  <a:schemeClr val="accent1">
                    <a:lumMod val="75000"/>
                  </a:schemeClr>
                </a:solidFill>
                <a:latin typeface="Oswald" charset="0"/>
              </a:rPr>
              <a:t>y utilizar instrumentos </a:t>
            </a:r>
            <a:r>
              <a:rPr lang="es-SV" sz="1600" dirty="0" smtClean="0">
                <a:solidFill>
                  <a:schemeClr val="accent1">
                    <a:lumMod val="75000"/>
                  </a:schemeClr>
                </a:solidFill>
                <a:latin typeface="Oswald" charset="0"/>
              </a:rPr>
              <a:t>archivísticos </a:t>
            </a:r>
            <a:r>
              <a:rPr lang="es-SV" sz="1600" dirty="0">
                <a:solidFill>
                  <a:schemeClr val="accent1">
                    <a:lumMod val="75000"/>
                  </a:schemeClr>
                </a:solidFill>
                <a:latin typeface="Oswald" charset="0"/>
              </a:rPr>
              <a:t>que aseguren la organización documental </a:t>
            </a:r>
            <a:r>
              <a:rPr lang="es-SV" sz="1600" dirty="0" smtClean="0">
                <a:solidFill>
                  <a:schemeClr val="accent1">
                    <a:lumMod val="75000"/>
                  </a:schemeClr>
                </a:solidFill>
                <a:latin typeface="Oswald" charset="0"/>
              </a:rPr>
              <a:t>y consulta </a:t>
            </a:r>
            <a:r>
              <a:rPr lang="es-SV" sz="1600" dirty="0">
                <a:solidFill>
                  <a:schemeClr val="accent1">
                    <a:lumMod val="75000"/>
                  </a:schemeClr>
                </a:solidFill>
                <a:latin typeface="Oswald" charset="0"/>
              </a:rPr>
              <a:t>tales como: Cuadro de Clasificación, Tabla de Valoración Documental, </a:t>
            </a:r>
            <a:r>
              <a:rPr lang="es-SV" sz="1600" dirty="0" smtClean="0">
                <a:solidFill>
                  <a:schemeClr val="accent1">
                    <a:lumMod val="75000"/>
                  </a:schemeClr>
                </a:solidFill>
                <a:latin typeface="Oswald" charset="0"/>
              </a:rPr>
              <a:t>Tabla de </a:t>
            </a:r>
            <a:r>
              <a:rPr lang="es-SV" sz="1600" dirty="0">
                <a:solidFill>
                  <a:schemeClr val="accent1">
                    <a:lumMod val="75000"/>
                  </a:schemeClr>
                </a:solidFill>
                <a:latin typeface="Oswald" charset="0"/>
              </a:rPr>
              <a:t>Plazos de Conservación Documental, Inventario, </a:t>
            </a:r>
            <a:r>
              <a:rPr lang="es-SV" sz="1600" dirty="0" smtClean="0">
                <a:solidFill>
                  <a:schemeClr val="accent1">
                    <a:lumMod val="75000"/>
                  </a:schemeClr>
                </a:solidFill>
                <a:latin typeface="Oswald" charset="0"/>
              </a:rPr>
              <a:t>Guía </a:t>
            </a:r>
            <a:r>
              <a:rPr lang="es-SV" sz="1600" dirty="0">
                <a:solidFill>
                  <a:schemeClr val="accent1">
                    <a:lumMod val="75000"/>
                  </a:schemeClr>
                </a:solidFill>
                <a:latin typeface="Oswald" charset="0"/>
              </a:rPr>
              <a:t>de Archivo, Manual </a:t>
            </a:r>
            <a:r>
              <a:rPr lang="es-SV" sz="1600" dirty="0" smtClean="0">
                <a:solidFill>
                  <a:schemeClr val="accent1">
                    <a:lumMod val="75000"/>
                  </a:schemeClr>
                </a:solidFill>
                <a:latin typeface="Oswald" charset="0"/>
              </a:rPr>
              <a:t>de Gestión </a:t>
            </a:r>
            <a:r>
              <a:rPr lang="es-SV" sz="1600" dirty="0">
                <a:solidFill>
                  <a:schemeClr val="accent1">
                    <a:lumMod val="75000"/>
                  </a:schemeClr>
                </a:solidFill>
                <a:latin typeface="Oswald" charset="0"/>
              </a:rPr>
              <a:t>de </a:t>
            </a:r>
            <a:r>
              <a:rPr lang="es-SV" sz="1600" dirty="0" err="1">
                <a:solidFill>
                  <a:schemeClr val="accent1">
                    <a:lumMod val="75000"/>
                  </a:schemeClr>
                </a:solidFill>
                <a:latin typeface="Oswald" charset="0"/>
              </a:rPr>
              <a:t>Ia</a:t>
            </a:r>
            <a:r>
              <a:rPr lang="es-SV" sz="1600" dirty="0">
                <a:solidFill>
                  <a:schemeClr val="accent1">
                    <a:lumMod val="75000"/>
                  </a:schemeClr>
                </a:solidFill>
                <a:latin typeface="Oswald" charset="0"/>
              </a:rPr>
              <a:t> Correspondencia, Manual de Consulta/préstamo, Manual </a:t>
            </a:r>
            <a:r>
              <a:rPr lang="es-SV" sz="1600" dirty="0" smtClean="0">
                <a:solidFill>
                  <a:schemeClr val="accent1">
                    <a:lumMod val="75000"/>
                  </a:schemeClr>
                </a:solidFill>
                <a:latin typeface="Oswald" charset="0"/>
              </a:rPr>
              <a:t>de Transferencia</a:t>
            </a:r>
            <a:r>
              <a:rPr lang="es-SV" sz="1600" dirty="0">
                <a:solidFill>
                  <a:schemeClr val="accent1">
                    <a:lumMod val="75000"/>
                  </a:schemeClr>
                </a:solidFill>
                <a:latin typeface="Oswald" charset="0"/>
              </a:rPr>
              <a:t>, Manual de </a:t>
            </a:r>
            <a:r>
              <a:rPr lang="es-SV" sz="1600" dirty="0" smtClean="0">
                <a:solidFill>
                  <a:schemeClr val="accent1">
                    <a:lumMod val="75000"/>
                  </a:schemeClr>
                </a:solidFill>
                <a:latin typeface="Oswald" charset="0"/>
              </a:rPr>
              <a:t>Expurgo/eliminación </a:t>
            </a:r>
            <a:r>
              <a:rPr lang="es-SV" sz="1600" dirty="0">
                <a:solidFill>
                  <a:schemeClr val="accent1">
                    <a:lumMod val="75000"/>
                  </a:schemeClr>
                </a:solidFill>
                <a:latin typeface="Oswald" charset="0"/>
              </a:rPr>
              <a:t>y Planes de emergencia/gestión y </a:t>
            </a:r>
            <a:r>
              <a:rPr lang="es-SV" sz="1600" dirty="0" smtClean="0">
                <a:solidFill>
                  <a:schemeClr val="accent1">
                    <a:lumMod val="75000"/>
                  </a:schemeClr>
                </a:solidFill>
                <a:latin typeface="Oswald" charset="0"/>
              </a:rPr>
              <a:t>de conservación </a:t>
            </a:r>
            <a:r>
              <a:rPr lang="es-SV" sz="1600" dirty="0">
                <a:solidFill>
                  <a:schemeClr val="accent1">
                    <a:lumMod val="75000"/>
                  </a:schemeClr>
                </a:solidFill>
                <a:latin typeface="Oswald" charset="0"/>
              </a:rPr>
              <a:t>que deben ser aprobados por el titular dela </a:t>
            </a:r>
            <a:r>
              <a:rPr lang="es-SV" sz="1600" dirty="0" smtClean="0">
                <a:solidFill>
                  <a:schemeClr val="accent1">
                    <a:lumMod val="75000"/>
                  </a:schemeClr>
                </a:solidFill>
                <a:latin typeface="Oswald" charset="0"/>
              </a:rPr>
              <a:t>Institución, </a:t>
            </a:r>
            <a:r>
              <a:rPr lang="es-SV" sz="1600" dirty="0">
                <a:solidFill>
                  <a:schemeClr val="accent1">
                    <a:lumMod val="75000"/>
                  </a:schemeClr>
                </a:solidFill>
                <a:latin typeface="Oswald" charset="0"/>
              </a:rPr>
              <a:t>entre otras funciones.</a:t>
            </a:r>
          </a:p>
          <a:p>
            <a:pPr lvl="0" algn="ctr"/>
            <a:r>
              <a:rPr lang="es-SV" sz="1600" dirty="0" smtClean="0">
                <a:solidFill>
                  <a:schemeClr val="accent1">
                    <a:lumMod val="75000"/>
                  </a:schemeClr>
                </a:solidFill>
                <a:latin typeface="Oswald" charset="0"/>
              </a:rPr>
              <a:t>Cantidad de Personal:</a:t>
            </a:r>
          </a:p>
          <a:p>
            <a:pPr lvl="0" algn="ctr"/>
            <a:r>
              <a:rPr lang="es-SV" sz="1600" dirty="0" smtClean="0">
                <a:solidFill>
                  <a:schemeClr val="accent1">
                    <a:lumMod val="75000"/>
                  </a:schemeClr>
                </a:solidFill>
                <a:latin typeface="Oswald" charset="0"/>
              </a:rPr>
              <a:t>Personal Femenino: </a:t>
            </a:r>
            <a:r>
              <a:rPr lang="es-SV" sz="1600" dirty="0" smtClean="0">
                <a:solidFill>
                  <a:schemeClr val="accent1">
                    <a:lumMod val="75000"/>
                  </a:schemeClr>
                </a:solidFill>
                <a:latin typeface="Oswald" charset="0"/>
              </a:rPr>
              <a:t>3</a:t>
            </a:r>
            <a:r>
              <a:rPr lang="es-SV" sz="1600" dirty="0">
                <a:solidFill>
                  <a:schemeClr val="accent1">
                    <a:lumMod val="75000"/>
                  </a:schemeClr>
                </a:solidFill>
                <a:latin typeface="Oswald" charset="0"/>
              </a:rPr>
              <a:t>	</a:t>
            </a:r>
            <a:r>
              <a:rPr lang="es-SV" sz="1600" dirty="0" smtClean="0">
                <a:solidFill>
                  <a:schemeClr val="accent1">
                    <a:lumMod val="75000"/>
                  </a:schemeClr>
                </a:solidFill>
                <a:latin typeface="Oswald" charset="0"/>
              </a:rPr>
              <a:t>		Personal Masculino: </a:t>
            </a:r>
            <a:r>
              <a:rPr lang="es-SV" sz="1600" dirty="0" smtClean="0">
                <a:solidFill>
                  <a:schemeClr val="accent1">
                    <a:lumMod val="75000"/>
                  </a:schemeClr>
                </a:solidFill>
                <a:latin typeface="Oswald" charset="0"/>
              </a:rPr>
              <a:t>2</a:t>
            </a:r>
            <a:endParaRPr lang="es-SV" sz="16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627534"/>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r>
              <a:rPr lang="es-SV" sz="1400" b="1" dirty="0" smtClean="0">
                <a:solidFill>
                  <a:schemeClr val="accent1">
                    <a:lumMod val="75000"/>
                  </a:schemeClr>
                </a:solidFill>
                <a:effectLst>
                  <a:outerShdw blurRad="38100" dist="38100" dir="2700000" algn="tl">
                    <a:srgbClr val="000000">
                      <a:alpha val="43137"/>
                    </a:srgbClr>
                  </a:outerShdw>
                </a:effectLst>
              </a:rPr>
              <a:t>Licda. </a:t>
            </a:r>
            <a:r>
              <a:rPr lang="es-SV" sz="1400" b="1" dirty="0">
                <a:solidFill>
                  <a:schemeClr val="accent1">
                    <a:lumMod val="75000"/>
                  </a:schemeClr>
                </a:solidFill>
                <a:effectLst>
                  <a:outerShdw blurRad="38100" dist="38100" dir="2700000" algn="tl">
                    <a:srgbClr val="000000">
                      <a:alpha val="43137"/>
                    </a:srgbClr>
                  </a:outerShdw>
                </a:effectLst>
              </a:rPr>
              <a:t>Blanca Argentina Vásquez. Jefa de Unidad de Gestión Documental y Archivos</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258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
          <p:cNvSpPr txBox="1">
            <a:spLocks/>
          </p:cNvSpPr>
          <p:nvPr/>
        </p:nvSpPr>
        <p:spPr>
          <a:xfrm>
            <a:off x="2915816" y="51470"/>
            <a:ext cx="2880320" cy="91556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ct val="100000"/>
              <a:buFont typeface="Oswald"/>
              <a:buNone/>
              <a:defRPr sz="3000" b="1" i="0" u="none" strike="noStrike" cap="none">
                <a:solidFill>
                  <a:srgbClr val="3796BF"/>
                </a:solidFill>
                <a:latin typeface="Oswald"/>
                <a:ea typeface="Oswald"/>
                <a:cs typeface="Oswald"/>
                <a:sym typeface="Oswald"/>
              </a:defRPr>
            </a:lvl1pPr>
            <a:lvl2pPr lvl="1">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pPr algn="ctr"/>
            <a:r>
              <a:rPr lang="en" sz="6000" dirty="0" smtClean="0">
                <a:solidFill>
                  <a:srgbClr val="FF9900"/>
                </a:solidFill>
              </a:rPr>
              <a:t>PARTE 6</a:t>
            </a:r>
            <a:endParaRPr lang="en" sz="6000" dirty="0">
              <a:solidFill>
                <a:srgbClr val="FF9900"/>
              </a:solidFill>
            </a:endParaRPr>
          </a:p>
        </p:txBody>
      </p:sp>
      <p:sp>
        <p:nvSpPr>
          <p:cNvPr id="25" name="Shape 284"/>
          <p:cNvSpPr/>
          <p:nvPr/>
        </p:nvSpPr>
        <p:spPr>
          <a:xfrm>
            <a:off x="179512" y="2476598"/>
            <a:ext cx="3039234" cy="2543424"/>
          </a:xfrm>
          <a:prstGeom prst="homePlate">
            <a:avLst>
              <a:gd name="adj" fmla="val 30129"/>
            </a:avLst>
          </a:prstGeom>
          <a:solidFill>
            <a:srgbClr val="81D1EC"/>
          </a:solidFill>
          <a:ln>
            <a:noFill/>
          </a:ln>
        </p:spPr>
        <p:txBody>
          <a:bodyPr lIns="91425" tIns="91425" rIns="91425" bIns="91425" anchor="ctr" anchorCtr="0">
            <a:noAutofit/>
          </a:bodyPr>
          <a:lstStyle/>
          <a:p>
            <a:pPr lvl="0">
              <a:spcBef>
                <a:spcPts val="0"/>
              </a:spcBef>
              <a:buNone/>
            </a:pPr>
            <a:r>
              <a:rPr lang="en" sz="1200" dirty="0" smtClean="0">
                <a:solidFill>
                  <a:schemeClr val="bg1"/>
                </a:solidFill>
                <a:latin typeface="Roboto Condensed"/>
                <a:ea typeface="Roboto Condensed"/>
                <a:cs typeface="Roboto Condensed"/>
                <a:sym typeface="Roboto Condensed"/>
                <a:hlinkClick r:id="rId2" action="ppaction://hlinksldjump"/>
              </a:rPr>
              <a:t>Centro Penitenciario de Santa Ana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3" action="ppaction://hlinksldjump"/>
              </a:rPr>
              <a:t>Centro Penitenciario la Esperanza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4" action="ppaction://hlinksldjump"/>
              </a:rPr>
              <a:t>Centro Penitenciario de Zacatecoluca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5" action="ppaction://hlinksldjump"/>
              </a:rPr>
              <a:t>Centro Penitenciario de Jucuapa</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6" action="ppaction://hlinksldjump"/>
              </a:rPr>
              <a:t>Centro Penitenciario de Metapan</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7" action="ppaction://hlinksldjump"/>
              </a:rPr>
              <a:t>Centro Penitenciario de Ciudad Barrios</a:t>
            </a:r>
            <a:endParaRPr lang="en" sz="1200" dirty="0" smtClean="0">
              <a:solidFill>
                <a:schemeClr val="bg1"/>
              </a:solidFill>
              <a:latin typeface="Roboto Condensed"/>
              <a:ea typeface="Roboto Condensed"/>
              <a:cs typeface="Roboto Condensed"/>
              <a:sym typeface="Roboto Condensed"/>
            </a:endParaRPr>
          </a:p>
          <a:p>
            <a:pPr lvl="0">
              <a:spcBef>
                <a:spcPts val="0"/>
              </a:spcBef>
              <a:buNone/>
            </a:pPr>
            <a:r>
              <a:rPr lang="en" sz="1200" dirty="0" smtClean="0">
                <a:solidFill>
                  <a:schemeClr val="bg1"/>
                </a:solidFill>
                <a:latin typeface="Roboto Condensed"/>
                <a:ea typeface="Roboto Condensed"/>
                <a:cs typeface="Roboto Condensed"/>
                <a:sym typeface="Roboto Condensed"/>
                <a:hlinkClick r:id="rId8" action="ppaction://hlinksldjump"/>
              </a:rPr>
              <a:t>Centro Penitenciario de San Miguel</a:t>
            </a:r>
            <a:endParaRPr lang="en" sz="1200" dirty="0" smtClean="0">
              <a:solidFill>
                <a:schemeClr val="bg1"/>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9" action="ppaction://hlinksldjump"/>
              </a:rPr>
              <a:t>Centro Penitenciario de Sonsonate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0" action="ppaction://hlinksldjump"/>
              </a:rPr>
              <a:t>Centro Penitenciario de Apanteos</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1" action="ppaction://hlinksldjump"/>
              </a:rPr>
              <a:t>Centro Penitenciario de Quezaltepeque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2" action="ppaction://hlinksldjump"/>
              </a:rPr>
              <a:t>Centro Penitenciario de Chalatenango</a:t>
            </a:r>
            <a:endParaRPr lang="en" sz="1200" dirty="0">
              <a:solidFill>
                <a:srgbClr val="FFFFFF"/>
              </a:solidFill>
              <a:latin typeface="Roboto Condensed"/>
              <a:ea typeface="Roboto Condensed"/>
              <a:cs typeface="Roboto Condensed"/>
              <a:sym typeface="Roboto Condensed"/>
            </a:endParaRPr>
          </a:p>
          <a:p>
            <a:pPr lvl="0">
              <a:spcBef>
                <a:spcPts val="0"/>
              </a:spcBef>
              <a:buNone/>
            </a:pPr>
            <a:endParaRPr lang="en" sz="1200" dirty="0">
              <a:solidFill>
                <a:schemeClr val="bg1"/>
              </a:solidFill>
              <a:latin typeface="Roboto Condensed"/>
              <a:ea typeface="Roboto Condensed"/>
              <a:cs typeface="Roboto Condensed"/>
              <a:sym typeface="Roboto Condensed"/>
            </a:endParaRPr>
          </a:p>
        </p:txBody>
      </p:sp>
      <p:sp>
        <p:nvSpPr>
          <p:cNvPr id="26" name="Shape 285"/>
          <p:cNvSpPr/>
          <p:nvPr/>
        </p:nvSpPr>
        <p:spPr>
          <a:xfrm>
            <a:off x="2426658" y="2476598"/>
            <a:ext cx="3816424" cy="2543424"/>
          </a:xfrm>
          <a:prstGeom prst="chevron">
            <a:avLst>
              <a:gd name="adj" fmla="val 29853"/>
            </a:avLst>
          </a:prstGeom>
          <a:solidFill>
            <a:srgbClr val="4BB5D9"/>
          </a:solidFill>
          <a:ln>
            <a:noFill/>
          </a:ln>
        </p:spPr>
        <p:txBody>
          <a:bodyPr lIns="91425" tIns="91425" rIns="91425" bIns="91425" anchor="ctr" anchorCtr="0">
            <a:noAutofit/>
          </a:bodyPr>
          <a:lstStyle/>
          <a:p>
            <a:pPr lvl="0"/>
            <a:r>
              <a:rPr lang="en" sz="1200" dirty="0" smtClean="0">
                <a:solidFill>
                  <a:srgbClr val="FFFFFF"/>
                </a:solidFill>
                <a:latin typeface="Roboto Condensed"/>
                <a:ea typeface="Roboto Condensed"/>
                <a:cs typeface="Roboto Condensed"/>
                <a:sym typeface="Roboto Condensed"/>
                <a:hlinkClick r:id="rId13" action="ppaction://hlinksldjump"/>
              </a:rPr>
              <a:t>Centro </a:t>
            </a:r>
            <a:r>
              <a:rPr lang="en" sz="1200" dirty="0">
                <a:solidFill>
                  <a:srgbClr val="FFFFFF"/>
                </a:solidFill>
                <a:latin typeface="Roboto Condensed"/>
                <a:ea typeface="Roboto Condensed"/>
                <a:cs typeface="Roboto Condensed"/>
                <a:sym typeface="Roboto Condensed"/>
                <a:hlinkClick r:id="rId13" action="ppaction://hlinksldjump"/>
              </a:rPr>
              <a:t>Penitenciario de </a:t>
            </a:r>
            <a:r>
              <a:rPr lang="en" sz="1200" dirty="0" smtClean="0">
                <a:solidFill>
                  <a:srgbClr val="FFFFFF"/>
                </a:solidFill>
                <a:latin typeface="Roboto Condensed"/>
                <a:ea typeface="Roboto Condensed"/>
                <a:cs typeface="Roboto Condensed"/>
                <a:sym typeface="Roboto Condensed"/>
                <a:hlinkClick r:id="rId13" action="ppaction://hlinksldjump"/>
              </a:rPr>
              <a:t>San Vicente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4"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4" action="ppaction://hlinksldjump"/>
              </a:rPr>
              <a:t>Usulután</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5" action="ppaction://hlinksldjump"/>
              </a:rPr>
              <a:t>Centro Penitenciario de </a:t>
            </a:r>
            <a:r>
              <a:rPr lang="en" sz="1200" dirty="0" smtClean="0">
                <a:solidFill>
                  <a:srgbClr val="FFFFFF"/>
                </a:solidFill>
                <a:latin typeface="Roboto Condensed"/>
                <a:ea typeface="Roboto Condensed"/>
                <a:cs typeface="Roboto Condensed"/>
                <a:sym typeface="Roboto Condensed"/>
                <a:hlinkClick r:id="rId15" action="ppaction://hlinksldjump"/>
              </a:rPr>
              <a:t>la Unión</a:t>
            </a:r>
            <a:endParaRPr lang="en" sz="1200" dirty="0" smtClean="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6" action="ppaction://hlinksldjump"/>
              </a:rPr>
              <a:t>Centro Penitenciario de Izalco</a:t>
            </a:r>
            <a:endParaRPr lang="en" sz="1200" dirty="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17"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17" action="ppaction://hlinksldjump"/>
              </a:rPr>
              <a:t>Ilopango</a:t>
            </a:r>
            <a:r>
              <a:rPr lang="en" sz="1200" dirty="0">
                <a:solidFill>
                  <a:srgbClr val="FFFFFF"/>
                </a:solidFill>
                <a:latin typeface="Roboto Condensed"/>
                <a:ea typeface="Roboto Condensed"/>
                <a:cs typeface="Roboto Condensed"/>
                <a:sym typeface="Roboto Condensed"/>
                <a:hlinkClick r:id="rId18" action="ppaction://hlinksldjump"/>
              </a:rPr>
              <a:t>Centro Penitenciario de Sensuntepeque</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19" action="ppaction://hlinksldjump"/>
              </a:rPr>
              <a:t>Centro Penitenciario de San Francisco Gotera</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0" action="ppaction://hlinksldjump"/>
              </a:rPr>
              <a:t>Centro Penitenciario de Ilobasco</a:t>
            </a:r>
            <a:endParaRPr lang="en" sz="1200" dirty="0">
              <a:solidFill>
                <a:srgbClr val="FFFFFF"/>
              </a:solidFill>
              <a:latin typeface="Roboto Condensed"/>
              <a:ea typeface="Roboto Condensed"/>
              <a:cs typeface="Roboto Condensed"/>
              <a:sym typeface="Roboto Condensed"/>
            </a:endParaRPr>
          </a:p>
          <a:p>
            <a:pPr lvl="0"/>
            <a:r>
              <a:rPr lang="en" sz="1200" dirty="0">
                <a:solidFill>
                  <a:srgbClr val="FFFFFF"/>
                </a:solidFill>
                <a:latin typeface="Roboto Condensed"/>
                <a:ea typeface="Roboto Condensed"/>
                <a:cs typeface="Roboto Condensed"/>
                <a:sym typeface="Roboto Condensed"/>
                <a:hlinkClick r:id="rId21" action="ppaction://hlinksldjump"/>
              </a:rPr>
              <a:t>Centro Penitenciario para Mujeres Granja </a:t>
            </a:r>
            <a:r>
              <a:rPr lang="en" sz="1200" dirty="0" smtClean="0">
                <a:solidFill>
                  <a:srgbClr val="FFFFFF"/>
                </a:solidFill>
                <a:latin typeface="Roboto Condensed"/>
                <a:ea typeface="Roboto Condensed"/>
                <a:cs typeface="Roboto Condensed"/>
                <a:sym typeface="Roboto Condensed"/>
                <a:hlinkClick r:id="rId21" action="ppaction://hlinksldjump"/>
              </a:rPr>
              <a:t>Izalco</a:t>
            </a:r>
            <a:endParaRPr lang="en" sz="1200" dirty="0">
              <a:solidFill>
                <a:srgbClr val="FFFFFF"/>
              </a:solidFill>
              <a:latin typeface="Roboto Condensed"/>
              <a:ea typeface="Roboto Condensed"/>
              <a:cs typeface="Roboto Condensed"/>
              <a:sym typeface="Roboto Condensed"/>
            </a:endParaRPr>
          </a:p>
        </p:txBody>
      </p:sp>
      <p:sp>
        <p:nvSpPr>
          <p:cNvPr id="27" name="Shape 286"/>
          <p:cNvSpPr/>
          <p:nvPr/>
        </p:nvSpPr>
        <p:spPr>
          <a:xfrm>
            <a:off x="5378986" y="2476598"/>
            <a:ext cx="3707904" cy="2543424"/>
          </a:xfrm>
          <a:prstGeom prst="chevron">
            <a:avLst>
              <a:gd name="adj" fmla="val 29853"/>
            </a:avLst>
          </a:prstGeom>
          <a:solidFill>
            <a:srgbClr val="3796BF"/>
          </a:solidFill>
          <a:ln>
            <a:noFill/>
          </a:ln>
        </p:spPr>
        <p:txBody>
          <a:bodyPr lIns="91425" tIns="91425" rIns="91425" bIns="91425" anchor="ctr" anchorCtr="0">
            <a:noAutofit/>
          </a:bodyPr>
          <a:lstStyle/>
          <a:p>
            <a:r>
              <a:rPr lang="en" sz="1200" dirty="0">
                <a:solidFill>
                  <a:srgbClr val="FFFFFF"/>
                </a:solidFill>
                <a:latin typeface="Roboto Condensed"/>
                <a:ea typeface="Roboto Condensed"/>
                <a:cs typeface="Roboto Condensed"/>
                <a:sym typeface="Roboto Condensed"/>
                <a:hlinkClick r:id="rId22" action="ppaction://hlinksldjump"/>
              </a:rPr>
              <a:t>Centro Penitenciario </a:t>
            </a:r>
            <a:r>
              <a:rPr lang="en" sz="1200" dirty="0" smtClean="0">
                <a:solidFill>
                  <a:srgbClr val="FFFFFF"/>
                </a:solidFill>
                <a:latin typeface="Roboto Condensed"/>
                <a:ea typeface="Roboto Condensed"/>
                <a:cs typeface="Roboto Condensed"/>
                <a:sym typeface="Roboto Condensed"/>
                <a:hlinkClick r:id="rId22" action="ppaction://hlinksldjump"/>
              </a:rPr>
              <a:t>de Izalco fase II</a:t>
            </a:r>
            <a:endParaRPr lang="en" sz="1200" dirty="0" smtClean="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23" action="ppaction://hlinksldjump"/>
              </a:rPr>
              <a:t>Centro Penitenciario de Izalco fase </a:t>
            </a:r>
            <a:r>
              <a:rPr lang="en" sz="1200" dirty="0" smtClean="0">
                <a:solidFill>
                  <a:srgbClr val="FFFFFF"/>
                </a:solidFill>
                <a:latin typeface="Roboto Condensed"/>
                <a:ea typeface="Roboto Condensed"/>
                <a:cs typeface="Roboto Condensed"/>
                <a:sym typeface="Roboto Condensed"/>
                <a:hlinkClick r:id="rId23" action="ppaction://hlinksldjump"/>
              </a:rPr>
              <a:t>III</a:t>
            </a:r>
            <a:endParaRPr lang="en" sz="1200" dirty="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4" action="ppaction://hlinksldjump"/>
              </a:rPr>
              <a:t>Centros Abiertos</a:t>
            </a:r>
            <a:endParaRPr lang="en" sz="1200" dirty="0" smtClean="0">
              <a:solidFill>
                <a:srgbClr val="FFFFFF"/>
              </a:solidFill>
              <a:latin typeface="Roboto Condensed"/>
              <a:ea typeface="Roboto Condensed"/>
              <a:cs typeface="Roboto Condensed"/>
              <a:sym typeface="Roboto Condensed"/>
            </a:endParaRPr>
          </a:p>
          <a:p>
            <a:pPr lvl="0"/>
            <a:r>
              <a:rPr lang="en" sz="1200" dirty="0" smtClean="0">
                <a:solidFill>
                  <a:srgbClr val="FFFFFF"/>
                </a:solidFill>
                <a:latin typeface="Roboto Condensed"/>
                <a:ea typeface="Roboto Condensed"/>
                <a:cs typeface="Roboto Condensed"/>
                <a:sym typeface="Roboto Condensed"/>
                <a:hlinkClick r:id="rId25" action="ppaction://hlinksldjump"/>
              </a:rPr>
              <a:t>Granja Penitenciaria para hombres de Santa Ana</a:t>
            </a:r>
            <a:endParaRPr lang="en" sz="1200" dirty="0" smtClean="0">
              <a:solidFill>
                <a:srgbClr val="FFFFFF"/>
              </a:solidFill>
              <a:latin typeface="Roboto Condensed"/>
              <a:ea typeface="Roboto Condensed"/>
              <a:cs typeface="Roboto Condensed"/>
              <a:sym typeface="Roboto Condensed"/>
            </a:endParaRPr>
          </a:p>
          <a:p>
            <a:r>
              <a:rPr lang="en" sz="1200" dirty="0">
                <a:solidFill>
                  <a:srgbClr val="FFFFFF"/>
                </a:solidFill>
                <a:latin typeface="Roboto Condensed"/>
                <a:ea typeface="Roboto Condensed"/>
                <a:cs typeface="Roboto Condensed"/>
                <a:sym typeface="Roboto Condensed"/>
                <a:hlinkClick r:id="rId26" action="ppaction://hlinksldjump"/>
              </a:rPr>
              <a:t>Granja Penitenciaria para hombres de </a:t>
            </a:r>
            <a:r>
              <a:rPr lang="en" sz="1200" dirty="0" smtClean="0">
                <a:solidFill>
                  <a:srgbClr val="FFFFFF"/>
                </a:solidFill>
                <a:latin typeface="Roboto Condensed"/>
                <a:ea typeface="Roboto Condensed"/>
                <a:cs typeface="Roboto Condensed"/>
                <a:sym typeface="Roboto Condensed"/>
                <a:hlinkClick r:id="rId26" action="ppaction://hlinksldjump"/>
              </a:rPr>
              <a:t>Zacatecoluca</a:t>
            </a:r>
            <a:endParaRPr lang="en" sz="1200" dirty="0" smtClean="0">
              <a:solidFill>
                <a:srgbClr val="FFFFFF"/>
              </a:solidFill>
              <a:latin typeface="Roboto Condensed"/>
              <a:ea typeface="Roboto Condensed"/>
              <a:cs typeface="Roboto Condensed"/>
              <a:sym typeface="Roboto Condensed"/>
              <a:hlinkClick r:id="rId25" action="ppaction://hlinksldjump"/>
            </a:endParaRPr>
          </a:p>
        </p:txBody>
      </p:sp>
      <p:sp>
        <p:nvSpPr>
          <p:cNvPr id="29" name="Shape 157"/>
          <p:cNvSpPr txBox="1">
            <a:spLocks/>
          </p:cNvSpPr>
          <p:nvPr/>
        </p:nvSpPr>
        <p:spPr>
          <a:xfrm>
            <a:off x="763960" y="915566"/>
            <a:ext cx="7624464" cy="504057"/>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2800" dirty="0" smtClean="0">
                <a:solidFill>
                  <a:srgbClr val="002F5F"/>
                </a:solidFill>
              </a:rPr>
              <a:t>CENTROS Y GRANJAS PENITENCIARIAS</a:t>
            </a:r>
            <a:endParaRPr lang="es-SV" sz="2800" dirty="0">
              <a:solidFill>
                <a:srgbClr val="002F5F"/>
              </a:solidFill>
            </a:endParaRPr>
          </a:p>
        </p:txBody>
      </p:sp>
      <p:sp>
        <p:nvSpPr>
          <p:cNvPr id="30" name="Shape 229"/>
          <p:cNvSpPr txBox="1">
            <a:spLocks/>
          </p:cNvSpPr>
          <p:nvPr/>
        </p:nvSpPr>
        <p:spPr>
          <a:xfrm>
            <a:off x="323528" y="1392215"/>
            <a:ext cx="8424936" cy="963511"/>
          </a:xfrm>
          <a:prstGeom prst="rect">
            <a:avLst/>
          </a:prstGeom>
          <a:noFill/>
          <a:ln>
            <a:noFill/>
          </a:ln>
          <a:effectLst>
            <a:glow rad="101600">
              <a:schemeClr val="bg1">
                <a:alpha val="40000"/>
              </a:schemeClr>
            </a:glow>
            <a:outerShdw blurRad="50800" dir="12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rgbClr val="2779C3"/>
                </a:solidFill>
              </a:rPr>
              <a:t> Hipervínculos. </a:t>
            </a:r>
            <a:r>
              <a:rPr lang="es-SV" sz="1400" dirty="0">
                <a:solidFill>
                  <a:srgbClr val="2779C3"/>
                </a:solidFill>
              </a:rPr>
              <a:t>H</a:t>
            </a:r>
            <a:r>
              <a:rPr lang="es-SV" sz="1400" dirty="0" smtClean="0">
                <a:solidFill>
                  <a:srgbClr val="2779C3"/>
                </a:solidFill>
              </a:rPr>
              <a:t>aga clic sobre el nombre del Centro o Granja Penitenciaria a la que quiere acceder para llegar a la diapositiva donde está la descripción de dicho Centro o Granja Penitenciaria del cual desea conocer mas información, del mismo modo en cada diapositiva donde encuentre la imagen con la palabra </a:t>
            </a:r>
            <a:r>
              <a:rPr lang="es-SV" sz="1400" b="1" dirty="0" smtClean="0">
                <a:solidFill>
                  <a:srgbClr val="2779C3"/>
                </a:solidFill>
              </a:rPr>
              <a:t>VOLVER</a:t>
            </a:r>
            <a:r>
              <a:rPr lang="es-SV" sz="1400" dirty="0" smtClean="0">
                <a:solidFill>
                  <a:srgbClr val="2779C3"/>
                </a:solidFill>
              </a:rPr>
              <a:t> encontrará un hipervínculo para regresar al índice correspondiente.</a:t>
            </a:r>
          </a:p>
          <a:p>
            <a:pPr algn="just">
              <a:buFont typeface="Oswald"/>
              <a:buNone/>
            </a:pPr>
            <a:endParaRPr lang="es-SV" sz="1250" b="1" dirty="0" smtClean="0"/>
          </a:p>
          <a:p>
            <a:pPr>
              <a:buFont typeface="Oswald"/>
              <a:buNone/>
            </a:pPr>
            <a:endParaRPr lang="es-ES" sz="1250" dirty="0" smtClean="0"/>
          </a:p>
        </p:txBody>
      </p:sp>
    </p:spTree>
    <p:extLst>
      <p:ext uri="{BB962C8B-B14F-4D97-AF65-F5344CB8AC3E}">
        <p14:creationId xmlns:p14="http://schemas.microsoft.com/office/powerpoint/2010/main" val="53776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796BF"/>
        </a:solidFill>
        <a:effectLst/>
      </p:bgPr>
    </p:bg>
    <p:spTree>
      <p:nvGrpSpPr>
        <p:cNvPr id="1" name="Shape 354"/>
        <p:cNvGrpSpPr/>
        <p:nvPr/>
      </p:nvGrpSpPr>
      <p:grpSpPr>
        <a:xfrm>
          <a:off x="0" y="0"/>
          <a:ext cx="0" cy="0"/>
          <a:chOff x="0" y="0"/>
          <a:chExt cx="0" cy="0"/>
        </a:xfrm>
      </p:grpSpPr>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483518"/>
            <a:ext cx="7403520" cy="439248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DE ATENCION INTEGRAL EN SALUD PARA PERSONAS PRIVADAS DE LIBERTAD,</a:t>
            </a:r>
            <a:r>
              <a:rPr lang="es-SV" sz="2400" b="1" dirty="0" smtClean="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SANTA ANA.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condenados</a:t>
            </a:r>
            <a:endParaRPr lang="es-SV" sz="1800" dirty="0" smtClean="0">
              <a:solidFill>
                <a:schemeClr val="bg1"/>
              </a:solidFill>
              <a:latin typeface="Oswald" charset="0"/>
            </a:endParaRP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32</a:t>
            </a:r>
            <a:r>
              <a:rPr lang="es-SV" sz="1800" dirty="0" smtClean="0">
                <a:solidFill>
                  <a:schemeClr val="bg1"/>
                </a:solidFill>
                <a:latin typeface="Oswald" charset="0"/>
              </a:rPr>
              <a:t>		Personal Masculino: </a:t>
            </a:r>
            <a:r>
              <a:rPr lang="es-SV" sz="1800" dirty="0" smtClean="0">
                <a:solidFill>
                  <a:schemeClr val="bg1"/>
                </a:solidFill>
                <a:latin typeface="Oswald" charset="0"/>
              </a:rPr>
              <a:t>84</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Gerónimo Reyes </a:t>
            </a:r>
            <a:r>
              <a:rPr lang="es-SV" sz="1400" b="1" dirty="0" err="1" smtClean="0">
                <a:solidFill>
                  <a:schemeClr val="bg1"/>
                </a:solidFill>
                <a:effectLst>
                  <a:outerShdw blurRad="38100" dist="38100" dir="2700000" algn="tl">
                    <a:srgbClr val="000000">
                      <a:alpha val="43137"/>
                    </a:srgbClr>
                  </a:outerShdw>
                </a:effectLst>
              </a:rPr>
              <a:t>Páiz</a:t>
            </a:r>
            <a:r>
              <a:rPr lang="es-SV" sz="1400" b="1" dirty="0">
                <a:solidFill>
                  <a:schemeClr val="bg1"/>
                </a:solidFill>
                <a:effectLst>
                  <a:outerShdw blurRad="38100" dist="38100" dir="2700000" algn="tl">
                    <a:srgbClr val="000000">
                      <a:alpha val="43137"/>
                    </a:srgbClr>
                  </a:outerShdw>
                </a:effectLst>
              </a:rPr>
              <a:t>. Director </a:t>
            </a:r>
            <a:r>
              <a:rPr lang="es-SV" sz="1400" b="1" dirty="0" smtClean="0">
                <a:solidFill>
                  <a:schemeClr val="bg1"/>
                </a:solidFill>
                <a:effectLst>
                  <a:outerShdw blurRad="38100" dist="38100" dir="2700000" algn="tl">
                    <a:srgbClr val="000000">
                      <a:alpha val="43137"/>
                    </a:srgbClr>
                  </a:outerShdw>
                </a:effectLst>
              </a:rPr>
              <a:t>Centro de Cumplimiento de Penas de Santa Ana (Penitenciaría Occidental)</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5" name="Shape 330"/>
          <p:cNvSpPr/>
          <p:nvPr/>
        </p:nvSpPr>
        <p:spPr>
          <a:xfrm>
            <a:off x="899592" y="216024"/>
            <a:ext cx="7403520" cy="48760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LA ESPERANZA, PENITENCIARIA CENTRAL</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 y a la vez es un </a:t>
            </a:r>
            <a:r>
              <a:rPr lang="es-SV" sz="1800" dirty="0">
                <a:solidFill>
                  <a:schemeClr val="bg1"/>
                </a:solidFill>
                <a:latin typeface="Oswald" charset="0"/>
              </a:rPr>
              <a:t>Centro preventivo, para la custodia de detenidos provisionalmente </a:t>
            </a:r>
            <a:r>
              <a:rPr lang="es-SV" sz="1800" dirty="0" smtClean="0">
                <a:solidFill>
                  <a:schemeClr val="bg1"/>
                </a:solidFill>
                <a:latin typeface="Oswald" charset="0"/>
              </a:rPr>
              <a:t>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44</a:t>
            </a:r>
            <a:r>
              <a:rPr lang="es-SV" sz="1800" dirty="0" smtClean="0">
                <a:solidFill>
                  <a:schemeClr val="bg1"/>
                </a:solidFill>
                <a:latin typeface="Oswald" charset="0"/>
              </a:rPr>
              <a:t>		Personal Masculino: 129</a:t>
            </a:r>
          </a:p>
          <a:p>
            <a:pPr marL="285750" lvl="0" indent="-285750" algn="ctr">
              <a:buFont typeface="Wingdings" pitchFamily="2" charset="2"/>
              <a:buChar char="q"/>
            </a:pPr>
            <a:endParaRPr lang="es-SV" dirty="0" smtClean="0">
              <a:solidFill>
                <a:srgbClr val="FFFFFF"/>
              </a:solidFill>
              <a:latin typeface="Oswald" charset="0"/>
            </a:endParaRPr>
          </a:p>
        </p:txBody>
      </p:sp>
      <p:sp>
        <p:nvSpPr>
          <p:cNvPr id="6" name="Shape 229"/>
          <p:cNvSpPr txBox="1">
            <a:spLocks/>
          </p:cNvSpPr>
          <p:nvPr/>
        </p:nvSpPr>
        <p:spPr>
          <a:xfrm>
            <a:off x="899592" y="915566"/>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 Elmer Mauricio Mira. </a:t>
            </a:r>
            <a:r>
              <a:rPr lang="es-SV" sz="1400" b="1" dirty="0">
                <a:solidFill>
                  <a:schemeClr val="bg1"/>
                </a:solidFill>
                <a:effectLst>
                  <a:outerShdw blurRad="38100" dist="38100" dir="2700000" algn="tl">
                    <a:srgbClr val="000000">
                      <a:alpha val="43137"/>
                    </a:srgbClr>
                  </a:outerShdw>
                </a:effectLst>
              </a:rPr>
              <a:t>Director </a:t>
            </a:r>
            <a:r>
              <a:rPr lang="es-SV" sz="1400" b="1" dirty="0" smtClean="0">
                <a:solidFill>
                  <a:schemeClr val="bg1"/>
                </a:solidFill>
                <a:effectLst>
                  <a:outerShdw blurRad="38100" dist="38100" dir="2700000" algn="tl">
                    <a:srgbClr val="000000">
                      <a:alpha val="43137"/>
                    </a:srgbClr>
                  </a:outerShdw>
                </a:effectLst>
              </a:rPr>
              <a:t>Centro Preventivo y de Cumplimiento de Penas de La Esperanza, Penitenciaría Central.</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9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611560" y="267493"/>
            <a:ext cx="7848872" cy="4766699"/>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a:t>
            </a:r>
            <a:r>
              <a:rPr lang="es-SV" sz="2400" b="1" dirty="0" smtClean="0">
                <a:solidFill>
                  <a:srgbClr val="F39D03"/>
                </a:solidFill>
                <a:effectLst>
                  <a:outerShdw blurRad="38100" dist="38100" dir="2700000" algn="tl">
                    <a:srgbClr val="000000">
                      <a:alpha val="43137"/>
                    </a:srgbClr>
                  </a:outerShdw>
                </a:effectLst>
                <a:latin typeface="Oswald" charset="0"/>
              </a:rPr>
              <a:t>DE ZACATECOLUCA.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a:t>
            </a:r>
            <a:r>
              <a:rPr lang="es-SV" sz="1800" dirty="0" smtClean="0">
                <a:solidFill>
                  <a:schemeClr val="bg1"/>
                </a:solidFill>
                <a:latin typeface="Oswald" charset="0"/>
              </a:rPr>
              <a:t>Seguridad</a:t>
            </a:r>
            <a:r>
              <a:rPr lang="es-SV" sz="1800" dirty="0">
                <a:solidFill>
                  <a:schemeClr val="bg1"/>
                </a:solidFill>
                <a:latin typeface="Oswald" charset="0"/>
              </a:rPr>
              <a:t>, Para aquellos internos que presenten problemas de inadaptación </a:t>
            </a:r>
            <a:r>
              <a:rPr lang="es-SV" sz="1800" dirty="0" smtClean="0">
                <a:solidFill>
                  <a:schemeClr val="bg1"/>
                </a:solidFill>
                <a:latin typeface="Oswald" charset="0"/>
              </a:rPr>
              <a:t>extrema </a:t>
            </a:r>
            <a:r>
              <a:rPr lang="es-SV" sz="1800" dirty="0">
                <a:solidFill>
                  <a:schemeClr val="bg1"/>
                </a:solidFill>
                <a:latin typeface="Oswald" charset="0"/>
              </a:rPr>
              <a:t>en los centros ordinarios y abiertos, Centros de Seguridad constituyendo un </a:t>
            </a:r>
            <a:r>
              <a:rPr lang="es-SV" sz="1800" dirty="0" smtClean="0">
                <a:solidFill>
                  <a:schemeClr val="bg1"/>
                </a:solidFill>
                <a:latin typeface="Oswald" charset="0"/>
              </a:rPr>
              <a:t>peligro </a:t>
            </a:r>
            <a:r>
              <a:rPr lang="es-SV" sz="1800" dirty="0">
                <a:solidFill>
                  <a:schemeClr val="bg1"/>
                </a:solidFill>
                <a:latin typeface="Oswald" charset="0"/>
              </a:rPr>
              <a:t>para la seguridad del mismo interno, de los otros internos y demás personas </a:t>
            </a:r>
            <a:r>
              <a:rPr lang="es-SV" sz="1800" dirty="0" smtClean="0">
                <a:solidFill>
                  <a:schemeClr val="bg1"/>
                </a:solidFill>
                <a:latin typeface="Oswald" charset="0"/>
              </a:rPr>
              <a:t>relacionada </a:t>
            </a:r>
            <a:r>
              <a:rPr lang="es-SV" sz="1800" dirty="0">
                <a:solidFill>
                  <a:schemeClr val="bg1"/>
                </a:solidFill>
                <a:latin typeface="Oswald" charset="0"/>
              </a:rPr>
              <a:t>con el centro</a:t>
            </a:r>
            <a:r>
              <a:rPr lang="es-SV" sz="1800" dirty="0" smtClean="0">
                <a:solidFill>
                  <a:schemeClr val="bg1"/>
                </a:solidFill>
                <a:latin typeface="Oswald" charset="0"/>
              </a:rPr>
              <a:t>.</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29</a:t>
            </a:r>
            <a:r>
              <a:rPr lang="es-SV" sz="1800" dirty="0" smtClean="0">
                <a:solidFill>
                  <a:schemeClr val="bg1"/>
                </a:solidFill>
                <a:latin typeface="Oswald" charset="0"/>
              </a:rPr>
              <a:t>		Personal Masculino: </a:t>
            </a:r>
            <a:r>
              <a:rPr lang="es-SV" sz="1800" dirty="0" smtClean="0">
                <a:solidFill>
                  <a:schemeClr val="bg1"/>
                </a:solidFill>
                <a:latin typeface="Oswald" charset="0"/>
              </a:rPr>
              <a:t>101</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99592" y="843558"/>
            <a:ext cx="740352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Subcomisionado </a:t>
            </a:r>
            <a:r>
              <a:rPr lang="es-SV" sz="1400" b="1" dirty="0">
                <a:solidFill>
                  <a:schemeClr val="bg1"/>
                </a:solidFill>
                <a:effectLst>
                  <a:outerShdw blurRad="38100" dist="38100" dir="2700000" algn="tl">
                    <a:srgbClr val="000000">
                      <a:alpha val="43137"/>
                    </a:srgbClr>
                  </a:outerShdw>
                </a:effectLst>
              </a:rPr>
              <a:t>Iván Orlando Rivas. Director Centro Penal Zacatecoluca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18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JUCUAPA</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a:t>
            </a:r>
            <a:r>
              <a:rPr lang="es-SV" sz="1800" dirty="0" smtClean="0">
                <a:solidFill>
                  <a:schemeClr val="bg1"/>
                </a:solidFill>
                <a:latin typeface="Oswald" charset="0"/>
              </a:rPr>
              <a:t>Preventivo</a:t>
            </a:r>
            <a:r>
              <a:rPr lang="es-SV" sz="1800" dirty="0">
                <a:solidFill>
                  <a:schemeClr val="bg1"/>
                </a:solidFill>
                <a:latin typeface="Oswald" charset="0"/>
              </a:rPr>
              <a:t>, </a:t>
            </a:r>
            <a:r>
              <a:rPr lang="es-SV" sz="1800" dirty="0" smtClean="0">
                <a:solidFill>
                  <a:schemeClr val="bg1"/>
                </a:solidFill>
                <a:latin typeface="Oswald" charset="0"/>
              </a:rPr>
              <a:t>Exclusivo </a:t>
            </a:r>
            <a:r>
              <a:rPr lang="es-SV" sz="1800" dirty="0">
                <a:solidFill>
                  <a:schemeClr val="bg1"/>
                </a:solidFill>
                <a:latin typeface="Oswald" charset="0"/>
              </a:rPr>
              <a:t>para la custodia de detenidos provisionalmente </a:t>
            </a:r>
            <a:r>
              <a:rPr lang="es-SV" sz="1800" dirty="0" smtClean="0">
                <a:solidFill>
                  <a:schemeClr val="bg1"/>
                </a:solidFill>
                <a:latin typeface="Oswald" charset="0"/>
              </a:rPr>
              <a:t>por orden judicial.</a:t>
            </a:r>
          </a:p>
          <a:p>
            <a:pPr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13</a:t>
            </a:r>
            <a:r>
              <a:rPr lang="es-SV" sz="1800" dirty="0" smtClean="0">
                <a:solidFill>
                  <a:schemeClr val="bg1"/>
                </a:solidFill>
                <a:latin typeface="Oswald" charset="0"/>
              </a:rPr>
              <a:t>		Personal Masculino: </a:t>
            </a:r>
            <a:r>
              <a:rPr lang="es-SV" sz="1800" dirty="0" smtClean="0">
                <a:solidFill>
                  <a:schemeClr val="bg1"/>
                </a:solidFill>
                <a:latin typeface="Oswald" charset="0"/>
              </a:rPr>
              <a:t>30</a:t>
            </a:r>
            <a:endParaRPr lang="es-SV" sz="1800" dirty="0" smtClean="0">
              <a:solidFill>
                <a:schemeClr val="bg1"/>
              </a:solidFill>
              <a:latin typeface="Oswald" charset="0"/>
            </a:endParaRPr>
          </a:p>
          <a:p>
            <a:pPr lvl="0" algn="ctr"/>
            <a:endParaRPr lang="es-SV" dirty="0" smtClean="0">
              <a:solidFill>
                <a:srgbClr val="FFFFFF"/>
              </a:solidFill>
              <a:latin typeface="Oswald" charset="0"/>
            </a:endParaRPr>
          </a:p>
        </p:txBody>
      </p:sp>
      <p:sp>
        <p:nvSpPr>
          <p:cNvPr id="5" name="Shape 229"/>
          <p:cNvSpPr txBox="1">
            <a:spLocks/>
          </p:cNvSpPr>
          <p:nvPr/>
        </p:nvSpPr>
        <p:spPr>
          <a:xfrm>
            <a:off x="1331640" y="987574"/>
            <a:ext cx="669009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Francisco Javier Ortiz. Director Centro Penal Jucuapa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285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
            <a:ext cx="8640960" cy="514350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METAPAN</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13</a:t>
            </a:r>
            <a:r>
              <a:rPr lang="es-SV" sz="1800" dirty="0" smtClean="0">
                <a:solidFill>
                  <a:schemeClr val="bg1"/>
                </a:solidFill>
                <a:latin typeface="Oswald" charset="0"/>
              </a:rPr>
              <a:t>		Personal Masculino: </a:t>
            </a:r>
            <a:r>
              <a:rPr lang="es-SV" sz="1800" dirty="0" smtClean="0">
                <a:solidFill>
                  <a:schemeClr val="bg1"/>
                </a:solidFill>
                <a:latin typeface="Oswald" charset="0"/>
              </a:rPr>
              <a:t>27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323528" y="1131590"/>
            <a:ext cx="842493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German </a:t>
            </a:r>
            <a:r>
              <a:rPr lang="es-SV" sz="1400" b="1" dirty="0">
                <a:solidFill>
                  <a:schemeClr val="bg1"/>
                </a:solidFill>
                <a:effectLst>
                  <a:outerShdw blurRad="38100" dist="38100" dir="2700000" algn="tl">
                    <a:srgbClr val="000000">
                      <a:alpha val="43137"/>
                    </a:srgbClr>
                  </a:outerShdw>
                </a:effectLst>
              </a:rPr>
              <a:t>Alberto Pérez </a:t>
            </a:r>
            <a:r>
              <a:rPr lang="es-SV" sz="1400" b="1" dirty="0" err="1" smtClean="0">
                <a:solidFill>
                  <a:schemeClr val="bg1"/>
                </a:solidFill>
                <a:effectLst>
                  <a:outerShdw blurRad="38100" dist="38100" dir="2700000" algn="tl">
                    <a:srgbClr val="000000">
                      <a:alpha val="43137"/>
                    </a:srgbClr>
                  </a:outerShdw>
                </a:effectLst>
              </a:rPr>
              <a:t>Menjívar</a:t>
            </a:r>
            <a:r>
              <a:rPr lang="es-SV" sz="1400" b="1" dirty="0">
                <a:solidFill>
                  <a:schemeClr val="bg1"/>
                </a:solidFill>
                <a:effectLst>
                  <a:outerShdw blurRad="38100" dist="38100" dir="2700000" algn="tl">
                    <a:srgbClr val="000000">
                      <a:alpha val="43137"/>
                    </a:srgbClr>
                  </a:outerShdw>
                </a:effectLst>
              </a:rPr>
              <a:t>. Director del Centro Preventivo y de Cumplimiento de Penas Metapán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32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DIRECCION GENERAL DE CENTROS PENALES</a:t>
            </a:r>
            <a:endParaRPr lang="es-SV" sz="3600" dirty="0">
              <a:effectLst>
                <a:outerShdw blurRad="38100" dist="38100" dir="2700000" algn="tl">
                  <a:srgbClr val="000000">
                    <a:alpha val="43137"/>
                  </a:srgbClr>
                </a:outerShdw>
              </a:effectLst>
            </a:endParaRPr>
          </a:p>
        </p:txBody>
      </p:sp>
      <p:sp>
        <p:nvSpPr>
          <p:cNvPr id="6" name="Shape 330"/>
          <p:cNvSpPr/>
          <p:nvPr/>
        </p:nvSpPr>
        <p:spPr>
          <a:xfrm>
            <a:off x="1043608" y="1851670"/>
            <a:ext cx="6984776" cy="252028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q"/>
            </a:pPr>
            <a:r>
              <a:rPr lang="es-SV" sz="1800" b="1" dirty="0" smtClean="0">
                <a:solidFill>
                  <a:srgbClr val="FFFFFF"/>
                </a:solidFill>
                <a:effectLst>
                  <a:outerShdw blurRad="38100" dist="38100" dir="2700000" algn="tl">
                    <a:srgbClr val="000000">
                      <a:alpha val="43137"/>
                    </a:srgbClr>
                  </a:outerShdw>
                </a:effectLst>
                <a:latin typeface="Oswald" charset="0"/>
              </a:rPr>
              <a:t>Dirección </a:t>
            </a:r>
            <a:r>
              <a:rPr lang="es-SV" sz="1800" b="1" dirty="0">
                <a:solidFill>
                  <a:srgbClr val="FFFFFF"/>
                </a:solidFill>
                <a:effectLst>
                  <a:outerShdw blurRad="38100" dist="38100" dir="2700000" algn="tl">
                    <a:srgbClr val="000000">
                      <a:alpha val="43137"/>
                    </a:srgbClr>
                  </a:outerShdw>
                </a:effectLst>
                <a:latin typeface="Oswald" charset="0"/>
              </a:rPr>
              <a:t>General de Centros Penales. </a:t>
            </a:r>
            <a:r>
              <a:rPr lang="es-SV" sz="1800" dirty="0">
                <a:solidFill>
                  <a:srgbClr val="FFFFFF"/>
                </a:solidFill>
                <a:effectLst>
                  <a:outerShdw blurRad="38100" dist="38100" dir="2700000" algn="tl">
                    <a:srgbClr val="000000">
                      <a:alpha val="43137"/>
                    </a:srgbClr>
                  </a:outerShdw>
                </a:effectLst>
                <a:latin typeface="Oswald" charset="0"/>
              </a:rPr>
              <a:t>Es la encargada de organizar el funcionamiento y control administrativo de los Centros Penitenciarios; así como de todas las unidades que la </a:t>
            </a:r>
            <a:r>
              <a:rPr lang="es-SV" sz="1800" dirty="0" smtClean="0">
                <a:solidFill>
                  <a:srgbClr val="FFFFFF"/>
                </a:solidFill>
                <a:effectLst>
                  <a:outerShdw blurRad="38100" dist="38100" dir="2700000" algn="tl">
                    <a:srgbClr val="000000">
                      <a:alpha val="43137"/>
                    </a:srgbClr>
                  </a:outerShdw>
                </a:effectLst>
                <a:latin typeface="Oswald" charset="0"/>
              </a:rPr>
              <a:t>conforman.</a:t>
            </a: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just"/>
            <a:endParaRPr lang="es-SV" sz="1800" dirty="0" smtClean="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Cantidad de Personal:</a:t>
            </a:r>
          </a:p>
          <a:p>
            <a:pPr lvl="0" algn="ctr"/>
            <a:endParaRPr lang="es-SV" sz="1800" dirty="0">
              <a:solidFill>
                <a:srgbClr val="FFFFFF"/>
              </a:solidFill>
              <a:effectLst>
                <a:outerShdw blurRad="38100" dist="38100" dir="2700000" algn="tl">
                  <a:srgbClr val="000000">
                    <a:alpha val="43137"/>
                  </a:srgbClr>
                </a:outerShdw>
              </a:effectLst>
              <a:latin typeface="Oswald" charset="0"/>
            </a:endParaRPr>
          </a:p>
          <a:p>
            <a:pPr lvl="0" algn="ctr"/>
            <a:r>
              <a:rPr lang="es-SV" sz="1800" dirty="0" smtClean="0">
                <a:solidFill>
                  <a:srgbClr val="FFFFFF"/>
                </a:solidFill>
                <a:effectLst>
                  <a:outerShdw blurRad="38100" dist="38100" dir="2700000" algn="tl">
                    <a:srgbClr val="000000">
                      <a:alpha val="43137"/>
                    </a:srgbClr>
                  </a:outerShdw>
                </a:effectLst>
                <a:latin typeface="Oswald" charset="0"/>
              </a:rPr>
              <a:t>Personal Femenino: </a:t>
            </a:r>
            <a:r>
              <a:rPr lang="es-SV" sz="1800" dirty="0" smtClean="0">
                <a:solidFill>
                  <a:srgbClr val="FFFFFF"/>
                </a:solidFill>
                <a:effectLst>
                  <a:outerShdw blurRad="38100" dist="38100" dir="2700000" algn="tl">
                    <a:srgbClr val="000000">
                      <a:alpha val="43137"/>
                    </a:srgbClr>
                  </a:outerShdw>
                </a:effectLst>
                <a:latin typeface="Oswald" charset="0"/>
              </a:rPr>
              <a:t>10</a:t>
            </a:r>
            <a:r>
              <a:rPr lang="es-SV" sz="1800" dirty="0" smtClean="0">
                <a:solidFill>
                  <a:srgbClr val="FFFFFF"/>
                </a:solidFill>
                <a:effectLst>
                  <a:outerShdw blurRad="38100" dist="38100" dir="2700000" algn="tl">
                    <a:srgbClr val="000000">
                      <a:alpha val="43137"/>
                    </a:srgbClr>
                  </a:outerShdw>
                </a:effectLst>
                <a:latin typeface="Oswald" charset="0"/>
              </a:rPr>
              <a:t>		Personal Masculino: </a:t>
            </a:r>
            <a:r>
              <a:rPr lang="es-SV" sz="1800" dirty="0" smtClean="0">
                <a:solidFill>
                  <a:srgbClr val="FFFFFF"/>
                </a:solidFill>
                <a:effectLst>
                  <a:outerShdw blurRad="38100" dist="38100" dir="2700000" algn="tl">
                    <a:srgbClr val="000000">
                      <a:alpha val="43137"/>
                    </a:srgbClr>
                  </a:outerShdw>
                </a:effectLst>
                <a:latin typeface="Oswald" charset="0"/>
              </a:rPr>
              <a:t>6</a:t>
            </a:r>
            <a:endParaRPr lang="es-SV" sz="1800" dirty="0" smtClean="0">
              <a:solidFill>
                <a:srgbClr val="FFFFFF"/>
              </a:solidFill>
              <a:effectLst>
                <a:outerShdw blurRad="38100" dist="38100" dir="2700000" algn="tl">
                  <a:srgbClr val="000000">
                    <a:alpha val="43137"/>
                  </a:srgbClr>
                </a:outerShdw>
              </a:effectLst>
              <a:latin typeface="Oswald" charset="0"/>
            </a:endParaRPr>
          </a:p>
          <a:p>
            <a:pPr marL="285750" lvl="0" indent="-285750" algn="ctr">
              <a:buFont typeface="Wingdings" pitchFamily="2" charset="2"/>
              <a:buChar char="q"/>
            </a:pPr>
            <a:endParaRPr lang="es-SV" sz="1500" dirty="0" smtClean="0">
              <a:solidFill>
                <a:srgbClr val="FFFFFF"/>
              </a:solidFill>
              <a:latin typeface="Oswald" charset="0"/>
            </a:endParaRPr>
          </a:p>
        </p:txBody>
      </p:sp>
      <p:pic>
        <p:nvPicPr>
          <p:cNvPr id="7" name="6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8"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Funcionario Responsable: </a:t>
            </a:r>
            <a:endParaRPr lang="es-SV" sz="1400" b="1" dirty="0" smtClean="0">
              <a:solidFill>
                <a:schemeClr val="bg1"/>
              </a:solidFill>
              <a:effectLst>
                <a:outerShdw blurRad="38100" dist="38100" dir="2700000" algn="tl">
                  <a:srgbClr val="000000">
                    <a:alpha val="43137"/>
                  </a:srgbClr>
                </a:outerShdw>
              </a:effectLst>
            </a:endParaRPr>
          </a:p>
          <a:p>
            <a:pPr algn="just">
              <a:buNone/>
            </a:pPr>
            <a:r>
              <a:rPr lang="es-SV" sz="1400" b="1" dirty="0" smtClean="0">
                <a:solidFill>
                  <a:schemeClr val="bg1"/>
                </a:solidFill>
                <a:effectLst>
                  <a:outerShdw blurRad="38100" dist="38100" dir="2700000" algn="tl">
                    <a:srgbClr val="000000">
                      <a:alpha val="43137"/>
                    </a:srgbClr>
                  </a:outerShdw>
                </a:effectLst>
              </a:rPr>
              <a:t>Subcomisionado Marco Tulio Lima Molina. Director General de Centros Penales</a:t>
            </a:r>
            <a:endParaRPr lang="es-ES" sz="125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95486"/>
            <a:ext cx="8790462" cy="4608512"/>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CIUDAD BARRIOS</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21</a:t>
            </a:r>
            <a:r>
              <a:rPr lang="es-SV" sz="1800" dirty="0" smtClean="0">
                <a:solidFill>
                  <a:schemeClr val="bg1"/>
                </a:solidFill>
                <a:latin typeface="Oswald" charset="0"/>
              </a:rPr>
              <a:t>		Personal Masculino: </a:t>
            </a:r>
            <a:r>
              <a:rPr lang="es-SV" sz="1800" dirty="0" smtClean="0">
                <a:solidFill>
                  <a:schemeClr val="bg1"/>
                </a:solidFill>
                <a:latin typeface="Oswald" charset="0"/>
              </a:rPr>
              <a:t>58</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6311" y="987574"/>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a:t>
            </a:r>
            <a:r>
              <a:rPr lang="es-SV" sz="1400" b="1" dirty="0">
                <a:solidFill>
                  <a:schemeClr val="bg1"/>
                </a:solidFill>
                <a:effectLst>
                  <a:outerShdw blurRad="38100" dist="38100" dir="2700000" algn="tl">
                    <a:srgbClr val="000000">
                      <a:alpha val="43137"/>
                    </a:srgbClr>
                  </a:outerShdw>
                </a:effectLst>
              </a:rPr>
              <a:t> Juan José Ramírez Montano. Director Centro Penal Ciudad Barrios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8107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288032"/>
            <a:ext cx="8496944" cy="480399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MIGUEL</a:t>
            </a:r>
            <a:r>
              <a:rPr lang="es-SV" sz="2400" b="1" dirty="0" smtClean="0">
                <a:solidFill>
                  <a:srgbClr val="F39D03"/>
                </a:solidFill>
                <a:effectLst>
                  <a:outerShdw blurRad="38100" dist="38100" dir="2700000" algn="tl">
                    <a:srgbClr val="000000">
                      <a:alpha val="43137"/>
                    </a:srgbClr>
                  </a:outerShdw>
                </a:effectLst>
                <a:latin typeface="Oswald" charset="0"/>
              </a:rPr>
              <a:t>. </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21</a:t>
            </a:r>
            <a:r>
              <a:rPr lang="es-SV" sz="1800" dirty="0" smtClean="0">
                <a:solidFill>
                  <a:schemeClr val="bg1"/>
                </a:solidFill>
                <a:latin typeface="Oswald" charset="0"/>
              </a:rPr>
              <a:t>		Personal Masculino: 54</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683568" y="1203598"/>
            <a:ext cx="7776864"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Rosa </a:t>
            </a:r>
            <a:r>
              <a:rPr lang="es-SV" sz="1400" b="1" dirty="0">
                <a:solidFill>
                  <a:schemeClr val="bg1"/>
                </a:solidFill>
                <a:effectLst>
                  <a:outerShdw blurRad="38100" dist="38100" dir="2700000" algn="tl">
                    <a:srgbClr val="000000">
                      <a:alpha val="43137"/>
                    </a:srgbClr>
                  </a:outerShdw>
                </a:effectLst>
              </a:rPr>
              <a:t>Maritza </a:t>
            </a:r>
            <a:r>
              <a:rPr lang="es-SV" sz="1400" b="1" dirty="0" err="1">
                <a:solidFill>
                  <a:schemeClr val="bg1"/>
                </a:solidFill>
                <a:effectLst>
                  <a:outerShdw blurRad="38100" dist="38100" dir="2700000" algn="tl">
                    <a:srgbClr val="000000">
                      <a:alpha val="43137"/>
                    </a:srgbClr>
                  </a:outerShdw>
                </a:effectLst>
              </a:rPr>
              <a:t>Cubías</a:t>
            </a:r>
            <a:r>
              <a:rPr lang="es-SV" sz="1400" b="1" dirty="0">
                <a:solidFill>
                  <a:schemeClr val="bg1"/>
                </a:solidFill>
                <a:effectLst>
                  <a:outerShdw blurRad="38100" dist="38100" dir="2700000" algn="tl">
                    <a:srgbClr val="000000">
                      <a:alpha val="43137"/>
                    </a:srgbClr>
                  </a:outerShdw>
                </a:effectLst>
              </a:rPr>
              <a:t> de Martínez. Directora Centro Penal San Miguel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5637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483518"/>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SONSONATE</a:t>
            </a:r>
            <a:r>
              <a:rPr lang="es-SV" sz="2400" b="1" dirty="0" smtClean="0">
                <a:solidFill>
                  <a:srgbClr val="F39D03"/>
                </a:solidFill>
                <a:effectLst>
                  <a:outerShdw blurRad="38100" dist="38100" dir="2700000" algn="tl">
                    <a:srgbClr val="000000">
                      <a:alpha val="43137"/>
                    </a:srgbClr>
                  </a:outerShdw>
                </a:effectLst>
                <a:latin typeface="Oswald" charset="0"/>
              </a:rPr>
              <a:t>.</a:t>
            </a:r>
          </a:p>
          <a:p>
            <a:pPr marL="285750" lvl="0" indent="-285750" algn="ctr">
              <a:buFont typeface="Wingdings" pitchFamily="2" charset="2"/>
              <a:buChar char="q"/>
            </a:pPr>
            <a:endParaRPr lang="es-SV" sz="2400" b="1" dirty="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19</a:t>
            </a:r>
            <a:r>
              <a:rPr lang="es-SV" sz="1800" dirty="0" smtClean="0">
                <a:solidFill>
                  <a:schemeClr val="bg1"/>
                </a:solidFill>
                <a:latin typeface="Oswald" charset="0"/>
              </a:rPr>
              <a:t>		Personal Masculino: </a:t>
            </a:r>
            <a:r>
              <a:rPr lang="es-SV" sz="1800" dirty="0" smtClean="0">
                <a:solidFill>
                  <a:schemeClr val="bg1"/>
                </a:solidFill>
                <a:latin typeface="Oswald" charset="0"/>
              </a:rPr>
              <a:t>37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964948" y="906458"/>
            <a:ext cx="7272808"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a:t>
            </a:r>
            <a:r>
              <a:rPr lang="es-SV" sz="1400" b="1" dirty="0">
                <a:solidFill>
                  <a:schemeClr val="bg1"/>
                </a:solidFill>
                <a:effectLst>
                  <a:outerShdw blurRad="38100" dist="38100" dir="2700000" algn="tl">
                    <a:srgbClr val="000000">
                      <a:alpha val="43137"/>
                    </a:srgbClr>
                  </a:outerShdw>
                </a:effectLst>
              </a:rPr>
              <a:t>Juan Francisco Munguía Pérez. Director Centro Penal Sonsonate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7372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6"/>
            <a:ext cx="8568952" cy="4752528"/>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APANTEOS</a:t>
            </a:r>
            <a:r>
              <a:rPr lang="es-SV" sz="2400" b="1" dirty="0" smtClean="0">
                <a:solidFill>
                  <a:srgbClr val="F39D03"/>
                </a:solidFill>
                <a:effectLst>
                  <a:outerShdw blurRad="38100" dist="38100" dir="2700000" algn="tl">
                    <a:srgbClr val="000000">
                      <a:alpha val="43137"/>
                    </a:srgbClr>
                  </a:outerShdw>
                </a:effectLst>
                <a:latin typeface="Oswald" charset="0"/>
              </a:rPr>
              <a:t>.</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35</a:t>
            </a:r>
            <a:r>
              <a:rPr lang="es-SV" sz="1800" dirty="0" smtClean="0">
                <a:solidFill>
                  <a:schemeClr val="bg1"/>
                </a:solidFill>
                <a:latin typeface="Oswald" charset="0"/>
              </a:rPr>
              <a:t>		Personal Masculino: </a:t>
            </a:r>
            <a:r>
              <a:rPr lang="es-SV" sz="1800" dirty="0" smtClean="0">
                <a:solidFill>
                  <a:schemeClr val="bg1"/>
                </a:solidFill>
                <a:latin typeface="Oswald" charset="0"/>
              </a:rPr>
              <a:t>107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Licda. </a:t>
            </a:r>
            <a:r>
              <a:rPr lang="pt-BR" sz="1400" b="1" dirty="0">
                <a:solidFill>
                  <a:schemeClr val="bg1"/>
                </a:solidFill>
                <a:effectLst>
                  <a:outerShdw blurRad="38100" dist="38100" dir="2700000" algn="tl">
                    <a:srgbClr val="000000">
                      <a:alpha val="43137"/>
                    </a:srgbClr>
                  </a:outerShdw>
                </a:effectLst>
              </a:rPr>
              <a:t>Maria Isabel </a:t>
            </a:r>
            <a:r>
              <a:rPr lang="pt-BR" sz="1400" b="1" dirty="0" err="1">
                <a:solidFill>
                  <a:schemeClr val="bg1"/>
                </a:solidFill>
                <a:effectLst>
                  <a:outerShdw blurRad="38100" dist="38100" dir="2700000" algn="tl">
                    <a:srgbClr val="000000">
                      <a:alpha val="43137"/>
                    </a:srgbClr>
                  </a:outerShdw>
                </a:effectLst>
              </a:rPr>
              <a:t>Baños</a:t>
            </a:r>
            <a:r>
              <a:rPr lang="pt-BR" sz="1400" b="1" dirty="0">
                <a:solidFill>
                  <a:schemeClr val="bg1"/>
                </a:solidFill>
                <a:effectLst>
                  <a:outerShdw blurRad="38100" dist="38100" dir="2700000" algn="tl">
                    <a:srgbClr val="000000">
                      <a:alpha val="43137"/>
                    </a:srgbClr>
                  </a:outerShdw>
                </a:effectLst>
              </a:rPr>
              <a:t> de </a:t>
            </a:r>
            <a:r>
              <a:rPr lang="pt-BR" sz="1400" b="1" dirty="0" err="1">
                <a:solidFill>
                  <a:schemeClr val="bg1"/>
                </a:solidFill>
                <a:effectLst>
                  <a:outerShdw blurRad="38100" dist="38100" dir="2700000" algn="tl">
                    <a:srgbClr val="000000">
                      <a:alpha val="43137"/>
                    </a:srgbClr>
                  </a:outerShdw>
                </a:effectLst>
              </a:rPr>
              <a:t>Lemus</a:t>
            </a:r>
            <a:r>
              <a:rPr lang="es-SV" sz="1400" b="1" dirty="0">
                <a:solidFill>
                  <a:schemeClr val="bg1"/>
                </a:solidFill>
                <a:effectLst>
                  <a:outerShdw blurRad="38100" dist="38100" dir="2700000" algn="tl">
                    <a:srgbClr val="000000">
                      <a:alpha val="43137"/>
                    </a:srgbClr>
                  </a:outerShdw>
                </a:effectLst>
              </a:rPr>
              <a:t>. </a:t>
            </a:r>
            <a:r>
              <a:rPr lang="es-SV" sz="1400" b="1" dirty="0" smtClean="0">
                <a:solidFill>
                  <a:schemeClr val="bg1"/>
                </a:solidFill>
                <a:effectLst>
                  <a:outerShdw blurRad="38100" dist="38100" dir="2700000" algn="tl">
                    <a:srgbClr val="000000">
                      <a:alpha val="43137"/>
                    </a:srgbClr>
                  </a:outerShdw>
                </a:effectLst>
              </a:rPr>
              <a:t>Directora </a:t>
            </a:r>
            <a:r>
              <a:rPr lang="es-SV" sz="1400" b="1" dirty="0">
                <a:solidFill>
                  <a:schemeClr val="bg1"/>
                </a:solidFill>
                <a:effectLst>
                  <a:outerShdw blurRad="38100" dist="38100" dir="2700000" algn="tl">
                    <a:srgbClr val="000000">
                      <a:alpha val="43137"/>
                    </a:srgbClr>
                  </a:outerShdw>
                </a:effectLst>
              </a:rPr>
              <a:t>de Centro Penal Apanteos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378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7"/>
            <a:ext cx="8640960" cy="4910715"/>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QUEZALTEPEQUE</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34</a:t>
            </a:r>
            <a:r>
              <a:rPr lang="es-SV" sz="1800" dirty="0" smtClean="0">
                <a:solidFill>
                  <a:schemeClr val="bg1"/>
                </a:solidFill>
                <a:latin typeface="Oswald" charset="0"/>
              </a:rPr>
              <a:t>		Personal Masculino: </a:t>
            </a:r>
            <a:r>
              <a:rPr lang="es-SV" sz="1800" dirty="0" smtClean="0">
                <a:solidFill>
                  <a:schemeClr val="bg1"/>
                </a:solidFill>
                <a:latin typeface="Oswald" charset="0"/>
              </a:rPr>
              <a:t>57</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827584" y="1059582"/>
            <a:ext cx="741682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Cmte. </a:t>
            </a:r>
            <a:r>
              <a:rPr lang="pt-BR" sz="1400" b="1" dirty="0">
                <a:solidFill>
                  <a:schemeClr val="bg1"/>
                </a:solidFill>
                <a:effectLst>
                  <a:outerShdw blurRad="38100" dist="38100" dir="2700000" algn="tl">
                    <a:srgbClr val="000000">
                      <a:alpha val="43137"/>
                    </a:srgbClr>
                  </a:outerShdw>
                </a:effectLst>
              </a:rPr>
              <a:t>Miguel </a:t>
            </a:r>
            <a:r>
              <a:rPr lang="pt-BR" sz="1400" b="1" dirty="0" err="1">
                <a:solidFill>
                  <a:schemeClr val="bg1"/>
                </a:solidFill>
                <a:effectLst>
                  <a:outerShdw blurRad="38100" dist="38100" dir="2700000" algn="tl">
                    <a:srgbClr val="000000">
                      <a:alpha val="43137"/>
                    </a:srgbClr>
                  </a:outerShdw>
                </a:effectLst>
                <a:latin typeface="+mj-lt"/>
              </a:rPr>
              <a:t>Á</a:t>
            </a:r>
            <a:r>
              <a:rPr lang="pt-BR" sz="1400" b="1" dirty="0" err="1">
                <a:solidFill>
                  <a:schemeClr val="bg1"/>
                </a:solidFill>
                <a:effectLst>
                  <a:outerShdw blurRad="38100" dist="38100" dir="2700000" algn="tl">
                    <a:srgbClr val="000000">
                      <a:alpha val="43137"/>
                    </a:srgbClr>
                  </a:outerShdw>
                </a:effectLst>
              </a:rPr>
              <a:t>ngel</a:t>
            </a:r>
            <a:r>
              <a:rPr lang="pt-BR" sz="1400" b="1" dirty="0">
                <a:solidFill>
                  <a:schemeClr val="bg1"/>
                </a:solidFill>
                <a:effectLst>
                  <a:outerShdw blurRad="38100" dist="38100" dir="2700000" algn="tl">
                    <a:srgbClr val="000000">
                      <a:alpha val="43137"/>
                    </a:srgbClr>
                  </a:outerShdw>
                </a:effectLst>
              </a:rPr>
              <a:t> Hernández</a:t>
            </a:r>
            <a:r>
              <a:rPr lang="es-SV" sz="1400" b="1" dirty="0">
                <a:solidFill>
                  <a:schemeClr val="bg1"/>
                </a:solidFill>
                <a:effectLst>
                  <a:outerShdw blurRad="38100" dist="38100" dir="2700000" algn="tl">
                    <a:srgbClr val="000000">
                      <a:alpha val="43137"/>
                    </a:srgbClr>
                  </a:outerShdw>
                </a:effectLst>
              </a:rPr>
              <a:t>. Director Centro Penal Quezaltepeque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45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90462" cy="489654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CHALATENANGO</a:t>
            </a:r>
            <a:r>
              <a:rPr lang="es-SV" sz="2400" b="1" dirty="0" smtClean="0">
                <a:solidFill>
                  <a:srgbClr val="F39D03"/>
                </a:solidFill>
                <a:effectLst>
                  <a:outerShdw blurRad="38100" dist="38100" dir="2700000" algn="tl">
                    <a:srgbClr val="000000">
                      <a:alpha val="43137"/>
                    </a:srgbClr>
                  </a:outerShdw>
                </a:effectLst>
                <a:latin typeface="Oswald" charset="0"/>
              </a:rPr>
              <a:t>. </a:t>
            </a:r>
            <a:endParaRPr lang="es-SV" sz="2400" b="1" dirty="0">
              <a:solidFill>
                <a:srgbClr val="F39D03"/>
              </a:solidFill>
              <a:effectLst>
                <a:outerShdw blurRad="38100" dist="38100" dir="2700000" algn="tl">
                  <a:srgbClr val="000000">
                    <a:alpha val="43137"/>
                  </a:srgbClr>
                </a:outerShdw>
              </a:effectLst>
              <a:latin typeface="Oswald" charset="0"/>
            </a:endParaRP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8</a:t>
            </a:r>
            <a:r>
              <a:rPr lang="es-SV" sz="1800" dirty="0" smtClean="0">
                <a:solidFill>
                  <a:schemeClr val="bg1"/>
                </a:solidFill>
                <a:latin typeface="Oswald" charset="0"/>
              </a:rPr>
              <a:t>		Personal Masculino: </a:t>
            </a:r>
            <a:r>
              <a:rPr lang="es-SV" sz="1800" dirty="0" smtClean="0">
                <a:solidFill>
                  <a:schemeClr val="bg1"/>
                </a:solidFill>
                <a:latin typeface="Oswald" charset="0"/>
              </a:rPr>
              <a:t>40</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1131590"/>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Subinspector. </a:t>
            </a:r>
            <a:r>
              <a:rPr lang="pt-BR" sz="1400" b="1" dirty="0">
                <a:solidFill>
                  <a:schemeClr val="bg1"/>
                </a:solidFill>
                <a:effectLst>
                  <a:outerShdw blurRad="38100" dist="38100" dir="2700000" algn="tl">
                    <a:srgbClr val="000000">
                      <a:alpha val="43137"/>
                    </a:srgbClr>
                  </a:outerShdw>
                </a:effectLst>
              </a:rPr>
              <a:t>Rafael </a:t>
            </a:r>
            <a:r>
              <a:rPr lang="pt-BR" sz="1400" b="1" dirty="0" smtClean="0">
                <a:solidFill>
                  <a:schemeClr val="bg1"/>
                </a:solidFill>
                <a:effectLst>
                  <a:outerShdw blurRad="38100" dist="38100" dir="2700000" algn="tl">
                    <a:srgbClr val="000000">
                      <a:alpha val="43137"/>
                    </a:srgbClr>
                  </a:outerShdw>
                </a:effectLst>
              </a:rPr>
              <a:t>Antonio </a:t>
            </a:r>
            <a:r>
              <a:rPr lang="pt-BR" sz="1400" b="1" dirty="0">
                <a:solidFill>
                  <a:schemeClr val="bg1"/>
                </a:solidFill>
                <a:effectLst>
                  <a:outerShdw blurRad="38100" dist="38100" dir="2700000" algn="tl">
                    <a:srgbClr val="000000">
                      <a:alpha val="43137"/>
                    </a:srgbClr>
                  </a:outerShdw>
                </a:effectLst>
              </a:rPr>
              <a:t>Jiménez Ramos</a:t>
            </a:r>
            <a:r>
              <a:rPr lang="es-SV" sz="1400" b="1" dirty="0">
                <a:solidFill>
                  <a:schemeClr val="bg1"/>
                </a:solidFill>
                <a:effectLst>
                  <a:outerShdw blurRad="38100" dist="38100" dir="2700000" algn="tl">
                    <a:srgbClr val="000000">
                      <a:alpha val="43137"/>
                    </a:srgbClr>
                  </a:outerShdw>
                </a:effectLst>
              </a:rPr>
              <a:t>. Director Centro Penal </a:t>
            </a:r>
            <a:r>
              <a:rPr lang="es-SV" sz="1400" b="1" dirty="0" smtClean="0">
                <a:solidFill>
                  <a:schemeClr val="bg1"/>
                </a:solidFill>
                <a:effectLst>
                  <a:outerShdw blurRad="38100" dist="38100" dir="2700000" algn="tl">
                    <a:srgbClr val="000000">
                      <a:alpha val="43137"/>
                    </a:srgbClr>
                  </a:outerShdw>
                </a:effectLst>
              </a:rPr>
              <a:t>Chalatenango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3220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79512" y="123478"/>
            <a:ext cx="8712968"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SAN VICENTE</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25</a:t>
            </a:r>
            <a:r>
              <a:rPr lang="es-SV" sz="1800" dirty="0" smtClean="0">
                <a:solidFill>
                  <a:schemeClr val="bg1"/>
                </a:solidFill>
                <a:latin typeface="Oswald" charset="0"/>
              </a:rPr>
              <a:t>		Personal Masculino: </a:t>
            </a:r>
            <a:r>
              <a:rPr lang="es-SV" sz="1800" dirty="0" smtClean="0">
                <a:solidFill>
                  <a:schemeClr val="bg1"/>
                </a:solidFill>
                <a:latin typeface="Oswald" charset="0"/>
              </a:rPr>
              <a:t>55</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José </a:t>
            </a:r>
            <a:r>
              <a:rPr lang="es-SV" sz="1400" b="1" dirty="0">
                <a:solidFill>
                  <a:schemeClr val="bg1"/>
                </a:solidFill>
                <a:effectLst>
                  <a:outerShdw blurRad="38100" dist="38100" dir="2700000" algn="tl">
                    <a:srgbClr val="000000">
                      <a:alpha val="43137"/>
                    </a:srgbClr>
                  </a:outerShdw>
                </a:effectLst>
              </a:rPr>
              <a:t>Alberto </a:t>
            </a:r>
            <a:r>
              <a:rPr lang="es-SV" sz="1400" b="1" dirty="0">
                <a:solidFill>
                  <a:schemeClr val="bg1"/>
                </a:solidFill>
                <a:effectLst>
                  <a:outerShdw blurRad="38100" dist="38100" dir="2700000" algn="tl">
                    <a:srgbClr val="000000">
                      <a:alpha val="43137"/>
                    </a:srgbClr>
                  </a:outerShdw>
                </a:effectLst>
                <a:latin typeface="+mj-lt"/>
              </a:rPr>
              <a:t>Á</a:t>
            </a:r>
            <a:r>
              <a:rPr lang="es-SV" sz="1400" b="1" dirty="0">
                <a:solidFill>
                  <a:schemeClr val="bg1"/>
                </a:solidFill>
                <a:effectLst>
                  <a:outerShdw blurRad="38100" dist="38100" dir="2700000" algn="tl">
                    <a:srgbClr val="000000">
                      <a:alpha val="43137"/>
                    </a:srgbClr>
                  </a:outerShdw>
                </a:effectLst>
              </a:rPr>
              <a:t>lvarez León. Director Centro Penal San Vicente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6142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USULUTAN</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16</a:t>
            </a:r>
            <a:r>
              <a:rPr lang="es-SV" sz="1800" dirty="0" smtClean="0">
                <a:solidFill>
                  <a:schemeClr val="bg1"/>
                </a:solidFill>
                <a:latin typeface="Oswald" charset="0"/>
              </a:rPr>
              <a:t>		Personal Masculino: </a:t>
            </a:r>
            <a:r>
              <a:rPr lang="es-SV" sz="1800" dirty="0" smtClean="0">
                <a:solidFill>
                  <a:schemeClr val="bg1"/>
                </a:solidFill>
                <a:latin typeface="Oswald" charset="0"/>
              </a:rPr>
              <a:t>36</a:t>
            </a:r>
            <a:endParaRPr lang="es-SV" sz="1800" dirty="0" smtClean="0">
              <a:solidFill>
                <a:schemeClr val="bg1"/>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519032"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Cmte. Cristóbal </a:t>
            </a:r>
            <a:r>
              <a:rPr lang="es-SV" sz="1400" b="1" dirty="0">
                <a:solidFill>
                  <a:schemeClr val="bg1"/>
                </a:solidFill>
                <a:effectLst>
                  <a:outerShdw blurRad="38100" dist="38100" dir="2700000" algn="tl">
                    <a:srgbClr val="000000">
                      <a:alpha val="43137"/>
                    </a:srgbClr>
                  </a:outerShdw>
                </a:effectLst>
              </a:rPr>
              <a:t>de Jes</a:t>
            </a:r>
            <a:r>
              <a:rPr lang="es-SV" sz="1400" b="1" dirty="0">
                <a:solidFill>
                  <a:schemeClr val="bg1"/>
                </a:solidFill>
                <a:effectLst>
                  <a:outerShdw blurRad="38100" dist="38100" dir="2700000" algn="tl">
                    <a:srgbClr val="000000">
                      <a:alpha val="43137"/>
                    </a:srgbClr>
                  </a:outerShdw>
                </a:effectLst>
                <a:latin typeface="+mj-lt"/>
              </a:rPr>
              <a:t>ú</a:t>
            </a:r>
            <a:r>
              <a:rPr lang="es-SV" sz="1400" b="1" dirty="0">
                <a:solidFill>
                  <a:schemeClr val="bg1"/>
                </a:solidFill>
                <a:effectLst>
                  <a:outerShdw blurRad="38100" dist="38100" dir="2700000" algn="tl">
                    <a:srgbClr val="000000">
                      <a:alpha val="43137"/>
                    </a:srgbClr>
                  </a:outerShdw>
                </a:effectLst>
              </a:rPr>
              <a:t>s Raymundo. Director Centro Penal Usulután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038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899592" y="555526"/>
            <a:ext cx="7403520"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LA UNION</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5</a:t>
            </a:r>
            <a:r>
              <a:rPr lang="es-SV" sz="1800" dirty="0" smtClean="0">
                <a:solidFill>
                  <a:schemeClr val="bg1"/>
                </a:solidFill>
                <a:latin typeface="Oswald" charset="0"/>
              </a:rPr>
              <a:t>			Personal Masculino: 37</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 </a:t>
            </a:r>
            <a:r>
              <a:rPr lang="es-SV" sz="1400" b="1" dirty="0">
                <a:solidFill>
                  <a:schemeClr val="bg1"/>
                </a:solidFill>
                <a:effectLst>
                  <a:outerShdw blurRad="38100" dist="38100" dir="2700000" algn="tl">
                    <a:srgbClr val="000000">
                      <a:alpha val="43137"/>
                    </a:srgbClr>
                  </a:outerShdw>
                </a:effectLst>
              </a:rPr>
              <a:t>Julio Adalberto Castro Pe</a:t>
            </a:r>
            <a:r>
              <a:rPr lang="es-SV" sz="1400" b="1" dirty="0">
                <a:solidFill>
                  <a:schemeClr val="bg1"/>
                </a:solidFill>
                <a:effectLst>
                  <a:outerShdw blurRad="38100" dist="38100" dir="2700000" algn="tl">
                    <a:srgbClr val="000000">
                      <a:alpha val="43137"/>
                    </a:srgbClr>
                  </a:outerShdw>
                </a:effectLst>
                <a:latin typeface="+mj-lt"/>
              </a:rPr>
              <a:t>ñ</a:t>
            </a:r>
            <a:r>
              <a:rPr lang="es-SV" sz="1400" b="1" dirty="0">
                <a:solidFill>
                  <a:schemeClr val="bg1"/>
                </a:solidFill>
                <a:effectLst>
                  <a:outerShdw blurRad="38100" dist="38100" dir="2700000" algn="tl">
                    <a:srgbClr val="000000">
                      <a:alpha val="43137"/>
                    </a:srgbClr>
                  </a:outerShdw>
                </a:effectLst>
              </a:rPr>
              <a:t>a. Director Centro Penal La Unión</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333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23528" y="469347"/>
            <a:ext cx="8496944" cy="4478667"/>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DE IZALCO</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25		Personal Masculino: 108</a:t>
            </a:r>
          </a:p>
          <a:p>
            <a:pPr marL="285750" lvl="0" indent="-285750" algn="ctr">
              <a:buFont typeface="Wingdings" pitchFamily="2" charset="2"/>
              <a:buChar char="q"/>
            </a:pPr>
            <a:endParaRPr lang="es-SV" dirty="0" smtClean="0">
              <a:solidFill>
                <a:srgbClr val="FFFFFF"/>
              </a:solidFill>
              <a:latin typeface="Oswald" charset="0"/>
            </a:endParaRPr>
          </a:p>
        </p:txBody>
      </p:sp>
      <p:sp>
        <p:nvSpPr>
          <p:cNvPr id="5" name="Shape 229"/>
          <p:cNvSpPr txBox="1">
            <a:spLocks/>
          </p:cNvSpPr>
          <p:nvPr/>
        </p:nvSpPr>
        <p:spPr>
          <a:xfrm>
            <a:off x="467544" y="915566"/>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Leonel Antonio Reyes. </a:t>
            </a:r>
            <a:r>
              <a:rPr lang="es-SV" sz="1400" b="1" dirty="0">
                <a:solidFill>
                  <a:schemeClr val="bg1"/>
                </a:solidFill>
                <a:effectLst>
                  <a:outerShdw blurRad="38100" dist="38100" dir="2700000" algn="tl">
                    <a:srgbClr val="000000">
                      <a:alpha val="43137"/>
                    </a:srgbClr>
                  </a:outerShdw>
                </a:effectLst>
              </a:rPr>
              <a:t>Director de Centro Penal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707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378882"/>
            <a:ext cx="5544616" cy="680700"/>
          </a:xfrm>
        </p:spPr>
        <p:txBody>
          <a:bodyPr/>
          <a:lstStyle/>
          <a:p>
            <a:r>
              <a:rPr lang="es-ES" sz="2800" dirty="0" smtClean="0"/>
              <a:t>CONSEJO CRIMINOLOGICO NACIONAL</a:t>
            </a:r>
            <a:endParaRPr lang="es-ES" sz="2800" dirty="0"/>
          </a:p>
        </p:txBody>
      </p:sp>
      <p:sp>
        <p:nvSpPr>
          <p:cNvPr id="5" name="Shape 330"/>
          <p:cNvSpPr/>
          <p:nvPr/>
        </p:nvSpPr>
        <p:spPr>
          <a:xfrm>
            <a:off x="899592" y="1779662"/>
            <a:ext cx="7259504" cy="2808312"/>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sz="1800" b="1" dirty="0" smtClean="0">
                <a:solidFill>
                  <a:schemeClr val="accent1">
                    <a:lumMod val="75000"/>
                  </a:schemeClr>
                </a:solidFill>
                <a:latin typeface="Oswald" charset="0"/>
              </a:rPr>
              <a:t>Consejo Criminológico Nacional. </a:t>
            </a:r>
            <a:r>
              <a:rPr lang="es-SV" sz="1800" dirty="0">
                <a:solidFill>
                  <a:schemeClr val="accent1">
                    <a:lumMod val="75000"/>
                  </a:schemeClr>
                </a:solidFill>
                <a:latin typeface="Oswald" charset="0"/>
              </a:rPr>
              <a:t>Le </a:t>
            </a:r>
            <a:r>
              <a:rPr lang="es-SV" sz="1800" dirty="0" smtClean="0">
                <a:solidFill>
                  <a:schemeClr val="accent1">
                    <a:lumMod val="75000"/>
                  </a:schemeClr>
                </a:solidFill>
                <a:latin typeface="Oswald" charset="0"/>
              </a:rPr>
              <a:t>corresponde:</a:t>
            </a:r>
          </a:p>
          <a:p>
            <a:pPr lvl="0" algn="just"/>
            <a:endParaRPr lang="es-SV" sz="1800" dirty="0">
              <a:solidFill>
                <a:schemeClr val="accent1">
                  <a:lumMod val="75000"/>
                </a:schemeClr>
              </a:solidFill>
              <a:latin typeface="Oswald" charset="0"/>
            </a:endParaRPr>
          </a:p>
          <a:p>
            <a:pPr lvl="0" algn="just"/>
            <a:r>
              <a:rPr lang="es-SV" sz="1800" dirty="0">
                <a:solidFill>
                  <a:schemeClr val="accent1">
                    <a:lumMod val="75000"/>
                  </a:schemeClr>
                </a:solidFill>
                <a:latin typeface="Oswald" charset="0"/>
              </a:rPr>
              <a:t>Determinar las clases de tratamiento aplicables, que los Concejos Criminológicos Regionales sometan a su consideración y resolver los incidentes sobre la aplicación de criterios de ubicación y clasificación de </a:t>
            </a:r>
            <a:r>
              <a:rPr lang="es-SV" sz="1800" dirty="0" smtClean="0">
                <a:solidFill>
                  <a:schemeClr val="accent1">
                    <a:lumMod val="75000"/>
                  </a:schemeClr>
                </a:solidFill>
                <a:latin typeface="Oswald" charset="0"/>
              </a:rPr>
              <a:t>Privados de libertad.</a:t>
            </a:r>
          </a:p>
          <a:p>
            <a:pPr lvl="0" algn="just"/>
            <a:endParaRPr lang="es-SV" sz="1800" dirty="0" smtClean="0">
              <a:solidFill>
                <a:schemeClr val="accent1">
                  <a:lumMod val="75000"/>
                </a:schemeClr>
              </a:solidFill>
              <a:latin typeface="Oswald" charset="0"/>
            </a:endParaRPr>
          </a:p>
          <a:p>
            <a:pPr lvl="0" algn="just"/>
            <a:r>
              <a:rPr lang="es-SV" sz="1800" dirty="0" smtClean="0">
                <a:solidFill>
                  <a:schemeClr val="accent1">
                    <a:lumMod val="75000"/>
                  </a:schemeClr>
                </a:solidFill>
                <a:latin typeface="Oswald" charset="0"/>
              </a:rPr>
              <a:t>Cantidad de Personal:</a:t>
            </a:r>
          </a:p>
          <a:p>
            <a:pPr lvl="0" algn="ctr"/>
            <a:endParaRPr lang="es-SV" sz="1800" dirty="0">
              <a:solidFill>
                <a:schemeClr val="accent1">
                  <a:lumMod val="75000"/>
                </a:schemeClr>
              </a:solidFill>
              <a:latin typeface="Oswald" charset="0"/>
            </a:endParaRPr>
          </a:p>
          <a:p>
            <a:pPr lvl="0" algn="ctr"/>
            <a:r>
              <a:rPr lang="es-SV" sz="1800" dirty="0" smtClean="0">
                <a:solidFill>
                  <a:schemeClr val="accent1">
                    <a:lumMod val="75000"/>
                  </a:schemeClr>
                </a:solidFill>
                <a:latin typeface="Oswald" charset="0"/>
              </a:rPr>
              <a:t>Personal Femenino: 8		Personal Masculino: 2</a:t>
            </a:r>
          </a:p>
          <a:p>
            <a:pPr marL="285750" lvl="0" indent="-285750" algn="ctr">
              <a:buFont typeface="Wingdings" pitchFamily="2" charset="2"/>
              <a:buChar char="q"/>
            </a:pPr>
            <a:endParaRPr lang="es-SV" dirty="0" smtClean="0">
              <a:solidFill>
                <a:srgbClr val="FFFFFF"/>
              </a:solidFill>
              <a:latin typeface="Oswald" charset="0"/>
            </a:endParaRPr>
          </a:p>
        </p:txBody>
      </p:sp>
      <p:pic>
        <p:nvPicPr>
          <p:cNvPr id="6" name="5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7" name="Shape 229"/>
          <p:cNvSpPr txBox="1">
            <a:spLocks/>
          </p:cNvSpPr>
          <p:nvPr/>
        </p:nvSpPr>
        <p:spPr>
          <a:xfrm>
            <a:off x="1325917" y="98757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accent1">
                    <a:lumMod val="75000"/>
                  </a:schemeClr>
                </a:solidFill>
                <a:effectLst>
                  <a:outerShdw blurRad="38100" dist="38100" dir="2700000" algn="tl">
                    <a:srgbClr val="000000">
                      <a:alpha val="43137"/>
                    </a:srgbClr>
                  </a:outerShdw>
                </a:effectLst>
              </a:rPr>
              <a:t>Funcionario Responsable: </a:t>
            </a:r>
            <a:endParaRPr lang="es-SV" sz="1400" b="1" dirty="0" smtClean="0">
              <a:solidFill>
                <a:schemeClr val="accent1">
                  <a:lumMod val="75000"/>
                </a:schemeClr>
              </a:solidFill>
              <a:effectLst>
                <a:outerShdw blurRad="38100" dist="38100" dir="2700000" algn="tl">
                  <a:srgbClr val="000000">
                    <a:alpha val="43137"/>
                  </a:srgbClr>
                </a:outerShdw>
              </a:effectLst>
            </a:endParaRPr>
          </a:p>
          <a:p>
            <a:pPr algn="just">
              <a:buNone/>
            </a:pPr>
            <a:r>
              <a:rPr lang="es-SV" sz="1400" b="1" dirty="0" smtClean="0">
                <a:solidFill>
                  <a:schemeClr val="accent1">
                    <a:lumMod val="75000"/>
                  </a:schemeClr>
                </a:solidFill>
                <a:effectLst>
                  <a:outerShdw blurRad="38100" dist="38100" dir="2700000" algn="tl">
                    <a:srgbClr val="000000">
                      <a:alpha val="43137"/>
                    </a:srgbClr>
                  </a:outerShdw>
                </a:effectLst>
              </a:rPr>
              <a:t>Lic. Jaime Ernesto Molina Padilla. Director del Consejo Criminológico Nacional</a:t>
            </a:r>
            <a:endParaRPr lang="es-ES" sz="1250" dirty="0" smtClean="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915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23479"/>
            <a:ext cx="8640960" cy="482453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 PARA MUJERES DE ILOPANGO </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80</a:t>
            </a:r>
            <a:r>
              <a:rPr lang="es-SV" sz="1800" dirty="0" smtClean="0">
                <a:solidFill>
                  <a:schemeClr val="bg1"/>
                </a:solidFill>
                <a:latin typeface="Oswald" charset="0"/>
              </a:rPr>
              <a:t>		Personal Masculino: </a:t>
            </a:r>
            <a:r>
              <a:rPr lang="es-SV" sz="1800" dirty="0" smtClean="0">
                <a:solidFill>
                  <a:schemeClr val="bg1"/>
                </a:solidFill>
                <a:latin typeface="Oswald" charset="0"/>
              </a:rPr>
              <a:t>60</a:t>
            </a:r>
            <a:endParaRPr lang="es-SV" dirty="0" smtClean="0">
              <a:solidFill>
                <a:srgbClr val="FFFFFF"/>
              </a:solidFill>
              <a:latin typeface="Oswald" charset="0"/>
            </a:endParaRPr>
          </a:p>
        </p:txBody>
      </p:sp>
      <p:sp>
        <p:nvSpPr>
          <p:cNvPr id="5" name="Shape 229"/>
          <p:cNvSpPr txBox="1">
            <a:spLocks/>
          </p:cNvSpPr>
          <p:nvPr/>
        </p:nvSpPr>
        <p:spPr>
          <a:xfrm>
            <a:off x="467544" y="987574"/>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Licda. </a:t>
            </a:r>
            <a:r>
              <a:rPr lang="es-SV" sz="1400" b="1" dirty="0">
                <a:solidFill>
                  <a:schemeClr val="bg1"/>
                </a:solidFill>
                <a:effectLst>
                  <a:outerShdw blurRad="38100" dist="38100" dir="2700000" algn="tl">
                    <a:srgbClr val="000000">
                      <a:alpha val="43137"/>
                    </a:srgbClr>
                  </a:outerShdw>
                </a:effectLst>
              </a:rPr>
              <a:t>Fanny </a:t>
            </a:r>
            <a:r>
              <a:rPr lang="es-SV" sz="1400" b="1" dirty="0" smtClean="0">
                <a:solidFill>
                  <a:schemeClr val="bg1"/>
                </a:solidFill>
                <a:effectLst>
                  <a:outerShdw blurRad="38100" dist="38100" dir="2700000" algn="tl">
                    <a:srgbClr val="000000">
                      <a:alpha val="43137"/>
                    </a:srgbClr>
                  </a:outerShdw>
                </a:effectLst>
              </a:rPr>
              <a:t>Patricia </a:t>
            </a:r>
            <a:r>
              <a:rPr lang="es-SV" sz="1400" b="1" dirty="0">
                <a:solidFill>
                  <a:schemeClr val="bg1"/>
                </a:solidFill>
                <a:effectLst>
                  <a:outerShdw blurRad="38100" dist="38100" dir="2700000" algn="tl">
                    <a:srgbClr val="000000">
                      <a:alpha val="43137"/>
                    </a:srgbClr>
                  </a:outerShdw>
                </a:effectLst>
              </a:rPr>
              <a:t>Pacheco de Ramírez. Directora Centro Penal Ilopango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3573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555526"/>
            <a:ext cx="8568952"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DE CUMPLIMIENTO DE PENAS DE SENSUNTEPEQUE</a:t>
            </a:r>
            <a:r>
              <a:rPr lang="es-SV" sz="2400" b="1" dirty="0" smtClean="0">
                <a:solidFill>
                  <a:srgbClr val="F39D03"/>
                </a:solidFill>
                <a:effectLst>
                  <a:outerShdw blurRad="38100" dist="38100" dir="2700000" algn="tl">
                    <a:srgbClr val="000000">
                      <a:alpha val="43137"/>
                    </a:srgbClr>
                  </a:outerShdw>
                </a:effectLst>
                <a:latin typeface="Oswald" charset="0"/>
              </a:rPr>
              <a:t>.</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a:t>
            </a:r>
            <a:r>
              <a:rPr lang="es-SV" sz="1800" dirty="0" smtClean="0">
                <a:solidFill>
                  <a:schemeClr val="bg1"/>
                </a:solidFill>
                <a:latin typeface="Oswald" charset="0"/>
              </a:rPr>
              <a:t>Centro </a:t>
            </a:r>
            <a:r>
              <a:rPr lang="es-SV" sz="1800" dirty="0">
                <a:solidFill>
                  <a:schemeClr val="bg1"/>
                </a:solidFill>
                <a:latin typeface="Oswald" charset="0"/>
              </a:rPr>
              <a:t>de cumplimiento de </a:t>
            </a:r>
            <a:r>
              <a:rPr lang="es-SV" sz="1800" dirty="0" smtClean="0">
                <a:solidFill>
                  <a:schemeClr val="bg1"/>
                </a:solidFill>
                <a:latin typeface="Oswald" charset="0"/>
              </a:rPr>
              <a:t>penas, destinados </a:t>
            </a:r>
            <a:r>
              <a:rPr lang="es-SV" sz="1800" dirty="0">
                <a:solidFill>
                  <a:schemeClr val="bg1"/>
                </a:solidFill>
                <a:latin typeface="Oswald" charset="0"/>
              </a:rPr>
              <a:t>para los </a:t>
            </a:r>
            <a:r>
              <a:rPr lang="es-SV" sz="1800" dirty="0" smtClean="0">
                <a:solidFill>
                  <a:schemeClr val="bg1"/>
                </a:solidFill>
                <a:latin typeface="Oswald" charset="0"/>
              </a:rPr>
              <a:t>privados de libertad, </a:t>
            </a:r>
            <a:r>
              <a:rPr lang="es-SV" sz="1800" dirty="0">
                <a:solidFill>
                  <a:schemeClr val="bg1"/>
                </a:solidFill>
                <a:latin typeface="Oswald" charset="0"/>
              </a:rPr>
              <a:t>que por sentencia </a:t>
            </a:r>
            <a:r>
              <a:rPr lang="es-SV" sz="1800" dirty="0" smtClean="0">
                <a:solidFill>
                  <a:schemeClr val="bg1"/>
                </a:solidFill>
                <a:latin typeface="Oswald" charset="0"/>
              </a:rPr>
              <a:t>firme </a:t>
            </a:r>
            <a:r>
              <a:rPr lang="es-SV" sz="1800" dirty="0">
                <a:solidFill>
                  <a:schemeClr val="bg1"/>
                </a:solidFill>
                <a:latin typeface="Oswald" charset="0"/>
              </a:rPr>
              <a:t>se encuentren en el periodo de ejecución de la pena, en calidad de </a:t>
            </a:r>
            <a:r>
              <a:rPr lang="es-SV" sz="1800" dirty="0" smtClean="0">
                <a:solidFill>
                  <a:schemeClr val="bg1"/>
                </a:solidFill>
                <a:latin typeface="Oswald" charset="0"/>
              </a:rPr>
              <a:t>condenados.</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26</a:t>
            </a:r>
            <a:r>
              <a:rPr lang="es-SV" sz="1800" dirty="0" smtClean="0">
                <a:solidFill>
                  <a:schemeClr val="bg1"/>
                </a:solidFill>
                <a:latin typeface="Oswald" charset="0"/>
              </a:rPr>
              <a:t>		Personal Masculino: </a:t>
            </a:r>
            <a:r>
              <a:rPr lang="es-SV" sz="1800" dirty="0" smtClean="0">
                <a:solidFill>
                  <a:schemeClr val="bg1"/>
                </a:solidFill>
                <a:latin typeface="Oswald" charset="0"/>
              </a:rPr>
              <a:t>28</a:t>
            </a:r>
            <a:endParaRPr lang="es-SV" dirty="0" smtClean="0">
              <a:solidFill>
                <a:srgbClr val="FFFFFF"/>
              </a:solidFill>
              <a:latin typeface="Oswald" charset="0"/>
            </a:endParaRPr>
          </a:p>
        </p:txBody>
      </p:sp>
      <p:sp>
        <p:nvSpPr>
          <p:cNvPr id="5" name="Shape 229"/>
          <p:cNvSpPr txBox="1">
            <a:spLocks/>
          </p:cNvSpPr>
          <p:nvPr/>
        </p:nvSpPr>
        <p:spPr>
          <a:xfrm>
            <a:off x="251520" y="987574"/>
            <a:ext cx="8568952"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 </a:t>
            </a:r>
            <a:r>
              <a:rPr lang="es-SV" sz="1400" b="1" dirty="0" smtClean="0">
                <a:solidFill>
                  <a:schemeClr val="bg1"/>
                </a:solidFill>
                <a:effectLst>
                  <a:outerShdw blurRad="38100" dist="38100" dir="2700000" algn="tl">
                    <a:srgbClr val="000000">
                      <a:alpha val="43137"/>
                    </a:srgbClr>
                  </a:outerShdw>
                </a:effectLst>
              </a:rPr>
              <a:t>Inspectora. </a:t>
            </a:r>
            <a:r>
              <a:rPr lang="es-SV" sz="1400" b="1" dirty="0">
                <a:solidFill>
                  <a:schemeClr val="bg1"/>
                </a:solidFill>
                <a:effectLst>
                  <a:outerShdw blurRad="38100" dist="38100" dir="2700000" algn="tl">
                    <a:srgbClr val="000000">
                      <a:alpha val="43137"/>
                    </a:srgbClr>
                  </a:outerShdw>
                </a:effectLst>
              </a:rPr>
              <a:t>América de los </a:t>
            </a:r>
            <a:r>
              <a:rPr lang="es-SV" sz="1400" b="1" dirty="0">
                <a:solidFill>
                  <a:schemeClr val="bg1"/>
                </a:solidFill>
                <a:effectLst>
                  <a:outerShdw blurRad="38100" dist="38100" dir="2700000" algn="tl">
                    <a:srgbClr val="000000">
                      <a:alpha val="43137"/>
                    </a:srgbClr>
                  </a:outerShdw>
                </a:effectLst>
                <a:latin typeface="Narkisim" pitchFamily="34" charset="-79"/>
                <a:cs typeface="Narkisim" pitchFamily="34" charset="-79"/>
              </a:rPr>
              <a:t>Á</a:t>
            </a:r>
            <a:r>
              <a:rPr lang="es-SV" sz="1400" b="1" dirty="0">
                <a:solidFill>
                  <a:schemeClr val="bg1"/>
                </a:solidFill>
                <a:effectLst>
                  <a:outerShdw blurRad="38100" dist="38100" dir="2700000" algn="tl">
                    <a:srgbClr val="000000">
                      <a:alpha val="43137"/>
                    </a:srgbClr>
                  </a:outerShdw>
                </a:effectLst>
              </a:rPr>
              <a:t>ngeles Hernández de Cajul. Directora Centro Penal Sensuntepeque</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872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251520" y="195487"/>
            <a:ext cx="8568952" cy="4838706"/>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PENITENCIARIO DE SEGURIDAD </a:t>
            </a:r>
            <a:r>
              <a:rPr lang="es-SV" sz="2400" b="1" dirty="0" smtClean="0">
                <a:solidFill>
                  <a:srgbClr val="F39D03"/>
                </a:solidFill>
                <a:effectLst>
                  <a:outerShdw blurRad="38100" dist="38100" dir="2700000" algn="tl">
                    <a:srgbClr val="000000">
                      <a:alpha val="43137"/>
                    </a:srgbClr>
                  </a:outerShdw>
                </a:effectLst>
                <a:latin typeface="Oswald" charset="0"/>
              </a:rPr>
              <a:t>DE </a:t>
            </a:r>
            <a:r>
              <a:rPr lang="es-SV" sz="2400" b="1" dirty="0">
                <a:solidFill>
                  <a:srgbClr val="F39D03"/>
                </a:solidFill>
                <a:effectLst>
                  <a:outerShdw blurRad="38100" dist="38100" dir="2700000" algn="tl">
                    <a:srgbClr val="000000">
                      <a:alpha val="43137"/>
                    </a:srgbClr>
                  </a:outerShdw>
                </a:effectLst>
                <a:latin typeface="Oswald" charset="0"/>
              </a:rPr>
              <a:t>SAN FRANCISCO GOTERA</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 de Seguridad, Para aquellos internos que presenten problemas de inadaptación extrema en los centros ordinarios y abiertos, Centros de Seguridad constituyendo un peligro para la seguridad del mismo interno, de los otros internos y demás personas relacionada con el centro.</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9</a:t>
            </a:r>
            <a:r>
              <a:rPr lang="es-SV" sz="1800" dirty="0" smtClean="0">
                <a:solidFill>
                  <a:schemeClr val="bg1"/>
                </a:solidFill>
                <a:latin typeface="Oswald" charset="0"/>
              </a:rPr>
              <a:t>		Personal Masculino: </a:t>
            </a:r>
            <a:r>
              <a:rPr lang="es-SV" sz="1800" dirty="0" smtClean="0">
                <a:solidFill>
                  <a:schemeClr val="bg1"/>
                </a:solidFill>
                <a:latin typeface="Oswald" charset="0"/>
              </a:rPr>
              <a:t>37</a:t>
            </a:r>
            <a:endParaRPr lang="es-SV" dirty="0" smtClean="0">
              <a:solidFill>
                <a:srgbClr val="FFFFFF"/>
              </a:solidFill>
              <a:latin typeface="Oswald" charset="0"/>
            </a:endParaRPr>
          </a:p>
        </p:txBody>
      </p:sp>
      <p:sp>
        <p:nvSpPr>
          <p:cNvPr id="5" name="Shape 229"/>
          <p:cNvSpPr txBox="1">
            <a:spLocks/>
          </p:cNvSpPr>
          <p:nvPr/>
        </p:nvSpPr>
        <p:spPr>
          <a:xfrm>
            <a:off x="467544" y="120359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a:t>
            </a:r>
            <a:r>
              <a:rPr lang="es-SV" sz="1400" b="1" dirty="0">
                <a:solidFill>
                  <a:schemeClr val="bg1"/>
                </a:solidFill>
                <a:effectLst>
                  <a:outerShdw blurRad="38100" dist="38100" dir="2700000" algn="tl">
                    <a:srgbClr val="000000">
                      <a:alpha val="43137"/>
                    </a:srgbClr>
                  </a:outerShdw>
                </a:effectLst>
              </a:rPr>
              <a:t>Oscar Benavides. Director Centro Penal San Francisco Gotera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107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555526"/>
            <a:ext cx="8352928" cy="417646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DE ILOBASCO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800" dirty="0">
                <a:solidFill>
                  <a:schemeClr val="bg1"/>
                </a:solidFill>
                <a:latin typeface="Oswald" charset="0"/>
              </a:rPr>
              <a:t>Le </a:t>
            </a:r>
            <a:r>
              <a:rPr lang="es-SV" sz="1800" dirty="0" smtClean="0">
                <a:solidFill>
                  <a:schemeClr val="bg1"/>
                </a:solidFill>
                <a:latin typeface="Oswald" charset="0"/>
              </a:rPr>
              <a:t>corresponde: Velar </a:t>
            </a:r>
            <a:r>
              <a:rPr lang="es-SV" sz="1800" dirty="0">
                <a:solidFill>
                  <a:schemeClr val="bg1"/>
                </a:solidFill>
                <a:latin typeface="Oswald" charset="0"/>
              </a:rPr>
              <a:t>por el cumplimiento de todos los objetivos institucionales emanados </a:t>
            </a:r>
            <a:r>
              <a:rPr lang="es-SV" sz="1800" dirty="0" smtClean="0">
                <a:solidFill>
                  <a:schemeClr val="bg1"/>
                </a:solidFill>
                <a:latin typeface="Oswald" charset="0"/>
              </a:rPr>
              <a:t>por la </a:t>
            </a:r>
            <a:r>
              <a:rPr lang="es-SV" sz="1800" dirty="0">
                <a:solidFill>
                  <a:schemeClr val="bg1"/>
                </a:solidFill>
                <a:latin typeface="Oswald" charset="0"/>
              </a:rPr>
              <a:t>Dirección General de Centros Penales, así como también coordinar todas </a:t>
            </a:r>
            <a:r>
              <a:rPr lang="es-SV" sz="1800" dirty="0" smtClean="0">
                <a:solidFill>
                  <a:schemeClr val="bg1"/>
                </a:solidFill>
                <a:latin typeface="Oswald" charset="0"/>
              </a:rPr>
              <a:t>las actividades </a:t>
            </a:r>
            <a:r>
              <a:rPr lang="es-SV" sz="1800" dirty="0">
                <a:solidFill>
                  <a:schemeClr val="bg1"/>
                </a:solidFill>
                <a:latin typeface="Oswald" charset="0"/>
              </a:rPr>
              <a:t>administrativas y de vigilancia y custodia de la población </a:t>
            </a:r>
            <a:r>
              <a:rPr lang="es-SV" sz="1800" dirty="0" smtClean="0">
                <a:solidFill>
                  <a:schemeClr val="bg1"/>
                </a:solidFill>
                <a:latin typeface="Oswald" charset="0"/>
              </a:rPr>
              <a:t>interna; y </a:t>
            </a:r>
            <a:r>
              <a:rPr lang="es-SV" sz="1800" dirty="0">
                <a:solidFill>
                  <a:schemeClr val="bg1"/>
                </a:solidFill>
                <a:latin typeface="Oswald" charset="0"/>
              </a:rPr>
              <a:t>dar fiel cumplimiento a la normativa penitenciaria</a:t>
            </a:r>
            <a:r>
              <a:rPr lang="es-SV" sz="1800" dirty="0" smtClean="0">
                <a:solidFill>
                  <a:schemeClr val="bg1"/>
                </a:solidFill>
                <a:latin typeface="Oswald" charset="0"/>
              </a:rPr>
              <a:t>.</a:t>
            </a:r>
          </a:p>
          <a:p>
            <a:pPr algn="just"/>
            <a:endParaRPr lang="es-SV" sz="1800" dirty="0">
              <a:solidFill>
                <a:schemeClr val="bg1"/>
              </a:solidFill>
              <a:latin typeface="Oswald" charset="0"/>
            </a:endParaRPr>
          </a:p>
          <a:p>
            <a:pPr algn="just"/>
            <a:r>
              <a:rPr lang="es-SV" sz="1800" dirty="0">
                <a:solidFill>
                  <a:schemeClr val="bg1"/>
                </a:solidFill>
                <a:latin typeface="Oswald" charset="0"/>
              </a:rPr>
              <a:t>Este es un Centros Preventivo, Exclusivo para la custodia de detenidos provisionalmente por orden judicial.</a:t>
            </a:r>
          </a:p>
          <a:p>
            <a:pPr lvl="0" algn="just"/>
            <a:endParaRPr lang="es-SV" sz="1800" dirty="0" smtClean="0">
              <a:solidFill>
                <a:schemeClr val="bg1"/>
              </a:solidFill>
              <a:latin typeface="Oswald" charset="0"/>
            </a:endParaRPr>
          </a:p>
          <a:p>
            <a:pPr lvl="0" algn="ctr"/>
            <a:r>
              <a:rPr lang="es-SV" sz="1800" dirty="0" smtClean="0">
                <a:solidFill>
                  <a:schemeClr val="bg1"/>
                </a:solidFill>
                <a:latin typeface="Oswald" charset="0"/>
              </a:rPr>
              <a:t>Cantidad de Personal:</a:t>
            </a:r>
          </a:p>
          <a:p>
            <a:pPr lvl="0" algn="ctr"/>
            <a:endParaRPr lang="es-SV" sz="1800" dirty="0">
              <a:solidFill>
                <a:schemeClr val="bg1"/>
              </a:solidFill>
              <a:latin typeface="Oswald" charset="0"/>
            </a:endParaRPr>
          </a:p>
          <a:p>
            <a:pPr lvl="0" algn="ctr"/>
            <a:r>
              <a:rPr lang="es-SV" sz="1800" dirty="0" smtClean="0">
                <a:solidFill>
                  <a:schemeClr val="bg1"/>
                </a:solidFill>
                <a:latin typeface="Oswald" charset="0"/>
              </a:rPr>
              <a:t>Personal Femenino: </a:t>
            </a:r>
            <a:r>
              <a:rPr lang="es-SV" sz="1800" dirty="0" smtClean="0">
                <a:solidFill>
                  <a:schemeClr val="bg1"/>
                </a:solidFill>
                <a:latin typeface="Oswald" charset="0"/>
              </a:rPr>
              <a:t>28</a:t>
            </a:r>
            <a:r>
              <a:rPr lang="es-SV" sz="1800" dirty="0" smtClean="0">
                <a:solidFill>
                  <a:schemeClr val="bg1"/>
                </a:solidFill>
                <a:latin typeface="Oswald" charset="0"/>
              </a:rPr>
              <a:t>		Personal Masculino: </a:t>
            </a:r>
            <a:r>
              <a:rPr lang="es-SV" sz="1800" dirty="0" smtClean="0">
                <a:solidFill>
                  <a:schemeClr val="bg1"/>
                </a:solidFill>
                <a:latin typeface="Oswald" charset="0"/>
              </a:rPr>
              <a:t>88</a:t>
            </a:r>
            <a:endParaRPr lang="es-SV" dirty="0" smtClean="0">
              <a:solidFill>
                <a:srgbClr val="FFFFFF"/>
              </a:solidFill>
              <a:latin typeface="Oswald" charset="0"/>
            </a:endParaRPr>
          </a:p>
        </p:txBody>
      </p:sp>
      <p:sp>
        <p:nvSpPr>
          <p:cNvPr id="5" name="Shape 229"/>
          <p:cNvSpPr txBox="1">
            <a:spLocks/>
          </p:cNvSpPr>
          <p:nvPr/>
        </p:nvSpPr>
        <p:spPr>
          <a:xfrm>
            <a:off x="467544" y="1059582"/>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 </a:t>
            </a:r>
            <a:r>
              <a:rPr lang="es-SV" sz="1400" b="1" dirty="0" err="1" smtClean="0">
                <a:solidFill>
                  <a:schemeClr val="bg1"/>
                </a:solidFill>
                <a:effectLst>
                  <a:outerShdw blurRad="38100" dist="38100" dir="2700000" algn="tl">
                    <a:srgbClr val="000000">
                      <a:alpha val="43137"/>
                    </a:srgbClr>
                  </a:outerShdw>
                </a:effectLst>
              </a:rPr>
              <a:t>Giovany</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Cartagena. Director Centro Penal Ilobasco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332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395536" y="216024"/>
            <a:ext cx="8424936"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a:solidFill>
                  <a:srgbClr val="F39D03"/>
                </a:solidFill>
                <a:effectLst>
                  <a:outerShdw blurRad="38100" dist="38100" dir="2700000" algn="tl">
                    <a:srgbClr val="000000">
                      <a:alpha val="43137"/>
                    </a:srgbClr>
                  </a:outerShdw>
                </a:effectLst>
                <a:latin typeface="Oswald" charset="0"/>
              </a:rPr>
              <a:t>CENTRO PREVENTIVO Y DE CUMPLIMIENTO DE PENAS</a:t>
            </a:r>
            <a:r>
              <a:rPr lang="es-SV" sz="2400" b="1" dirty="0" smtClean="0">
                <a:solidFill>
                  <a:srgbClr val="F39D03"/>
                </a:solidFill>
                <a:effectLst>
                  <a:outerShdw blurRad="38100" dist="38100" dir="2700000" algn="tl">
                    <a:srgbClr val="000000">
                      <a:alpha val="43137"/>
                    </a:srgbClr>
                  </a:outerShdw>
                </a:effectLst>
                <a:latin typeface="Oswald" charset="0"/>
              </a:rPr>
              <a:t> </a:t>
            </a:r>
            <a:r>
              <a:rPr lang="es-SV" sz="2400" b="1" dirty="0">
                <a:solidFill>
                  <a:srgbClr val="F39D03"/>
                </a:solidFill>
                <a:effectLst>
                  <a:outerShdw blurRad="38100" dist="38100" dir="2700000" algn="tl">
                    <a:srgbClr val="000000">
                      <a:alpha val="43137"/>
                    </a:srgbClr>
                  </a:outerShdw>
                </a:effectLst>
                <a:latin typeface="Oswald" charset="0"/>
              </a:rPr>
              <a:t>PARA MUJERES GRANJA DE IZALCO</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Así mismo se encuentra también en sus instalaciones la Granja Penitenciaria Izalco (Unidad Independiente).</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51</a:t>
            </a:r>
            <a:r>
              <a:rPr lang="es-SV" sz="1600" dirty="0" smtClean="0">
                <a:solidFill>
                  <a:schemeClr val="bg1"/>
                </a:solidFill>
                <a:latin typeface="Oswald" charset="0"/>
              </a:rPr>
              <a:t>		Personal Masculino: </a:t>
            </a:r>
            <a:r>
              <a:rPr lang="es-SV" sz="1600" dirty="0" smtClean="0">
                <a:solidFill>
                  <a:schemeClr val="bg1"/>
                </a:solidFill>
                <a:latin typeface="Oswald" charset="0"/>
              </a:rPr>
              <a:t>26</a:t>
            </a:r>
            <a:endParaRPr lang="es-SV" sz="1600" dirty="0" smtClean="0">
              <a:solidFill>
                <a:srgbClr val="FFFFFF"/>
              </a:solidFill>
              <a:latin typeface="Oswald" charset="0"/>
            </a:endParaRPr>
          </a:p>
        </p:txBody>
      </p:sp>
      <p:sp>
        <p:nvSpPr>
          <p:cNvPr id="5" name="Shape 229"/>
          <p:cNvSpPr txBox="1">
            <a:spLocks/>
          </p:cNvSpPr>
          <p:nvPr/>
        </p:nvSpPr>
        <p:spPr>
          <a:xfrm>
            <a:off x="0" y="1131590"/>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Sr</a:t>
            </a:r>
            <a:r>
              <a:rPr lang="es-SV" sz="1400" b="1" dirty="0">
                <a:solidFill>
                  <a:schemeClr val="bg1"/>
                </a:solidFill>
                <a:effectLst>
                  <a:outerShdw blurRad="38100" dist="38100" dir="2700000" algn="tl">
                    <a:srgbClr val="000000">
                      <a:alpha val="43137"/>
                    </a:srgbClr>
                  </a:outerShdw>
                </a:effectLst>
              </a:rPr>
              <a:t>. Oscar Dagoberto Menéndez Artero. </a:t>
            </a:r>
            <a:endParaRPr lang="es-SV" sz="1400" b="1" dirty="0" smtClean="0">
              <a:solidFill>
                <a:schemeClr val="bg1"/>
              </a:solidFill>
              <a:effectLst>
                <a:outerShdw blurRad="38100" dist="38100" dir="2700000" algn="tl">
                  <a:srgbClr val="000000">
                    <a:alpha val="43137"/>
                  </a:srgbClr>
                </a:outerShdw>
              </a:effectLst>
            </a:endParaRP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Penitenciario para Mujeres Granja </a:t>
            </a:r>
            <a:r>
              <a:rPr lang="es-SV" sz="1400" b="1" dirty="0" smtClean="0">
                <a:solidFill>
                  <a:schemeClr val="bg1"/>
                </a:solidFill>
                <a:effectLst>
                  <a:outerShdw blurRad="38100" dist="38100" dir="2700000" algn="tl">
                    <a:srgbClr val="000000">
                      <a:alpha val="43137"/>
                    </a:srgbClr>
                  </a:outerShdw>
                </a:effectLst>
              </a:rPr>
              <a:t>Izalco</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265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PREVENTIVO Y DE CUMPLIMIENTO DE PENAS DE </a:t>
            </a:r>
            <a:r>
              <a:rPr lang="es-SV" sz="2000" b="1" dirty="0" smtClean="0">
                <a:solidFill>
                  <a:srgbClr val="F39D03"/>
                </a:solidFill>
                <a:effectLst>
                  <a:outerShdw blurRad="38100" dist="38100" dir="2700000" algn="tl">
                    <a:srgbClr val="000000">
                      <a:alpha val="43137"/>
                    </a:srgbClr>
                  </a:outerShdw>
                </a:effectLst>
                <a:latin typeface="Oswald" charset="0"/>
              </a:rPr>
              <a:t>IZALCO FASE 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107		Personal Masculino: 177</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Inspector David Antonio Landaverde.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689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330"/>
          <p:cNvSpPr/>
          <p:nvPr/>
        </p:nvSpPr>
        <p:spPr>
          <a:xfrm>
            <a:off x="107504" y="216024"/>
            <a:ext cx="8928992" cy="4587974"/>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000" b="1" dirty="0">
                <a:solidFill>
                  <a:srgbClr val="F39D03"/>
                </a:solidFill>
                <a:effectLst>
                  <a:outerShdw blurRad="38100" dist="38100" dir="2700000" algn="tl">
                    <a:srgbClr val="000000">
                      <a:alpha val="43137"/>
                    </a:srgbClr>
                  </a:outerShdw>
                </a:effectLst>
                <a:latin typeface="Oswald" charset="0"/>
              </a:rPr>
              <a:t>CENTRO PREVENTIVO Y DE CUMPLIMIENTO DE PENAS DE </a:t>
            </a:r>
            <a:r>
              <a:rPr lang="es-SV" sz="2000" b="1" dirty="0" smtClean="0">
                <a:solidFill>
                  <a:srgbClr val="F39D03"/>
                </a:solidFill>
                <a:effectLst>
                  <a:outerShdw blurRad="38100" dist="38100" dir="2700000" algn="tl">
                    <a:srgbClr val="000000">
                      <a:alpha val="43137"/>
                    </a:srgbClr>
                  </a:outerShdw>
                </a:effectLst>
                <a:latin typeface="Oswald" charset="0"/>
              </a:rPr>
              <a:t>IZALCO FASE III.</a:t>
            </a: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endParaRPr lang="es-SV" sz="1800" dirty="0">
              <a:solidFill>
                <a:schemeClr val="bg1"/>
              </a:solidFill>
              <a:latin typeface="Oswald" charset="0"/>
            </a:endParaRPr>
          </a:p>
          <a:p>
            <a:pPr algn="just"/>
            <a:r>
              <a:rPr lang="es-SV" sz="1600" dirty="0">
                <a:solidFill>
                  <a:schemeClr val="bg1"/>
                </a:solidFill>
                <a:latin typeface="Oswald" charset="0"/>
              </a:rPr>
              <a:t>Le corresponde: Velar por el cumplimiento de todos los objetivos institucionales emanados por la Dirección General de Centros Penales, así como también coordinar todas las actividades administrativas y de vigilancia y custodia de la población interna; y dar fiel cumplimiento a la normativa penitenciaria.</a:t>
            </a:r>
          </a:p>
          <a:p>
            <a:pPr algn="just"/>
            <a:endParaRPr lang="es-SV" sz="1600" dirty="0">
              <a:solidFill>
                <a:schemeClr val="bg1"/>
              </a:solidFill>
              <a:latin typeface="Oswald" charset="0"/>
            </a:endParaRPr>
          </a:p>
          <a:p>
            <a:pPr algn="just"/>
            <a:r>
              <a:rPr lang="es-SV" sz="1600" dirty="0">
                <a:solidFill>
                  <a:schemeClr val="bg1"/>
                </a:solidFill>
                <a:latin typeface="Oswald" charset="0"/>
              </a:rPr>
              <a:t>Este es un Centro de cumplimiento de penas, destinados para los privados de libertad, que por sentencia firme se encuentren en el periodo de ejecución de la pena, en calidad de condenados y a la vez es un Centro preventivo, para la custodia de detenidos provisionalmente por orden judicial.</a:t>
            </a:r>
          </a:p>
          <a:p>
            <a:pPr algn="just"/>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106		Personal Masculino: 214</a:t>
            </a:r>
            <a:endParaRPr lang="es-SV" sz="1600" dirty="0" smtClean="0">
              <a:solidFill>
                <a:srgbClr val="FFFFFF"/>
              </a:solidFill>
              <a:latin typeface="Oswald" charset="0"/>
            </a:endParaRPr>
          </a:p>
        </p:txBody>
      </p:sp>
      <p:sp>
        <p:nvSpPr>
          <p:cNvPr id="5" name="Shape 229"/>
          <p:cNvSpPr txBox="1">
            <a:spLocks/>
          </p:cNvSpPr>
          <p:nvPr/>
        </p:nvSpPr>
        <p:spPr>
          <a:xfrm>
            <a:off x="0" y="1059582"/>
            <a:ext cx="9144000"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Gerónimo Reyes </a:t>
            </a:r>
            <a:r>
              <a:rPr lang="es-SV" sz="1400" b="1" dirty="0" err="1" smtClean="0">
                <a:solidFill>
                  <a:schemeClr val="bg1"/>
                </a:solidFill>
                <a:effectLst>
                  <a:outerShdw blurRad="38100" dist="38100" dir="2700000" algn="tl">
                    <a:srgbClr val="000000">
                      <a:alpha val="43137"/>
                    </a:srgbClr>
                  </a:outerShdw>
                </a:effectLst>
              </a:rPr>
              <a:t>Páis</a:t>
            </a:r>
            <a:r>
              <a:rPr lang="es-SV" sz="1400" b="1" dirty="0" smtClean="0">
                <a:solidFill>
                  <a:schemeClr val="bg1"/>
                </a:solidFill>
                <a:effectLst>
                  <a:outerShdw blurRad="38100" dist="38100" dir="2700000" algn="tl">
                    <a:srgbClr val="000000">
                      <a:alpha val="43137"/>
                    </a:srgbClr>
                  </a:outerShdw>
                </a:effectLst>
              </a:rPr>
              <a:t>. </a:t>
            </a:r>
          </a:p>
          <a:p>
            <a:pPr>
              <a:buNone/>
            </a:pPr>
            <a:r>
              <a:rPr lang="es-SV" sz="1400" b="1" dirty="0" smtClean="0">
                <a:solidFill>
                  <a:schemeClr val="bg1"/>
                </a:solidFill>
                <a:effectLst>
                  <a:outerShdw blurRad="38100" dist="38100" dir="2700000" algn="tl">
                    <a:srgbClr val="000000">
                      <a:alpha val="43137"/>
                    </a:srgbClr>
                  </a:outerShdw>
                </a:effectLst>
              </a:rPr>
              <a:t>Director </a:t>
            </a:r>
            <a:r>
              <a:rPr lang="es-SV" sz="1400" b="1" dirty="0">
                <a:solidFill>
                  <a:schemeClr val="bg1"/>
                </a:solidFill>
                <a:effectLst>
                  <a:outerShdw blurRad="38100" dist="38100" dir="2700000" algn="tl">
                    <a:srgbClr val="000000">
                      <a:alpha val="43137"/>
                    </a:srgbClr>
                  </a:outerShdw>
                </a:effectLst>
              </a:rPr>
              <a:t>Centro </a:t>
            </a:r>
            <a:r>
              <a:rPr lang="es-SV" sz="1400" b="1" dirty="0" smtClean="0">
                <a:solidFill>
                  <a:schemeClr val="bg1"/>
                </a:solidFill>
                <a:effectLst>
                  <a:outerShdw blurRad="38100" dist="38100" dir="2700000" algn="tl">
                    <a:srgbClr val="000000">
                      <a:alpha val="43137"/>
                    </a:srgbClr>
                  </a:outerShdw>
                </a:effectLst>
              </a:rPr>
              <a:t>Preventivo y de Cumplimiento de penas Izalco Fase III</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68049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251520" y="216024"/>
            <a:ext cx="864096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CENTRO ABIERTO MUJERES.</a:t>
            </a:r>
            <a:endParaRPr lang="es-SV" sz="2400" b="1" dirty="0" smtClean="0">
              <a:solidFill>
                <a:srgbClr val="F39D03"/>
              </a:solidFill>
              <a:effectLst>
                <a:outerShdw blurRad="38100" dist="38100" dir="2700000" algn="tl">
                  <a:srgbClr val="000000">
                    <a:alpha val="43137"/>
                  </a:srgbClr>
                </a:outerShdw>
              </a:effectLst>
              <a:latin typeface="Oswald" charset="0"/>
            </a:endParaRP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Le </a:t>
            </a:r>
            <a:r>
              <a:rPr lang="es-SV" sz="1600" dirty="0" smtClean="0">
                <a:solidFill>
                  <a:schemeClr val="bg1"/>
                </a:solidFill>
                <a:latin typeface="Oswald" charset="0"/>
              </a:rPr>
              <a:t>corresponde: Velar </a:t>
            </a:r>
            <a:r>
              <a:rPr lang="es-SV" sz="1600" dirty="0">
                <a:solidFill>
                  <a:schemeClr val="bg1"/>
                </a:solidFill>
                <a:latin typeface="Oswald" charset="0"/>
              </a:rPr>
              <a:t>por el cumplimiento de todos los objetivos institucionales emanados </a:t>
            </a:r>
            <a:r>
              <a:rPr lang="es-SV" sz="1600" dirty="0" smtClean="0">
                <a:solidFill>
                  <a:schemeClr val="bg1"/>
                </a:solidFill>
                <a:latin typeface="Oswald" charset="0"/>
              </a:rPr>
              <a:t>por la </a:t>
            </a:r>
            <a:r>
              <a:rPr lang="es-SV" sz="1600" dirty="0">
                <a:solidFill>
                  <a:schemeClr val="bg1"/>
                </a:solidFill>
                <a:latin typeface="Oswald" charset="0"/>
              </a:rPr>
              <a:t>Dirección General de Centros Penales, así como también coordinar todas </a:t>
            </a:r>
            <a:r>
              <a:rPr lang="es-SV" sz="1600" dirty="0" smtClean="0">
                <a:solidFill>
                  <a:schemeClr val="bg1"/>
                </a:solidFill>
                <a:latin typeface="Oswald" charset="0"/>
              </a:rPr>
              <a:t>las actividades </a:t>
            </a:r>
            <a:r>
              <a:rPr lang="es-SV" sz="1600" dirty="0">
                <a:solidFill>
                  <a:schemeClr val="bg1"/>
                </a:solidFill>
                <a:latin typeface="Oswald" charset="0"/>
              </a:rPr>
              <a:t>administrativas y de vigilancia y custodia de la población </a:t>
            </a:r>
            <a:r>
              <a:rPr lang="es-SV" sz="1600" dirty="0" smtClean="0">
                <a:solidFill>
                  <a:schemeClr val="bg1"/>
                </a:solidFill>
                <a:latin typeface="Oswald" charset="0"/>
              </a:rPr>
              <a:t>interna; y </a:t>
            </a:r>
            <a:r>
              <a:rPr lang="es-SV" sz="1600" dirty="0">
                <a:solidFill>
                  <a:schemeClr val="bg1"/>
                </a:solidFill>
                <a:latin typeface="Oswald" charset="0"/>
              </a:rPr>
              <a:t>dar fiel cumplimiento a la normativa penitenciaria</a:t>
            </a:r>
            <a:r>
              <a:rPr lang="es-SV" sz="1600" dirty="0" smtClean="0">
                <a:solidFill>
                  <a:schemeClr val="bg1"/>
                </a:solidFill>
                <a:latin typeface="Oswald" charset="0"/>
              </a:rPr>
              <a:t>.</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Estos Centros están destinados </a:t>
            </a:r>
            <a:r>
              <a:rPr lang="es-SV" sz="1600" dirty="0">
                <a:solidFill>
                  <a:schemeClr val="bg1"/>
                </a:solidFill>
                <a:latin typeface="Oswald" charset="0"/>
              </a:rPr>
              <a:t>destinados Centros Abiertos: Para los internos que han avanzado a las fases de Centros </a:t>
            </a:r>
            <a:r>
              <a:rPr lang="es-SV" sz="1600" dirty="0" smtClean="0">
                <a:solidFill>
                  <a:schemeClr val="bg1"/>
                </a:solidFill>
                <a:latin typeface="Oswald" charset="0"/>
              </a:rPr>
              <a:t>Abierto </a:t>
            </a:r>
            <a:r>
              <a:rPr lang="es-SV" sz="1600" dirty="0">
                <a:solidFill>
                  <a:schemeClr val="bg1"/>
                </a:solidFill>
                <a:latin typeface="Oswald" charset="0"/>
              </a:rPr>
              <a:t>confianza y de </a:t>
            </a:r>
            <a:r>
              <a:rPr lang="es-SV" sz="1600" dirty="0" smtClean="0">
                <a:solidFill>
                  <a:schemeClr val="bg1"/>
                </a:solidFill>
                <a:latin typeface="Oswald" charset="0"/>
              </a:rPr>
              <a:t>semi libertad </a:t>
            </a:r>
            <a:r>
              <a:rPr lang="es-SV" sz="1600" dirty="0">
                <a:solidFill>
                  <a:schemeClr val="bg1"/>
                </a:solidFill>
                <a:latin typeface="Oswald" charset="0"/>
              </a:rPr>
              <a:t>del Régimen </a:t>
            </a:r>
            <a:r>
              <a:rPr lang="es-SV" sz="1600" dirty="0" smtClean="0">
                <a:solidFill>
                  <a:schemeClr val="bg1"/>
                </a:solidFill>
                <a:latin typeface="Oswald" charset="0"/>
              </a:rPr>
              <a:t>Penitenciario.</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Existen dos de estos Centros Uno ubicado al Interior de Centro Preventivo y de Cumplimiento de Penas la Esperanza, conocido como Centro Abierto Hombres y el otro </a:t>
            </a:r>
            <a:r>
              <a:rPr lang="es-SV" sz="1600" dirty="0">
                <a:solidFill>
                  <a:schemeClr val="bg1"/>
                </a:solidFill>
                <a:latin typeface="Oswald" charset="0"/>
              </a:rPr>
              <a:t>en Residencial Santa Teresa, quince avenida norte, polígono c-3, N°3, Ciudad Merliot, Santa Tecla, </a:t>
            </a:r>
            <a:r>
              <a:rPr lang="es-SV" sz="1600" dirty="0" smtClean="0">
                <a:solidFill>
                  <a:schemeClr val="bg1"/>
                </a:solidFill>
                <a:latin typeface="Oswald" charset="0"/>
              </a:rPr>
              <a:t>conocido como Centro Abierto Mujeres.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9</a:t>
            </a:r>
            <a:r>
              <a:rPr lang="es-SV" sz="1600" dirty="0" smtClean="0">
                <a:solidFill>
                  <a:schemeClr val="bg1"/>
                </a:solidFill>
                <a:latin typeface="Oswald" charset="0"/>
              </a:rPr>
              <a:t>		Personal Masculino: </a:t>
            </a:r>
            <a:r>
              <a:rPr lang="es-SV" sz="1600" dirty="0" smtClean="0">
                <a:solidFill>
                  <a:schemeClr val="bg1"/>
                </a:solidFill>
                <a:latin typeface="Oswald" charset="0"/>
              </a:rPr>
              <a:t>0</a:t>
            </a: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467544" y="843558"/>
            <a:ext cx="8136904"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a:t>
            </a:r>
            <a:r>
              <a:rPr lang="es-SV" sz="1400" b="1" dirty="0">
                <a:solidFill>
                  <a:schemeClr val="bg1"/>
                </a:solidFill>
                <a:effectLst>
                  <a:outerShdw blurRad="38100" dist="38100" dir="2700000" algn="tl">
                    <a:srgbClr val="000000">
                      <a:alpha val="43137"/>
                    </a:srgbClr>
                  </a:outerShdw>
                </a:effectLst>
              </a:rPr>
              <a:t>Responsable</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Licda. Irma Isabel Velásquez de Mejía. </a:t>
            </a:r>
            <a:r>
              <a:rPr lang="es-SV" sz="1400" b="1" dirty="0">
                <a:solidFill>
                  <a:schemeClr val="bg1"/>
                </a:solidFill>
                <a:effectLst>
                  <a:outerShdw blurRad="38100" dist="38100" dir="2700000" algn="tl">
                    <a:srgbClr val="000000">
                      <a:alpha val="43137"/>
                    </a:srgbClr>
                  </a:outerShdw>
                </a:effectLst>
              </a:rPr>
              <a:t>Directora de Centros </a:t>
            </a:r>
            <a:r>
              <a:rPr lang="es-SV" sz="1400" b="1" dirty="0" smtClean="0">
                <a:solidFill>
                  <a:schemeClr val="bg1"/>
                </a:solidFill>
                <a:effectLst>
                  <a:outerShdw blurRad="38100" dist="38100" dir="2700000" algn="tl">
                    <a:srgbClr val="000000">
                      <a:alpha val="43137"/>
                    </a:srgbClr>
                  </a:outerShdw>
                </a:effectLst>
              </a:rPr>
              <a:t>Abierto Mujeres</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622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SANTA ANA</a:t>
            </a:r>
            <a:r>
              <a:rPr lang="es-SV" sz="2400" b="1" dirty="0">
                <a:solidFill>
                  <a:srgbClr val="F39D03"/>
                </a:solidFill>
                <a:effectLst>
                  <a:outerShdw blurRad="38100" dist="38100" dir="2700000" algn="tl">
                    <a:srgbClr val="000000">
                      <a:alpha val="43137"/>
                    </a:srgbClr>
                  </a:outerShdw>
                </a:effectLst>
                <a:latin typeface="Oswald" charset="0"/>
              </a:rPr>
              <a:t> </a:t>
            </a:r>
            <a:r>
              <a:rPr lang="es-SV" sz="2400" b="1" dirty="0" smtClean="0">
                <a:solidFill>
                  <a:srgbClr val="F39D03"/>
                </a:solidFill>
                <a:effectLst>
                  <a:outerShdw blurRad="38100" dist="38100" dir="2700000" algn="tl">
                    <a:srgbClr val="000000">
                      <a:alpha val="43137"/>
                    </a:srgbClr>
                  </a:outerShdw>
                </a:effectLst>
                <a:latin typeface="Oswald" charset="0"/>
              </a:rPr>
              <a:t>(UNIDADES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a:t>
            </a:r>
            <a:r>
              <a:rPr lang="es-SV" sz="1600" dirty="0" smtClean="0">
                <a:solidFill>
                  <a:schemeClr val="bg1"/>
                </a:solidFill>
                <a:latin typeface="Oswald" charset="0"/>
              </a:rPr>
              <a:t>34</a:t>
            </a:r>
            <a:r>
              <a:rPr lang="es-SV" sz="1600" dirty="0" smtClean="0">
                <a:solidFill>
                  <a:schemeClr val="bg1"/>
                </a:solidFill>
                <a:latin typeface="Oswald" charset="0"/>
              </a:rPr>
              <a:t>		Personal Masculino: </a:t>
            </a:r>
            <a:r>
              <a:rPr lang="es-SV" sz="1600" dirty="0" smtClean="0">
                <a:solidFill>
                  <a:schemeClr val="bg1"/>
                </a:solidFill>
                <a:latin typeface="Oswald" charset="0"/>
              </a:rPr>
              <a:t>81</a:t>
            </a:r>
            <a:endParaRPr lang="es-SV" sz="1600" dirty="0" smtClean="0">
              <a:solidFill>
                <a:schemeClr val="bg1"/>
              </a:solidFill>
              <a:latin typeface="Oswald" charset="0"/>
            </a:endParaRP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107504" y="1131590"/>
            <a:ext cx="8928992"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Oscar </a:t>
            </a:r>
            <a:r>
              <a:rPr lang="es-SV" sz="1400" b="1" dirty="0">
                <a:solidFill>
                  <a:schemeClr val="bg1"/>
                </a:solidFill>
                <a:effectLst>
                  <a:outerShdw blurRad="38100" dist="38100" dir="2700000" algn="tl">
                    <a:srgbClr val="000000">
                      <a:alpha val="43137"/>
                    </a:srgbClr>
                  </a:outerShdw>
                </a:effectLst>
              </a:rPr>
              <a:t>Antonio Magaña Flores. Director de Granja Penitenciaria para Hombres Santa Ana </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928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0"/>
          <p:cNvSpPr/>
          <p:nvPr/>
        </p:nvSpPr>
        <p:spPr>
          <a:xfrm>
            <a:off x="899592" y="216024"/>
            <a:ext cx="7403520" cy="4731990"/>
          </a:xfrm>
          <a:prstGeom prst="rect">
            <a:avLst/>
          </a:prstGeom>
          <a:noFill/>
          <a:ln>
            <a:noFill/>
          </a:ln>
          <a:effectLst>
            <a:glow rad="139700">
              <a:schemeClr val="bg1">
                <a:alpha val="40000"/>
              </a:schemeClr>
            </a:glow>
          </a:effectLst>
        </p:spPr>
        <p:txBody>
          <a:bodyPr lIns="91425" tIns="91425" rIns="91425" bIns="91425" anchor="ctr" anchorCtr="0">
            <a:noAutofit/>
          </a:bodyPr>
          <a:lstStyle/>
          <a:p>
            <a:pPr marL="285750" lvl="0" indent="-285750" algn="ctr">
              <a:buFont typeface="Wingdings" pitchFamily="2" charset="2"/>
              <a:buChar char="q"/>
            </a:pPr>
            <a:r>
              <a:rPr lang="es-SV" sz="2400" b="1" dirty="0" smtClean="0">
                <a:solidFill>
                  <a:srgbClr val="F39D03"/>
                </a:solidFill>
                <a:effectLst>
                  <a:outerShdw blurRad="38100" dist="38100" dir="2700000" algn="tl">
                    <a:srgbClr val="000000">
                      <a:alpha val="43137"/>
                    </a:srgbClr>
                  </a:outerShdw>
                </a:effectLst>
                <a:latin typeface="Oswald" charset="0"/>
              </a:rPr>
              <a:t>GRANJA PENITENCIARIA PARA HOMBRES DE ZACATECOLUCA (UNIDADES DEPENDIENTES)</a:t>
            </a:r>
          </a:p>
          <a:p>
            <a:pPr lvl="0" algn="ctr"/>
            <a:r>
              <a:rPr lang="es-SV" sz="2400" b="1" dirty="0" smtClean="0">
                <a:solidFill>
                  <a:srgbClr val="F39D03"/>
                </a:solidFill>
                <a:effectLst>
                  <a:outerShdw blurRad="38100" dist="38100" dir="2700000" algn="tl">
                    <a:srgbClr val="000000">
                      <a:alpha val="43137"/>
                    </a:srgbClr>
                  </a:outerShdw>
                </a:effectLst>
                <a:latin typeface="Oswald" charset="0"/>
              </a:rPr>
              <a:t> </a:t>
            </a:r>
          </a:p>
          <a:p>
            <a:pPr lvl="0" algn="ctr"/>
            <a:endParaRPr lang="es-SV" sz="1800" dirty="0">
              <a:solidFill>
                <a:schemeClr val="bg1"/>
              </a:solidFill>
              <a:latin typeface="Oswald" charset="0"/>
            </a:endParaRPr>
          </a:p>
          <a:p>
            <a:pPr algn="just"/>
            <a:r>
              <a:rPr lang="es-SV" sz="1600" dirty="0">
                <a:solidFill>
                  <a:schemeClr val="bg1"/>
                </a:solidFill>
                <a:latin typeface="Oswald" charset="0"/>
              </a:rPr>
              <a:t>Las Granjas Penitenciarias amplían el programa de trabajo penitenciario. </a:t>
            </a:r>
            <a:r>
              <a:rPr lang="es-SV" sz="1600" dirty="0" smtClean="0">
                <a:solidFill>
                  <a:schemeClr val="bg1"/>
                </a:solidFill>
                <a:latin typeface="Oswald" charset="0"/>
              </a:rPr>
              <a:t>Comprenden edificios </a:t>
            </a:r>
            <a:r>
              <a:rPr lang="es-SV" sz="1600" dirty="0">
                <a:solidFill>
                  <a:schemeClr val="bg1"/>
                </a:solidFill>
                <a:latin typeface="Oswald" charset="0"/>
              </a:rPr>
              <a:t>y espacios aptos para prevenir y </a:t>
            </a:r>
            <a:r>
              <a:rPr lang="es-SV" sz="1600" dirty="0" smtClean="0">
                <a:solidFill>
                  <a:schemeClr val="bg1"/>
                </a:solidFill>
                <a:latin typeface="Oswald" charset="0"/>
              </a:rPr>
              <a:t>re-socializar </a:t>
            </a:r>
            <a:r>
              <a:rPr lang="es-SV" sz="1600" dirty="0">
                <a:solidFill>
                  <a:schemeClr val="bg1"/>
                </a:solidFill>
                <a:latin typeface="Oswald" charset="0"/>
              </a:rPr>
              <a:t>a la población privada de libertad, </a:t>
            </a:r>
            <a:r>
              <a:rPr lang="es-SV" sz="1600" dirty="0" smtClean="0">
                <a:solidFill>
                  <a:schemeClr val="bg1"/>
                </a:solidFill>
                <a:latin typeface="Oswald" charset="0"/>
              </a:rPr>
              <a:t>por lo </a:t>
            </a:r>
            <a:r>
              <a:rPr lang="es-SV" sz="1600" dirty="0">
                <a:solidFill>
                  <a:schemeClr val="bg1"/>
                </a:solidFill>
                <a:latin typeface="Oswald" charset="0"/>
              </a:rPr>
              <a:t>tanto se debe minimizar el uso de barreras físicas y extrema </a:t>
            </a:r>
            <a:r>
              <a:rPr lang="es-SV" sz="1600" dirty="0" smtClean="0">
                <a:solidFill>
                  <a:schemeClr val="bg1"/>
                </a:solidFill>
                <a:latin typeface="Oswald" charset="0"/>
              </a:rPr>
              <a:t>seguridad.</a:t>
            </a:r>
          </a:p>
          <a:p>
            <a:pPr algn="just"/>
            <a:endParaRPr lang="es-SV" sz="1600" dirty="0">
              <a:solidFill>
                <a:schemeClr val="bg1"/>
              </a:solidFill>
              <a:latin typeface="Oswald" charset="0"/>
            </a:endParaRPr>
          </a:p>
          <a:p>
            <a:pPr algn="just"/>
            <a:r>
              <a:rPr lang="es-SV" sz="1600" dirty="0" smtClean="0">
                <a:solidFill>
                  <a:schemeClr val="bg1"/>
                </a:solidFill>
                <a:latin typeface="Oswald" charset="0"/>
              </a:rPr>
              <a:t>El </a:t>
            </a:r>
            <a:r>
              <a:rPr lang="es-SV" sz="1600" dirty="0">
                <a:solidFill>
                  <a:schemeClr val="bg1"/>
                </a:solidFill>
                <a:latin typeface="Oswald" charset="0"/>
              </a:rPr>
              <a:t>objetivo principal de este tipo de infraestructura es la rehabilitación, el acercamiento al medio</a:t>
            </a:r>
          </a:p>
          <a:p>
            <a:pPr algn="just"/>
            <a:r>
              <a:rPr lang="es-SV" sz="1600" dirty="0">
                <a:solidFill>
                  <a:schemeClr val="bg1"/>
                </a:solidFill>
                <a:latin typeface="Oswald" charset="0"/>
              </a:rPr>
              <a:t>social y l</a:t>
            </a:r>
            <a:r>
              <a:rPr lang="es-SV" sz="1600" dirty="0" smtClean="0">
                <a:solidFill>
                  <a:schemeClr val="bg1"/>
                </a:solidFill>
                <a:latin typeface="Oswald" charset="0"/>
              </a:rPr>
              <a:t>a </a:t>
            </a:r>
            <a:r>
              <a:rPr lang="es-SV" sz="1600" dirty="0">
                <a:solidFill>
                  <a:schemeClr val="bg1"/>
                </a:solidFill>
                <a:latin typeface="Oswald" charset="0"/>
              </a:rPr>
              <a:t>auto sostenibilidad de las instalaciones, lo cual se pretende lograr mediante el cultivo</a:t>
            </a:r>
          </a:p>
          <a:p>
            <a:pPr algn="just"/>
            <a:r>
              <a:rPr lang="es-SV" sz="1600" dirty="0">
                <a:solidFill>
                  <a:schemeClr val="bg1"/>
                </a:solidFill>
                <a:latin typeface="Oswald" charset="0"/>
              </a:rPr>
              <a:t>de cereales, vegetales, crianza de aves, porcinos, peces, entre otros, así como actividades</a:t>
            </a:r>
          </a:p>
          <a:p>
            <a:pPr algn="just"/>
            <a:r>
              <a:rPr lang="es-SV" sz="1600" dirty="0">
                <a:solidFill>
                  <a:schemeClr val="bg1"/>
                </a:solidFill>
                <a:latin typeface="Oswald" charset="0"/>
              </a:rPr>
              <a:t>industriales según lo permita la infraestructura de las </a:t>
            </a:r>
            <a:r>
              <a:rPr lang="es-SV" sz="1600" dirty="0" smtClean="0">
                <a:solidFill>
                  <a:schemeClr val="bg1"/>
                </a:solidFill>
                <a:latin typeface="Oswald" charset="0"/>
              </a:rPr>
              <a:t>granjas.</a:t>
            </a:r>
            <a:endParaRPr lang="es-SV" sz="1600" dirty="0">
              <a:solidFill>
                <a:schemeClr val="bg1"/>
              </a:solidFill>
              <a:latin typeface="Oswald" charset="0"/>
            </a:endParaRPr>
          </a:p>
          <a:p>
            <a:pPr lvl="0" algn="just"/>
            <a:endParaRPr lang="es-SV" sz="1600" dirty="0" smtClean="0">
              <a:solidFill>
                <a:schemeClr val="bg1"/>
              </a:solidFill>
              <a:latin typeface="Oswald" charset="0"/>
            </a:endParaRPr>
          </a:p>
          <a:p>
            <a:pPr lvl="0" algn="ctr"/>
            <a:r>
              <a:rPr lang="es-SV" sz="1600" dirty="0" smtClean="0">
                <a:solidFill>
                  <a:schemeClr val="bg1"/>
                </a:solidFill>
                <a:latin typeface="Oswald" charset="0"/>
              </a:rPr>
              <a:t>Cantidad de Personal:</a:t>
            </a:r>
          </a:p>
          <a:p>
            <a:pPr lvl="0" algn="ctr"/>
            <a:endParaRPr lang="es-SV" sz="1600" dirty="0">
              <a:solidFill>
                <a:schemeClr val="bg1"/>
              </a:solidFill>
              <a:latin typeface="Oswald" charset="0"/>
            </a:endParaRPr>
          </a:p>
          <a:p>
            <a:pPr lvl="0" algn="ctr"/>
            <a:r>
              <a:rPr lang="es-SV" sz="1600" dirty="0" smtClean="0">
                <a:solidFill>
                  <a:schemeClr val="bg1"/>
                </a:solidFill>
                <a:latin typeface="Oswald" charset="0"/>
              </a:rPr>
              <a:t>Personal Femenino: 34		Personal Masculino: 59</a:t>
            </a:r>
          </a:p>
          <a:p>
            <a:pPr marL="285750" lvl="0" indent="-285750" algn="ctr">
              <a:buFont typeface="Wingdings" pitchFamily="2" charset="2"/>
              <a:buChar char="q"/>
            </a:pPr>
            <a:endParaRPr lang="es-SV" sz="1600" dirty="0" smtClean="0">
              <a:solidFill>
                <a:srgbClr val="FFFFFF"/>
              </a:solidFill>
              <a:latin typeface="Oswald" charset="0"/>
            </a:endParaRPr>
          </a:p>
        </p:txBody>
      </p:sp>
      <p:pic>
        <p:nvPicPr>
          <p:cNvPr id="3" name="2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4" name="Shape 229"/>
          <p:cNvSpPr txBox="1">
            <a:spLocks/>
          </p:cNvSpPr>
          <p:nvPr/>
        </p:nvSpPr>
        <p:spPr>
          <a:xfrm>
            <a:off x="0" y="1131590"/>
            <a:ext cx="9144000" cy="432048"/>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buNone/>
            </a:pPr>
            <a:r>
              <a:rPr lang="es-SV" sz="1400" b="1" dirty="0" smtClean="0">
                <a:solidFill>
                  <a:schemeClr val="bg1"/>
                </a:solidFill>
                <a:effectLst>
                  <a:outerShdw blurRad="38100" dist="38100" dir="2700000" algn="tl">
                    <a:srgbClr val="000000">
                      <a:alpha val="43137"/>
                    </a:srgbClr>
                  </a:outerShdw>
                </a:effectLst>
              </a:rPr>
              <a:t>Funcionario Responsable: Ing. Alirio de Jesús N</a:t>
            </a:r>
            <a:r>
              <a:rPr lang="es-SV" sz="1400" b="1" dirty="0"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smtClean="0">
                <a:solidFill>
                  <a:schemeClr val="bg1"/>
                </a:solidFill>
                <a:effectLst>
                  <a:outerShdw blurRad="38100" dist="38100" dir="2700000" algn="tl">
                    <a:srgbClr val="000000">
                      <a:alpha val="43137"/>
                    </a:srgbClr>
                  </a:outerShdw>
                </a:effectLst>
              </a:rPr>
              <a:t>ez </a:t>
            </a:r>
            <a:r>
              <a:rPr lang="es-SV" sz="1400" b="1" dirty="0" err="1" smtClean="0">
                <a:solidFill>
                  <a:schemeClr val="bg1"/>
                </a:solidFill>
                <a:effectLst>
                  <a:outerShdw blurRad="38100" dist="38100" dir="2700000" algn="tl">
                    <a:srgbClr val="000000">
                      <a:alpha val="43137"/>
                    </a:srgbClr>
                  </a:outerShdw>
                </a:effectLst>
              </a:rPr>
              <a:t>N</a:t>
            </a:r>
            <a:r>
              <a:rPr lang="es-SV" sz="1400" b="1" dirty="0" err="1" smtClean="0">
                <a:solidFill>
                  <a:schemeClr val="bg1"/>
                </a:solidFill>
                <a:effectLst>
                  <a:outerShdw blurRad="38100" dist="38100" dir="2700000" algn="tl">
                    <a:srgbClr val="000000">
                      <a:alpha val="43137"/>
                    </a:srgbClr>
                  </a:outerShdw>
                </a:effectLst>
                <a:latin typeface="Miriam" pitchFamily="34" charset="-79"/>
                <a:cs typeface="Miriam" pitchFamily="34" charset="-79"/>
              </a:rPr>
              <a:t>úñ</a:t>
            </a:r>
            <a:r>
              <a:rPr lang="es-SV" sz="1400" b="1" dirty="0" err="1" smtClean="0">
                <a:solidFill>
                  <a:schemeClr val="bg1"/>
                </a:solidFill>
                <a:effectLst>
                  <a:outerShdw blurRad="38100" dist="38100" dir="2700000" algn="tl">
                    <a:srgbClr val="000000">
                      <a:alpha val="43137"/>
                    </a:srgbClr>
                  </a:outerShdw>
                </a:effectLst>
              </a:rPr>
              <a:t>ez</a:t>
            </a:r>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bg1"/>
                </a:solidFill>
                <a:effectLst>
                  <a:outerShdw blurRad="38100" dist="38100" dir="2700000" algn="tl">
                    <a:srgbClr val="000000">
                      <a:alpha val="43137"/>
                    </a:srgbClr>
                  </a:outerShdw>
                </a:effectLst>
              </a:rPr>
              <a:t>Director de Granja Penitenciaria para Hombres </a:t>
            </a:r>
            <a:r>
              <a:rPr lang="es-SV" sz="1400" b="1" dirty="0" smtClean="0">
                <a:solidFill>
                  <a:schemeClr val="bg1"/>
                </a:solidFill>
                <a:effectLst>
                  <a:outerShdw blurRad="38100" dist="38100" dir="2700000" algn="tl">
                    <a:srgbClr val="000000">
                      <a:alpha val="43137"/>
                    </a:srgbClr>
                  </a:outerShdw>
                </a:effectLst>
              </a:rPr>
              <a:t>Zacatecoluca</a:t>
            </a:r>
            <a:endParaRPr lang="es-ES" sz="12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86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 name="2 Rectángulo"/>
          <p:cNvSpPr/>
          <p:nvPr/>
        </p:nvSpPr>
        <p:spPr>
          <a:xfrm>
            <a:off x="2627784" y="1923678"/>
            <a:ext cx="817137"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9" name="Shape 330"/>
          <p:cNvSpPr/>
          <p:nvPr/>
        </p:nvSpPr>
        <p:spPr>
          <a:xfrm>
            <a:off x="539551" y="339502"/>
            <a:ext cx="8096991" cy="4176464"/>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buFont typeface="Wingdings" pitchFamily="2" charset="2"/>
              <a:buChar char="q"/>
            </a:pPr>
            <a:r>
              <a:rPr lang="es-SV" sz="2400" b="1" dirty="0" smtClean="0">
                <a:solidFill>
                  <a:schemeClr val="accent1">
                    <a:lumMod val="75000"/>
                  </a:schemeClr>
                </a:solidFill>
                <a:latin typeface="Oswald" charset="0"/>
              </a:rPr>
              <a:t>CENTRO DE ANALISIS E INFORMACION PENITENCIARIA. </a:t>
            </a:r>
          </a:p>
          <a:p>
            <a:pPr lvl="0"/>
            <a:endParaRPr lang="es-SV" sz="2400" dirty="0" smtClean="0">
              <a:solidFill>
                <a:schemeClr val="accent1">
                  <a:lumMod val="75000"/>
                </a:schemeClr>
              </a:solidFill>
              <a:latin typeface="Oswald" charset="0"/>
            </a:endParaRPr>
          </a:p>
          <a:p>
            <a:pPr lvl="0"/>
            <a:r>
              <a:rPr lang="es-SV" sz="2400" dirty="0" smtClean="0">
                <a:solidFill>
                  <a:schemeClr val="accent1">
                    <a:lumMod val="75000"/>
                  </a:schemeClr>
                </a:solidFill>
                <a:latin typeface="Oswald" charset="0"/>
              </a:rPr>
              <a:t>Le corresponde:</a:t>
            </a:r>
          </a:p>
          <a:p>
            <a:pPr lvl="0" algn="just"/>
            <a:endParaRPr lang="es-SV" sz="2400" dirty="0">
              <a:solidFill>
                <a:schemeClr val="accent1">
                  <a:lumMod val="75000"/>
                </a:schemeClr>
              </a:solidFill>
              <a:latin typeface="Oswald" charset="0"/>
            </a:endParaRPr>
          </a:p>
          <a:p>
            <a:pPr lvl="0" algn="just"/>
            <a:r>
              <a:rPr lang="es-SV" sz="2400" dirty="0" smtClean="0">
                <a:solidFill>
                  <a:schemeClr val="accent1">
                    <a:lumMod val="75000"/>
                  </a:schemeClr>
                </a:solidFill>
                <a:latin typeface="Oswald" charset="0"/>
              </a:rPr>
              <a:t>Es </a:t>
            </a:r>
            <a:r>
              <a:rPr lang="es-SV" sz="2400" dirty="0">
                <a:solidFill>
                  <a:schemeClr val="accent1">
                    <a:lumMod val="75000"/>
                  </a:schemeClr>
                </a:solidFill>
                <a:latin typeface="Oswald" charset="0"/>
              </a:rPr>
              <a:t>responsable de analizar, clasificar </a:t>
            </a:r>
            <a:r>
              <a:rPr lang="es-SV" sz="2400" dirty="0" smtClean="0">
                <a:solidFill>
                  <a:schemeClr val="accent1">
                    <a:lumMod val="75000"/>
                  </a:schemeClr>
                </a:solidFill>
                <a:latin typeface="Oswald" charset="0"/>
              </a:rPr>
              <a:t>y procesar </a:t>
            </a:r>
            <a:r>
              <a:rPr lang="es-SV" sz="2400" dirty="0">
                <a:solidFill>
                  <a:schemeClr val="accent1">
                    <a:lumMod val="75000"/>
                  </a:schemeClr>
                </a:solidFill>
                <a:latin typeface="Oswald" charset="0"/>
              </a:rPr>
              <a:t>la información a través de los medio idóneos, que permitan prevenir hechos o </a:t>
            </a:r>
            <a:r>
              <a:rPr lang="es-SV" sz="2400" dirty="0" smtClean="0">
                <a:solidFill>
                  <a:schemeClr val="accent1">
                    <a:lumMod val="75000"/>
                  </a:schemeClr>
                </a:solidFill>
                <a:latin typeface="Oswald" charset="0"/>
              </a:rPr>
              <a:t>actos que </a:t>
            </a:r>
            <a:r>
              <a:rPr lang="es-SV" sz="2400" dirty="0">
                <a:solidFill>
                  <a:schemeClr val="accent1">
                    <a:lumMod val="75000"/>
                  </a:schemeClr>
                </a:solidFill>
                <a:latin typeface="Oswald" charset="0"/>
              </a:rPr>
              <a:t>originen riesgos o amenazas al Sistema Penitenciario</a:t>
            </a:r>
            <a:r>
              <a:rPr lang="es-SV" sz="2400" dirty="0" smtClean="0">
                <a:solidFill>
                  <a:schemeClr val="accent1">
                    <a:lumMod val="75000"/>
                  </a:schemeClr>
                </a:solidFill>
                <a:latin typeface="Oswald" charset="0"/>
              </a:rPr>
              <a:t>.</a:t>
            </a:r>
          </a:p>
          <a:p>
            <a:pPr lvl="0" algn="just"/>
            <a:endParaRPr lang="es-SV" sz="2400" dirty="0" smtClean="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Cantidad de Personal:</a:t>
            </a:r>
          </a:p>
          <a:p>
            <a:pPr lvl="0" algn="ctr"/>
            <a:endParaRPr lang="es-SV" sz="2400" dirty="0">
              <a:solidFill>
                <a:schemeClr val="accent1">
                  <a:lumMod val="75000"/>
                </a:schemeClr>
              </a:solidFill>
              <a:latin typeface="Oswald" charset="0"/>
            </a:endParaRPr>
          </a:p>
          <a:p>
            <a:pPr lvl="0" algn="ctr"/>
            <a:r>
              <a:rPr lang="es-SV" sz="2400" dirty="0" smtClean="0">
                <a:solidFill>
                  <a:schemeClr val="accent1">
                    <a:lumMod val="75000"/>
                  </a:schemeClr>
                </a:solidFill>
                <a:latin typeface="Oswald" charset="0"/>
              </a:rPr>
              <a:t>Personal Femenino: </a:t>
            </a:r>
            <a:r>
              <a:rPr lang="es-SV" sz="2400" dirty="0" smtClean="0">
                <a:solidFill>
                  <a:schemeClr val="accent1">
                    <a:lumMod val="75000"/>
                  </a:schemeClr>
                </a:solidFill>
                <a:latin typeface="Oswald" charset="0"/>
              </a:rPr>
              <a:t>21</a:t>
            </a:r>
            <a:r>
              <a:rPr lang="es-SV" sz="2400" dirty="0" smtClean="0">
                <a:solidFill>
                  <a:schemeClr val="accent1">
                    <a:lumMod val="75000"/>
                  </a:schemeClr>
                </a:solidFill>
                <a:latin typeface="Oswald" charset="0"/>
              </a:rPr>
              <a:t>		Personal Masculino: </a:t>
            </a:r>
            <a:r>
              <a:rPr lang="es-SV" sz="2400" dirty="0" smtClean="0">
                <a:solidFill>
                  <a:schemeClr val="accent1">
                    <a:lumMod val="75000"/>
                  </a:schemeClr>
                </a:solidFill>
                <a:latin typeface="Oswald" charset="0"/>
              </a:rPr>
              <a:t>8</a:t>
            </a:r>
            <a:endParaRPr lang="es-SV" sz="2400" dirty="0" smtClean="0">
              <a:solidFill>
                <a:schemeClr val="accent1">
                  <a:lumMod val="75000"/>
                </a:schemeClr>
              </a:solidFill>
              <a:latin typeface="Oswald" charset="0"/>
            </a:endParaRPr>
          </a:p>
          <a:p>
            <a:pPr marL="285750" lvl="0" indent="-285750" algn="ctr">
              <a:buFont typeface="Wingdings" pitchFamily="2" charset="2"/>
              <a:buChar char="q"/>
            </a:pPr>
            <a:endParaRPr lang="es-SV" dirty="0" smtClean="0">
              <a:solidFill>
                <a:srgbClr val="FFFFFF"/>
              </a:solidFill>
              <a:latin typeface="Oswald" charset="0"/>
            </a:endParaRPr>
          </a:p>
        </p:txBody>
      </p:sp>
      <p:pic>
        <p:nvPicPr>
          <p:cNvPr id="9" name="8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Tree>
    <p:extLst>
      <p:ext uri="{BB962C8B-B14F-4D97-AF65-F5344CB8AC3E}">
        <p14:creationId xmlns:p14="http://schemas.microsoft.com/office/powerpoint/2010/main" val="30839627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Shape 157"/>
          <p:cNvSpPr txBox="1">
            <a:spLocks/>
          </p:cNvSpPr>
          <p:nvPr/>
        </p:nvSpPr>
        <p:spPr>
          <a:xfrm>
            <a:off x="323528" y="123478"/>
            <a:ext cx="8640960" cy="792088"/>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Oswald"/>
              <a:buNone/>
              <a:defRPr sz="5000" b="1" i="0" u="none" strike="noStrike" cap="none">
                <a:solidFill>
                  <a:srgbClr val="FFFFFF"/>
                </a:solidFill>
                <a:latin typeface="Oswald"/>
                <a:ea typeface="Oswald"/>
                <a:cs typeface="Oswald"/>
                <a:sym typeface="Oswald"/>
              </a:defRPr>
            </a:lvl1pPr>
            <a:lvl2pPr lvl="1">
              <a:spcBef>
                <a:spcPts val="0"/>
              </a:spcBef>
              <a:buClr>
                <a:srgbClr val="FFFFFF"/>
              </a:buClr>
              <a:buSzPct val="100000"/>
              <a:buFont typeface="Oswald"/>
              <a:buNone/>
              <a:defRPr sz="5000" b="1">
                <a:solidFill>
                  <a:srgbClr val="FFFFFF"/>
                </a:solidFill>
                <a:latin typeface="Oswald"/>
                <a:ea typeface="Oswald"/>
                <a:cs typeface="Oswald"/>
                <a:sym typeface="Oswald"/>
              </a:defRPr>
            </a:lvl2pPr>
            <a:lvl3pPr lvl="2">
              <a:spcBef>
                <a:spcPts val="0"/>
              </a:spcBef>
              <a:buClr>
                <a:srgbClr val="FFFFFF"/>
              </a:buClr>
              <a:buSzPct val="100000"/>
              <a:buFont typeface="Oswald"/>
              <a:buNone/>
              <a:defRPr sz="5000" b="1">
                <a:solidFill>
                  <a:srgbClr val="FFFFFF"/>
                </a:solidFill>
                <a:latin typeface="Oswald"/>
                <a:ea typeface="Oswald"/>
                <a:cs typeface="Oswald"/>
                <a:sym typeface="Oswald"/>
              </a:defRPr>
            </a:lvl3pPr>
            <a:lvl4pPr lvl="3">
              <a:spcBef>
                <a:spcPts val="0"/>
              </a:spcBef>
              <a:buClr>
                <a:srgbClr val="FFFFFF"/>
              </a:buClr>
              <a:buSzPct val="100000"/>
              <a:buFont typeface="Oswald"/>
              <a:buNone/>
              <a:defRPr sz="5000" b="1">
                <a:solidFill>
                  <a:srgbClr val="FFFFFF"/>
                </a:solidFill>
                <a:latin typeface="Oswald"/>
                <a:ea typeface="Oswald"/>
                <a:cs typeface="Oswald"/>
                <a:sym typeface="Oswald"/>
              </a:defRPr>
            </a:lvl4pPr>
            <a:lvl5pPr lvl="4">
              <a:spcBef>
                <a:spcPts val="0"/>
              </a:spcBef>
              <a:buClr>
                <a:srgbClr val="FFFFFF"/>
              </a:buClr>
              <a:buSzPct val="100000"/>
              <a:buFont typeface="Oswald"/>
              <a:buNone/>
              <a:defRPr sz="5000" b="1">
                <a:solidFill>
                  <a:srgbClr val="FFFFFF"/>
                </a:solidFill>
                <a:latin typeface="Oswald"/>
                <a:ea typeface="Oswald"/>
                <a:cs typeface="Oswald"/>
                <a:sym typeface="Oswald"/>
              </a:defRPr>
            </a:lvl5pPr>
            <a:lvl6pPr lvl="5">
              <a:spcBef>
                <a:spcPts val="0"/>
              </a:spcBef>
              <a:buClr>
                <a:srgbClr val="FFFFFF"/>
              </a:buClr>
              <a:buSzPct val="100000"/>
              <a:buFont typeface="Oswald"/>
              <a:buNone/>
              <a:defRPr sz="5000" b="1">
                <a:solidFill>
                  <a:srgbClr val="FFFFFF"/>
                </a:solidFill>
                <a:latin typeface="Oswald"/>
                <a:ea typeface="Oswald"/>
                <a:cs typeface="Oswald"/>
                <a:sym typeface="Oswald"/>
              </a:defRPr>
            </a:lvl6pPr>
            <a:lvl7pPr lvl="6">
              <a:spcBef>
                <a:spcPts val="0"/>
              </a:spcBef>
              <a:buClr>
                <a:srgbClr val="FFFFFF"/>
              </a:buClr>
              <a:buSzPct val="100000"/>
              <a:buFont typeface="Oswald"/>
              <a:buNone/>
              <a:defRPr sz="5000" b="1">
                <a:solidFill>
                  <a:srgbClr val="FFFFFF"/>
                </a:solidFill>
                <a:latin typeface="Oswald"/>
                <a:ea typeface="Oswald"/>
                <a:cs typeface="Oswald"/>
                <a:sym typeface="Oswald"/>
              </a:defRPr>
            </a:lvl7pPr>
            <a:lvl8pPr lvl="7">
              <a:spcBef>
                <a:spcPts val="0"/>
              </a:spcBef>
              <a:buClr>
                <a:srgbClr val="FFFFFF"/>
              </a:buClr>
              <a:buSzPct val="100000"/>
              <a:buFont typeface="Oswald"/>
              <a:buNone/>
              <a:defRPr sz="5000" b="1">
                <a:solidFill>
                  <a:srgbClr val="FFFFFF"/>
                </a:solidFill>
                <a:latin typeface="Oswald"/>
                <a:ea typeface="Oswald"/>
                <a:cs typeface="Oswald"/>
                <a:sym typeface="Oswald"/>
              </a:defRPr>
            </a:lvl8pPr>
            <a:lvl9pPr lvl="8">
              <a:spcBef>
                <a:spcPts val="0"/>
              </a:spcBef>
              <a:buClr>
                <a:srgbClr val="FFFFFF"/>
              </a:buClr>
              <a:buSzPct val="100000"/>
              <a:buFont typeface="Oswald"/>
              <a:buNone/>
              <a:defRPr sz="5000" b="1">
                <a:solidFill>
                  <a:srgbClr val="FFFFFF"/>
                </a:solidFill>
                <a:latin typeface="Oswald"/>
                <a:ea typeface="Oswald"/>
                <a:cs typeface="Oswald"/>
                <a:sym typeface="Oswald"/>
              </a:defRPr>
            </a:lvl9pPr>
          </a:lstStyle>
          <a:p>
            <a:pPr algn="ctr"/>
            <a:r>
              <a:rPr lang="es-SV" sz="3600" dirty="0" smtClean="0">
                <a:effectLst>
                  <a:outerShdw blurRad="38100" dist="38100" dir="2700000" algn="tl">
                    <a:srgbClr val="000000">
                      <a:alpha val="43137"/>
                    </a:srgbClr>
                  </a:outerShdw>
                </a:effectLst>
              </a:rPr>
              <a:t>CONCLUSION</a:t>
            </a:r>
            <a:endParaRPr lang="es-SV" sz="3600" dirty="0">
              <a:effectLst>
                <a:outerShdw blurRad="38100" dist="38100" dir="2700000" algn="tl">
                  <a:srgbClr val="000000">
                    <a:alpha val="43137"/>
                  </a:srgbClr>
                </a:outerShdw>
              </a:effectLst>
            </a:endParaRPr>
          </a:p>
        </p:txBody>
      </p:sp>
      <p:sp>
        <p:nvSpPr>
          <p:cNvPr id="8" name="Shape 329"/>
          <p:cNvSpPr/>
          <p:nvPr/>
        </p:nvSpPr>
        <p:spPr>
          <a:xfrm>
            <a:off x="3347864" y="849474"/>
            <a:ext cx="5338228" cy="409853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9900"/>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30"/>
          <p:cNvSpPr/>
          <p:nvPr/>
        </p:nvSpPr>
        <p:spPr>
          <a:xfrm>
            <a:off x="3635896" y="1131589"/>
            <a:ext cx="4752528" cy="2952329"/>
          </a:xfrm>
          <a:prstGeom prst="rect">
            <a:avLst/>
          </a:prstGeom>
          <a:noFill/>
          <a:ln>
            <a:noFill/>
          </a:ln>
        </p:spPr>
        <p:txBody>
          <a:bodyPr lIns="91425" tIns="91425" rIns="91425" bIns="91425" anchor="ctr" anchorCtr="0">
            <a:noAutofit/>
          </a:bodyPr>
          <a:lstStyle/>
          <a:p>
            <a:pPr lvl="0" algn="just"/>
            <a:r>
              <a:rPr lang="es-ES" sz="1600" dirty="0" smtClean="0">
                <a:solidFill>
                  <a:srgbClr val="FFFFFF"/>
                </a:solidFill>
                <a:latin typeface="Roboto Condensed"/>
                <a:ea typeface="Roboto Condensed"/>
                <a:cs typeface="Roboto Condensed"/>
                <a:sym typeface="Roboto Condensed"/>
              </a:rPr>
              <a:t>Es de esta forma que se detalla la Estructura Organizativa de la Dirección General de Centros Penales, para cualquier duda o consulta se sugiere verificar también el Manual de Organizaciones y Funciones, en el portal de transparencia de esta institución, donde puede también interponer una solicitud de información. En el siguiente enlace puede acceder al portal de transparencia de la </a:t>
            </a:r>
            <a:r>
              <a:rPr lang="es-ES" sz="1600" dirty="0">
                <a:solidFill>
                  <a:srgbClr val="FFFFFF"/>
                </a:solidFill>
                <a:latin typeface="Roboto Condensed"/>
                <a:ea typeface="Roboto Condensed"/>
                <a:cs typeface="Roboto Condensed"/>
                <a:sym typeface="Roboto Condensed"/>
              </a:rPr>
              <a:t>DGCP</a:t>
            </a:r>
            <a:r>
              <a:rPr lang="es-ES" sz="1600" dirty="0" smtClean="0">
                <a:solidFill>
                  <a:srgbClr val="FFFFFF"/>
                </a:solidFill>
                <a:latin typeface="Roboto Condensed"/>
                <a:ea typeface="Roboto Condensed"/>
                <a:cs typeface="Roboto Condensed"/>
                <a:sym typeface="Roboto Condensed"/>
              </a:rPr>
              <a:t>.</a:t>
            </a:r>
          </a:p>
          <a:p>
            <a:pPr lvl="0" algn="just"/>
            <a:endParaRPr lang="es-ES" sz="1600" dirty="0" smtClean="0">
              <a:solidFill>
                <a:srgbClr val="FFFFFF"/>
              </a:solidFill>
              <a:latin typeface="Roboto Condensed"/>
              <a:ea typeface="Roboto Condensed"/>
              <a:cs typeface="Roboto Condensed"/>
              <a:sym typeface="Roboto Condensed"/>
            </a:endParaRPr>
          </a:p>
          <a:p>
            <a:pPr lvl="0" algn="ct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http</a:t>
            </a:r>
            <a:r>
              <a:rPr lang="es-ES" sz="1600" dirty="0">
                <a:solidFill>
                  <a:srgbClr val="FFFFFF"/>
                </a:solidFill>
                <a:effectLst>
                  <a:glow rad="88900">
                    <a:schemeClr val="bg1">
                      <a:alpha val="40000"/>
                    </a:schemeClr>
                  </a:glow>
                </a:effectLst>
                <a:latin typeface="Roboto Condensed"/>
                <a:ea typeface="Roboto Condensed"/>
                <a:cs typeface="Roboto Condensed"/>
                <a:sym typeface="Roboto Condensed"/>
                <a:hlinkClick r:id="rId3"/>
              </a:rPr>
              <a:t>://</a:t>
            </a:r>
            <a:r>
              <a:rPr lang="es-ES" sz="1600" dirty="0" smtClean="0">
                <a:solidFill>
                  <a:srgbClr val="FFFFFF"/>
                </a:solidFill>
                <a:effectLst>
                  <a:glow rad="88900">
                    <a:schemeClr val="bg1">
                      <a:alpha val="40000"/>
                    </a:schemeClr>
                  </a:glow>
                </a:effectLst>
                <a:latin typeface="Roboto Condensed"/>
                <a:ea typeface="Roboto Condensed"/>
                <a:cs typeface="Roboto Condensed"/>
                <a:sym typeface="Roboto Condensed"/>
                <a:hlinkClick r:id="rId3"/>
              </a:rPr>
              <a:t>www.transparencia.gob.sv/institutions/dgcp</a:t>
            </a:r>
            <a:endParaRPr lang="es-ES" sz="1600" dirty="0">
              <a:solidFill>
                <a:srgbClr val="FFFFFF"/>
              </a:solidFill>
              <a:latin typeface="Roboto Condensed"/>
              <a:ea typeface="Roboto Condensed"/>
              <a:cs typeface="Roboto Condensed"/>
              <a:sym typeface="Roboto Condensed"/>
            </a:endParaRPr>
          </a:p>
        </p:txBody>
      </p:sp>
      <p:sp>
        <p:nvSpPr>
          <p:cNvPr id="10" name="Shape 331"/>
          <p:cNvSpPr txBox="1">
            <a:spLocks/>
          </p:cNvSpPr>
          <p:nvPr/>
        </p:nvSpPr>
        <p:spPr>
          <a:xfrm>
            <a:off x="432048" y="1681918"/>
            <a:ext cx="2771800" cy="168191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1pPr>
            <a:lvl2pPr marR="0" lvl="1" algn="l" rtl="0">
              <a:lnSpc>
                <a:spcPct val="100000"/>
              </a:lnSpc>
              <a:spcBef>
                <a:spcPts val="480"/>
              </a:spcBef>
              <a:spcAft>
                <a:spcPts val="0"/>
              </a:spcAft>
              <a:buClr>
                <a:srgbClr val="4BB5D9"/>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2pPr>
            <a:lvl3pPr marR="0" lvl="2" algn="l" rtl="0">
              <a:lnSpc>
                <a:spcPct val="100000"/>
              </a:lnSpc>
              <a:spcBef>
                <a:spcPts val="48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3pPr>
            <a:lvl4pPr marR="0" lvl="3"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4pPr>
            <a:lvl5pPr marR="0" lvl="4"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5pPr>
            <a:lvl6pPr marR="0" lvl="5" algn="l" rtl="0">
              <a:lnSpc>
                <a:spcPct val="100000"/>
              </a:lnSpc>
              <a:spcBef>
                <a:spcPts val="360"/>
              </a:spcBef>
              <a:spcAft>
                <a:spcPts val="0"/>
              </a:spcAft>
              <a:buClr>
                <a:srgbClr val="607896"/>
              </a:buClr>
              <a:buSzPct val="100000"/>
              <a:buFont typeface="Roboto Condensed"/>
              <a:buChar char="⋄"/>
              <a:defRPr sz="2000" b="0" i="0" u="none" strike="noStrike" cap="none">
                <a:solidFill>
                  <a:srgbClr val="607896"/>
                </a:solidFill>
                <a:latin typeface="Roboto Condensed"/>
                <a:ea typeface="Roboto Condensed"/>
                <a:cs typeface="Roboto Condensed"/>
                <a:sym typeface="Roboto Condensed"/>
              </a:defRPr>
            </a:lvl6pPr>
            <a:lvl7pPr marR="0" lvl="6"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7pPr>
            <a:lvl8pPr marR="0" lvl="7"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8pPr>
            <a:lvl9pPr marR="0" lvl="8" algn="l" rtl="0">
              <a:lnSpc>
                <a:spcPct val="100000"/>
              </a:lnSpc>
              <a:spcBef>
                <a:spcPts val="360"/>
              </a:spcBef>
              <a:spcAft>
                <a:spcPts val="0"/>
              </a:spcAft>
              <a:buClr>
                <a:srgbClr val="607896"/>
              </a:buClr>
              <a:buSzPct val="100000"/>
              <a:buFont typeface="Roboto Condensed"/>
              <a:buNone/>
              <a:defRPr sz="2000" b="0" i="0" u="none" strike="noStrike" cap="none">
                <a:solidFill>
                  <a:srgbClr val="607896"/>
                </a:solidFill>
                <a:latin typeface="Roboto Condensed"/>
                <a:ea typeface="Roboto Condensed"/>
                <a:cs typeface="Roboto Condensed"/>
                <a:sym typeface="Roboto Condensed"/>
              </a:defRPr>
            </a:lvl9pPr>
          </a:lstStyle>
          <a:p>
            <a:pPr>
              <a:spcBef>
                <a:spcPts val="0"/>
              </a:spcBef>
              <a:buFont typeface="Roboto Condensed"/>
              <a:buNone/>
            </a:pPr>
            <a:r>
              <a:rPr lang="es-SV" sz="4800" dirty="0" smtClean="0">
                <a:solidFill>
                  <a:srgbClr val="3796BF"/>
                </a:solidFill>
                <a:effectLst>
                  <a:glow rad="101600">
                    <a:schemeClr val="bg1">
                      <a:alpha val="40000"/>
                    </a:schemeClr>
                  </a:glow>
                </a:effectLst>
                <a:latin typeface="Oswald"/>
                <a:ea typeface="Oswald"/>
                <a:cs typeface="Oswald"/>
                <a:sym typeface="Oswald"/>
              </a:rPr>
              <a:t>En</a:t>
            </a:r>
            <a:r>
              <a:rPr lang="en" sz="4800" dirty="0" smtClean="0">
                <a:solidFill>
                  <a:srgbClr val="3796BF"/>
                </a:solidFill>
                <a:effectLst>
                  <a:glow rad="101600">
                    <a:schemeClr val="bg1">
                      <a:alpha val="40000"/>
                    </a:schemeClr>
                  </a:glow>
                </a:effectLst>
                <a:latin typeface="Oswald"/>
                <a:ea typeface="Oswald"/>
                <a:cs typeface="Oswald"/>
                <a:sym typeface="Oswald"/>
              </a:rPr>
              <a:t> conclusión:</a:t>
            </a:r>
            <a:endParaRPr lang="en" sz="4800" dirty="0">
              <a:solidFill>
                <a:srgbClr val="FFFFFF"/>
              </a:solidFill>
              <a:effectLst>
                <a:glow rad="101600">
                  <a:schemeClr val="bg1">
                    <a:alpha val="40000"/>
                  </a:schemeClr>
                </a:glow>
              </a:effectLst>
              <a:latin typeface="Oswald"/>
              <a:ea typeface="Oswald"/>
              <a:cs typeface="Oswald"/>
              <a:sym typeface="Oswald"/>
            </a:endParaRPr>
          </a:p>
        </p:txBody>
      </p:sp>
    </p:spTree>
    <p:extLst>
      <p:ext uri="{BB962C8B-B14F-4D97-AF65-F5344CB8AC3E}">
        <p14:creationId xmlns:p14="http://schemas.microsoft.com/office/powerpoint/2010/main" val="301481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idx="4294967295"/>
          </p:nvPr>
        </p:nvSpPr>
        <p:spPr>
          <a:xfrm>
            <a:off x="6264275" y="160338"/>
            <a:ext cx="2879725" cy="915987"/>
          </a:xfrm>
          <a:prstGeom prst="rect">
            <a:avLst/>
          </a:prstGeom>
        </p:spPr>
        <p:txBody>
          <a:bodyPr lIns="91425" tIns="91425" rIns="91425" bIns="91425" anchor="ctr" anchorCtr="0">
            <a:noAutofit/>
          </a:bodyPr>
          <a:lstStyle/>
          <a:p>
            <a:pPr lvl="0" algn="ctr">
              <a:spcBef>
                <a:spcPts val="0"/>
              </a:spcBef>
              <a:buNone/>
            </a:pPr>
            <a:r>
              <a:rPr lang="en" sz="6000" dirty="0" smtClean="0">
                <a:solidFill>
                  <a:srgbClr val="FF9900"/>
                </a:solidFill>
              </a:rPr>
              <a:t>PARTE 2</a:t>
            </a:r>
            <a:endParaRPr lang="en" sz="6000" dirty="0">
              <a:solidFill>
                <a:srgbClr val="FF9900"/>
              </a:solidFill>
            </a:endParaRPr>
          </a:p>
        </p:txBody>
      </p:sp>
      <p:pic>
        <p:nvPicPr>
          <p:cNvPr id="12" name="Imagen 3"/>
          <p:cNvPicPr>
            <a:picLocks noChangeAspect="1"/>
          </p:cNvPicPr>
          <p:nvPr/>
        </p:nvPicPr>
        <p:blipFill rotWithShape="1">
          <a:blip r:embed="rId3">
            <a:extLst>
              <a:ext uri="{28A0092B-C50C-407E-A947-70E740481C1C}">
                <a14:useLocalDpi xmlns:a14="http://schemas.microsoft.com/office/drawing/2010/main" val="0"/>
              </a:ext>
            </a:extLst>
          </a:blip>
          <a:srcRect l="63848" t="28117" r="31118" b="67844"/>
          <a:stretch/>
        </p:blipFill>
        <p:spPr>
          <a:xfrm>
            <a:off x="2491854" y="1268647"/>
            <a:ext cx="1102179" cy="1144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hape 248"/>
          <p:cNvSpPr txBox="1">
            <a:spLocks/>
          </p:cNvSpPr>
          <p:nvPr/>
        </p:nvSpPr>
        <p:spPr>
          <a:xfrm>
            <a:off x="3995936" y="987574"/>
            <a:ext cx="4536503" cy="493433"/>
          </a:xfrm>
          <a:prstGeom prst="rect">
            <a:avLst/>
          </a:prstGeom>
          <a:effectLst>
            <a:outerShdw blurRad="50800" dist="38100" dir="11400000" algn="ctr" rotWithShape="0">
              <a:schemeClr val="bg1"/>
            </a:outerShdw>
          </a:effectLst>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s-SV" sz="2000" b="1" dirty="0" smtClean="0">
                <a:solidFill>
                  <a:srgbClr val="3796BF"/>
                </a:solidFill>
                <a:latin typeface="Oswald" charset="0"/>
              </a:rPr>
              <a:t>CONSEJOS CRIMINOLOGICOS REGIONALES</a:t>
            </a:r>
            <a:endParaRPr lang="en" sz="2000" b="1" dirty="0">
              <a:solidFill>
                <a:srgbClr val="3796BF"/>
              </a:solidFill>
              <a:latin typeface="Oswald" charset="0"/>
            </a:endParaRPr>
          </a:p>
        </p:txBody>
      </p:sp>
      <p:sp>
        <p:nvSpPr>
          <p:cNvPr id="14" name="Shape 229"/>
          <p:cNvSpPr txBox="1">
            <a:spLocks/>
          </p:cNvSpPr>
          <p:nvPr/>
        </p:nvSpPr>
        <p:spPr>
          <a:xfrm>
            <a:off x="3923928" y="1366123"/>
            <a:ext cx="4680520" cy="989603"/>
          </a:xfrm>
          <a:prstGeom prst="rect">
            <a:avLst/>
          </a:prstGeom>
          <a:noFill/>
          <a:ln>
            <a:noFill/>
          </a:ln>
          <a:effectLst>
            <a:outerShdw blurRad="50800" dist="25400" dir="10800000" algn="ctr" rotWithShape="0">
              <a:schemeClr val="bg1"/>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250" b="1" dirty="0" smtClean="0"/>
              <a:t> </a:t>
            </a:r>
            <a:r>
              <a:rPr lang="es-SV" sz="1400" dirty="0" smtClean="0"/>
              <a:t>Existen en el Sistema Penitenciario 4 Consejos Criminológicos Regionales, los cuales son: Consejo Criminológico Regional Central</a:t>
            </a:r>
            <a:r>
              <a:rPr lang="es-SV" sz="1400" dirty="0"/>
              <a:t>, Consejo Criminológico Regional </a:t>
            </a:r>
            <a:r>
              <a:rPr lang="es-SV" sz="1400" dirty="0" smtClean="0"/>
              <a:t>Paracentral, </a:t>
            </a:r>
            <a:r>
              <a:rPr lang="es-SV" sz="1400" dirty="0"/>
              <a:t>Consejo Criminológico Regional </a:t>
            </a:r>
            <a:r>
              <a:rPr lang="es-SV" sz="1400" dirty="0" smtClean="0"/>
              <a:t>Oriental, </a:t>
            </a:r>
            <a:r>
              <a:rPr lang="es-SV" sz="1400" dirty="0"/>
              <a:t>Consejo Criminológico Regional </a:t>
            </a:r>
            <a:r>
              <a:rPr lang="es-SV" sz="1400" dirty="0" smtClean="0"/>
              <a:t>Occidental.</a:t>
            </a:r>
          </a:p>
          <a:p>
            <a:pPr algn="just">
              <a:buFont typeface="Oswald"/>
              <a:buNone/>
            </a:pPr>
            <a:endParaRPr lang="es-SV" sz="1250" b="1" dirty="0" smtClean="0"/>
          </a:p>
          <a:p>
            <a:pPr>
              <a:buFont typeface="Oswald"/>
              <a:buNone/>
            </a:pPr>
            <a:endParaRPr lang="es-ES" sz="1250" dirty="0" smtClean="0"/>
          </a:p>
        </p:txBody>
      </p:sp>
      <p:sp>
        <p:nvSpPr>
          <p:cNvPr id="2" name="1 CuadroTexto"/>
          <p:cNvSpPr txBox="1"/>
          <p:nvPr/>
        </p:nvSpPr>
        <p:spPr>
          <a:xfrm>
            <a:off x="176368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PARACENTRAL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6" name="15 CuadroTexto"/>
          <p:cNvSpPr txBox="1"/>
          <p:nvPr/>
        </p:nvSpPr>
        <p:spPr>
          <a:xfrm>
            <a:off x="319809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ORIENTAL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7" name="16 CuadroTexto"/>
          <p:cNvSpPr txBox="1"/>
          <p:nvPr/>
        </p:nvSpPr>
        <p:spPr>
          <a:xfrm>
            <a:off x="323528"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CENTRAL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sp>
        <p:nvSpPr>
          <p:cNvPr id="18" name="17 CuadroTexto"/>
          <p:cNvSpPr txBox="1"/>
          <p:nvPr/>
        </p:nvSpPr>
        <p:spPr>
          <a:xfrm>
            <a:off x="4629975" y="2784090"/>
            <a:ext cx="1152128" cy="1231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s-SV" sz="900" dirty="0" smtClean="0">
              <a:latin typeface="DotumChe" pitchFamily="49" charset="-127"/>
              <a:ea typeface="DotumChe" pitchFamily="49" charset="-127"/>
            </a:endParaRPr>
          </a:p>
          <a:p>
            <a:endParaRPr lang="es-SV" sz="900" dirty="0">
              <a:latin typeface="DotumChe" pitchFamily="49" charset="-127"/>
              <a:ea typeface="DotumChe" pitchFamily="49" charset="-127"/>
            </a:endParaRPr>
          </a:p>
          <a:p>
            <a:pPr algn="ctr"/>
            <a:r>
              <a:rPr lang="es-SV" sz="950" dirty="0" smtClean="0">
                <a:latin typeface="DotumChe" pitchFamily="49" charset="-127"/>
                <a:ea typeface="DotumChe" pitchFamily="49" charset="-127"/>
              </a:rPr>
              <a:t>CONSEJO</a:t>
            </a:r>
          </a:p>
          <a:p>
            <a:pPr algn="ctr"/>
            <a:r>
              <a:rPr lang="es-SV" sz="950" dirty="0" smtClean="0">
                <a:latin typeface="DotumChe" pitchFamily="49" charset="-127"/>
                <a:ea typeface="DotumChe" pitchFamily="49" charset="-127"/>
              </a:rPr>
              <a:t>CRIMINOLOGICO</a:t>
            </a:r>
          </a:p>
          <a:p>
            <a:pPr algn="ctr"/>
            <a:r>
              <a:rPr lang="es-SV" sz="950" dirty="0" smtClean="0">
                <a:latin typeface="DotumChe" pitchFamily="49" charset="-127"/>
                <a:ea typeface="DotumChe" pitchFamily="49" charset="-127"/>
              </a:rPr>
              <a:t>REGIONAL</a:t>
            </a:r>
          </a:p>
          <a:p>
            <a:pPr algn="ctr"/>
            <a:r>
              <a:rPr lang="es-SV" sz="950" dirty="0" smtClean="0">
                <a:latin typeface="DotumChe" pitchFamily="49" charset="-127"/>
                <a:ea typeface="DotumChe" pitchFamily="49" charset="-127"/>
              </a:rPr>
              <a:t>OCCIDENTAL</a:t>
            </a:r>
          </a:p>
          <a:p>
            <a:endParaRPr lang="es-SV" sz="900" dirty="0">
              <a:latin typeface="DotumChe" pitchFamily="49" charset="-127"/>
              <a:ea typeface="DotumChe" pitchFamily="49" charset="-127"/>
            </a:endParaRPr>
          </a:p>
          <a:p>
            <a:endParaRPr lang="es-SV" sz="900" dirty="0" smtClean="0">
              <a:latin typeface="DotumChe" pitchFamily="49" charset="-127"/>
              <a:ea typeface="DotumChe" pitchFamily="49" charset="-127"/>
            </a:endParaRPr>
          </a:p>
        </p:txBody>
      </p:sp>
      <p:cxnSp>
        <p:nvCxnSpPr>
          <p:cNvPr id="4" name="3 Conector recto"/>
          <p:cNvCxnSpPr>
            <a:stCxn id="12" idx="2"/>
          </p:cNvCxnSpPr>
          <p:nvPr/>
        </p:nvCxnSpPr>
        <p:spPr>
          <a:xfrm flipH="1">
            <a:off x="3042943" y="2413256"/>
            <a:ext cx="1" cy="26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flipV="1">
            <a:off x="683569" y="2681489"/>
            <a:ext cx="4522470" cy="3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8356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339750"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H="1">
            <a:off x="3774159" y="2681489"/>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5203808" y="2685228"/>
            <a:ext cx="2" cy="102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6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55" y="3833617"/>
            <a:ext cx="676217" cy="604406"/>
          </a:xfrm>
          <a:prstGeom prst="rect">
            <a:avLst/>
          </a:prstGeom>
        </p:spPr>
      </p:pic>
      <p:pic>
        <p:nvPicPr>
          <p:cNvPr id="26" name="25 Imagen">
            <a:hlinkClick r:id="rId6"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15" y="3833617"/>
            <a:ext cx="676217" cy="604406"/>
          </a:xfrm>
          <a:prstGeom prst="rect">
            <a:avLst/>
          </a:prstGeom>
        </p:spPr>
      </p:pic>
      <p:pic>
        <p:nvPicPr>
          <p:cNvPr id="27" name="26 Imagen">
            <a:hlinkClick r:id="rId7"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75" y="3833617"/>
            <a:ext cx="676217" cy="604406"/>
          </a:xfrm>
          <a:prstGeom prst="rect">
            <a:avLst/>
          </a:prstGeom>
        </p:spPr>
      </p:pic>
      <p:pic>
        <p:nvPicPr>
          <p:cNvPr id="28" name="27 Imagen">
            <a:hlinkClick r:id="rId8"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935" y="3839552"/>
            <a:ext cx="676217" cy="604406"/>
          </a:xfrm>
          <a:prstGeom prst="rect">
            <a:avLst/>
          </a:prstGeom>
        </p:spPr>
      </p:pic>
    </p:spTree>
    <p:extLst>
      <p:ext uri="{BB962C8B-B14F-4D97-AF65-F5344CB8AC3E}">
        <p14:creationId xmlns:p14="http://schemas.microsoft.com/office/powerpoint/2010/main" val="378603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30"/>
          <p:cNvSpPr/>
          <p:nvPr/>
        </p:nvSpPr>
        <p:spPr>
          <a:xfrm>
            <a:off x="395536" y="318964"/>
            <a:ext cx="8282075" cy="4701058"/>
          </a:xfrm>
          <a:prstGeom prst="rect">
            <a:avLst/>
          </a:prstGeom>
          <a:noFill/>
          <a:ln>
            <a:noFill/>
          </a:ln>
          <a:effectLst>
            <a:outerShdw blurRad="50800" dist="25400" dir="21540000" algn="ctr" rotWithShape="0">
              <a:schemeClr val="bg1">
                <a:lumMod val="85000"/>
              </a:schemeClr>
            </a:outerShdw>
          </a:effectLst>
        </p:spPr>
        <p:txBody>
          <a:bodyPr lIns="91425" tIns="91425" rIns="91425" bIns="91425" anchor="ctr" anchorCtr="0">
            <a:noAutofit/>
          </a:bodyPr>
          <a:lstStyle/>
          <a:p>
            <a:pPr marL="285750" lvl="0" indent="-285750" algn="ctr">
              <a:buFont typeface="Wingdings" pitchFamily="2" charset="2"/>
              <a:buChar char="q"/>
            </a:pPr>
            <a:r>
              <a:rPr lang="es-SV" b="1" dirty="0" smtClean="0">
                <a:solidFill>
                  <a:schemeClr val="tx1">
                    <a:lumMod val="65000"/>
                    <a:lumOff val="35000"/>
                  </a:schemeClr>
                </a:solidFill>
                <a:latin typeface="Oswald" charset="0"/>
              </a:rPr>
              <a:t>Consejo Criminológico Regional Central. </a:t>
            </a:r>
          </a:p>
          <a:p>
            <a:pPr lvl="0" algn="ctr"/>
            <a:endParaRPr lang="es-SV" b="1" dirty="0" smtClean="0">
              <a:solidFill>
                <a:schemeClr val="tx1">
                  <a:lumMod val="65000"/>
                  <a:lumOff val="35000"/>
                </a:schemeClr>
              </a:solidFill>
              <a:latin typeface="Oswald" charset="0"/>
            </a:endParaRPr>
          </a:p>
          <a:p>
            <a:pPr lvl="0" algn="ctr"/>
            <a:endParaRPr lang="es-SV" b="1" dirty="0">
              <a:solidFill>
                <a:schemeClr val="tx1">
                  <a:lumMod val="65000"/>
                  <a:lumOff val="35000"/>
                </a:schemeClr>
              </a:solidFill>
              <a:latin typeface="Oswald" charset="0"/>
            </a:endParaRPr>
          </a:p>
          <a:p>
            <a:pPr lvl="0"/>
            <a:r>
              <a:rPr lang="es-SV" dirty="0" smtClean="0">
                <a:solidFill>
                  <a:schemeClr val="tx1">
                    <a:lumMod val="65000"/>
                    <a:lumOff val="35000"/>
                  </a:schemeClr>
                </a:solidFill>
                <a:latin typeface="Oswald" charset="0"/>
              </a:rPr>
              <a:t>Le corresponde:</a:t>
            </a:r>
          </a:p>
          <a:p>
            <a:pPr marL="228600" lvl="0" indent="-228600" algn="just">
              <a:buAutoNum type="alphaLcPeriod"/>
            </a:pPr>
            <a:r>
              <a:rPr lang="es-SV" sz="1200" dirty="0" smtClean="0">
                <a:solidFill>
                  <a:schemeClr val="tx1">
                    <a:lumMod val="65000"/>
                    <a:lumOff val="35000"/>
                  </a:schemeClr>
                </a:solidFill>
                <a:latin typeface="Oswald" charset="0"/>
              </a:rPr>
              <a:t>Determinar la </a:t>
            </a:r>
            <a:r>
              <a:rPr lang="es-SV" sz="1200" dirty="0">
                <a:solidFill>
                  <a:schemeClr val="tx1">
                    <a:lumMod val="65000"/>
                    <a:lumOff val="35000"/>
                  </a:schemeClr>
                </a:solidFill>
                <a:latin typeface="Oswald" charset="0"/>
              </a:rPr>
              <a:t>ubicación inicial que le corresponde a cada interno al ingresar al </a:t>
            </a:r>
            <a:r>
              <a:rPr lang="es-SV" sz="1200" dirty="0" smtClean="0">
                <a:solidFill>
                  <a:schemeClr val="tx1">
                    <a:lumMod val="65000"/>
                    <a:lumOff val="35000"/>
                  </a:schemeClr>
                </a:solidFill>
                <a:latin typeface="Oswald" charset="0"/>
              </a:rPr>
              <a:t>sistema penitenciario</a:t>
            </a:r>
            <a:r>
              <a:rPr lang="es-SV" sz="1200" dirty="0">
                <a:solidFill>
                  <a:schemeClr val="tx1">
                    <a:lumMod val="65000"/>
                    <a:lumOff val="35000"/>
                  </a:schemeClr>
                </a:solidFill>
                <a:latin typeface="Oswald" charset="0"/>
              </a:rPr>
              <a:t>, en base al estudio de sus condiciones </a:t>
            </a:r>
            <a:r>
              <a:rPr lang="es-SV" sz="1200" dirty="0" smtClean="0">
                <a:solidFill>
                  <a:schemeClr val="tx1">
                    <a:lumMod val="65000"/>
                    <a:lumOff val="35000"/>
                  </a:schemeClr>
                </a:solidFill>
                <a:latin typeface="Oswald" charset="0"/>
              </a:rPr>
              <a:t>personajes.</a:t>
            </a:r>
          </a:p>
          <a:p>
            <a:pPr marL="228600" lvl="0" indent="-228600" algn="just">
              <a:buAutoNum type="alphaLcPeriod"/>
            </a:pPr>
            <a:r>
              <a:rPr lang="es-SV" sz="1200" dirty="0" smtClean="0">
                <a:solidFill>
                  <a:schemeClr val="tx1">
                    <a:lumMod val="65000"/>
                    <a:lumOff val="35000"/>
                  </a:schemeClr>
                </a:solidFill>
                <a:latin typeface="Oswald" charset="0"/>
              </a:rPr>
              <a:t>Determinar </a:t>
            </a:r>
            <a:r>
              <a:rPr lang="es-SV" sz="1200" dirty="0">
                <a:solidFill>
                  <a:schemeClr val="tx1">
                    <a:lumMod val="65000"/>
                    <a:lumOff val="35000"/>
                  </a:schemeClr>
                </a:solidFill>
                <a:latin typeface="Oswald" charset="0"/>
              </a:rPr>
              <a:t>el régimen de ejecuciones de la pena y medidas de seguridad, así como </a:t>
            </a:r>
            <a:r>
              <a:rPr lang="es-SV" sz="1200" dirty="0" smtClean="0">
                <a:solidFill>
                  <a:schemeClr val="tx1">
                    <a:lumMod val="65000"/>
                    <a:lumOff val="35000"/>
                  </a:schemeClr>
                </a:solidFill>
                <a:latin typeface="Oswald" charset="0"/>
              </a:rPr>
              <a:t>el tratamiento </a:t>
            </a:r>
            <a:r>
              <a:rPr lang="es-SV" sz="1200" dirty="0">
                <a:solidFill>
                  <a:schemeClr val="tx1">
                    <a:lumMod val="65000"/>
                    <a:lumOff val="35000"/>
                  </a:schemeClr>
                </a:solidFill>
                <a:latin typeface="Oswald" charset="0"/>
              </a:rPr>
              <a:t>de cada penado según sus </a:t>
            </a:r>
            <a:r>
              <a:rPr lang="es-SV" sz="1200" dirty="0" smtClean="0">
                <a:solidFill>
                  <a:schemeClr val="tx1">
                    <a:lumMod val="65000"/>
                    <a:lumOff val="35000"/>
                  </a:schemeClr>
                </a:solidFill>
                <a:latin typeface="Oswald" charset="0"/>
              </a:rPr>
              <a:t>necesidades.</a:t>
            </a:r>
          </a:p>
          <a:p>
            <a:pPr marL="228600" lvl="0" indent="-228600" algn="just">
              <a:buAutoNum type="alphaLcPeriod"/>
            </a:pPr>
            <a:r>
              <a:rPr lang="es-SV" sz="1200" dirty="0" smtClean="0">
                <a:solidFill>
                  <a:schemeClr val="tx1">
                    <a:lumMod val="65000"/>
                    <a:lumOff val="35000"/>
                  </a:schemeClr>
                </a:solidFill>
                <a:latin typeface="Oswald" charset="0"/>
              </a:rPr>
              <a:t>Decidir </a:t>
            </a:r>
            <a:r>
              <a:rPr lang="es-SV" sz="1200" dirty="0">
                <a:solidFill>
                  <a:schemeClr val="tx1">
                    <a:lumMod val="65000"/>
                    <a:lumOff val="35000"/>
                  </a:schemeClr>
                </a:solidFill>
                <a:latin typeface="Oswald" charset="0"/>
              </a:rPr>
              <a:t>el avance o regresión de los penados dentro delas diferentes etapas del </a:t>
            </a:r>
            <a:r>
              <a:rPr lang="es-SV" sz="1200" dirty="0" smtClean="0">
                <a:solidFill>
                  <a:schemeClr val="tx1">
                    <a:lumMod val="65000"/>
                    <a:lumOff val="35000"/>
                  </a:schemeClr>
                </a:solidFill>
                <a:latin typeface="Oswald" charset="0"/>
              </a:rPr>
              <a:t>sistema progresivo</a:t>
            </a:r>
            <a:r>
              <a:rPr lang="es-SV" sz="1200" dirty="0">
                <a:solidFill>
                  <a:schemeClr val="tx1">
                    <a:lumMod val="65000"/>
                    <a:lumOff val="35000"/>
                  </a:schemeClr>
                </a:solidFill>
                <a:latin typeface="Oswald" charset="0"/>
              </a:rPr>
              <a:t>, y su clasificación en los distintos tipos de centros, según sus </a:t>
            </a:r>
            <a:r>
              <a:rPr lang="es-SV" sz="1200" dirty="0" smtClean="0">
                <a:solidFill>
                  <a:schemeClr val="tx1">
                    <a:lumMod val="65000"/>
                    <a:lumOff val="35000"/>
                  </a:schemeClr>
                </a:solidFill>
                <a:latin typeface="Oswald" charset="0"/>
              </a:rPr>
              <a:t>condiciones personales.</a:t>
            </a:r>
          </a:p>
          <a:p>
            <a:pPr marL="228600" lvl="0" indent="-228600" algn="just">
              <a:buAutoNum type="alphaLcPeriod"/>
            </a:pPr>
            <a:r>
              <a:rPr lang="es-SV" sz="1200" dirty="0" smtClean="0">
                <a:solidFill>
                  <a:schemeClr val="tx1">
                    <a:lumMod val="65000"/>
                    <a:lumOff val="35000"/>
                  </a:schemeClr>
                </a:solidFill>
                <a:latin typeface="Oswald" charset="0"/>
              </a:rPr>
              <a:t>Proponer </a:t>
            </a:r>
            <a:r>
              <a:rPr lang="es-SV" sz="1200" dirty="0">
                <a:solidFill>
                  <a:schemeClr val="tx1">
                    <a:lumMod val="65000"/>
                    <a:lumOff val="35000"/>
                  </a:schemeClr>
                </a:solidFill>
                <a:latin typeface="Oswald" charset="0"/>
              </a:rPr>
              <a:t>al Juez de Vigilancia Penitenciaria y de Ejecución de la Pena la concesión </a:t>
            </a:r>
            <a:r>
              <a:rPr lang="es-SV" sz="1200" dirty="0" smtClean="0">
                <a:solidFill>
                  <a:schemeClr val="tx1">
                    <a:lumMod val="65000"/>
                    <a:lumOff val="35000"/>
                  </a:schemeClr>
                </a:solidFill>
                <a:latin typeface="Oswald" charset="0"/>
              </a:rPr>
              <a:t>del beneficio </a:t>
            </a:r>
            <a:r>
              <a:rPr lang="es-SV" sz="1200" dirty="0">
                <a:solidFill>
                  <a:schemeClr val="tx1">
                    <a:lumMod val="65000"/>
                    <a:lumOff val="35000"/>
                  </a:schemeClr>
                </a:solidFill>
                <a:latin typeface="Oswald" charset="0"/>
              </a:rPr>
              <a:t>de libertad condicional anticipada, a favor de los condenados que reúnan </a:t>
            </a:r>
            <a:r>
              <a:rPr lang="es-SV" sz="1200" dirty="0" smtClean="0">
                <a:solidFill>
                  <a:schemeClr val="tx1">
                    <a:lumMod val="65000"/>
                    <a:lumOff val="35000"/>
                  </a:schemeClr>
                </a:solidFill>
                <a:latin typeface="Oswald" charset="0"/>
              </a:rPr>
              <a:t>los requisitos </a:t>
            </a:r>
            <a:r>
              <a:rPr lang="es-SV" sz="1200" dirty="0">
                <a:solidFill>
                  <a:schemeClr val="tx1">
                    <a:lumMod val="65000"/>
                    <a:lumOff val="35000"/>
                  </a:schemeClr>
                </a:solidFill>
                <a:latin typeface="Oswald" charset="0"/>
              </a:rPr>
              <a:t>que establece el Código </a:t>
            </a:r>
            <a:r>
              <a:rPr lang="es-SV" sz="1200" dirty="0" smtClean="0">
                <a:solidFill>
                  <a:schemeClr val="tx1">
                    <a:lumMod val="65000"/>
                    <a:lumOff val="35000"/>
                  </a:schemeClr>
                </a:solidFill>
                <a:latin typeface="Oswald" charset="0"/>
              </a:rPr>
              <a:t>Penal.</a:t>
            </a:r>
          </a:p>
          <a:p>
            <a:pPr marL="228600" lvl="0" indent="-228600" algn="just">
              <a:buAutoNum type="alphaLcPeriod"/>
            </a:pPr>
            <a:r>
              <a:rPr lang="es-SV" sz="1200" dirty="0" smtClean="0">
                <a:solidFill>
                  <a:schemeClr val="tx1">
                    <a:lumMod val="65000"/>
                    <a:lumOff val="35000"/>
                  </a:schemeClr>
                </a:solidFill>
                <a:latin typeface="Oswald" charset="0"/>
              </a:rPr>
              <a:t>Supervisar </a:t>
            </a:r>
            <a:r>
              <a:rPr lang="es-SV" sz="1200" dirty="0">
                <a:solidFill>
                  <a:schemeClr val="tx1">
                    <a:lumMod val="65000"/>
                    <a:lumOff val="35000"/>
                  </a:schemeClr>
                </a:solidFill>
                <a:latin typeface="Oswald" charset="0"/>
              </a:rPr>
              <a:t>que los Equipos Técnicos Criminológicos de los Centros cumplan con </a:t>
            </a:r>
            <a:r>
              <a:rPr lang="es-SV" sz="1200" dirty="0" smtClean="0">
                <a:solidFill>
                  <a:schemeClr val="tx1">
                    <a:lumMod val="65000"/>
                    <a:lumOff val="35000"/>
                  </a:schemeClr>
                </a:solidFill>
                <a:latin typeface="Oswald" charset="0"/>
              </a:rPr>
              <a:t>la apertura </a:t>
            </a:r>
            <a:r>
              <a:rPr lang="es-SV" sz="1200" dirty="0">
                <a:solidFill>
                  <a:schemeClr val="tx1">
                    <a:lumMod val="65000"/>
                    <a:lumOff val="35000"/>
                  </a:schemeClr>
                </a:solidFill>
                <a:latin typeface="Oswald" charset="0"/>
              </a:rPr>
              <a:t>y seguimiento del expediente único de todo </a:t>
            </a:r>
            <a:r>
              <a:rPr lang="es-SV" sz="1200" dirty="0" smtClean="0">
                <a:solidFill>
                  <a:schemeClr val="tx1">
                    <a:lumMod val="65000"/>
                    <a:lumOff val="35000"/>
                  </a:schemeClr>
                </a:solidFill>
                <a:latin typeface="Oswald" charset="0"/>
              </a:rPr>
              <a:t>interno.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las funciones y actividades de los Equipos Técnicos Criminológicos de </a:t>
            </a:r>
            <a:r>
              <a:rPr lang="es-SV" sz="1200" dirty="0" smtClean="0">
                <a:solidFill>
                  <a:schemeClr val="tx1">
                    <a:lumMod val="65000"/>
                    <a:lumOff val="35000"/>
                  </a:schemeClr>
                </a:solidFill>
                <a:latin typeface="Oswald" charset="0"/>
              </a:rPr>
              <a:t>los Centros </a:t>
            </a:r>
            <a:r>
              <a:rPr lang="es-SV" sz="1200" dirty="0">
                <a:solidFill>
                  <a:schemeClr val="tx1">
                    <a:lumMod val="65000"/>
                    <a:lumOff val="35000"/>
                  </a:schemeClr>
                </a:solidFill>
                <a:latin typeface="Oswald" charset="0"/>
              </a:rPr>
              <a:t>con los Patronatos y Asociaciones civiles de asistencia a internos y </a:t>
            </a:r>
            <a:r>
              <a:rPr lang="es-SV" sz="1200" dirty="0" smtClean="0">
                <a:solidFill>
                  <a:schemeClr val="tx1">
                    <a:lumMod val="65000"/>
                    <a:lumOff val="35000"/>
                  </a:schemeClr>
                </a:solidFill>
                <a:latin typeface="Oswald" charset="0"/>
              </a:rPr>
              <a:t>liberados.</a:t>
            </a:r>
          </a:p>
          <a:p>
            <a:pPr marL="228600" lvl="0" indent="-228600" algn="just">
              <a:buAutoNum type="alphaLcPeriod"/>
            </a:pPr>
            <a:r>
              <a:rPr lang="es-SV" sz="1200" dirty="0" smtClean="0">
                <a:solidFill>
                  <a:schemeClr val="tx1">
                    <a:lumMod val="65000"/>
                    <a:lumOff val="35000"/>
                  </a:schemeClr>
                </a:solidFill>
                <a:latin typeface="Oswald" charset="0"/>
              </a:rPr>
              <a:t>Colaborar </a:t>
            </a:r>
            <a:r>
              <a:rPr lang="es-SV" sz="1200" dirty="0">
                <a:solidFill>
                  <a:schemeClr val="tx1">
                    <a:lumMod val="65000"/>
                    <a:lumOff val="35000"/>
                  </a:schemeClr>
                </a:solidFill>
                <a:latin typeface="Oswald" charset="0"/>
              </a:rPr>
              <a:t>en campañas que tengan por objeto prevenir el </a:t>
            </a:r>
            <a:r>
              <a:rPr lang="es-SV" sz="1200" dirty="0" smtClean="0">
                <a:solidFill>
                  <a:schemeClr val="tx1">
                    <a:lumMod val="65000"/>
                    <a:lumOff val="35000"/>
                  </a:schemeClr>
                </a:solidFill>
                <a:latin typeface="Oswald" charset="0"/>
              </a:rPr>
              <a:t>delito.</a:t>
            </a:r>
          </a:p>
          <a:p>
            <a:pPr marL="228600" lvl="0" indent="-228600" algn="just">
              <a:buAutoNum type="alphaLcPeriod"/>
            </a:pPr>
            <a:r>
              <a:rPr lang="es-SV" sz="1200" dirty="0" smtClean="0">
                <a:solidFill>
                  <a:schemeClr val="tx1">
                    <a:lumMod val="65000"/>
                    <a:lumOff val="35000"/>
                  </a:schemeClr>
                </a:solidFill>
                <a:latin typeface="Oswald" charset="0"/>
              </a:rPr>
              <a:t>Coordinar </a:t>
            </a:r>
            <a:r>
              <a:rPr lang="es-SV" sz="1200" dirty="0">
                <a:solidFill>
                  <a:schemeClr val="tx1">
                    <a:lumMod val="65000"/>
                    <a:lumOff val="35000"/>
                  </a:schemeClr>
                </a:solidFill>
                <a:latin typeface="Oswald" charset="0"/>
              </a:rPr>
              <a:t>con los Equipos Técnicos Criminológicos de los Centros, las acciones </a:t>
            </a:r>
            <a:r>
              <a:rPr lang="es-SV" sz="1200" dirty="0" smtClean="0">
                <a:solidFill>
                  <a:schemeClr val="tx1">
                    <a:lumMod val="65000"/>
                    <a:lumOff val="35000"/>
                  </a:schemeClr>
                </a:solidFill>
                <a:latin typeface="Oswald" charset="0"/>
              </a:rPr>
              <a:t>que contribuyan </a:t>
            </a:r>
            <a:r>
              <a:rPr lang="es-SV" sz="1200" dirty="0">
                <a:solidFill>
                  <a:schemeClr val="tx1">
                    <a:lumMod val="65000"/>
                    <a:lumOff val="35000"/>
                  </a:schemeClr>
                </a:solidFill>
                <a:latin typeface="Oswald" charset="0"/>
              </a:rPr>
              <a:t>al desarrollo integral de internos y liberados</a:t>
            </a:r>
            <a:r>
              <a:rPr lang="es-SV" sz="1200" dirty="0" smtClean="0">
                <a:solidFill>
                  <a:schemeClr val="tx1">
                    <a:lumMod val="65000"/>
                    <a:lumOff val="35000"/>
                  </a:schemeClr>
                </a:solidFill>
                <a:latin typeface="Oswald" charset="0"/>
              </a:rPr>
              <a:t>. </a:t>
            </a:r>
            <a:r>
              <a:rPr lang="es-SV" sz="1200" dirty="0">
                <a:solidFill>
                  <a:schemeClr val="tx1">
                    <a:lumMod val="65000"/>
                    <a:lumOff val="35000"/>
                  </a:schemeClr>
                </a:solidFill>
                <a:latin typeface="Oswald" charset="0"/>
              </a:rPr>
              <a:t>Colaborar con la Subdirección General, en promover actividades orientadas a mejorar</a:t>
            </a:r>
          </a:p>
          <a:p>
            <a:pPr marL="228600" lvl="0" indent="-228600" algn="just">
              <a:buAutoNum type="alphaLcPeriod"/>
            </a:pPr>
            <a:r>
              <a:rPr lang="es-SV" sz="1200" dirty="0">
                <a:solidFill>
                  <a:schemeClr val="tx1">
                    <a:lumMod val="65000"/>
                    <a:lumOff val="35000"/>
                  </a:schemeClr>
                </a:solidFill>
                <a:latin typeface="Oswald" charset="0"/>
              </a:rPr>
              <a:t>la satisfacción de necesidades básicas de los </a:t>
            </a:r>
            <a:r>
              <a:rPr lang="es-SV" sz="1200" dirty="0" smtClean="0">
                <a:solidFill>
                  <a:schemeClr val="tx1">
                    <a:lumMod val="65000"/>
                    <a:lumOff val="35000"/>
                  </a:schemeClr>
                </a:solidFill>
                <a:latin typeface="Oswald" charset="0"/>
              </a:rPr>
              <a:t>internos.</a:t>
            </a:r>
          </a:p>
          <a:p>
            <a:pPr marL="228600" lvl="0" indent="-228600" algn="just">
              <a:buAutoNum type="alphaLcPeriod"/>
            </a:pPr>
            <a:r>
              <a:rPr lang="es-SV" sz="1200" dirty="0" smtClean="0">
                <a:solidFill>
                  <a:schemeClr val="tx1">
                    <a:lumMod val="65000"/>
                    <a:lumOff val="35000"/>
                  </a:schemeClr>
                </a:solidFill>
                <a:latin typeface="Oswald" charset="0"/>
              </a:rPr>
              <a:t>Desarrollar </a:t>
            </a:r>
            <a:r>
              <a:rPr lang="es-SV" sz="1200" dirty="0">
                <a:solidFill>
                  <a:schemeClr val="tx1">
                    <a:lumMod val="65000"/>
                    <a:lumOff val="35000"/>
                  </a:schemeClr>
                </a:solidFill>
                <a:latin typeface="Oswald" charset="0"/>
              </a:rPr>
              <a:t>actividades y promover la ejecución de programas de sensibilización a </a:t>
            </a:r>
            <a:r>
              <a:rPr lang="es-SV" sz="1200" dirty="0" smtClean="0">
                <a:solidFill>
                  <a:schemeClr val="tx1">
                    <a:lumMod val="65000"/>
                    <a:lumOff val="35000"/>
                  </a:schemeClr>
                </a:solidFill>
                <a:latin typeface="Oswald" charset="0"/>
              </a:rPr>
              <a:t>la comunidad</a:t>
            </a:r>
            <a:r>
              <a:rPr lang="es-SV" sz="1200" dirty="0">
                <a:solidFill>
                  <a:schemeClr val="tx1">
                    <a:lumMod val="65000"/>
                    <a:lumOff val="35000"/>
                  </a:schemeClr>
                </a:solidFill>
                <a:latin typeface="Oswald" charset="0"/>
              </a:rPr>
              <a:t>, para integrar al liberado a la misma.</a:t>
            </a:r>
          </a:p>
          <a:p>
            <a:pPr marL="228600" lvl="0" indent="-228600" algn="just">
              <a:buAutoNum type="alphaLcPeriod"/>
            </a:pPr>
            <a:r>
              <a:rPr lang="es-SV" sz="1200" dirty="0" smtClean="0">
                <a:solidFill>
                  <a:schemeClr val="tx1">
                    <a:lumMod val="65000"/>
                    <a:lumOff val="35000"/>
                  </a:schemeClr>
                </a:solidFill>
                <a:latin typeface="Oswald" charset="0"/>
              </a:rPr>
              <a:t>Evaluar </a:t>
            </a:r>
            <a:r>
              <a:rPr lang="es-SV" sz="1200" dirty="0">
                <a:solidFill>
                  <a:schemeClr val="tx1">
                    <a:lumMod val="65000"/>
                    <a:lumOff val="35000"/>
                  </a:schemeClr>
                </a:solidFill>
                <a:latin typeface="Oswald" charset="0"/>
              </a:rPr>
              <a:t>cada tres meses, el trabajo de los Equipos Técnicos Criminológicos de </a:t>
            </a:r>
            <a:r>
              <a:rPr lang="es-SV" sz="1200" dirty="0" smtClean="0">
                <a:solidFill>
                  <a:schemeClr val="tx1">
                    <a:lumMod val="65000"/>
                    <a:lumOff val="35000"/>
                  </a:schemeClr>
                </a:solidFill>
                <a:latin typeface="Oswald" charset="0"/>
              </a:rPr>
              <a:t>Centro e </a:t>
            </a:r>
            <a:r>
              <a:rPr lang="es-SV" sz="1200" dirty="0">
                <a:solidFill>
                  <a:schemeClr val="tx1">
                    <a:lumMod val="65000"/>
                    <a:lumOff val="35000"/>
                  </a:schemeClr>
                </a:solidFill>
                <a:latin typeface="Oswald" charset="0"/>
              </a:rPr>
              <a:t>informar al Consejo Criminológico Nacional.</a:t>
            </a:r>
          </a:p>
          <a:p>
            <a:pPr marL="228600" lvl="0" indent="-228600" algn="just">
              <a:buAutoNum type="alphaLcPeriod"/>
            </a:pPr>
            <a:r>
              <a:rPr lang="es-SV" sz="1200" dirty="0" smtClean="0">
                <a:solidFill>
                  <a:schemeClr val="tx1">
                    <a:lumMod val="65000"/>
                    <a:lumOff val="35000"/>
                  </a:schemeClr>
                </a:solidFill>
                <a:latin typeface="Oswald" charset="0"/>
              </a:rPr>
              <a:t>Velar </a:t>
            </a:r>
            <a:r>
              <a:rPr lang="es-SV" sz="1200" dirty="0">
                <a:solidFill>
                  <a:schemeClr val="tx1">
                    <a:lumMod val="65000"/>
                    <a:lumOff val="35000"/>
                  </a:schemeClr>
                </a:solidFill>
                <a:latin typeface="Oswald" charset="0"/>
              </a:rPr>
              <a:t>por que se cumplan las disposiciones de Ley Penitenciaria y el </a:t>
            </a:r>
            <a:r>
              <a:rPr lang="es-SV" sz="1200" dirty="0" smtClean="0">
                <a:solidFill>
                  <a:schemeClr val="tx1">
                    <a:lumMod val="65000"/>
                    <a:lumOff val="35000"/>
                  </a:schemeClr>
                </a:solidFill>
                <a:latin typeface="Oswald" charset="0"/>
              </a:rPr>
              <a:t>Reglamento General </a:t>
            </a:r>
            <a:r>
              <a:rPr lang="es-SV" sz="1200" dirty="0">
                <a:solidFill>
                  <a:schemeClr val="tx1">
                    <a:lumMod val="65000"/>
                    <a:lumOff val="35000"/>
                  </a:schemeClr>
                </a:solidFill>
                <a:latin typeface="Oswald" charset="0"/>
              </a:rPr>
              <a:t>de la Ley Penitenciaria.</a:t>
            </a:r>
            <a:endParaRPr lang="es-SV" sz="1200" dirty="0" smtClean="0">
              <a:solidFill>
                <a:schemeClr val="tx1">
                  <a:lumMod val="65000"/>
                  <a:lumOff val="35000"/>
                </a:schemeClr>
              </a:solidFill>
              <a:latin typeface="Oswald" charset="0"/>
            </a:endParaRPr>
          </a:p>
          <a:p>
            <a:pPr marL="228600" lvl="0" indent="-228600" algn="just">
              <a:buAutoNum type="alphaLcPeriod"/>
            </a:pPr>
            <a:endParaRPr lang="es-SV" sz="1200" dirty="0">
              <a:solidFill>
                <a:schemeClr val="tx1">
                  <a:lumMod val="65000"/>
                  <a:lumOff val="35000"/>
                </a:schemeClr>
              </a:solidFill>
              <a:latin typeface="Oswald" charset="0"/>
            </a:endParaRPr>
          </a:p>
          <a:p>
            <a:pPr lvl="0" algn="just"/>
            <a:r>
              <a:rPr lang="es-SV" sz="1200" dirty="0" smtClean="0">
                <a:solidFill>
                  <a:schemeClr val="tx1">
                    <a:lumMod val="65000"/>
                    <a:lumOff val="35000"/>
                  </a:schemeClr>
                </a:solidFill>
                <a:latin typeface="Oswald" charset="0"/>
              </a:rPr>
              <a:t>Cantidad de Personal:</a:t>
            </a:r>
          </a:p>
          <a:p>
            <a:pPr lvl="0" algn="ctr"/>
            <a:endParaRPr lang="es-SV" sz="1200" dirty="0">
              <a:solidFill>
                <a:schemeClr val="tx1">
                  <a:lumMod val="65000"/>
                  <a:lumOff val="35000"/>
                </a:schemeClr>
              </a:solidFill>
              <a:latin typeface="Oswald" charset="0"/>
            </a:endParaRPr>
          </a:p>
          <a:p>
            <a:pPr lvl="0" algn="ctr"/>
            <a:r>
              <a:rPr lang="es-SV" sz="1200" dirty="0" smtClean="0">
                <a:solidFill>
                  <a:schemeClr val="tx1">
                    <a:lumMod val="65000"/>
                    <a:lumOff val="35000"/>
                  </a:schemeClr>
                </a:solidFill>
                <a:latin typeface="Oswald" charset="0"/>
              </a:rPr>
              <a:t>Personal Femenino: </a:t>
            </a:r>
            <a:r>
              <a:rPr lang="es-SV" sz="1200" dirty="0" smtClean="0">
                <a:solidFill>
                  <a:schemeClr val="tx1">
                    <a:lumMod val="65000"/>
                    <a:lumOff val="35000"/>
                  </a:schemeClr>
                </a:solidFill>
                <a:latin typeface="Oswald" charset="0"/>
              </a:rPr>
              <a:t>11</a:t>
            </a:r>
            <a:r>
              <a:rPr lang="es-SV" sz="1200" dirty="0" smtClean="0">
                <a:solidFill>
                  <a:schemeClr val="tx1">
                    <a:lumMod val="65000"/>
                    <a:lumOff val="35000"/>
                  </a:schemeClr>
                </a:solidFill>
                <a:latin typeface="Oswald" charset="0"/>
              </a:rPr>
              <a:t>		Personal Masculino: 2</a:t>
            </a:r>
          </a:p>
          <a:p>
            <a:pPr marL="285750" lvl="0" indent="-285750" algn="ctr">
              <a:buFont typeface="Wingdings" pitchFamily="2" charset="2"/>
              <a:buChar char="q"/>
            </a:pPr>
            <a:endParaRPr lang="es-SV" sz="1200" dirty="0" smtClean="0">
              <a:solidFill>
                <a:srgbClr val="FFFFFF"/>
              </a:solidFill>
              <a:latin typeface="Oswald" charset="0"/>
            </a:endParaRPr>
          </a:p>
        </p:txBody>
      </p:sp>
      <p:pic>
        <p:nvPicPr>
          <p:cNvPr id="5" name="4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112" y="4429787"/>
            <a:ext cx="666862" cy="604406"/>
          </a:xfrm>
          <a:prstGeom prst="rect">
            <a:avLst/>
          </a:prstGeom>
        </p:spPr>
      </p:pic>
      <p:sp>
        <p:nvSpPr>
          <p:cNvPr id="6" name="Shape 229"/>
          <p:cNvSpPr txBox="1">
            <a:spLocks/>
          </p:cNvSpPr>
          <p:nvPr/>
        </p:nvSpPr>
        <p:spPr>
          <a:xfrm>
            <a:off x="1382718" y="267494"/>
            <a:ext cx="7005706" cy="576064"/>
          </a:xfrm>
          <a:prstGeom prst="rect">
            <a:avLst/>
          </a:prstGeom>
          <a:noFill/>
          <a:ln>
            <a:noFill/>
          </a:ln>
          <a:effectLst>
            <a:outerShdw blurRad="50800" dist="12700" dir="2700000" algn="tl" rotWithShape="0">
              <a:schemeClr val="bg1">
                <a:alpha val="40000"/>
              </a:schemeClr>
            </a:outerShdw>
          </a:effectLst>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1pPr>
            <a:lvl2pPr marR="0" lvl="1"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2pPr>
            <a:lvl3pPr marR="0" lvl="2"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3pPr>
            <a:lvl4pPr marR="0" lvl="3"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4pPr>
            <a:lvl5pPr marR="0" lvl="4"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5pPr>
            <a:lvl6pPr marR="0" lvl="5" algn="ctr" rtl="0">
              <a:lnSpc>
                <a:spcPct val="100000"/>
              </a:lnSpc>
              <a:spcBef>
                <a:spcPts val="0"/>
              </a:spcBef>
              <a:spcAft>
                <a:spcPts val="0"/>
              </a:spcAft>
              <a:buClr>
                <a:srgbClr val="3796BF"/>
              </a:buClr>
              <a:buSzPct val="100000"/>
              <a:buFont typeface="Oswald"/>
              <a:buChar char="⋄"/>
              <a:defRPr sz="2400" b="0" i="0" u="none" strike="noStrike" cap="none">
                <a:solidFill>
                  <a:srgbClr val="3796BF"/>
                </a:solidFill>
                <a:latin typeface="Oswald"/>
                <a:ea typeface="Oswald"/>
                <a:cs typeface="Oswald"/>
                <a:sym typeface="Oswald"/>
              </a:defRPr>
            </a:lvl6pPr>
            <a:lvl7pPr marR="0" lvl="6"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7pPr>
            <a:lvl8pPr marR="0" lvl="7"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8pPr>
            <a:lvl9pPr marR="0" lvl="8" algn="ctr" rtl="0">
              <a:lnSpc>
                <a:spcPct val="100000"/>
              </a:lnSpc>
              <a:spcBef>
                <a:spcPts val="0"/>
              </a:spcBef>
              <a:spcAft>
                <a:spcPts val="0"/>
              </a:spcAft>
              <a:buClr>
                <a:srgbClr val="3796BF"/>
              </a:buClr>
              <a:buSzPct val="100000"/>
              <a:buFont typeface="Oswald"/>
              <a:buNone/>
              <a:defRPr sz="2400" b="0" i="0" u="none" strike="noStrike" cap="none">
                <a:solidFill>
                  <a:srgbClr val="3796BF"/>
                </a:solidFill>
                <a:latin typeface="Oswald"/>
                <a:ea typeface="Oswald"/>
                <a:cs typeface="Oswald"/>
                <a:sym typeface="Oswald"/>
              </a:defRPr>
            </a:lvl9pPr>
          </a:lstStyle>
          <a:p>
            <a:pPr algn="just"/>
            <a:r>
              <a:rPr lang="es-SV" sz="1400" b="1" dirty="0" smtClean="0">
                <a:solidFill>
                  <a:schemeClr val="bg1"/>
                </a:solidFill>
                <a:effectLst>
                  <a:outerShdw blurRad="38100" dist="38100" dir="2700000" algn="tl">
                    <a:srgbClr val="000000">
                      <a:alpha val="43137"/>
                    </a:srgbClr>
                  </a:outerShdw>
                </a:effectLst>
              </a:rPr>
              <a:t> </a:t>
            </a:r>
            <a:r>
              <a:rPr lang="es-SV" sz="1400" b="1" dirty="0">
                <a:solidFill>
                  <a:schemeClr val="tx1">
                    <a:lumMod val="65000"/>
                    <a:lumOff val="35000"/>
                  </a:schemeClr>
                </a:solidFill>
                <a:effectLst>
                  <a:outerShdw blurRad="38100" dist="38100" dir="2700000" algn="tl">
                    <a:srgbClr val="000000">
                      <a:alpha val="43137"/>
                    </a:srgbClr>
                  </a:outerShdw>
                </a:effectLst>
              </a:rPr>
              <a:t>Funcionario Responsable: </a:t>
            </a:r>
            <a:endParaRPr lang="es-SV" sz="1400" b="1" dirty="0" smtClean="0">
              <a:solidFill>
                <a:schemeClr val="tx1">
                  <a:lumMod val="65000"/>
                  <a:lumOff val="35000"/>
                </a:schemeClr>
              </a:solidFill>
              <a:effectLst>
                <a:outerShdw blurRad="38100" dist="38100" dir="2700000" algn="tl">
                  <a:srgbClr val="000000">
                    <a:alpha val="43137"/>
                  </a:srgbClr>
                </a:outerShdw>
              </a:effectLst>
            </a:endParaRPr>
          </a:p>
          <a:p>
            <a:pPr algn="just">
              <a:buNone/>
            </a:pPr>
            <a:r>
              <a:rPr lang="es-SV" sz="1400" b="1" dirty="0" smtClean="0">
                <a:solidFill>
                  <a:schemeClr val="tx1">
                    <a:lumMod val="65000"/>
                    <a:lumOff val="35000"/>
                  </a:schemeClr>
                </a:solidFill>
                <a:effectLst>
                  <a:outerShdw blurRad="38100" dist="38100" dir="2700000" algn="tl">
                    <a:srgbClr val="000000">
                      <a:alpha val="43137"/>
                    </a:srgbClr>
                  </a:outerShdw>
                </a:effectLst>
              </a:rPr>
              <a:t>Lic. Julio César </a:t>
            </a:r>
            <a:r>
              <a:rPr lang="es-SV" sz="1400" b="1" dirty="0" err="1" smtClean="0">
                <a:solidFill>
                  <a:schemeClr val="tx1">
                    <a:lumMod val="65000"/>
                    <a:lumOff val="35000"/>
                  </a:schemeClr>
                </a:solidFill>
                <a:effectLst>
                  <a:outerShdw blurRad="38100" dist="38100" dir="2700000" algn="tl">
                    <a:srgbClr val="000000">
                      <a:alpha val="43137"/>
                    </a:srgbClr>
                  </a:outerShdw>
                </a:effectLst>
              </a:rPr>
              <a:t>Muller</a:t>
            </a:r>
            <a:r>
              <a:rPr lang="es-SV" sz="1400" b="1" dirty="0" smtClean="0">
                <a:solidFill>
                  <a:schemeClr val="tx1">
                    <a:lumMod val="65000"/>
                    <a:lumOff val="35000"/>
                  </a:schemeClr>
                </a:solidFill>
                <a:effectLst>
                  <a:outerShdw blurRad="38100" dist="38100" dir="2700000" algn="tl">
                    <a:srgbClr val="000000">
                      <a:alpha val="43137"/>
                    </a:srgbClr>
                  </a:outerShdw>
                </a:effectLst>
              </a:rPr>
              <a:t> Díaz. Director del Consejo Criminológico Regional Central</a:t>
            </a:r>
            <a:endParaRPr lang="es-ES" sz="1250" dirty="0" smtClean="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582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los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carlos1</Template>
  <TotalTime>4033</TotalTime>
  <Words>8387</Words>
  <Application>Microsoft Office PowerPoint</Application>
  <PresentationFormat>Presentación en pantalla (16:9)</PresentationFormat>
  <Paragraphs>813</Paragraphs>
  <Slides>70</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70</vt:i4>
      </vt:variant>
    </vt:vector>
  </HeadingPairs>
  <TitlesOfParts>
    <vt:vector size="80" baseType="lpstr">
      <vt:lpstr>Arial</vt:lpstr>
      <vt:lpstr>Roboto Condensed</vt:lpstr>
      <vt:lpstr>DotumChe</vt:lpstr>
      <vt:lpstr>Oswald</vt:lpstr>
      <vt:lpstr>Arial Narrow</vt:lpstr>
      <vt:lpstr>MS PGothic</vt:lpstr>
      <vt:lpstr>Wingdings</vt:lpstr>
      <vt:lpstr>Narkisim</vt:lpstr>
      <vt:lpstr>Miriam</vt:lpstr>
      <vt:lpstr>carlos1</vt:lpstr>
      <vt:lpstr>Presentación de PowerPoint</vt:lpstr>
      <vt:lpstr>Presentación de PowerPoint</vt:lpstr>
      <vt:lpstr>PARTE 1</vt:lpstr>
      <vt:lpstr>Ministerio de Justicia y Seguridad Pública</vt:lpstr>
      <vt:lpstr>Presentación de PowerPoint</vt:lpstr>
      <vt:lpstr>CONSEJO CRIMINOLOGICO NACIONAL</vt:lpstr>
      <vt:lpstr>Presentación de PowerPoint</vt:lpstr>
      <vt:lpstr>PARTE 2</vt:lpstr>
      <vt:lpstr>Presentación de PowerPoint</vt:lpstr>
      <vt:lpstr>Presentación de PowerPoint</vt:lpstr>
      <vt:lpstr>Presentación de PowerPoint</vt:lpstr>
      <vt:lpstr>Presentación de PowerPoint</vt:lpstr>
      <vt:lpstr>PARTE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PARTE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Carlos</dc:creator>
  <cp:lastModifiedBy>Andrea</cp:lastModifiedBy>
  <cp:revision>176</cp:revision>
  <dcterms:modified xsi:type="dcterms:W3CDTF">2018-07-02T16:57:30Z</dcterms:modified>
</cp:coreProperties>
</file>