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85" r:id="rId4"/>
    <p:sldId id="260" r:id="rId5"/>
    <p:sldId id="286" r:id="rId6"/>
    <p:sldId id="295" r:id="rId7"/>
    <p:sldId id="278" r:id="rId8"/>
    <p:sldId id="284" r:id="rId9"/>
    <p:sldId id="265" r:id="rId10"/>
    <p:sldId id="293" r:id="rId11"/>
    <p:sldId id="263" r:id="rId12"/>
    <p:sldId id="264" r:id="rId13"/>
    <p:sldId id="283" r:id="rId14"/>
    <p:sldId id="279" r:id="rId15"/>
    <p:sldId id="292" r:id="rId16"/>
    <p:sldId id="291" r:id="rId17"/>
    <p:sldId id="274" r:id="rId18"/>
    <p:sldId id="294" r:id="rId19"/>
    <p:sldId id="282" r:id="rId20"/>
    <p:sldId id="288" r:id="rId21"/>
    <p:sldId id="287" r:id="rId22"/>
    <p:sldId id="270" r:id="rId23"/>
    <p:sldId id="271" r:id="rId24"/>
    <p:sldId id="290" r:id="rId25"/>
    <p:sldId id="266" r:id="rId26"/>
    <p:sldId id="296" r:id="rId27"/>
    <p:sldId id="289" r:id="rId28"/>
    <p:sldId id="297" r:id="rId29"/>
  </p:sldIdLst>
  <p:sldSz cx="9144000" cy="6858000" type="screen4x3"/>
  <p:notesSz cx="12192000" cy="6858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74E02-8902-4B6F-8BF2-D21D9A288540}" type="datetimeFigureOut">
              <a:rPr lang="es-SV" smtClean="0"/>
              <a:t>13/05/2020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552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93E4B-66CF-449F-8474-D59EF9C0CBF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4159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552950" y="857250"/>
            <a:ext cx="3086100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93E4B-66CF-449F-8474-D59EF9C0CBF9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156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" y="0"/>
            <a:ext cx="9141715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7" name="bk object 17"/>
          <p:cNvSpPr/>
          <p:nvPr/>
        </p:nvSpPr>
        <p:spPr>
          <a:xfrm>
            <a:off x="2" y="292100"/>
            <a:ext cx="9139428" cy="637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8" name="bk object 18"/>
          <p:cNvSpPr/>
          <p:nvPr/>
        </p:nvSpPr>
        <p:spPr>
          <a:xfrm>
            <a:off x="7205471" y="4296159"/>
            <a:ext cx="1920240" cy="2561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9" name="bk object 19"/>
          <p:cNvSpPr/>
          <p:nvPr/>
        </p:nvSpPr>
        <p:spPr>
          <a:xfrm>
            <a:off x="787530" y="2570988"/>
            <a:ext cx="7134607" cy="25176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82430" y="2820163"/>
            <a:ext cx="377913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61222" y="3688537"/>
            <a:ext cx="4821555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75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9526">
              <a:spcBef>
                <a:spcPts val="79"/>
              </a:spcBef>
            </a:pPr>
            <a:r>
              <a:rPr lang="es-SV" spc="-50" smtClean="0"/>
              <a:t>REGRESAR </a:t>
            </a:r>
            <a:r>
              <a:rPr lang="es-SV" spc="38" smtClean="0"/>
              <a:t>A</a:t>
            </a:r>
            <a:r>
              <a:rPr lang="es-SV" spc="-64" smtClean="0"/>
              <a:t> </a:t>
            </a:r>
            <a:r>
              <a:rPr lang="es-SV" spc="4" smtClean="0"/>
              <a:t>ORGANIGRAMA</a:t>
            </a:r>
            <a:endParaRPr lang="es-SV" spc="4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1382" y="75438"/>
            <a:ext cx="6881241" cy="415498"/>
          </a:xfrm>
        </p:spPr>
        <p:txBody>
          <a:bodyPr lIns="0" tIns="0" rIns="0" bIns="0"/>
          <a:lstStyle>
            <a:lvl1pPr>
              <a:defRPr sz="2700" b="0" i="0">
                <a:solidFill>
                  <a:srgbClr val="2A2A2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51360" y="1328166"/>
            <a:ext cx="7241285" cy="161711"/>
          </a:xfrm>
        </p:spPr>
        <p:txBody>
          <a:bodyPr lIns="0" tIns="0" rIns="0" bIns="0"/>
          <a:lstStyle>
            <a:lvl1pPr>
              <a:defRPr sz="1051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75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9526">
              <a:spcBef>
                <a:spcPts val="79"/>
              </a:spcBef>
            </a:pPr>
            <a:r>
              <a:rPr lang="es-SV" spc="-50" smtClean="0"/>
              <a:t>REGRESAR </a:t>
            </a:r>
            <a:r>
              <a:rPr lang="es-SV" spc="38" smtClean="0"/>
              <a:t>A</a:t>
            </a:r>
            <a:r>
              <a:rPr lang="es-SV" spc="-64" smtClean="0"/>
              <a:t> </a:t>
            </a:r>
            <a:r>
              <a:rPr lang="es-SV" spc="4" smtClean="0"/>
              <a:t>ORGANIGRAMA</a:t>
            </a:r>
            <a:endParaRPr lang="es-SV" spc="4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1382" y="75438"/>
            <a:ext cx="6881241" cy="415498"/>
          </a:xfrm>
        </p:spPr>
        <p:txBody>
          <a:bodyPr lIns="0" tIns="0" rIns="0" bIns="0"/>
          <a:lstStyle>
            <a:lvl1pPr>
              <a:defRPr sz="2700" b="0" i="0">
                <a:solidFill>
                  <a:srgbClr val="2A2A2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75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9526">
              <a:spcBef>
                <a:spcPts val="79"/>
              </a:spcBef>
            </a:pPr>
            <a:r>
              <a:rPr lang="es-SV" spc="-50" smtClean="0"/>
              <a:t>REGRESAR </a:t>
            </a:r>
            <a:r>
              <a:rPr lang="es-SV" spc="38" smtClean="0"/>
              <a:t>A</a:t>
            </a:r>
            <a:r>
              <a:rPr lang="es-SV" spc="-64" smtClean="0"/>
              <a:t> </a:t>
            </a:r>
            <a:r>
              <a:rPr lang="es-SV" spc="4" smtClean="0"/>
              <a:t>ORGANIGRAMA</a:t>
            </a:r>
            <a:endParaRPr lang="es-SV" spc="4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1382" y="75438"/>
            <a:ext cx="6881241" cy="415498"/>
          </a:xfrm>
        </p:spPr>
        <p:txBody>
          <a:bodyPr lIns="0" tIns="0" rIns="0" bIns="0"/>
          <a:lstStyle>
            <a:lvl1pPr>
              <a:defRPr sz="2700" b="0" i="0">
                <a:solidFill>
                  <a:srgbClr val="2A2A2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75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9526">
              <a:spcBef>
                <a:spcPts val="79"/>
              </a:spcBef>
            </a:pPr>
            <a:r>
              <a:rPr lang="es-SV" spc="-50" smtClean="0"/>
              <a:t>REGRESAR </a:t>
            </a:r>
            <a:r>
              <a:rPr lang="es-SV" spc="38" smtClean="0"/>
              <a:t>A</a:t>
            </a:r>
            <a:r>
              <a:rPr lang="es-SV" spc="-64" smtClean="0"/>
              <a:t> </a:t>
            </a:r>
            <a:r>
              <a:rPr lang="es-SV" spc="4" smtClean="0"/>
              <a:t>ORGANIGRAMA</a:t>
            </a:r>
            <a:endParaRPr lang="es-SV" spc="4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75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9526">
              <a:spcBef>
                <a:spcPts val="79"/>
              </a:spcBef>
            </a:pPr>
            <a:r>
              <a:rPr lang="es-SV" spc="-50" smtClean="0"/>
              <a:t>REGRESAR </a:t>
            </a:r>
            <a:r>
              <a:rPr lang="es-SV" spc="38" smtClean="0"/>
              <a:t>A</a:t>
            </a:r>
            <a:r>
              <a:rPr lang="es-SV" spc="-64" smtClean="0"/>
              <a:t> </a:t>
            </a:r>
            <a:r>
              <a:rPr lang="es-SV" spc="4" smtClean="0"/>
              <a:t>ORGANIGRAMA</a:t>
            </a:r>
            <a:endParaRPr lang="es-SV" spc="4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" y="0"/>
            <a:ext cx="9141715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1382" y="75438"/>
            <a:ext cx="688124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A2A2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51360" y="1328165"/>
            <a:ext cx="724128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74176" y="6466071"/>
            <a:ext cx="1236344" cy="103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75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9526">
              <a:spcBef>
                <a:spcPts val="79"/>
              </a:spcBef>
            </a:pPr>
            <a:r>
              <a:rPr lang="es-SV" spc="-50" smtClean="0"/>
              <a:t>REGRESAR </a:t>
            </a:r>
            <a:r>
              <a:rPr lang="es-SV" spc="38" smtClean="0"/>
              <a:t>A</a:t>
            </a:r>
            <a:r>
              <a:rPr lang="es-SV" spc="-64" smtClean="0"/>
              <a:t> </a:t>
            </a:r>
            <a:r>
              <a:rPr lang="es-SV" spc="4" smtClean="0"/>
              <a:t>ORGANIGRAMA</a:t>
            </a:r>
            <a:endParaRPr lang="es-SV" spc="4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4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4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8">
        <a:defRPr>
          <a:latin typeface="+mn-lt"/>
          <a:ea typeface="+mn-ea"/>
          <a:cs typeface="+mn-cs"/>
        </a:defRPr>
      </a:lvl2pPr>
      <a:lvl3pPr marL="685817">
        <a:defRPr>
          <a:latin typeface="+mn-lt"/>
          <a:ea typeface="+mn-ea"/>
          <a:cs typeface="+mn-cs"/>
        </a:defRPr>
      </a:lvl3pPr>
      <a:lvl4pPr marL="1028726">
        <a:defRPr>
          <a:latin typeface="+mn-lt"/>
          <a:ea typeface="+mn-ea"/>
          <a:cs typeface="+mn-cs"/>
        </a:defRPr>
      </a:lvl4pPr>
      <a:lvl5pPr marL="1371635">
        <a:defRPr>
          <a:latin typeface="+mn-lt"/>
          <a:ea typeface="+mn-ea"/>
          <a:cs typeface="+mn-cs"/>
        </a:defRPr>
      </a:lvl5pPr>
      <a:lvl6pPr marL="1714543">
        <a:defRPr>
          <a:latin typeface="+mn-lt"/>
          <a:ea typeface="+mn-ea"/>
          <a:cs typeface="+mn-cs"/>
        </a:defRPr>
      </a:lvl6pPr>
      <a:lvl7pPr marL="2057451">
        <a:defRPr>
          <a:latin typeface="+mn-lt"/>
          <a:ea typeface="+mn-ea"/>
          <a:cs typeface="+mn-cs"/>
        </a:defRPr>
      </a:lvl7pPr>
      <a:lvl8pPr marL="2400361">
        <a:defRPr>
          <a:latin typeface="+mn-lt"/>
          <a:ea typeface="+mn-ea"/>
          <a:cs typeface="+mn-cs"/>
        </a:defRPr>
      </a:lvl8pPr>
      <a:lvl9pPr marL="27432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8">
        <a:defRPr>
          <a:latin typeface="+mn-lt"/>
          <a:ea typeface="+mn-ea"/>
          <a:cs typeface="+mn-cs"/>
        </a:defRPr>
      </a:lvl2pPr>
      <a:lvl3pPr marL="685817">
        <a:defRPr>
          <a:latin typeface="+mn-lt"/>
          <a:ea typeface="+mn-ea"/>
          <a:cs typeface="+mn-cs"/>
        </a:defRPr>
      </a:lvl3pPr>
      <a:lvl4pPr marL="1028726">
        <a:defRPr>
          <a:latin typeface="+mn-lt"/>
          <a:ea typeface="+mn-ea"/>
          <a:cs typeface="+mn-cs"/>
        </a:defRPr>
      </a:lvl4pPr>
      <a:lvl5pPr marL="1371635">
        <a:defRPr>
          <a:latin typeface="+mn-lt"/>
          <a:ea typeface="+mn-ea"/>
          <a:cs typeface="+mn-cs"/>
        </a:defRPr>
      </a:lvl5pPr>
      <a:lvl6pPr marL="1714543">
        <a:defRPr>
          <a:latin typeface="+mn-lt"/>
          <a:ea typeface="+mn-ea"/>
          <a:cs typeface="+mn-cs"/>
        </a:defRPr>
      </a:lvl6pPr>
      <a:lvl7pPr marL="2057451">
        <a:defRPr>
          <a:latin typeface="+mn-lt"/>
          <a:ea typeface="+mn-ea"/>
          <a:cs typeface="+mn-cs"/>
        </a:defRPr>
      </a:lvl7pPr>
      <a:lvl8pPr marL="2400361">
        <a:defRPr>
          <a:latin typeface="+mn-lt"/>
          <a:ea typeface="+mn-ea"/>
          <a:cs typeface="+mn-cs"/>
        </a:defRPr>
      </a:lvl8pPr>
      <a:lvl9pPr marL="27432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4.xml"/><Relationship Id="rId18" Type="http://schemas.openxmlformats.org/officeDocument/2006/relationships/slide" Target="slide24.xml"/><Relationship Id="rId26" Type="http://schemas.openxmlformats.org/officeDocument/2006/relationships/slide" Target="slide16.xml"/><Relationship Id="rId3" Type="http://schemas.openxmlformats.org/officeDocument/2006/relationships/slide" Target="slide2.xml"/><Relationship Id="rId21" Type="http://schemas.openxmlformats.org/officeDocument/2006/relationships/slide" Target="slide27.xml"/><Relationship Id="rId7" Type="http://schemas.openxmlformats.org/officeDocument/2006/relationships/slide" Target="slide8.xml"/><Relationship Id="rId12" Type="http://schemas.openxmlformats.org/officeDocument/2006/relationships/slide" Target="slide12.xml"/><Relationship Id="rId17" Type="http://schemas.openxmlformats.org/officeDocument/2006/relationships/slide" Target="slide23.xml"/><Relationship Id="rId25" Type="http://schemas.openxmlformats.org/officeDocument/2006/relationships/slide" Target="slide15.xml"/><Relationship Id="rId2" Type="http://schemas.openxmlformats.org/officeDocument/2006/relationships/image" Target="../media/image5.png"/><Relationship Id="rId16" Type="http://schemas.openxmlformats.org/officeDocument/2006/relationships/slide" Target="slide22.xml"/><Relationship Id="rId20" Type="http://schemas.openxmlformats.org/officeDocument/2006/relationships/slide" Target="slide26.xml"/><Relationship Id="rId29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1.xml"/><Relationship Id="rId24" Type="http://schemas.openxmlformats.org/officeDocument/2006/relationships/slide" Target="slide14.xml"/><Relationship Id="rId5" Type="http://schemas.openxmlformats.org/officeDocument/2006/relationships/slide" Target="slide6.xml"/><Relationship Id="rId15" Type="http://schemas.openxmlformats.org/officeDocument/2006/relationships/slide" Target="slide21.xml"/><Relationship Id="rId23" Type="http://schemas.openxmlformats.org/officeDocument/2006/relationships/slide" Target="slide13.xml"/><Relationship Id="rId28" Type="http://schemas.openxmlformats.org/officeDocument/2006/relationships/slide" Target="slide18.xml"/><Relationship Id="rId10" Type="http://schemas.openxmlformats.org/officeDocument/2006/relationships/slide" Target="slide10.xml"/><Relationship Id="rId19" Type="http://schemas.openxmlformats.org/officeDocument/2006/relationships/slide" Target="slide25.xml"/><Relationship Id="rId4" Type="http://schemas.openxmlformats.org/officeDocument/2006/relationships/slide" Target="slide3.xml"/><Relationship Id="rId9" Type="http://schemas.openxmlformats.org/officeDocument/2006/relationships/slide" Target="slide5.xml"/><Relationship Id="rId14" Type="http://schemas.openxmlformats.org/officeDocument/2006/relationships/slide" Target="slide20.xml"/><Relationship Id="rId22" Type="http://schemas.openxmlformats.org/officeDocument/2006/relationships/slide" Target="slide28.xml"/><Relationship Id="rId27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ángulo 59"/>
          <p:cNvSpPr/>
          <p:nvPr/>
        </p:nvSpPr>
        <p:spPr>
          <a:xfrm>
            <a:off x="7481243" y="872460"/>
            <a:ext cx="1662759" cy="512829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7" name="Rectángulo 6"/>
          <p:cNvSpPr/>
          <p:nvPr/>
        </p:nvSpPr>
        <p:spPr>
          <a:xfrm>
            <a:off x="3" y="1354707"/>
            <a:ext cx="2455647" cy="464604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31625" t="18749" r="24451" b="12501"/>
          <a:stretch/>
        </p:blipFill>
        <p:spPr>
          <a:xfrm rot="5400000">
            <a:off x="2392840" y="921425"/>
            <a:ext cx="5143502" cy="5015153"/>
          </a:xfrm>
          <a:prstGeom prst="rect">
            <a:avLst/>
          </a:prstGeom>
        </p:spPr>
      </p:pic>
      <p:sp>
        <p:nvSpPr>
          <p:cNvPr id="152" name="object 152"/>
          <p:cNvSpPr/>
          <p:nvPr/>
        </p:nvSpPr>
        <p:spPr>
          <a:xfrm>
            <a:off x="52911" y="927308"/>
            <a:ext cx="2418588" cy="397764"/>
          </a:xfrm>
          <a:prstGeom prst="rect">
            <a:avLst/>
          </a:prstGeom>
          <a:solidFill>
            <a:schemeClr val="tx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1351" dirty="0"/>
          </a:p>
        </p:txBody>
      </p:sp>
      <p:sp>
        <p:nvSpPr>
          <p:cNvPr id="153" name="object 153"/>
          <p:cNvSpPr txBox="1">
            <a:spLocks noGrp="1"/>
          </p:cNvSpPr>
          <p:nvPr>
            <p:ph type="title"/>
          </p:nvPr>
        </p:nvSpPr>
        <p:spPr>
          <a:xfrm>
            <a:off x="192312" y="1002887"/>
            <a:ext cx="2139791" cy="25199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>
              <a:spcBef>
                <a:spcPts val="75"/>
              </a:spcBef>
            </a:pPr>
            <a:r>
              <a:rPr sz="1575" b="1" spc="15" dirty="0">
                <a:solidFill>
                  <a:schemeClr val="bg1"/>
                </a:solidFill>
              </a:rPr>
              <a:t>O</a:t>
            </a:r>
            <a:r>
              <a:rPr lang="es-SV" sz="1575" b="1" spc="15" dirty="0" err="1">
                <a:solidFill>
                  <a:schemeClr val="bg1"/>
                </a:solidFill>
              </a:rPr>
              <a:t>rganigrama</a:t>
            </a:r>
            <a:r>
              <a:rPr sz="1575" b="1" spc="-153" dirty="0">
                <a:solidFill>
                  <a:schemeClr val="bg1"/>
                </a:solidFill>
              </a:rPr>
              <a:t> </a:t>
            </a:r>
            <a:r>
              <a:rPr sz="1575" b="1" spc="15" dirty="0">
                <a:solidFill>
                  <a:schemeClr val="bg1"/>
                </a:solidFill>
              </a:rPr>
              <a:t>DNM</a:t>
            </a:r>
            <a:endParaRPr sz="1575" b="1" dirty="0">
              <a:solidFill>
                <a:schemeClr val="bg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289141" y="1871513"/>
            <a:ext cx="22108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500" b="1" i="1" dirty="0">
                <a:solidFill>
                  <a:srgbClr val="FF0000"/>
                </a:solidFill>
              </a:rPr>
              <a:t>&gt;&gt; Dar clic en la flecha de la Unidad Organizativa que desea consultar.</a:t>
            </a:r>
            <a:endParaRPr lang="es-SV" sz="1500" b="1" i="1" dirty="0">
              <a:solidFill>
                <a:srgbClr val="FF0000"/>
              </a:solidFill>
            </a:endParaRPr>
          </a:p>
        </p:txBody>
      </p:sp>
      <p:sp>
        <p:nvSpPr>
          <p:cNvPr id="4" name="Flecha derecha 3">
            <a:hlinkClick r:id="rId3" action="ppaction://hlinksldjump"/>
          </p:cNvPr>
          <p:cNvSpPr/>
          <p:nvPr/>
        </p:nvSpPr>
        <p:spPr>
          <a:xfrm>
            <a:off x="4572000" y="927309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34" name="Flecha derecha 33">
            <a:hlinkClick r:id="rId4" action="ppaction://hlinksldjump"/>
          </p:cNvPr>
          <p:cNvSpPr/>
          <p:nvPr/>
        </p:nvSpPr>
        <p:spPr>
          <a:xfrm>
            <a:off x="3600450" y="1487423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35" name="Flecha derecha 34">
            <a:hlinkClick r:id="rId5" action="ppaction://hlinksldjump"/>
          </p:cNvPr>
          <p:cNvSpPr/>
          <p:nvPr/>
        </p:nvSpPr>
        <p:spPr>
          <a:xfrm>
            <a:off x="2974458" y="3028952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36" name="Flecha derecha 35">
            <a:hlinkClick r:id="rId6" action="ppaction://hlinksldjump"/>
          </p:cNvPr>
          <p:cNvSpPr/>
          <p:nvPr/>
        </p:nvSpPr>
        <p:spPr>
          <a:xfrm>
            <a:off x="2974458" y="3429002"/>
            <a:ext cx="457200" cy="199219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37" name="Flecha derecha 36">
            <a:hlinkClick r:id="rId7" action="ppaction://hlinksldjump"/>
          </p:cNvPr>
          <p:cNvSpPr/>
          <p:nvPr/>
        </p:nvSpPr>
        <p:spPr>
          <a:xfrm>
            <a:off x="2974458" y="3704730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38" name="Flecha derecha 37">
            <a:hlinkClick r:id="rId8" action="ppaction://hlinksldjump"/>
          </p:cNvPr>
          <p:cNvSpPr/>
          <p:nvPr/>
        </p:nvSpPr>
        <p:spPr>
          <a:xfrm>
            <a:off x="2974458" y="4069116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39" name="Flecha derecha 38">
            <a:hlinkClick r:id="rId9" action="ppaction://hlinksldjump"/>
          </p:cNvPr>
          <p:cNvSpPr/>
          <p:nvPr/>
        </p:nvSpPr>
        <p:spPr>
          <a:xfrm>
            <a:off x="4572000" y="2400302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0" name="Flecha derecha 39">
            <a:hlinkClick r:id="rId10" action="ppaction://hlinksldjump"/>
          </p:cNvPr>
          <p:cNvSpPr/>
          <p:nvPr/>
        </p:nvSpPr>
        <p:spPr>
          <a:xfrm>
            <a:off x="2974458" y="4380812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1" name="Flecha derecha 40">
            <a:hlinkClick r:id="rId11" action="ppaction://hlinksldjump"/>
          </p:cNvPr>
          <p:cNvSpPr/>
          <p:nvPr/>
        </p:nvSpPr>
        <p:spPr>
          <a:xfrm>
            <a:off x="2974458" y="4692507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2" name="Flecha derecha 41">
            <a:hlinkClick r:id="rId12" action="ppaction://hlinksldjump"/>
          </p:cNvPr>
          <p:cNvSpPr/>
          <p:nvPr/>
        </p:nvSpPr>
        <p:spPr>
          <a:xfrm>
            <a:off x="2974458" y="5045375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3" name="Flecha derecha 42">
            <a:hlinkClick r:id="rId13" action="ppaction://hlinksldjump"/>
          </p:cNvPr>
          <p:cNvSpPr/>
          <p:nvPr/>
        </p:nvSpPr>
        <p:spPr>
          <a:xfrm rot="10800000">
            <a:off x="7080351" y="2038772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4" name="Flecha derecha 43">
            <a:hlinkClick r:id="rId14" action="ppaction://hlinksldjump"/>
          </p:cNvPr>
          <p:cNvSpPr/>
          <p:nvPr/>
        </p:nvSpPr>
        <p:spPr>
          <a:xfrm rot="10800000">
            <a:off x="7472167" y="3028952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5" name="Flecha derecha 44">
            <a:hlinkClick r:id="rId15" action="ppaction://hlinksldjump"/>
          </p:cNvPr>
          <p:cNvSpPr/>
          <p:nvPr/>
        </p:nvSpPr>
        <p:spPr>
          <a:xfrm rot="10800000">
            <a:off x="7472167" y="3375837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6" name="Flecha derecha 45">
            <a:hlinkClick r:id="rId16" action="ppaction://hlinksldjump"/>
          </p:cNvPr>
          <p:cNvSpPr/>
          <p:nvPr/>
        </p:nvSpPr>
        <p:spPr>
          <a:xfrm rot="10800000">
            <a:off x="7492584" y="3722722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7" name="Flecha derecha 46">
            <a:hlinkClick r:id="rId17" action="ppaction://hlinksldjump"/>
          </p:cNvPr>
          <p:cNvSpPr/>
          <p:nvPr/>
        </p:nvSpPr>
        <p:spPr>
          <a:xfrm rot="10800000">
            <a:off x="7472167" y="4069116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8" name="Flecha derecha 47">
            <a:hlinkClick r:id="rId18" action="ppaction://hlinksldjump"/>
          </p:cNvPr>
          <p:cNvSpPr/>
          <p:nvPr/>
        </p:nvSpPr>
        <p:spPr>
          <a:xfrm rot="10800000">
            <a:off x="7492584" y="4415511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49" name="Flecha derecha 48">
            <a:hlinkClick r:id="rId19" action="ppaction://hlinksldjump"/>
          </p:cNvPr>
          <p:cNvSpPr/>
          <p:nvPr/>
        </p:nvSpPr>
        <p:spPr>
          <a:xfrm rot="10800000">
            <a:off x="7484610" y="4761906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0" name="Flecha derecha 49">
            <a:hlinkClick r:id="rId20" action="ppaction://hlinksldjump"/>
          </p:cNvPr>
          <p:cNvSpPr/>
          <p:nvPr/>
        </p:nvSpPr>
        <p:spPr>
          <a:xfrm rot="10800000">
            <a:off x="7472167" y="5060187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1" name="Flecha derecha 50">
            <a:hlinkClick r:id="rId21" action="ppaction://hlinksldjump"/>
          </p:cNvPr>
          <p:cNvSpPr/>
          <p:nvPr/>
        </p:nvSpPr>
        <p:spPr>
          <a:xfrm rot="10800000">
            <a:off x="7481241" y="5410661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2" name="Flecha derecha 51">
            <a:hlinkClick r:id="rId22" action="ppaction://hlinksldjump"/>
          </p:cNvPr>
          <p:cNvSpPr/>
          <p:nvPr/>
        </p:nvSpPr>
        <p:spPr>
          <a:xfrm rot="10800000">
            <a:off x="7481241" y="5752977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3" name="Flecha derecha 52">
            <a:hlinkClick r:id="rId23" action="ppaction://hlinksldjump"/>
          </p:cNvPr>
          <p:cNvSpPr/>
          <p:nvPr/>
        </p:nvSpPr>
        <p:spPr>
          <a:xfrm rot="10800000">
            <a:off x="5772150" y="3028951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4" name="Flecha derecha 53">
            <a:hlinkClick r:id="rId24" action="ppaction://hlinksldjump"/>
          </p:cNvPr>
          <p:cNvSpPr/>
          <p:nvPr/>
        </p:nvSpPr>
        <p:spPr>
          <a:xfrm rot="10800000">
            <a:off x="5776619" y="3379917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5" name="Flecha derecha 54">
            <a:hlinkClick r:id="rId25" action="ppaction://hlinksldjump"/>
          </p:cNvPr>
          <p:cNvSpPr/>
          <p:nvPr/>
        </p:nvSpPr>
        <p:spPr>
          <a:xfrm rot="10800000">
            <a:off x="5772150" y="3711567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6" name="Flecha derecha 55">
            <a:hlinkClick r:id="rId26" action="ppaction://hlinksldjump"/>
          </p:cNvPr>
          <p:cNvSpPr/>
          <p:nvPr/>
        </p:nvSpPr>
        <p:spPr>
          <a:xfrm rot="10800000">
            <a:off x="5772150" y="4043218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7" name="Flecha derecha 56">
            <a:hlinkClick r:id="rId27" action="ppaction://hlinksldjump"/>
          </p:cNvPr>
          <p:cNvSpPr/>
          <p:nvPr/>
        </p:nvSpPr>
        <p:spPr>
          <a:xfrm rot="10800000">
            <a:off x="5772150" y="4371550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8" name="Flecha derecha 57">
            <a:hlinkClick r:id="rId28" action="ppaction://hlinksldjump"/>
          </p:cNvPr>
          <p:cNvSpPr/>
          <p:nvPr/>
        </p:nvSpPr>
        <p:spPr>
          <a:xfrm rot="10800000">
            <a:off x="5772149" y="4719288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59" name="Flecha derecha 58">
            <a:hlinkClick r:id="rId29" action="ppaction://hlinksldjump"/>
          </p:cNvPr>
          <p:cNvSpPr/>
          <p:nvPr/>
        </p:nvSpPr>
        <p:spPr>
          <a:xfrm rot="10800000">
            <a:off x="5772149" y="5078305"/>
            <a:ext cx="457200" cy="21569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  <p:sp>
        <p:nvSpPr>
          <p:cNvPr id="6" name="Rectángulo 5"/>
          <p:cNvSpPr/>
          <p:nvPr/>
        </p:nvSpPr>
        <p:spPr>
          <a:xfrm>
            <a:off x="7315202" y="1143002"/>
            <a:ext cx="142033" cy="935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35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3256" y="1122524"/>
            <a:ext cx="7315200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sz="2400" b="1" spc="-110" dirty="0"/>
              <a:t>Unidad de Gestión de la Calidad</a:t>
            </a:r>
            <a:endParaRPr sz="2400" b="1" dirty="0"/>
          </a:p>
        </p:txBody>
      </p:sp>
      <p:sp>
        <p:nvSpPr>
          <p:cNvPr id="9" name="object 9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868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79384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8" name="object 4"/>
          <p:cNvSpPr txBox="1"/>
          <p:nvPr/>
        </p:nvSpPr>
        <p:spPr>
          <a:xfrm>
            <a:off x="627506" y="1801731"/>
            <a:ext cx="7886700" cy="377523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41434" algn="just">
              <a:spcBef>
                <a:spcPts val="79"/>
              </a:spcBef>
            </a:pPr>
            <a:r>
              <a:rPr lang="es-SV" sz="1350" spc="11" dirty="0">
                <a:latin typeface="+mj-lt"/>
                <a:cs typeface="Verdana"/>
              </a:rPr>
              <a:t>Tiene por objetivo </a:t>
            </a:r>
            <a:r>
              <a:rPr lang="es-SV" sz="1350" dirty="0">
                <a:latin typeface="+mj-lt"/>
              </a:rPr>
              <a:t>a</a:t>
            </a:r>
            <a:r>
              <a:rPr lang="es-SV" sz="1350" dirty="0">
                <a:latin typeface="+mj-lt"/>
              </a:rPr>
              <a:t>poyar </a:t>
            </a:r>
            <a:r>
              <a:rPr lang="es-SV" sz="1350" dirty="0">
                <a:latin typeface="+mj-lt"/>
              </a:rPr>
              <a:t>a las unidades que conforman la Dirección Nacional de Medicamentos en la implementación y desarrollo de un Sistema de Gestión de la Calidad Institucional e impulsar la integración de sistemas de gestión implementados, incorporando el enfoque de procesos y la mejora continua. Asimismo, promover la cultura de la calidad asumiendo un rol dinamizador, de asesoría y facilitación de los procesos de autoevaluación, con el objetivo de asegurar calidad en los procesos y brindar productos </a:t>
            </a:r>
            <a:r>
              <a:rPr lang="es-SV" sz="1350" dirty="0">
                <a:latin typeface="+mj-lt"/>
              </a:rPr>
              <a:t>confiables.</a:t>
            </a:r>
          </a:p>
          <a:p>
            <a:pPr marL="9526" marR="41434" algn="just">
              <a:spcBef>
                <a:spcPts val="79"/>
              </a:spcBef>
            </a:pPr>
            <a:endParaRPr lang="es-SV" sz="1350" dirty="0">
              <a:latin typeface="+mj-lt"/>
              <a:cs typeface="Verdana"/>
            </a:endParaRPr>
          </a:p>
          <a:p>
            <a:pPr marL="9526" marR="41434" algn="just">
              <a:spcBef>
                <a:spcPts val="79"/>
              </a:spcBef>
            </a:pPr>
            <a:r>
              <a:rPr lang="es-SV" sz="1350" dirty="0">
                <a:latin typeface="+mj-lt"/>
                <a:cs typeface="Verdana"/>
              </a:rPr>
              <a:t>Algunas de sus funciones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Dirigir, apoyar y controlar el proceso de implementación y mantenimiento del Sistema de Gestión de la Calidad </a:t>
            </a:r>
            <a:r>
              <a:rPr lang="es-SV" sz="1350" dirty="0">
                <a:latin typeface="+mj-lt"/>
              </a:rPr>
              <a:t>Institucional.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Coordinar </a:t>
            </a:r>
            <a:r>
              <a:rPr lang="es-SV" sz="1350" dirty="0">
                <a:latin typeface="+mj-lt"/>
              </a:rPr>
              <a:t>los procesos de elaboración, revisión y autorización de los documentos normativos del Sistema de Gestión de la </a:t>
            </a:r>
            <a:r>
              <a:rPr lang="es-SV" sz="1350" dirty="0">
                <a:latin typeface="+mj-lt"/>
              </a:rPr>
              <a:t>Calidad.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Promover </a:t>
            </a:r>
            <a:r>
              <a:rPr lang="es-SV" sz="1350" dirty="0">
                <a:latin typeface="+mj-lt"/>
              </a:rPr>
              <a:t>la implantación de una metodología para la Gestión de Procesos a nivel </a:t>
            </a:r>
            <a:r>
              <a:rPr lang="es-SV" sz="1350" dirty="0">
                <a:latin typeface="+mj-lt"/>
              </a:rPr>
              <a:t>institucional.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Promover </a:t>
            </a:r>
            <a:r>
              <a:rPr lang="es-SV" sz="1350" dirty="0">
                <a:latin typeface="+mj-lt"/>
              </a:rPr>
              <a:t>una organización con enfoque al cliente, identificando y proponiendo esquemas que garanticen que los requisitos del cliente se determinan y </a:t>
            </a:r>
            <a:r>
              <a:rPr lang="es-SV" sz="1350" dirty="0">
                <a:latin typeface="+mj-lt"/>
              </a:rPr>
              <a:t>satisfacen.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Atender </a:t>
            </a:r>
            <a:r>
              <a:rPr lang="es-SV" sz="1350" dirty="0">
                <a:latin typeface="+mj-lt"/>
              </a:rPr>
              <a:t>las auditorías de calidad externas que se practiquen en la </a:t>
            </a:r>
            <a:r>
              <a:rPr lang="es-SV" sz="1350" dirty="0">
                <a:latin typeface="+mj-lt"/>
              </a:rPr>
              <a:t>Institución.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Velar </a:t>
            </a:r>
            <a:r>
              <a:rPr lang="es-SV" sz="1350" dirty="0">
                <a:latin typeface="+mj-lt"/>
              </a:rPr>
              <a:t>porque los procesos institucionales cuenten con indicadores apropiados para evaluar su desempeño, asesorando a las unidades a través de su equipo de trabajo sobre la forma de establecer, calcular y medir cada indicador </a:t>
            </a:r>
            <a:r>
              <a:rPr lang="es-SV" sz="1350" dirty="0">
                <a:latin typeface="+mj-lt"/>
              </a:rPr>
              <a:t>específico.</a:t>
            </a:r>
          </a:p>
        </p:txBody>
      </p:sp>
    </p:spTree>
    <p:extLst>
      <p:ext uri="{BB962C8B-B14F-4D97-AF65-F5344CB8AC3E}">
        <p14:creationId xmlns:p14="http://schemas.microsoft.com/office/powerpoint/2010/main" val="28597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6" y="1075660"/>
            <a:ext cx="7315200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128" dirty="0"/>
              <a:t>Unidad de Auditoría Interna</a:t>
            </a:r>
            <a:endParaRPr b="1" spc="-209" dirty="0"/>
          </a:p>
        </p:txBody>
      </p:sp>
      <p:sp>
        <p:nvSpPr>
          <p:cNvPr id="7" name="object 7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771868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421554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0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8" name="object 3"/>
          <p:cNvSpPr txBox="1"/>
          <p:nvPr/>
        </p:nvSpPr>
        <p:spPr>
          <a:xfrm>
            <a:off x="800102" y="1944593"/>
            <a:ext cx="7891013" cy="289550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algn="just"/>
            <a:endParaRPr lang="es-SV" sz="1200" spc="-11" dirty="0">
              <a:cs typeface="Verdana"/>
            </a:endParaRPr>
          </a:p>
          <a:p>
            <a:pPr marL="9526" algn="just"/>
            <a:r>
              <a:rPr lang="es-SV" sz="1350" spc="-11" dirty="0">
                <a:cs typeface="Verdana"/>
              </a:rPr>
              <a:t>Tiene por objetivo</a:t>
            </a:r>
            <a:r>
              <a:rPr lang="es-SV" sz="1350" spc="-11" dirty="0">
                <a:cs typeface="Verdana"/>
              </a:rPr>
              <a:t>: Verificar la efectividad del sistema de control interno de las operaciones institucionales, mediante la realización de auditorías previamente planificadas de forma técnica y profesional y exámenes especiales, teniendo como base la Ley de la Corte de Cuentas de la República y las Normas de Auditoría Interna del Sector Gubernamental, emitidas por la Corte de Cuentas de la República, cuyas observaciones y recomendaciones sean de insumo para la minimización de riesgos, adecuación a normas y procedimientos y que procuren la promoción de mejoras continuas, con la finalidad de contribuir a alcanzar los objetivos y metas de la institución. </a:t>
            </a:r>
            <a:endParaRPr lang="es-SV" sz="1350" spc="-11" dirty="0">
              <a:cs typeface="Verdana"/>
            </a:endParaRPr>
          </a:p>
          <a:p>
            <a:pPr marL="9526" algn="just"/>
            <a:endParaRPr lang="es-SV" sz="1350" spc="-11" dirty="0">
              <a:cs typeface="Verdana"/>
            </a:endParaRPr>
          </a:p>
          <a:p>
            <a:pPr marL="9526" algn="just"/>
            <a:r>
              <a:rPr lang="es-SV" sz="1350" spc="-11" dirty="0">
                <a:cs typeface="Verdana"/>
              </a:rPr>
              <a:t>Algunas </a:t>
            </a:r>
            <a:r>
              <a:rPr lang="es-SV" sz="1350" spc="60" dirty="0">
                <a:cs typeface="Verdana"/>
              </a:rPr>
              <a:t>de</a:t>
            </a:r>
            <a:r>
              <a:rPr lang="es-SV" sz="1350" spc="-165" dirty="0">
                <a:cs typeface="Verdana"/>
              </a:rPr>
              <a:t> </a:t>
            </a:r>
            <a:r>
              <a:rPr lang="es-SV" sz="1350" spc="-105" dirty="0">
                <a:cs typeface="Verdana"/>
              </a:rPr>
              <a:t>sus  </a:t>
            </a:r>
            <a:r>
              <a:rPr lang="es-SV" sz="1350" spc="-105" dirty="0">
                <a:cs typeface="Verdana"/>
              </a:rPr>
              <a:t>f</a:t>
            </a:r>
            <a:r>
              <a:rPr lang="es-SV" sz="1350" spc="-31" dirty="0">
                <a:cs typeface="Verdana"/>
              </a:rPr>
              <a:t>unciones son: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SV" sz="1350" dirty="0"/>
              <a:t>Elaborar y remitir el Plan Anual de Trabajo de la Unidad de Auditoría Interna, a Corte de Cuentas de la República y al Director Nacional de Medicamentos.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SV" sz="1350" dirty="0"/>
              <a:t>Planificación, ejecución y elaboración de informes de auditoría.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SV" sz="1350" dirty="0"/>
              <a:t>Guardar </a:t>
            </a:r>
            <a:r>
              <a:rPr lang="es-SV" sz="1350" dirty="0"/>
              <a:t>la reserva, confidencialidad, diligencia, cuidado profesional, independencia y objetividad en su quehacer y custodia de los documentos de auditoría, propiedad de la Dirección.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1003" y="1102896"/>
            <a:ext cx="7543706" cy="428162"/>
          </a:xfrm>
          <a:prstGeom prst="rect">
            <a:avLst/>
          </a:prstGeom>
        </p:spPr>
        <p:txBody>
          <a:bodyPr vert="horz" wrap="square" lIns="0" tIns="55721" rIns="0" bIns="0" rtlCol="0">
            <a:spAutoFit/>
          </a:bodyPr>
          <a:lstStyle/>
          <a:p>
            <a:pPr marL="2734697" marR="3811" indent="-2725646" algn="ctr">
              <a:lnSpc>
                <a:spcPts val="2918"/>
              </a:lnSpc>
              <a:spcBef>
                <a:spcPts val="439"/>
              </a:spcBef>
            </a:pPr>
            <a:r>
              <a:rPr lang="es-SV" sz="2400" b="1" spc="-128" dirty="0"/>
              <a:t>Unidad de Acceso a la Información Pública</a:t>
            </a:r>
            <a:endParaRPr sz="2400" b="1" spc="-124" dirty="0"/>
          </a:p>
        </p:txBody>
      </p:sp>
      <p:sp>
        <p:nvSpPr>
          <p:cNvPr id="8" name="object 8"/>
          <p:cNvSpPr/>
          <p:nvPr/>
        </p:nvSpPr>
        <p:spPr>
          <a:xfrm>
            <a:off x="905256" y="1610764"/>
            <a:ext cx="7315200" cy="155733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9" name="object 9"/>
          <p:cNvSpPr/>
          <p:nvPr/>
        </p:nvSpPr>
        <p:spPr>
          <a:xfrm>
            <a:off x="905256" y="1669925"/>
            <a:ext cx="7315200" cy="155733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69565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724419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10" name="object 3"/>
          <p:cNvSpPr txBox="1"/>
          <p:nvPr/>
        </p:nvSpPr>
        <p:spPr>
          <a:xfrm>
            <a:off x="998411" y="1853374"/>
            <a:ext cx="7212331" cy="272366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3811" algn="just">
              <a:spcBef>
                <a:spcPts val="79"/>
              </a:spcBef>
            </a:pPr>
            <a:endParaRPr lang="es-SV" sz="1350" spc="-27" dirty="0">
              <a:latin typeface="+mj-lt"/>
              <a:cs typeface="Verdana"/>
            </a:endParaRPr>
          </a:p>
          <a:p>
            <a:pPr marL="9526" marR="3811" algn="just">
              <a:spcBef>
                <a:spcPts val="79"/>
              </a:spcBef>
            </a:pPr>
            <a:r>
              <a:rPr lang="es-SV" sz="1350" spc="-27" dirty="0">
                <a:latin typeface="+mj-lt"/>
                <a:cs typeface="Verdana"/>
              </a:rPr>
              <a:t>Tiene por objetivo el promover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lang="es-SV" sz="1350" spc="11" dirty="0">
                <a:latin typeface="+mj-lt"/>
                <a:cs typeface="Verdana"/>
              </a:rPr>
              <a:t>la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lang="es-SV" sz="1350" spc="-15" dirty="0">
                <a:latin typeface="+mj-lt"/>
                <a:cs typeface="Verdana"/>
              </a:rPr>
              <a:t>transparencia,</a:t>
            </a:r>
            <a:r>
              <a:rPr lang="es-SV" sz="1350" spc="-86" dirty="0">
                <a:latin typeface="+mj-lt"/>
                <a:cs typeface="Verdana"/>
              </a:rPr>
              <a:t> </a:t>
            </a:r>
            <a:r>
              <a:rPr lang="es-SV" sz="1350" spc="27" dirty="0">
                <a:latin typeface="+mj-lt"/>
                <a:cs typeface="Verdana"/>
              </a:rPr>
              <a:t>Democracia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lang="es-SV" sz="1350" spc="-60" dirty="0">
                <a:latin typeface="+mj-lt"/>
                <a:cs typeface="Verdana"/>
              </a:rPr>
              <a:t>y</a:t>
            </a:r>
            <a:r>
              <a:rPr lang="es-SV" sz="1350" spc="-83" dirty="0">
                <a:latin typeface="+mj-lt"/>
                <a:cs typeface="Verdana"/>
              </a:rPr>
              <a:t> </a:t>
            </a:r>
            <a:r>
              <a:rPr lang="es-SV" sz="1350" spc="15" dirty="0">
                <a:latin typeface="+mj-lt"/>
                <a:cs typeface="Verdana"/>
              </a:rPr>
              <a:t>eficiencia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lang="es-SV" sz="1350" spc="15" dirty="0">
                <a:latin typeface="+mj-lt"/>
                <a:cs typeface="Verdana"/>
              </a:rPr>
              <a:t>en</a:t>
            </a:r>
            <a:r>
              <a:rPr lang="es-SV" sz="1350" spc="-79" dirty="0">
                <a:latin typeface="+mj-lt"/>
                <a:cs typeface="Verdana"/>
              </a:rPr>
              <a:t> </a:t>
            </a:r>
            <a:r>
              <a:rPr lang="es-SV" sz="1350" spc="11" dirty="0">
                <a:latin typeface="+mj-lt"/>
                <a:cs typeface="Verdana"/>
              </a:rPr>
              <a:t>la</a:t>
            </a:r>
            <a:r>
              <a:rPr lang="es-SV" sz="1350" spc="-86" dirty="0">
                <a:latin typeface="+mj-lt"/>
                <a:cs typeface="Verdana"/>
              </a:rPr>
              <a:t> </a:t>
            </a:r>
            <a:r>
              <a:rPr lang="es-SV" sz="1350" spc="-23" dirty="0">
                <a:latin typeface="+mj-lt"/>
                <a:cs typeface="Verdana"/>
              </a:rPr>
              <a:t>gestión</a:t>
            </a:r>
            <a:r>
              <a:rPr lang="es-SV" sz="1350" spc="-105" dirty="0">
                <a:latin typeface="+mj-lt"/>
                <a:cs typeface="Verdana"/>
              </a:rPr>
              <a:t> </a:t>
            </a:r>
            <a:r>
              <a:rPr lang="es-SV" sz="1350" spc="4" dirty="0">
                <a:latin typeface="+mj-lt"/>
                <a:cs typeface="Verdana"/>
              </a:rPr>
              <a:t>pública,</a:t>
            </a:r>
            <a:r>
              <a:rPr lang="es-SV" sz="1350" spc="-101" dirty="0">
                <a:latin typeface="+mj-lt"/>
                <a:cs typeface="Verdana"/>
              </a:rPr>
              <a:t> </a:t>
            </a:r>
            <a:r>
              <a:rPr lang="es-SV" sz="1350" spc="19" dirty="0">
                <a:latin typeface="+mj-lt"/>
                <a:cs typeface="Verdana"/>
              </a:rPr>
              <a:t>además</a:t>
            </a:r>
            <a:r>
              <a:rPr lang="es-SV" sz="1350" spc="-79" dirty="0">
                <a:latin typeface="+mj-lt"/>
                <a:cs typeface="Verdana"/>
              </a:rPr>
              <a:t> </a:t>
            </a:r>
            <a:r>
              <a:rPr lang="es-SV" sz="1350" spc="60" dirty="0">
                <a:latin typeface="+mj-lt"/>
                <a:cs typeface="Verdana"/>
              </a:rPr>
              <a:t>de</a:t>
            </a:r>
            <a:r>
              <a:rPr lang="es-SV" sz="1350" spc="-75" dirty="0">
                <a:latin typeface="+mj-lt"/>
                <a:cs typeface="Verdana"/>
              </a:rPr>
              <a:t> </a:t>
            </a:r>
            <a:r>
              <a:rPr lang="es-SV" sz="1350" spc="4" dirty="0">
                <a:latin typeface="+mj-lt"/>
                <a:cs typeface="Verdana"/>
              </a:rPr>
              <a:t>establecer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lang="es-SV" sz="1350" spc="11" dirty="0">
                <a:latin typeface="+mj-lt"/>
                <a:cs typeface="Verdana"/>
              </a:rPr>
              <a:t>una</a:t>
            </a:r>
            <a:r>
              <a:rPr lang="es-SV" sz="1350" spc="-75" dirty="0">
                <a:latin typeface="+mj-lt"/>
                <a:cs typeface="Verdana"/>
              </a:rPr>
              <a:t> </a:t>
            </a:r>
            <a:r>
              <a:rPr lang="es-SV" sz="1350" dirty="0">
                <a:latin typeface="+mj-lt"/>
                <a:cs typeface="Verdana"/>
              </a:rPr>
              <a:t>relación </a:t>
            </a:r>
            <a:r>
              <a:rPr lang="es-SV" sz="1350" spc="4" dirty="0">
                <a:latin typeface="+mj-lt"/>
                <a:cs typeface="Verdana"/>
              </a:rPr>
              <a:t>abierta</a:t>
            </a:r>
            <a:r>
              <a:rPr lang="es-SV" sz="1350" spc="-86" dirty="0">
                <a:latin typeface="+mj-lt"/>
                <a:cs typeface="Verdana"/>
              </a:rPr>
              <a:t> y </a:t>
            </a:r>
            <a:r>
              <a:rPr lang="es-SV" sz="1350" spc="19" dirty="0">
                <a:latin typeface="+mj-lt"/>
                <a:cs typeface="Verdana"/>
              </a:rPr>
              <a:t>dinámica </a:t>
            </a:r>
            <a:r>
              <a:rPr lang="es-SV" sz="1350" spc="52" dirty="0">
                <a:latin typeface="+mj-lt"/>
                <a:cs typeface="Verdana"/>
              </a:rPr>
              <a:t>con</a:t>
            </a:r>
            <a:r>
              <a:rPr lang="es-SV" sz="1350" spc="-101" dirty="0">
                <a:latin typeface="+mj-lt"/>
                <a:cs typeface="Verdana"/>
              </a:rPr>
              <a:t> </a:t>
            </a:r>
            <a:r>
              <a:rPr lang="es-SV" sz="1350" spc="11" dirty="0">
                <a:latin typeface="+mj-lt"/>
                <a:cs typeface="Verdana"/>
              </a:rPr>
              <a:t>la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lang="es-SV" sz="1350" spc="15" dirty="0">
                <a:latin typeface="+mj-lt"/>
                <a:cs typeface="Verdana"/>
              </a:rPr>
              <a:t>población</a:t>
            </a:r>
            <a:r>
              <a:rPr lang="es-SV" sz="1350" spc="-41" dirty="0">
                <a:latin typeface="+mj-lt"/>
                <a:cs typeface="Verdana"/>
              </a:rPr>
              <a:t>.</a:t>
            </a:r>
            <a:endParaRPr lang="es-SV" sz="1350" dirty="0">
              <a:latin typeface="+mj-lt"/>
              <a:cs typeface="Verdana"/>
            </a:endParaRPr>
          </a:p>
          <a:p>
            <a:pPr algn="just">
              <a:spcBef>
                <a:spcPts val="33"/>
              </a:spcBef>
            </a:pPr>
            <a:endParaRPr lang="es-SV" sz="1350" dirty="0">
              <a:latin typeface="+mj-lt"/>
              <a:cs typeface="Times New Roman"/>
            </a:endParaRPr>
          </a:p>
          <a:p>
            <a:pPr marL="9526" algn="just"/>
            <a:r>
              <a:rPr lang="es-SV" sz="1350" spc="-33" dirty="0">
                <a:latin typeface="+mj-lt"/>
                <a:cs typeface="Verdana"/>
              </a:rPr>
              <a:t>Entre sus funciones están:</a:t>
            </a:r>
            <a:endParaRPr lang="es-SV" sz="1350" dirty="0">
              <a:latin typeface="+mj-lt"/>
              <a:cs typeface="Verdana"/>
            </a:endParaRP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Garantizar el acceso a la información pública.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Recepción de avisos, quejas y denuncias ciudadanas.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Atención a consultas y sugerencias.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Recabar y difundir la información oficiosa y propiciar que las unidades responsables la actualicen periódicamente.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Auxiliar a los particulares en la elaboración de solicitudes y, en su caso, orientarlos sobre las dependencias o entidades que pudieran tener la información que solicitan.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Elaborar y actualizar el índice de la información clasificada como reservada.</a:t>
            </a:r>
            <a:endParaRPr lang="es-SV" sz="135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6" y="1075660"/>
            <a:ext cx="7315200" cy="33278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sz="2100" b="1" spc="-128" dirty="0"/>
              <a:t>Unidad de Comunicaciones</a:t>
            </a:r>
            <a:endParaRPr sz="2100" b="1" spc="-209" dirty="0"/>
          </a:p>
        </p:txBody>
      </p:sp>
      <p:sp>
        <p:nvSpPr>
          <p:cNvPr id="7" name="object 7"/>
          <p:cNvSpPr/>
          <p:nvPr/>
        </p:nvSpPr>
        <p:spPr>
          <a:xfrm>
            <a:off x="908555" y="1554383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8" name="object 8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7718681" y="557529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640785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0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9" name="object 3"/>
          <p:cNvSpPr txBox="1"/>
          <p:nvPr/>
        </p:nvSpPr>
        <p:spPr>
          <a:xfrm>
            <a:off x="824057" y="2057402"/>
            <a:ext cx="7477601" cy="250308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r>
              <a:rPr lang="es-SV" sz="1350" spc="-19" dirty="0">
                <a:latin typeface="+mj-lt"/>
                <a:cs typeface="Verdana"/>
              </a:rPr>
              <a:t>Tiene por objetivo: </a:t>
            </a:r>
            <a:r>
              <a:rPr lang="es-SV" sz="1350" dirty="0"/>
              <a:t>Implementar estrategias de comunicación para construir una imagen positiva ante la opinión pública, dando a conocer las funciones y los logros institucionales.</a:t>
            </a:r>
          </a:p>
          <a:p>
            <a:endParaRPr lang="es-SV" sz="1350" dirty="0"/>
          </a:p>
          <a:p>
            <a:pPr marL="9526" algn="just"/>
            <a:r>
              <a:rPr lang="es-SV" sz="1350" spc="-11" dirty="0">
                <a:cs typeface="Verdana"/>
              </a:rPr>
              <a:t>Algunas </a:t>
            </a:r>
            <a:r>
              <a:rPr lang="es-SV" sz="1350" spc="60" dirty="0">
                <a:cs typeface="Verdana"/>
              </a:rPr>
              <a:t>de</a:t>
            </a:r>
            <a:r>
              <a:rPr lang="es-SV" sz="1350" spc="-165" dirty="0">
                <a:cs typeface="Verdana"/>
              </a:rPr>
              <a:t> </a:t>
            </a:r>
            <a:r>
              <a:rPr lang="es-SV" sz="1350" spc="-105" dirty="0">
                <a:cs typeface="Verdana"/>
              </a:rPr>
              <a:t>sus  f</a:t>
            </a:r>
            <a:r>
              <a:rPr lang="es-SV" sz="1350" spc="-31" dirty="0">
                <a:cs typeface="Verdana"/>
              </a:rPr>
              <a:t>unciones son</a:t>
            </a:r>
            <a:r>
              <a:rPr lang="es-SV" sz="1350" spc="-31" dirty="0">
                <a:cs typeface="Verdana"/>
              </a:rPr>
              <a:t>:</a:t>
            </a:r>
          </a:p>
          <a:p>
            <a:pPr marL="9526" algn="just"/>
            <a:endParaRPr lang="es-SV" sz="1350" spc="-31" dirty="0">
              <a:cs typeface="Verdana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350" dirty="0"/>
              <a:t>Desarrollar y ejecutar planes y estrategias de comunicación del quehacer institucional y sobre la educación sanitaria, utilizando todos los recursos de comunicación disponibles.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350" dirty="0"/>
              <a:t>Dirigir y coordinar las actividades de Comunicaciones y Relaciones Públicas requeridas por el titular.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350" dirty="0"/>
              <a:t>Coordinar las conferencias del titular de la DNM.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350" dirty="0"/>
              <a:t>Garantizar la cobertura de medios de comunicación en las actividades informativas de la DNM.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350" dirty="0"/>
              <a:t>Administrar las redes sociales institucionales para llegar a las nuevas audiencias con información del trabajo que realiza la institución</a:t>
            </a:r>
            <a:r>
              <a:rPr lang="es-SV" sz="1350" dirty="0"/>
              <a:t>.</a:t>
            </a:r>
            <a:endParaRPr lang="es-SV" sz="1350" dirty="0"/>
          </a:p>
        </p:txBody>
      </p:sp>
    </p:spTree>
    <p:extLst>
      <p:ext uri="{BB962C8B-B14F-4D97-AF65-F5344CB8AC3E}">
        <p14:creationId xmlns:p14="http://schemas.microsoft.com/office/powerpoint/2010/main" val="317499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33404" y="1134136"/>
            <a:ext cx="7315201" cy="428643"/>
          </a:xfrm>
          <a:prstGeom prst="rect">
            <a:avLst/>
          </a:prstGeom>
        </p:spPr>
        <p:txBody>
          <a:bodyPr vert="horz" wrap="square" lIns="0" tIns="56198" rIns="0" bIns="0" rtlCol="0">
            <a:spAutoFit/>
          </a:bodyPr>
          <a:lstStyle/>
          <a:p>
            <a:pPr marR="3811" algn="ctr" defTabSz="134541">
              <a:lnSpc>
                <a:spcPts val="2918"/>
              </a:lnSpc>
              <a:spcBef>
                <a:spcPts val="443"/>
              </a:spcBef>
            </a:pPr>
            <a:r>
              <a:rPr lang="es-SV" sz="1800" b="1" spc="-128" dirty="0"/>
              <a:t>Unidad de Adquisiciones y Contrataciones Institucionales</a:t>
            </a:r>
            <a:endParaRPr sz="1800" b="1" spc="-230" dirty="0"/>
          </a:p>
        </p:txBody>
      </p:sp>
      <p:sp>
        <p:nvSpPr>
          <p:cNvPr id="8" name="object 8"/>
          <p:cNvSpPr/>
          <p:nvPr/>
        </p:nvSpPr>
        <p:spPr>
          <a:xfrm>
            <a:off x="970244" y="1588474"/>
            <a:ext cx="7315200" cy="155733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868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136082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9" name="object 2"/>
          <p:cNvSpPr txBox="1"/>
          <p:nvPr/>
        </p:nvSpPr>
        <p:spPr>
          <a:xfrm>
            <a:off x="1063419" y="2141651"/>
            <a:ext cx="7185184" cy="294423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3811" algn="just">
              <a:spcBef>
                <a:spcPts val="79"/>
              </a:spcBef>
            </a:pPr>
            <a:r>
              <a:rPr lang="es-SV" sz="1350" spc="-23" dirty="0">
                <a:latin typeface="+mj-lt"/>
                <a:cs typeface="Verdana"/>
              </a:rPr>
              <a:t>Tiene por objetivo </a:t>
            </a:r>
            <a:r>
              <a:rPr lang="es-SV" sz="1350" dirty="0">
                <a:latin typeface="+mj-lt"/>
              </a:rPr>
              <a:t>p</a:t>
            </a:r>
            <a:r>
              <a:rPr lang="es-SV" sz="1350" dirty="0">
                <a:latin typeface="+mj-lt"/>
              </a:rPr>
              <a:t>lanificar</a:t>
            </a:r>
            <a:r>
              <a:rPr lang="es-SV" sz="1350" dirty="0">
                <a:latin typeface="+mj-lt"/>
              </a:rPr>
              <a:t>, organizar, dirigir y controlar los procesos de adjudicación, contratación, seguimiento y liquidación de las adquisiciones de obras, bienes y servicios Institucionales, de forma clara, ágil y oportuna, asegurando procedimientos idóneos, equitativos y apegados a la Ley de Adquisiciones y Contrataciones de la Administración Pública (LACAP</a:t>
            </a:r>
            <a:r>
              <a:rPr lang="es-SV" sz="1350" dirty="0">
                <a:latin typeface="+mj-lt"/>
              </a:rPr>
              <a:t>).</a:t>
            </a:r>
          </a:p>
          <a:p>
            <a:pPr marL="9526" marR="3811" algn="just">
              <a:spcBef>
                <a:spcPts val="79"/>
              </a:spcBef>
            </a:pPr>
            <a:endParaRPr lang="es-SV" sz="1350" dirty="0">
              <a:latin typeface="+mj-lt"/>
              <a:cs typeface="Verdana"/>
            </a:endParaRPr>
          </a:p>
          <a:p>
            <a:pPr marL="9526" marR="3811" algn="just">
              <a:spcBef>
                <a:spcPts val="79"/>
              </a:spcBef>
            </a:pPr>
            <a:r>
              <a:rPr lang="es-SV" sz="1350" dirty="0">
                <a:latin typeface="+mj-lt"/>
                <a:cs typeface="Verdana"/>
              </a:rPr>
              <a:t>Algunas de sus funciones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Elaborar en coordinación con la Unidad Financiera Institucional (UFI), la programación anual de las compras, las adquisiciones y contrataciones de obras, bienes y servicios, en relación a la disponibilidad </a:t>
            </a:r>
            <a:r>
              <a:rPr lang="es-SV" sz="1350" dirty="0">
                <a:latin typeface="+mj-lt"/>
              </a:rPr>
              <a:t>presupuestaria.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Gestionar </a:t>
            </a:r>
            <a:r>
              <a:rPr lang="es-SV" sz="1350" dirty="0">
                <a:latin typeface="+mj-lt"/>
              </a:rPr>
              <a:t>el proceso </a:t>
            </a:r>
            <a:r>
              <a:rPr lang="es-SV" sz="1350" dirty="0">
                <a:latin typeface="+mj-lt"/>
              </a:rPr>
              <a:t>y plan de compras </a:t>
            </a:r>
            <a:r>
              <a:rPr lang="es-SV" sz="1350" dirty="0">
                <a:latin typeface="+mj-lt"/>
              </a:rPr>
              <a:t>de acuerdo a la </a:t>
            </a:r>
            <a:r>
              <a:rPr lang="es-SV" sz="1350" dirty="0">
                <a:latin typeface="+mj-lt"/>
              </a:rPr>
              <a:t>LACAP.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Cumplir </a:t>
            </a:r>
            <a:r>
              <a:rPr lang="es-SV" sz="1350" dirty="0">
                <a:latin typeface="+mj-lt"/>
              </a:rPr>
              <a:t>las políticas, lineamientos y disposiciones técnicas que sean establecidas por la </a:t>
            </a:r>
            <a:r>
              <a:rPr lang="es-SV" sz="1350" dirty="0">
                <a:latin typeface="+mj-lt"/>
              </a:rPr>
              <a:t>UNAC.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Verificar </a:t>
            </a:r>
            <a:r>
              <a:rPr lang="es-SV" sz="1350" dirty="0">
                <a:latin typeface="+mj-lt"/>
              </a:rPr>
              <a:t>la asignación presupuestaria, previo a la iniciación de todo proceso </a:t>
            </a:r>
            <a:r>
              <a:rPr lang="es-SV" sz="1350" dirty="0">
                <a:latin typeface="+mj-lt"/>
              </a:rPr>
              <a:t>adquisitivo.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Adecuar </a:t>
            </a:r>
            <a:r>
              <a:rPr lang="es-SV" sz="1350" dirty="0">
                <a:latin typeface="+mj-lt"/>
              </a:rPr>
              <a:t>conjuntamente con la Unidad Solicitante las bases de licitación o de concurso, términos de referencia o especificaciones técnicas</a:t>
            </a:r>
            <a:r>
              <a:rPr lang="es-SV" sz="1350" dirty="0">
                <a:latin typeface="+mj-lt"/>
              </a:rPr>
              <a:t>.</a:t>
            </a:r>
            <a:endParaRPr lang="es-SV" sz="135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3256" y="1341517"/>
            <a:ext cx="7315200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sz="1800" b="1" spc="-128" dirty="0"/>
              <a:t>Unidad de Seguridad Institucional y Servicios Generales</a:t>
            </a:r>
            <a:endParaRPr sz="1800" b="1" spc="-158" dirty="0"/>
          </a:p>
        </p:txBody>
      </p:sp>
      <p:sp>
        <p:nvSpPr>
          <p:cNvPr id="4" name="object 4"/>
          <p:cNvSpPr txBox="1"/>
          <p:nvPr/>
        </p:nvSpPr>
        <p:spPr>
          <a:xfrm>
            <a:off x="942307" y="2209418"/>
            <a:ext cx="7286150" cy="252873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3811" algn="just">
              <a:spcBef>
                <a:spcPts val="79"/>
              </a:spcBef>
            </a:pPr>
            <a:r>
              <a:rPr lang="es-SV" sz="1350" spc="-23" dirty="0">
                <a:latin typeface="+mj-lt"/>
                <a:cs typeface="Verdana"/>
              </a:rPr>
              <a:t>Tiene por objetivo </a:t>
            </a:r>
            <a:r>
              <a:rPr lang="es-SV" sz="1350" dirty="0">
                <a:latin typeface="+mj-lt"/>
              </a:rPr>
              <a:t>m</a:t>
            </a:r>
            <a:r>
              <a:rPr lang="es-SV" sz="1350" dirty="0">
                <a:latin typeface="+mj-lt"/>
              </a:rPr>
              <a:t>antener </a:t>
            </a:r>
            <a:r>
              <a:rPr lang="es-SV" sz="1350" dirty="0">
                <a:latin typeface="+mj-lt"/>
              </a:rPr>
              <a:t>en condiciones óptimas de uso y seguridad las instalaciones, los bienes muebles y servicios de la DNM, mediante la supervisión y control de los recursos humanos y materiales, para el mejor funcionamiento de la misma a través de las áreas de transporte, correspondencia, servicios de limpieza, servicios de </a:t>
            </a:r>
            <a:r>
              <a:rPr lang="es-SV" sz="1350" dirty="0">
                <a:latin typeface="+mj-lt"/>
              </a:rPr>
              <a:t>seguridad.</a:t>
            </a:r>
          </a:p>
          <a:p>
            <a:pPr marL="9526" marR="3811" algn="just">
              <a:spcBef>
                <a:spcPts val="79"/>
              </a:spcBef>
            </a:pPr>
            <a:endParaRPr lang="es-SV" sz="1350" dirty="0">
              <a:latin typeface="+mj-lt"/>
              <a:cs typeface="Verdana"/>
            </a:endParaRPr>
          </a:p>
          <a:p>
            <a:pPr marL="9526" marR="3811" algn="just">
              <a:spcBef>
                <a:spcPts val="79"/>
              </a:spcBef>
            </a:pPr>
            <a:r>
              <a:rPr lang="es-SV" sz="1350" dirty="0">
                <a:latin typeface="+mj-lt"/>
                <a:cs typeface="Verdana"/>
              </a:rPr>
              <a:t>Algunas de sus funciones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Realizar la vigilancia respectiva en las </a:t>
            </a:r>
            <a:r>
              <a:rPr lang="es-SV" sz="1350" dirty="0">
                <a:latin typeface="+mj-lt"/>
              </a:rPr>
              <a:t>instalaciones.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Proporcionar </a:t>
            </a:r>
            <a:r>
              <a:rPr lang="es-SV" sz="1350" dirty="0">
                <a:latin typeface="+mj-lt"/>
              </a:rPr>
              <a:t>los servicios de mantenimiento preventivo y correctivo en las diferentes instalaciones de la </a:t>
            </a:r>
            <a:r>
              <a:rPr lang="es-SV" sz="1350" dirty="0">
                <a:latin typeface="+mj-lt"/>
              </a:rPr>
              <a:t>DNM.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Lograr </a:t>
            </a:r>
            <a:r>
              <a:rPr lang="es-SV" sz="1350" dirty="0">
                <a:latin typeface="+mj-lt"/>
              </a:rPr>
              <a:t>una eficiente administración del capital </a:t>
            </a:r>
            <a:r>
              <a:rPr lang="es-SV" sz="1350" dirty="0">
                <a:latin typeface="+mj-lt"/>
              </a:rPr>
              <a:t>humano.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Proporcionar </a:t>
            </a:r>
            <a:r>
              <a:rPr lang="es-SV" sz="1350" dirty="0">
                <a:latin typeface="+mj-lt"/>
              </a:rPr>
              <a:t>los respectivos servicios de transporte de la Dirección Nacional de </a:t>
            </a:r>
            <a:r>
              <a:rPr lang="es-SV" sz="1350" dirty="0">
                <a:latin typeface="+mj-lt"/>
              </a:rPr>
              <a:t>Medicamentos.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Control </a:t>
            </a:r>
            <a:r>
              <a:rPr lang="es-SV" sz="1350" dirty="0">
                <a:latin typeface="+mj-lt"/>
              </a:rPr>
              <a:t>de los bienes muebles e inmuebles de la Dirección Nacional de Medicamentos</a:t>
            </a:r>
            <a:r>
              <a:rPr lang="es-SV" sz="1350" dirty="0">
                <a:latin typeface="+mj-lt"/>
              </a:rPr>
              <a:t>.</a:t>
            </a:r>
            <a:endParaRPr lang="es-SV" sz="1350" dirty="0">
              <a:latin typeface="+mj-l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3256" y="182880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8681" y="5569328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2443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11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7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3256" y="1075660"/>
            <a:ext cx="7315200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128" dirty="0"/>
              <a:t>Unidad de Recursos Humanos</a:t>
            </a:r>
            <a:endParaRPr b="1" spc="-52" dirty="0"/>
          </a:p>
        </p:txBody>
      </p:sp>
      <p:sp>
        <p:nvSpPr>
          <p:cNvPr id="9" name="object 9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8681" y="5559092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680850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4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8" name="object 4"/>
          <p:cNvSpPr txBox="1">
            <a:spLocks/>
          </p:cNvSpPr>
          <p:nvPr/>
        </p:nvSpPr>
        <p:spPr>
          <a:xfrm>
            <a:off x="684656" y="1846595"/>
            <a:ext cx="7772400" cy="3567483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>
            <a:lvl1pPr marL="0">
              <a:defRPr sz="1401" b="0" i="0">
                <a:solidFill>
                  <a:srgbClr val="535353"/>
                </a:solidFill>
                <a:latin typeface="Verdana"/>
                <a:ea typeface="+mn-ea"/>
                <a:cs typeface="Verdana"/>
              </a:defRPr>
            </a:lvl1pPr>
            <a:lvl2pPr marL="457211">
              <a:defRPr>
                <a:latin typeface="+mn-lt"/>
                <a:ea typeface="+mn-ea"/>
                <a:cs typeface="+mn-cs"/>
              </a:defRPr>
            </a:lvl2pPr>
            <a:lvl3pPr marL="914422">
              <a:defRPr>
                <a:latin typeface="+mn-lt"/>
                <a:ea typeface="+mn-ea"/>
                <a:cs typeface="+mn-cs"/>
              </a:defRPr>
            </a:lvl3pPr>
            <a:lvl4pPr marL="1371635">
              <a:defRPr>
                <a:latin typeface="+mn-lt"/>
                <a:ea typeface="+mn-ea"/>
                <a:cs typeface="+mn-cs"/>
              </a:defRPr>
            </a:lvl4pPr>
            <a:lvl5pPr marL="1828846">
              <a:defRPr>
                <a:latin typeface="+mn-lt"/>
                <a:ea typeface="+mn-ea"/>
                <a:cs typeface="+mn-cs"/>
              </a:defRPr>
            </a:lvl5pPr>
            <a:lvl6pPr marL="2286057">
              <a:defRPr>
                <a:latin typeface="+mn-lt"/>
                <a:ea typeface="+mn-ea"/>
                <a:cs typeface="+mn-cs"/>
              </a:defRPr>
            </a:lvl6pPr>
            <a:lvl7pPr marL="2743268">
              <a:defRPr>
                <a:latin typeface="+mn-lt"/>
                <a:ea typeface="+mn-ea"/>
                <a:cs typeface="+mn-cs"/>
              </a:defRPr>
            </a:lvl7pPr>
            <a:lvl8pPr marL="3200481">
              <a:defRPr>
                <a:latin typeface="+mn-lt"/>
                <a:ea typeface="+mn-ea"/>
                <a:cs typeface="+mn-cs"/>
              </a:defRPr>
            </a:lvl8pPr>
            <a:lvl9pPr marL="3657692">
              <a:defRPr>
                <a:latin typeface="+mn-lt"/>
                <a:ea typeface="+mn-ea"/>
                <a:cs typeface="+mn-cs"/>
              </a:defRPr>
            </a:lvl9pPr>
          </a:lstStyle>
          <a:p>
            <a:pPr marL="56199" marR="314808" algn="just">
              <a:spcBef>
                <a:spcPts val="79"/>
              </a:spcBef>
            </a:pPr>
            <a:r>
              <a:rPr lang="es-SV" sz="1350" kern="0" spc="-23" dirty="0">
                <a:solidFill>
                  <a:schemeClr val="tx1"/>
                </a:solidFill>
                <a:latin typeface="+mj-lt"/>
              </a:rPr>
              <a:t>Tiene por objetivo p</a:t>
            </a:r>
            <a:r>
              <a:rPr lang="es-SV" sz="1350" kern="0" dirty="0">
                <a:solidFill>
                  <a:schemeClr val="tx1"/>
                </a:solidFill>
                <a:latin typeface="+mj-lt"/>
              </a:rPr>
              <a:t>lanificar, organizar, dirigir y coordinar los procesos relacionados a la administración del Capital Humano institucional, entre ellos los procesos de reclutamiento, selección, contratación, inducción, capacitación y desarrollo del personal, respondiendo siempre a las necesidades y uso eficiente de los recursos.</a:t>
            </a:r>
          </a:p>
          <a:p>
            <a:pPr marL="56199" marR="314808" algn="just">
              <a:spcBef>
                <a:spcPts val="79"/>
              </a:spcBef>
            </a:pPr>
            <a:endParaRPr lang="es-SV" sz="1350" kern="0" dirty="0">
              <a:solidFill>
                <a:schemeClr val="tx1"/>
              </a:solidFill>
              <a:latin typeface="+mj-lt"/>
            </a:endParaRPr>
          </a:p>
          <a:p>
            <a:pPr marL="56199" marR="314808" algn="just">
              <a:spcBef>
                <a:spcPts val="79"/>
              </a:spcBef>
            </a:pPr>
            <a:r>
              <a:rPr lang="es-SV" sz="1350" kern="0" dirty="0">
                <a:solidFill>
                  <a:schemeClr val="tx1"/>
                </a:solidFill>
                <a:latin typeface="+mj-lt"/>
              </a:rPr>
              <a:t>Algunas de sus funciones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kern="0" dirty="0">
                <a:solidFill>
                  <a:schemeClr val="tx1"/>
                </a:solidFill>
                <a:latin typeface="+mj-lt"/>
              </a:rPr>
              <a:t>Velar por el estricto cumplimiento de los derechos y obligaciones en la relación patrono-laboral establecida en Contratos, Reglamento Interno de Trabajo Institucional y demás legislación laboral aplicable.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kern="0" dirty="0">
                <a:solidFill>
                  <a:schemeClr val="tx1"/>
                </a:solidFill>
                <a:latin typeface="+mj-lt"/>
              </a:rPr>
              <a:t>Consolidar y ejecutar el Plan de Desarrollo del Recurso Humano;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kern="0" dirty="0">
                <a:solidFill>
                  <a:schemeClr val="tx1"/>
                </a:solidFill>
                <a:latin typeface="+mj-lt"/>
              </a:rPr>
              <a:t>Administrar el proceso de reclutamiento, selección, contratación, inducción y desarrollo del personal.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kern="0" dirty="0">
                <a:solidFill>
                  <a:schemeClr val="tx1"/>
                </a:solidFill>
                <a:latin typeface="+mj-lt"/>
              </a:rPr>
              <a:t>Mantener un sistema eficiente de registro y control actualizado del personal.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kern="0" dirty="0">
                <a:solidFill>
                  <a:schemeClr val="tx1"/>
                </a:solidFill>
                <a:latin typeface="+mj-lt"/>
              </a:rPr>
              <a:t>Administrar el proceso de evaluación del desempeño para todos los empleados de la Institución.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kern="0" dirty="0">
                <a:solidFill>
                  <a:schemeClr val="tx1"/>
                </a:solidFill>
                <a:latin typeface="+mj-lt"/>
              </a:rPr>
              <a:t>Actualizar y resguardar los expedientes de los recursos humanos.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kern="0" dirty="0">
                <a:solidFill>
                  <a:schemeClr val="tx1"/>
                </a:solidFill>
                <a:latin typeface="+mj-lt"/>
              </a:rPr>
              <a:t>Coordinar el Plan Anual de Capacitación Continua Institucional.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kern="0" dirty="0">
                <a:solidFill>
                  <a:schemeClr val="tx1"/>
                </a:solidFill>
                <a:latin typeface="+mj-lt"/>
              </a:rPr>
              <a:t>Velar por la igualdad de oportunidades de mujeres y hombres para el alcance de su desarrollo humano integral mediante acciones afirmativas, incluyendo una equitativa distribución de los recursos técnicos y financieros.</a:t>
            </a:r>
          </a:p>
        </p:txBody>
      </p:sp>
    </p:spTree>
    <p:extLst>
      <p:ext uri="{BB962C8B-B14F-4D97-AF65-F5344CB8AC3E}">
        <p14:creationId xmlns:p14="http://schemas.microsoft.com/office/powerpoint/2010/main" val="225422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6" y="1075660"/>
            <a:ext cx="7315200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128" dirty="0"/>
              <a:t>Unidad de Informática</a:t>
            </a:r>
            <a:endParaRPr b="1" spc="-98" dirty="0"/>
          </a:p>
        </p:txBody>
      </p:sp>
      <p:sp>
        <p:nvSpPr>
          <p:cNvPr id="8" name="object 8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6122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677644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 </a:t>
                      </a:r>
                      <a:r>
                        <a:rPr lang="es-SV" sz="1400" dirty="0" smtClean="0"/>
                        <a:t>3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10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7" name="object 3"/>
          <p:cNvSpPr txBox="1"/>
          <p:nvPr/>
        </p:nvSpPr>
        <p:spPr>
          <a:xfrm>
            <a:off x="285750" y="1799093"/>
            <a:ext cx="8172450" cy="355465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34291" algn="just">
              <a:spcBef>
                <a:spcPts val="79"/>
              </a:spcBef>
            </a:pPr>
            <a:r>
              <a:rPr lang="es-SV" sz="1350" spc="-60" dirty="0">
                <a:latin typeface="+mj-lt"/>
                <a:cs typeface="Verdana"/>
              </a:rPr>
              <a:t>Tiene por objetivo b</a:t>
            </a:r>
            <a:r>
              <a:rPr lang="es-SV" sz="1350" dirty="0">
                <a:latin typeface="+mj-lt"/>
              </a:rPr>
              <a:t>rindar </a:t>
            </a:r>
            <a:r>
              <a:rPr lang="es-SV" sz="1350" dirty="0">
                <a:latin typeface="+mj-lt"/>
              </a:rPr>
              <a:t>apoyo informático en la modernización a todas las Unidades de la DNM, mediante el diseño de software para la automatización de los diferentes procesos que se realizan, además de mantener un servicio continuo y eficiente en la comunicación y atención a los usuarios que hacen uno de los equipos </a:t>
            </a:r>
            <a:r>
              <a:rPr lang="es-SV" sz="1350" dirty="0">
                <a:latin typeface="+mj-lt"/>
              </a:rPr>
              <a:t>informáticos.</a:t>
            </a:r>
          </a:p>
          <a:p>
            <a:pPr marL="9526" marR="34291" algn="just">
              <a:spcBef>
                <a:spcPts val="79"/>
              </a:spcBef>
            </a:pPr>
            <a:r>
              <a:rPr lang="es-SV" sz="1350" dirty="0">
                <a:latin typeface="+mj-lt"/>
                <a:cs typeface="Verdana"/>
              </a:rPr>
              <a:t>Algunas de sus funciones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Vigilar </a:t>
            </a:r>
            <a:r>
              <a:rPr lang="es-SV" sz="1350" dirty="0">
                <a:latin typeface="+mj-lt"/>
              </a:rPr>
              <a:t>que las comunicaciones de datos sean efectivas y disponibles para la </a:t>
            </a:r>
            <a:r>
              <a:rPr lang="es-SV" sz="1350" dirty="0">
                <a:latin typeface="+mj-lt"/>
              </a:rPr>
              <a:t>DNM.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Asegurar </a:t>
            </a:r>
            <a:r>
              <a:rPr lang="es-SV" sz="1350" dirty="0">
                <a:latin typeface="+mj-lt"/>
              </a:rPr>
              <a:t>la democratización del acceso a Internet implementando las medidas necesarias para evitar el abuso de dicho recurso en perjuicio del </a:t>
            </a:r>
            <a:r>
              <a:rPr lang="es-SV" sz="1350" dirty="0">
                <a:latin typeface="+mj-lt"/>
              </a:rPr>
              <a:t>colectivo.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Disponer </a:t>
            </a:r>
            <a:r>
              <a:rPr lang="es-SV" sz="1350" dirty="0">
                <a:latin typeface="+mj-lt"/>
              </a:rPr>
              <a:t>las medidas oportunas para garantizar la seguridad en el acceso a las redes y la protección de los sistemas de información de La </a:t>
            </a:r>
            <a:r>
              <a:rPr lang="es-SV" sz="1350" dirty="0">
                <a:latin typeface="+mj-lt"/>
              </a:rPr>
              <a:t>Dirección.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Identificar</a:t>
            </a:r>
            <a:r>
              <a:rPr lang="es-SV" sz="1350" dirty="0">
                <a:latin typeface="+mj-lt"/>
              </a:rPr>
              <a:t>, analizar, diseñar, desarrollar, implantar y mantener los diferentes sistemas informáticos que forman parte de La </a:t>
            </a:r>
            <a:r>
              <a:rPr lang="es-SV" sz="1350" dirty="0">
                <a:latin typeface="+mj-lt"/>
              </a:rPr>
              <a:t>Dirección.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Instalar</a:t>
            </a:r>
            <a:r>
              <a:rPr lang="es-SV" sz="1350" dirty="0">
                <a:latin typeface="+mj-lt"/>
              </a:rPr>
              <a:t>, administrar y dar soporte técnico, tanto preventivo como correctivo a la infraestructura de tecnologías de información en lo referente al equipamiento físico como a sistemas operativos y otras aplicaciones o herramientas </a:t>
            </a:r>
            <a:r>
              <a:rPr lang="es-SV" sz="1350" dirty="0">
                <a:latin typeface="+mj-lt"/>
              </a:rPr>
              <a:t>informáticas.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Administrar </a:t>
            </a:r>
            <a:r>
              <a:rPr lang="es-SV" sz="1350" dirty="0">
                <a:latin typeface="+mj-lt"/>
              </a:rPr>
              <a:t>las licencias de software y realizar su distribución entre las unidades administrativas que las </a:t>
            </a:r>
            <a:r>
              <a:rPr lang="es-SV" sz="1350" dirty="0">
                <a:latin typeface="+mj-lt"/>
              </a:rPr>
              <a:t>requieran.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Mantenimiento </a:t>
            </a:r>
            <a:r>
              <a:rPr lang="es-SV" sz="1350" dirty="0">
                <a:latin typeface="+mj-lt"/>
              </a:rPr>
              <a:t>y soporte a la página web e intranet</a:t>
            </a:r>
            <a:r>
              <a:rPr lang="es-SV" sz="1350" dirty="0">
                <a:latin typeface="+mj-lt"/>
              </a:rPr>
              <a:t>.</a:t>
            </a:r>
            <a:endParaRPr lang="es-SV" sz="135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3256" y="1122524"/>
            <a:ext cx="7315200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sz="2400" b="1" spc="-110" dirty="0"/>
              <a:t>Unidad de Gestión Documental y Archivos</a:t>
            </a:r>
            <a:endParaRPr sz="2400" b="1" dirty="0"/>
          </a:p>
        </p:txBody>
      </p:sp>
      <p:sp>
        <p:nvSpPr>
          <p:cNvPr id="4" name="object 4"/>
          <p:cNvSpPr txBox="1"/>
          <p:nvPr/>
        </p:nvSpPr>
        <p:spPr>
          <a:xfrm>
            <a:off x="569784" y="1772377"/>
            <a:ext cx="8002144" cy="354440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40484" algn="just">
              <a:spcBef>
                <a:spcPts val="79"/>
              </a:spcBef>
            </a:pPr>
            <a:r>
              <a:rPr lang="es-SV" sz="1200" dirty="0">
                <a:latin typeface="+mj-lt"/>
              </a:rPr>
              <a:t>Garantizar la funcionabilidad del Sistema Institucional de Gestión Documental y Archivos (SIGDA) entendido este como el conjunto integrado y normalizado de principios, políticas y prácticas en el Sistema Institucional de archivos de la Dirección Nacional de Medicamentos, con ello cumplir con la Ley de Acceso a la Información Pública y los Lineamientos emitidos por el Instituto de Acceso a la Información </a:t>
            </a:r>
            <a:r>
              <a:rPr lang="es-SV" sz="1200" dirty="0">
                <a:latin typeface="+mj-lt"/>
              </a:rPr>
              <a:t>Pública.</a:t>
            </a:r>
          </a:p>
          <a:p>
            <a:pPr marL="9526" marR="40484" algn="just">
              <a:spcBef>
                <a:spcPts val="79"/>
              </a:spcBef>
            </a:pPr>
            <a:endParaRPr lang="es-SV" sz="1200" dirty="0">
              <a:latin typeface="+mj-lt"/>
              <a:cs typeface="Verdana"/>
            </a:endParaRPr>
          </a:p>
          <a:p>
            <a:pPr marL="9526" marR="40484" algn="just">
              <a:spcBef>
                <a:spcPts val="79"/>
              </a:spcBef>
            </a:pPr>
            <a:r>
              <a:rPr lang="es-SV" sz="1200" dirty="0">
                <a:latin typeface="+mj-lt"/>
                <a:cs typeface="Verdana"/>
              </a:rPr>
              <a:t>Algunas de sus funciones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200" dirty="0">
                <a:latin typeface="+mj-lt"/>
              </a:rPr>
              <a:t>Velar por la implementación, cumplimiento, desarrollo continuo de la organización, conservación, acceso a los documentos y </a:t>
            </a:r>
            <a:r>
              <a:rPr lang="es-SV" sz="1200" dirty="0">
                <a:latin typeface="+mj-lt"/>
              </a:rPr>
              <a:t>archivos.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200" dirty="0">
                <a:latin typeface="+mj-lt"/>
              </a:rPr>
              <a:t>Administrar </a:t>
            </a:r>
            <a:r>
              <a:rPr lang="es-SV" sz="1200" dirty="0">
                <a:latin typeface="+mj-lt"/>
              </a:rPr>
              <a:t>y coordinar la implementación y seguimiento del Sistema Institucional de Archivos (SIA), el que ésta conformado por Los Archivos de Gestión, el Archivo Especializado y el Archivo </a:t>
            </a:r>
            <a:r>
              <a:rPr lang="es-SV" sz="1200" dirty="0">
                <a:latin typeface="+mj-lt"/>
              </a:rPr>
              <a:t>Central.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200" dirty="0">
                <a:latin typeface="+mj-lt"/>
              </a:rPr>
              <a:t>Mantener </a:t>
            </a:r>
            <a:r>
              <a:rPr lang="es-SV" sz="1200" dirty="0">
                <a:latin typeface="+mj-lt"/>
              </a:rPr>
              <a:t>un sistema actualizado que permita localizar con prontitud y seguridad los datos que genere, procese o reciba la UGDA, por medio del Archivo Especializado y del Archivo </a:t>
            </a:r>
            <a:r>
              <a:rPr lang="es-SV" sz="1200" dirty="0">
                <a:latin typeface="+mj-lt"/>
              </a:rPr>
              <a:t>Central.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200" dirty="0">
                <a:latin typeface="+mj-lt"/>
              </a:rPr>
              <a:t>Coordinación </a:t>
            </a:r>
            <a:r>
              <a:rPr lang="es-SV" sz="1200" dirty="0">
                <a:latin typeface="+mj-lt"/>
              </a:rPr>
              <a:t>del Comité de Identificación Documental y del Comité Institucional de Selección y Eliminación de Documentos (CISED</a:t>
            </a:r>
            <a:r>
              <a:rPr lang="es-SV" sz="1200" dirty="0">
                <a:latin typeface="+mj-lt"/>
              </a:rPr>
              <a:t>).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200" dirty="0">
                <a:latin typeface="+mj-lt"/>
              </a:rPr>
              <a:t>Llevar </a:t>
            </a:r>
            <a:r>
              <a:rPr lang="es-SV" sz="1200" dirty="0">
                <a:latin typeface="+mj-lt"/>
              </a:rPr>
              <a:t>a cabo en coordinación con otras unidades organizativas procesos de identificación diseño, uso, clasificación, ordenación, descripción, conservación, digitalización, automatización, acceso administración física y electrónica de documentos de acuerdo a lo establecido en la normativa aplicable de Gestión de Documentos y </a:t>
            </a:r>
            <a:r>
              <a:rPr lang="es-SV" sz="1200" dirty="0">
                <a:latin typeface="+mj-lt"/>
              </a:rPr>
              <a:t>Archivo.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200" dirty="0">
                <a:latin typeface="+mj-lt"/>
              </a:rPr>
              <a:t>Implementar </a:t>
            </a:r>
            <a:r>
              <a:rPr lang="es-SV" sz="1200" dirty="0">
                <a:latin typeface="+mj-lt"/>
              </a:rPr>
              <a:t>un Sistema de Archivo que </a:t>
            </a:r>
            <a:r>
              <a:rPr lang="es-SV" sz="1200" dirty="0">
                <a:latin typeface="+mj-lt"/>
              </a:rPr>
              <a:t>permita: La </a:t>
            </a:r>
            <a:r>
              <a:rPr lang="es-SV" sz="1200" dirty="0">
                <a:latin typeface="+mj-lt"/>
              </a:rPr>
              <a:t>Identificación, Clasificación, Ordenación, Descripción y Valoración de todos los documentos y archivos de la DNM</a:t>
            </a:r>
            <a:r>
              <a:rPr lang="es-SV" sz="1200" dirty="0">
                <a:latin typeface="+mj-lt"/>
              </a:rPr>
              <a:t>.</a:t>
            </a:r>
            <a:endParaRPr lang="es-SV" sz="1200" dirty="0">
              <a:latin typeface="+mj-l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868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736609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0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3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62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6" y="1181930"/>
            <a:ext cx="7315200" cy="33278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sz="2100" b="1" spc="-128" dirty="0"/>
              <a:t>Unidad de Administración de Bienes Institucionales</a:t>
            </a:r>
            <a:endParaRPr sz="2100" b="1" spc="-143" dirty="0"/>
          </a:p>
        </p:txBody>
      </p:sp>
      <p:sp>
        <p:nvSpPr>
          <p:cNvPr id="3" name="object 3"/>
          <p:cNvSpPr txBox="1"/>
          <p:nvPr/>
        </p:nvSpPr>
        <p:spPr>
          <a:xfrm>
            <a:off x="974216" y="1885326"/>
            <a:ext cx="7193280" cy="315198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3811">
              <a:spcBef>
                <a:spcPts val="79"/>
              </a:spcBef>
            </a:pPr>
            <a:r>
              <a:rPr lang="es-SV" sz="1350" spc="-19" dirty="0">
                <a:latin typeface="+mj-lt"/>
                <a:cs typeface="Verdana"/>
              </a:rPr>
              <a:t>Tiene por objetivo r</a:t>
            </a:r>
            <a:r>
              <a:rPr lang="es-SV" sz="1350" dirty="0">
                <a:latin typeface="+mj-lt"/>
              </a:rPr>
              <a:t>egular </a:t>
            </a:r>
            <a:r>
              <a:rPr lang="es-SV" sz="1350" dirty="0">
                <a:latin typeface="+mj-lt"/>
              </a:rPr>
              <a:t>la recepción, registro, custodia, codificación, control de insumos y activos, levantamiento de los bienes muebles e inmuebles, intangibles y No depreciables, y distribución de los bienes adquiridos por la DNM; a fin de coadyuvar al oportuno control </a:t>
            </a:r>
            <a:r>
              <a:rPr lang="es-SV" sz="1350" dirty="0">
                <a:latin typeface="+mj-lt"/>
              </a:rPr>
              <a:t>administrativo.</a:t>
            </a:r>
          </a:p>
          <a:p>
            <a:pPr marL="9526" marR="3811">
              <a:spcBef>
                <a:spcPts val="79"/>
              </a:spcBef>
            </a:pPr>
            <a:endParaRPr lang="es-SV" sz="1350" dirty="0">
              <a:latin typeface="+mj-lt"/>
              <a:cs typeface="Verdana"/>
            </a:endParaRPr>
          </a:p>
          <a:p>
            <a:pPr marL="9526" marR="3811">
              <a:spcBef>
                <a:spcPts val="79"/>
              </a:spcBef>
            </a:pPr>
            <a:r>
              <a:rPr lang="es-SV" sz="1350" dirty="0">
                <a:latin typeface="+mj-lt"/>
                <a:cs typeface="Verdana"/>
              </a:rPr>
              <a:t>Algunas de sus funciones son: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Recepción, registro y custodia de los insumos y activos adquiridos por la DNM, para su posterior </a:t>
            </a:r>
            <a:r>
              <a:rPr lang="es-SV" sz="1350" dirty="0">
                <a:latin typeface="+mj-lt"/>
              </a:rPr>
              <a:t>distribución.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Mantener </a:t>
            </a:r>
            <a:r>
              <a:rPr lang="es-SV" sz="1350" dirty="0">
                <a:latin typeface="+mj-lt"/>
              </a:rPr>
              <a:t>actualizado el inventario de existencias de bienes propiedad de la DNM, en los medios que disponga La </a:t>
            </a:r>
            <a:r>
              <a:rPr lang="es-SV" sz="1350" dirty="0">
                <a:latin typeface="+mj-lt"/>
              </a:rPr>
              <a:t>Dirección.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Contar </a:t>
            </a:r>
            <a:r>
              <a:rPr lang="es-SV" sz="1350" dirty="0">
                <a:latin typeface="+mj-lt"/>
              </a:rPr>
              <a:t>con la documentación y registros auxiliares, necesarios que evidencien el movimiento, recepción y distribución de los bienes </a:t>
            </a:r>
            <a:r>
              <a:rPr lang="es-SV" sz="1350" dirty="0">
                <a:latin typeface="+mj-lt"/>
              </a:rPr>
              <a:t>custodiados.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Garantizar </a:t>
            </a:r>
            <a:r>
              <a:rPr lang="es-SV" sz="1350" dirty="0">
                <a:latin typeface="+mj-lt"/>
              </a:rPr>
              <a:t>el respectivo control de los bienes </a:t>
            </a:r>
            <a:r>
              <a:rPr lang="es-SV" sz="1350" dirty="0">
                <a:latin typeface="+mj-lt"/>
              </a:rPr>
              <a:t>Institucionales.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Registrar </a:t>
            </a:r>
            <a:r>
              <a:rPr lang="es-SV" sz="1350" dirty="0">
                <a:latin typeface="+mj-lt"/>
              </a:rPr>
              <a:t>los bienes adquiridos por la </a:t>
            </a:r>
            <a:r>
              <a:rPr lang="es-SV" sz="1350" dirty="0">
                <a:latin typeface="+mj-lt"/>
              </a:rPr>
              <a:t>DNM.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Salvaguardar </a:t>
            </a:r>
            <a:r>
              <a:rPr lang="es-SV" sz="1350" dirty="0">
                <a:latin typeface="+mj-lt"/>
              </a:rPr>
              <a:t>los bienes adquiridos, así como los bienes fuera de </a:t>
            </a:r>
            <a:r>
              <a:rPr lang="es-SV" sz="1350" dirty="0">
                <a:latin typeface="+mj-lt"/>
              </a:rPr>
              <a:t>uso.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Coordinar </a:t>
            </a:r>
            <a:r>
              <a:rPr lang="es-SV" sz="1350" dirty="0">
                <a:latin typeface="+mj-lt"/>
              </a:rPr>
              <a:t>traslado o préstamos de equipos entre las áreas</a:t>
            </a:r>
            <a:r>
              <a:rPr lang="es-SV" sz="1350" dirty="0">
                <a:latin typeface="+mj-lt"/>
              </a:rPr>
              <a:t>.</a:t>
            </a:r>
            <a:endParaRPr lang="es-SV" sz="1350" dirty="0">
              <a:latin typeface="+mj-l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69565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097152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0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6" y="1075660"/>
            <a:ext cx="7315200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91" dirty="0"/>
              <a:t>Delegados</a:t>
            </a:r>
            <a:r>
              <a:rPr lang="es-SV" b="1" spc="-381" dirty="0"/>
              <a:t> </a:t>
            </a:r>
            <a:r>
              <a:rPr b="1" spc="31" dirty="0"/>
              <a:t>DNM</a:t>
            </a:r>
            <a:endParaRPr b="1" spc="31" dirty="0"/>
          </a:p>
        </p:txBody>
      </p:sp>
      <p:sp>
        <p:nvSpPr>
          <p:cNvPr id="3" name="object 3"/>
          <p:cNvSpPr txBox="1"/>
          <p:nvPr/>
        </p:nvSpPr>
        <p:spPr>
          <a:xfrm>
            <a:off x="913257" y="1752490"/>
            <a:ext cx="7659244" cy="3929442"/>
          </a:xfrm>
          <a:prstGeom prst="rect">
            <a:avLst/>
          </a:prstGeom>
        </p:spPr>
        <p:txBody>
          <a:bodyPr vert="horz" wrap="square" lIns="0" tIns="9050" rIns="0" bIns="0" rtlCol="0">
            <a:spAutoFit/>
          </a:bodyPr>
          <a:lstStyle/>
          <a:p>
            <a:pPr marL="9526" algn="just">
              <a:spcBef>
                <a:spcPts val="451"/>
              </a:spcBef>
            </a:pPr>
            <a:r>
              <a:rPr lang="es-SV" sz="975" dirty="0"/>
              <a:t>Algunas atribuciones </a:t>
            </a:r>
            <a:r>
              <a:rPr lang="es-SV" sz="975" dirty="0"/>
              <a:t>y deberes de la </a:t>
            </a:r>
            <a:r>
              <a:rPr lang="es-SV" sz="975" dirty="0"/>
              <a:t>DNM señaladas en el art. 6 de la Ley de Medicamentos son: </a:t>
            </a:r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Autorizar </a:t>
            </a:r>
            <a:r>
              <a:rPr lang="es-SV" sz="975" dirty="0"/>
              <a:t>la apertura y funcionamiento de todo tipo de establecimiento que se dedique permanente u ocasionalmente a las actividades descritas en el artículo 2 de la </a:t>
            </a:r>
            <a:r>
              <a:rPr lang="es-SV" sz="975" dirty="0"/>
              <a:t>Ley de Medicamentos; </a:t>
            </a:r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Autorizar </a:t>
            </a:r>
            <a:r>
              <a:rPr lang="es-SV" sz="975" dirty="0"/>
              <a:t>la inscripción, importación, fabricación y expendio de especialidades Químico-Farmacéuticas, suplementos vitamínicos, productos naturales y otros productos o sustancias que ofrezcan una acción terapéutica fabricadas en el país o en el </a:t>
            </a:r>
            <a:r>
              <a:rPr lang="es-SV" sz="975" dirty="0"/>
              <a:t>extranjero</a:t>
            </a:r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Calificar </a:t>
            </a:r>
            <a:r>
              <a:rPr lang="es-SV" sz="975" dirty="0"/>
              <a:t>y autorizar, previamente a su publicación o difusión, la propaganda de todos los productos que se han de ofrecer al público como medio de prevención y curación de </a:t>
            </a:r>
            <a:r>
              <a:rPr lang="es-SV" sz="975" dirty="0"/>
              <a:t>las enfermedades</a:t>
            </a:r>
            <a:r>
              <a:rPr lang="es-SV" sz="975" dirty="0"/>
              <a:t>, promoción o restablecimiento de la </a:t>
            </a:r>
            <a:r>
              <a:rPr lang="es-SV" sz="975" dirty="0"/>
              <a:t>salud</a:t>
            </a:r>
            <a:r>
              <a:rPr lang="es-SV" sz="975" dirty="0"/>
              <a:t>;</a:t>
            </a:r>
            <a:endParaRPr lang="es-SV" sz="975" dirty="0"/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Autorizar </a:t>
            </a:r>
            <a:r>
              <a:rPr lang="es-SV" sz="975" dirty="0"/>
              <a:t>la introducción al país de medicamentos que instituciones u organismos extranjeros envíen en calidad de donación a instituciones establecidas en esta Ley, de acuerdo a las normas establecidas en la reglamentación respectiva; </a:t>
            </a:r>
            <a:endParaRPr lang="es-SV" sz="975" dirty="0"/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Cancelar </a:t>
            </a:r>
            <a:r>
              <a:rPr lang="es-SV" sz="975" dirty="0"/>
              <a:t>las autorizaciones concedidas para el expendio de especialidades, productos oficinales y cosméticos, cuando se comprobare que éstas constituyen un peligro para la salud; </a:t>
            </a:r>
            <a:endParaRPr lang="es-SV" sz="975" dirty="0"/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Garantizar </a:t>
            </a:r>
            <a:r>
              <a:rPr lang="es-SV" sz="975" dirty="0"/>
              <a:t>todo el proceso de control de calidad de los medicamentos; </a:t>
            </a:r>
            <a:endParaRPr lang="es-SV" sz="975" dirty="0"/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En </a:t>
            </a:r>
            <a:r>
              <a:rPr lang="es-SV" sz="975" dirty="0"/>
              <a:t>coordinación con la Defensoría de Protección al Consumidor, supervisar los precios de venta de los </a:t>
            </a:r>
            <a:r>
              <a:rPr lang="es-SV" sz="975" dirty="0"/>
              <a:t>medicamentos</a:t>
            </a:r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Regular </a:t>
            </a:r>
            <a:r>
              <a:rPr lang="es-SV" sz="975" dirty="0"/>
              <a:t>la importación y consumo de los productos regulados en la Ley de Actividades Relativas a las Drogas y el Reglamento de Estupefacientes Psicotrópicos y Agregados; </a:t>
            </a:r>
            <a:endParaRPr lang="es-SV" sz="975" dirty="0"/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En </a:t>
            </a:r>
            <a:r>
              <a:rPr lang="es-SV" sz="975" dirty="0"/>
              <a:t>coordinación con el Ministerio de Salud establecer el Listado Oficial de Medicamentos </a:t>
            </a:r>
            <a:endParaRPr lang="es-SV" sz="975" dirty="0"/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Supervisar </a:t>
            </a:r>
            <a:r>
              <a:rPr lang="es-SV" sz="975" dirty="0"/>
              <a:t>las condiciones de almacenamiento, distribución, transporte y expendio de los medicamentos en los establecimientos autorizados; </a:t>
            </a:r>
            <a:endParaRPr lang="es-SV" sz="975" dirty="0"/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/>
              <a:t>Publicar </a:t>
            </a:r>
            <a:r>
              <a:rPr lang="es-SV" sz="975" dirty="0"/>
              <a:t>en el Diario Oficial de la República y en dos de mayor circulación durante el primer mes de cada año, la lista de medicamentos autorizados para su venta libre en cualquiera de su </a:t>
            </a:r>
            <a:r>
              <a:rPr lang="es-SV" sz="975" dirty="0"/>
              <a:t>modalidad y la </a:t>
            </a:r>
            <a:r>
              <a:rPr lang="es-SV" sz="975" dirty="0"/>
              <a:t>lista de establecimientos que se les ha suspendido o revocado la autorización de funcionamiento; </a:t>
            </a:r>
            <a:endParaRPr lang="es-SV" sz="975" dirty="0"/>
          </a:p>
          <a:p>
            <a:pPr marL="223838" indent="-214313" algn="just">
              <a:spcBef>
                <a:spcPts val="451"/>
              </a:spcBef>
              <a:buFontTx/>
              <a:buChar char="-"/>
            </a:pPr>
            <a:r>
              <a:rPr lang="es-SV" sz="975" dirty="0">
                <a:latin typeface="+mj-lt"/>
                <a:cs typeface="Verdana"/>
              </a:rPr>
              <a:t>Entre otras</a:t>
            </a:r>
            <a:endParaRPr sz="975" dirty="0">
              <a:latin typeface="+mj-lt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 dirty="0"/>
          </a:p>
        </p:txBody>
      </p:sp>
      <p:sp>
        <p:nvSpPr>
          <p:cNvPr id="8" name="object 8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351" dirty="0"/>
          </a:p>
        </p:txBody>
      </p:sp>
      <p:sp>
        <p:nvSpPr>
          <p:cNvPr id="11" name="object 11">
            <a:hlinkClick r:id="rId2" action="ppaction://hlinksldjump"/>
          </p:cNvPr>
          <p:cNvSpPr/>
          <p:nvPr/>
        </p:nvSpPr>
        <p:spPr>
          <a:xfrm>
            <a:off x="7600952" y="5500331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733788"/>
              </p:ext>
            </p:extLst>
          </p:nvPr>
        </p:nvGraphicFramePr>
        <p:xfrm>
          <a:off x="2361058" y="5448299"/>
          <a:ext cx="4361308" cy="56388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8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14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4113" y="1272268"/>
            <a:ext cx="7516939" cy="33278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sz="2100" b="1" spc="-128" dirty="0"/>
              <a:t>Unidad de Inspección, Fiscalización y Buenas Practicas</a:t>
            </a:r>
            <a:endParaRPr sz="2100" b="1" spc="-161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14350" y="1833196"/>
            <a:ext cx="8286750" cy="354183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56199" marR="330526" algn="just">
              <a:spcBef>
                <a:spcPts val="79"/>
              </a:spcBef>
            </a:pPr>
            <a:r>
              <a:rPr lang="es-SV" sz="1350" spc="-23" dirty="0">
                <a:solidFill>
                  <a:schemeClr val="tx1"/>
                </a:solidFill>
                <a:latin typeface="+mj-lt"/>
              </a:rPr>
              <a:t>Tiene por objetivo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c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umplir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con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todas las inspecciones necesarias para garantizar la calidad, eficacia, seguridad y uso racional de los medicamentos, cosméticos, productos higiénicos, insumos médicos y sustancias químicas a través de la verificación de la reglamentación legal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y técnica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aplicable.</a:t>
            </a:r>
          </a:p>
          <a:p>
            <a:pPr marL="9526" algn="just"/>
            <a:r>
              <a:rPr lang="es-SV" sz="1350" spc="-11" dirty="0">
                <a:solidFill>
                  <a:schemeClr val="tx1"/>
                </a:solidFill>
                <a:latin typeface="+mj-lt"/>
              </a:rPr>
              <a:t>Algunas </a:t>
            </a:r>
            <a:r>
              <a:rPr lang="es-SV" sz="1350" spc="60" dirty="0">
                <a:solidFill>
                  <a:schemeClr val="tx1"/>
                </a:solidFill>
                <a:latin typeface="+mj-lt"/>
              </a:rPr>
              <a:t>de</a:t>
            </a:r>
            <a:r>
              <a:rPr lang="es-SV" sz="1350" spc="-165" dirty="0">
                <a:solidFill>
                  <a:schemeClr val="tx1"/>
                </a:solidFill>
                <a:latin typeface="+mj-lt"/>
              </a:rPr>
              <a:t> </a:t>
            </a:r>
            <a:r>
              <a:rPr lang="es-SV" sz="1350" spc="-105" dirty="0">
                <a:solidFill>
                  <a:schemeClr val="tx1"/>
                </a:solidFill>
                <a:latin typeface="+mj-lt"/>
              </a:rPr>
              <a:t>sus  f</a:t>
            </a:r>
            <a:r>
              <a:rPr lang="es-SV" sz="1350" spc="-31" dirty="0">
                <a:solidFill>
                  <a:schemeClr val="tx1"/>
                </a:solidFill>
                <a:latin typeface="+mj-lt"/>
              </a:rPr>
              <a:t>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Realizar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inspecciones periódicas a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instituciones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públicas, privadas y autónomas objeto del ámbito de aplicación de la Ley de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Medicamentos.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Realizar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inspecciones de Buenas Prácticas de Manufactura en establecimientos de medicamentos producidos nacionalmente e importados del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extranjero.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Supervisar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las condiciones de almacenamiento, distribución, transporte y expendio en los establecimientos regulados por la ley de medicamentos y su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reglamento.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Verificar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condiciones de infraestructura en el licenciamiento de establecimientos por apertura, traslados y/o modificaciones de establecimientos regulados por la Ley de Medicamentos y su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Reglamento.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Realizar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inspecciones por denuncias o avisos de usuarios o población en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general.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Coordinar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con la Defensoría del Consumidor la supervisión de los precios de venta de los medicamentos regulados en los establecimientos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autorizados.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Verificar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el funcionamiento de dispositivos médicos en la red hospitalaria nacional pública y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privada.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Verificar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el suministro de los gases medicinales utilizados en la red hospitalaria nacional pública y privada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.</a:t>
            </a:r>
            <a:endParaRPr lang="es-SV" sz="135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84111" y="1632361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8681" y="5569328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615164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11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13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21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2875" y="1075660"/>
            <a:ext cx="7315200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128" dirty="0"/>
              <a:t>División de Registro Sanitario</a:t>
            </a:r>
            <a:endParaRPr b="1" spc="-116" dirty="0"/>
          </a:p>
        </p:txBody>
      </p:sp>
      <p:sp>
        <p:nvSpPr>
          <p:cNvPr id="4" name="object 4"/>
          <p:cNvSpPr/>
          <p:nvPr/>
        </p:nvSpPr>
        <p:spPr>
          <a:xfrm>
            <a:off x="915434" y="1539130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769565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540409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37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18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8" name="object 3"/>
          <p:cNvSpPr txBox="1"/>
          <p:nvPr/>
        </p:nvSpPr>
        <p:spPr>
          <a:xfrm>
            <a:off x="912874" y="1751117"/>
            <a:ext cx="7525190" cy="338797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marR="41434" algn="just">
              <a:lnSpc>
                <a:spcPct val="120000"/>
              </a:lnSpc>
              <a:spcBef>
                <a:spcPts val="75"/>
              </a:spcBef>
            </a:pPr>
            <a:r>
              <a:rPr lang="es-SV" sz="1350" dirty="0">
                <a:latin typeface="+mj-lt"/>
              </a:rPr>
              <a:t>Tiene por objetivo el registro, renovación y actualización continua de la información relativa a los medicamentos, dispositivos médicos, cosméticos, higiénicos y productos químicos que deben ser registrados por la DNM cumpliendo los requisitos de Ley, mediante la buena práctica del conocimiento técnico, contribuyendo a asegurar a la población la calidad, seguridad y eficacia de los productos antes mencionados</a:t>
            </a:r>
            <a:r>
              <a:rPr lang="es-SV" sz="1350" dirty="0">
                <a:latin typeface="+mj-lt"/>
              </a:rPr>
              <a:t>.</a:t>
            </a:r>
          </a:p>
          <a:p>
            <a:pPr marL="9526" marR="41434" algn="just">
              <a:lnSpc>
                <a:spcPct val="120000"/>
              </a:lnSpc>
              <a:spcBef>
                <a:spcPts val="75"/>
              </a:spcBef>
            </a:pPr>
            <a:r>
              <a:rPr lang="es-SV" sz="1350" dirty="0">
                <a:latin typeface="+mj-lt"/>
              </a:rPr>
              <a:t>Algunas de sus funciones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Recibir</a:t>
            </a:r>
            <a:r>
              <a:rPr lang="es-SV" sz="1350" dirty="0">
                <a:latin typeface="+mj-lt"/>
              </a:rPr>
              <a:t>, evaluar y tramitar las solicitudes de inscripción de productos farmacéuticos, dispositivos médicos, cosméticos, </a:t>
            </a:r>
            <a:r>
              <a:rPr lang="es-SV" sz="1350" dirty="0">
                <a:latin typeface="+mj-lt"/>
              </a:rPr>
              <a:t>e higiénicos que </a:t>
            </a:r>
            <a:r>
              <a:rPr lang="es-SV" sz="1350" dirty="0">
                <a:latin typeface="+mj-lt"/>
              </a:rPr>
              <a:t>cumplan con los requisitos </a:t>
            </a:r>
            <a:r>
              <a:rPr lang="es-SV" sz="1350" dirty="0">
                <a:latin typeface="+mj-lt"/>
              </a:rPr>
              <a:t>establecidos.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Recibir</a:t>
            </a:r>
            <a:r>
              <a:rPr lang="es-SV" sz="1350" dirty="0">
                <a:latin typeface="+mj-lt"/>
              </a:rPr>
              <a:t>, evaluar y tramitar las solicitudes de cambios post registro de productos farmacéuticos, dispositivos médicos, cosméticos e </a:t>
            </a:r>
            <a:r>
              <a:rPr lang="es-SV" sz="1350" dirty="0">
                <a:latin typeface="+mj-lt"/>
              </a:rPr>
              <a:t>higiénicos.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Recibir</a:t>
            </a:r>
            <a:r>
              <a:rPr lang="es-SV" sz="1350" dirty="0">
                <a:latin typeface="+mj-lt"/>
              </a:rPr>
              <a:t>, evaluar y resolver las solicitudes de renovación de medicamentos, dispositivos médicos, cosméticos e </a:t>
            </a:r>
            <a:r>
              <a:rPr lang="es-SV" sz="1350" dirty="0">
                <a:latin typeface="+mj-lt"/>
              </a:rPr>
              <a:t>higiénicos.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Extender </a:t>
            </a:r>
            <a:r>
              <a:rPr lang="es-SV" sz="1350" dirty="0">
                <a:latin typeface="+mj-lt"/>
              </a:rPr>
              <a:t>los certificados de inscripción y de otros documentos que sean solicitados por los </a:t>
            </a:r>
            <a:r>
              <a:rPr lang="es-SV" sz="1350" dirty="0">
                <a:latin typeface="+mj-lt"/>
              </a:rPr>
              <a:t>administrados.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Apoyo </a:t>
            </a:r>
            <a:r>
              <a:rPr lang="es-SV" sz="1350" dirty="0">
                <a:latin typeface="+mj-lt"/>
              </a:rPr>
              <a:t>para proceso de revisión de autorización de Ensayo </a:t>
            </a:r>
            <a:r>
              <a:rPr lang="es-SV" sz="1350" dirty="0">
                <a:latin typeface="+mj-lt"/>
              </a:rPr>
              <a:t>Clínico.</a:t>
            </a:r>
          </a:p>
        </p:txBody>
      </p:sp>
    </p:spTree>
    <p:extLst>
      <p:ext uri="{BB962C8B-B14F-4D97-AF65-F5344CB8AC3E}">
        <p14:creationId xmlns:p14="http://schemas.microsoft.com/office/powerpoint/2010/main" val="102038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3" y="1085850"/>
            <a:ext cx="8629649" cy="428162"/>
          </a:xfrm>
          <a:prstGeom prst="rect">
            <a:avLst/>
          </a:prstGeom>
        </p:spPr>
        <p:txBody>
          <a:bodyPr vert="horz" wrap="square" lIns="0" tIns="55721" rIns="0" bIns="0" rtlCol="0">
            <a:spAutoFit/>
          </a:bodyPr>
          <a:lstStyle/>
          <a:p>
            <a:pPr marL="9526" marR="3811" indent="66201" algn="ctr">
              <a:lnSpc>
                <a:spcPts val="2918"/>
              </a:lnSpc>
              <a:spcBef>
                <a:spcPts val="439"/>
              </a:spcBef>
            </a:pPr>
            <a:r>
              <a:rPr lang="es-SV" sz="1800" b="1" spc="-128" dirty="0"/>
              <a:t>Unidad de Control de Calidad en el Pre y Post Registro de Medicamentos</a:t>
            </a:r>
            <a:endParaRPr sz="1800" b="1" spc="-91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924783" y="2230809"/>
            <a:ext cx="7311628" cy="2492990"/>
          </a:xfrm>
        </p:spPr>
        <p:txBody>
          <a:bodyPr/>
          <a:lstStyle/>
          <a:p>
            <a:pPr algn="just"/>
            <a:r>
              <a:rPr lang="es-SV" sz="1350" dirty="0">
                <a:solidFill>
                  <a:schemeClr val="tx1"/>
                </a:solidFill>
                <a:latin typeface="+mj-lt"/>
              </a:rPr>
              <a:t>Tiene por objetivo verificar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la calidad y seguridad de los medicamentos, productos afines e insumos médicos que se fabrican, importan y comercializan a nivel nacional tomando en cuenta el riesgo sanitario, conforme a normas nacionales e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internacionales.</a:t>
            </a:r>
          </a:p>
          <a:p>
            <a:pPr algn="just"/>
            <a:endParaRPr lang="es-SV" sz="1350" dirty="0">
              <a:solidFill>
                <a:schemeClr val="tx1"/>
              </a:solidFill>
              <a:latin typeface="+mj-lt"/>
            </a:endParaRPr>
          </a:p>
          <a:p>
            <a:pPr marL="9526" algn="just"/>
            <a:r>
              <a:rPr lang="es-SV" sz="1350" spc="-11" dirty="0">
                <a:solidFill>
                  <a:schemeClr val="tx1"/>
                </a:solidFill>
                <a:latin typeface="+mj-lt"/>
              </a:rPr>
              <a:t>Algunas </a:t>
            </a:r>
            <a:r>
              <a:rPr lang="es-SV" sz="1350" spc="60" dirty="0">
                <a:solidFill>
                  <a:schemeClr val="tx1"/>
                </a:solidFill>
                <a:latin typeface="+mj-lt"/>
              </a:rPr>
              <a:t>de</a:t>
            </a:r>
            <a:r>
              <a:rPr lang="es-SV" sz="1350" spc="-165" dirty="0">
                <a:solidFill>
                  <a:schemeClr val="tx1"/>
                </a:solidFill>
                <a:latin typeface="+mj-lt"/>
              </a:rPr>
              <a:t> </a:t>
            </a:r>
            <a:r>
              <a:rPr lang="es-SV" sz="1350" spc="-105" dirty="0">
                <a:solidFill>
                  <a:schemeClr val="tx1"/>
                </a:solidFill>
                <a:latin typeface="+mj-lt"/>
              </a:rPr>
              <a:t>sus  f</a:t>
            </a:r>
            <a:r>
              <a:rPr lang="es-SV" sz="1350" spc="-31" dirty="0">
                <a:solidFill>
                  <a:schemeClr val="tx1"/>
                </a:solidFill>
                <a:latin typeface="+mj-lt"/>
              </a:rPr>
              <a:t>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Revisar la metodología analítica validada de los medicamentos para definir las pruebas analíticas a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ejecutar.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Realizar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análisis del primer lote de comercialización a los medicamentos, según la metodología presentada por el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fabricante.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Análisis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de los medicamentos que se deseen comercializar en el país previo a su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registro.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solidFill>
                  <a:schemeClr val="tx1"/>
                </a:solidFill>
                <a:latin typeface="+mj-lt"/>
              </a:rPr>
              <a:t>Comprobar 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la identidad, pureza y potencia de los medicamentos mediante los análisis físicos, químicos y microbiológicos</a:t>
            </a:r>
            <a:r>
              <a:rPr lang="es-SV" sz="1350" dirty="0">
                <a:solidFill>
                  <a:schemeClr val="tx1"/>
                </a:solidFill>
                <a:latin typeface="+mj-lt"/>
              </a:rPr>
              <a:t>.</a:t>
            </a:r>
            <a:endParaRPr lang="es-SV" sz="135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1211" y="1582183"/>
            <a:ext cx="7315200" cy="155733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7718681" y="5559092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175796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11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8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2161" y="1075660"/>
            <a:ext cx="7315200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128" dirty="0"/>
              <a:t>Unidad de Precios</a:t>
            </a:r>
            <a:endParaRPr b="1" spc="-151" dirty="0"/>
          </a:p>
        </p:txBody>
      </p:sp>
      <p:sp>
        <p:nvSpPr>
          <p:cNvPr id="4" name="object 4"/>
          <p:cNvSpPr/>
          <p:nvPr/>
        </p:nvSpPr>
        <p:spPr>
          <a:xfrm>
            <a:off x="922161" y="1557815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771868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456896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3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3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7" name="object 3"/>
          <p:cNvSpPr txBox="1"/>
          <p:nvPr/>
        </p:nvSpPr>
        <p:spPr>
          <a:xfrm>
            <a:off x="285750" y="1771540"/>
            <a:ext cx="8686800" cy="371624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3811" algn="just">
              <a:spcBef>
                <a:spcPts val="79"/>
              </a:spcBef>
            </a:pPr>
            <a:r>
              <a:rPr lang="es-SV" sz="1200" dirty="0">
                <a:latin typeface="+mj-lt"/>
              </a:rPr>
              <a:t>Tiene por </a:t>
            </a:r>
            <a:r>
              <a:rPr lang="es-SV" sz="1200" dirty="0">
                <a:latin typeface="+mj-lt"/>
              </a:rPr>
              <a:t>objetivo:  </a:t>
            </a:r>
            <a:r>
              <a:rPr lang="es-SV" sz="1200" dirty="0"/>
              <a:t>Regular los precios de venta con base a lo establecido por la Ley de Medicamentos, monitoreando los aspectos </a:t>
            </a:r>
            <a:r>
              <a:rPr lang="es-SV" sz="1200" dirty="0"/>
              <a:t>económicos, el </a:t>
            </a:r>
            <a:r>
              <a:rPr lang="es-SV" sz="1200" dirty="0"/>
              <a:t>abastecimiento del mercado farmacéutico y brindar, para el resto de unidades, de forma oportuna, información y análisis cuantitativos, para optimizar la toma de decisiones regulatorias a </a:t>
            </a:r>
            <a:r>
              <a:rPr lang="es-SV" sz="1200" dirty="0"/>
              <a:t>toda </a:t>
            </a:r>
            <a:r>
              <a:rPr lang="es-SV" sz="1200" dirty="0"/>
              <a:t>la institución, propiciando el mejoramiento del acceso y disponibilidad de medicamentos, y el cumplimiento de </a:t>
            </a:r>
            <a:r>
              <a:rPr lang="es-SV" sz="1200" dirty="0"/>
              <a:t>la </a:t>
            </a:r>
            <a:r>
              <a:rPr lang="es-SV" sz="1200" dirty="0"/>
              <a:t>Ley.</a:t>
            </a:r>
            <a:endParaRPr lang="es-SV" sz="1200" dirty="0">
              <a:latin typeface="+mj-lt"/>
              <a:cs typeface="Verdana"/>
            </a:endParaRPr>
          </a:p>
          <a:p>
            <a:pPr marL="9526" marR="3811" algn="just">
              <a:spcBef>
                <a:spcPts val="79"/>
              </a:spcBef>
            </a:pPr>
            <a:r>
              <a:rPr lang="es-SV" sz="1200" dirty="0">
                <a:latin typeface="+mj-lt"/>
                <a:cs typeface="Verdana"/>
              </a:rPr>
              <a:t>Algunas de sus funciones son: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200" dirty="0"/>
              <a:t>Ejecutar la regulación de los precios de los medicamentos, efectuando las agrupaciones, cálculos y </a:t>
            </a:r>
            <a:r>
              <a:rPr lang="es-SV" sz="1200" dirty="0"/>
              <a:t>procedimientos </a:t>
            </a:r>
            <a:r>
              <a:rPr lang="es-SV" sz="1200" dirty="0"/>
              <a:t>para el establecimiento y actualización de los precios de venta máximo al público, que propicien el acceso a medicamentos a la población, atendiendo a </a:t>
            </a:r>
            <a:r>
              <a:rPr lang="es-SV" sz="1200" dirty="0"/>
              <a:t>las leyes vigentes. </a:t>
            </a:r>
            <a:endParaRPr lang="es-SV" sz="12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200" dirty="0"/>
              <a:t>Colaborar con las actividades de control, fiscalización y verificación de la regulación sanitaria y de precios, atendiendo solicitudes internas y externas relativas al control de precios de los medicamentos, tales como la elaboración de listados de inspecciones para verificar cumplimiento de PVMP, dictámenes de procesos sancionatorios y requerimientos de peritaje de fiscalía.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200" dirty="0"/>
              <a:t>Efectuar investigaciones y análisis económicos </a:t>
            </a:r>
            <a:r>
              <a:rPr lang="es-SV" sz="1200" dirty="0"/>
              <a:t>relativos a </a:t>
            </a:r>
            <a:r>
              <a:rPr lang="es-SV" sz="1200" dirty="0"/>
              <a:t>la regulación del mercado farmacéutico, incluyendo evaluaciones y seguimiento de resultados de regulación de precios, </a:t>
            </a:r>
            <a:r>
              <a:rPr lang="es-SV" sz="1200" dirty="0"/>
              <a:t>formulación </a:t>
            </a:r>
            <a:r>
              <a:rPr lang="es-SV" sz="1200" dirty="0"/>
              <a:t>y evaluación de políticas de regulación económica en el mercado de productos regulados por la Ley de Medicamentos.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200" dirty="0"/>
              <a:t>Publicar, actualizar y auditar el portal de consulta de precios y existencias, y otras herramientas de información de mercado para la población que propicien el acceso.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200" dirty="0"/>
              <a:t>Generar, mantener y actualizar un banco de datos institucional con la integración de información, interna y externa, relevante y necesaria para la generación de reportes para la toma de decisiones y para el cálculo de indicadores, desarrollando e implementando mecanismos y procesos de captura e integración de información, velando por la estandarización y homologación de la información de los productos farmacéuticos en el banco de datos institucional.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2973" y="1101678"/>
            <a:ext cx="7315199" cy="384881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1023010" marR="3811" indent="-1013962" algn="ctr">
              <a:lnSpc>
                <a:spcPts val="2595"/>
              </a:lnSpc>
              <a:spcBef>
                <a:spcPts val="401"/>
              </a:spcBef>
            </a:pPr>
            <a:r>
              <a:rPr lang="es-SV" sz="1500" b="1" spc="-110" dirty="0"/>
              <a:t>Unidad de Importaciones, Exportaciones y Donaciones de Medicamentos</a:t>
            </a:r>
            <a:endParaRPr sz="1500" b="1" dirty="0"/>
          </a:p>
        </p:txBody>
      </p:sp>
      <p:sp>
        <p:nvSpPr>
          <p:cNvPr id="8" name="object 8"/>
          <p:cNvSpPr/>
          <p:nvPr/>
        </p:nvSpPr>
        <p:spPr>
          <a:xfrm>
            <a:off x="981028" y="1500665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8681" y="5559092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053277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7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6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9" name="object 3"/>
          <p:cNvSpPr txBox="1"/>
          <p:nvPr/>
        </p:nvSpPr>
        <p:spPr>
          <a:xfrm>
            <a:off x="1015797" y="2010141"/>
            <a:ext cx="7280433" cy="280573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311952" algn="just">
              <a:spcBef>
                <a:spcPts val="79"/>
              </a:spcBef>
            </a:pPr>
            <a:r>
              <a:rPr lang="es-SV" sz="1500" dirty="0">
                <a:latin typeface="+mj-lt"/>
              </a:rPr>
              <a:t>Tiene por </a:t>
            </a:r>
            <a:r>
              <a:rPr lang="es-SV" sz="1500" dirty="0">
                <a:latin typeface="+mj-lt"/>
              </a:rPr>
              <a:t>objetivo: </a:t>
            </a:r>
            <a:r>
              <a:rPr lang="es-SV" sz="1500" dirty="0">
                <a:latin typeface="+mj-lt"/>
              </a:rPr>
              <a:t>Aplicar lo establecido en la Ley de Medicamentos, el Reglamento General de la Ley de Medicamentos, los Reglamentos Técnicos y la normativa complementaria concerniente a las Importaciones, Exportaciones y el ingreso de donativos de medicamentos y productos afines.</a:t>
            </a:r>
            <a:endParaRPr lang="es-SV" sz="1500" dirty="0">
              <a:latin typeface="+mj-lt"/>
              <a:cs typeface="Verdana"/>
            </a:endParaRPr>
          </a:p>
          <a:p>
            <a:pPr marL="9526" marR="311952" algn="just">
              <a:spcBef>
                <a:spcPts val="79"/>
              </a:spcBef>
            </a:pPr>
            <a:r>
              <a:rPr lang="es-SV" sz="1500" dirty="0">
                <a:latin typeface="+mj-lt"/>
                <a:cs typeface="Verdana"/>
              </a:rPr>
              <a:t>Algunas de sus funciones son:</a:t>
            </a:r>
          </a:p>
          <a:p>
            <a:pPr marL="9526" marR="311952" algn="just">
              <a:spcBef>
                <a:spcPts val="79"/>
              </a:spcBef>
            </a:pPr>
            <a:endParaRPr lang="es-SV" sz="1500" dirty="0">
              <a:latin typeface="+mj-lt"/>
              <a:cs typeface="Verdana"/>
            </a:endParaRP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500" dirty="0">
                <a:latin typeface="+mj-lt"/>
              </a:rPr>
              <a:t>Recibir, evaluar, tramitar las solicitudes de ingreso al territorio Salvadoreño (Visados </a:t>
            </a:r>
            <a:r>
              <a:rPr lang="es-SV" sz="1500" dirty="0">
                <a:latin typeface="+mj-lt"/>
              </a:rPr>
              <a:t>DNM, </a:t>
            </a:r>
            <a:r>
              <a:rPr lang="es-SV" sz="1500" dirty="0">
                <a:latin typeface="+mj-lt"/>
              </a:rPr>
              <a:t>Visados </a:t>
            </a:r>
            <a:r>
              <a:rPr lang="es-SV" sz="1500" dirty="0">
                <a:latin typeface="+mj-lt"/>
              </a:rPr>
              <a:t>CIEX, </a:t>
            </a:r>
            <a:r>
              <a:rPr lang="es-SV" sz="1500" dirty="0">
                <a:latin typeface="+mj-lt"/>
              </a:rPr>
              <a:t>Visados </a:t>
            </a:r>
            <a:r>
              <a:rPr lang="es-SV" sz="1500" dirty="0">
                <a:latin typeface="+mj-lt"/>
              </a:rPr>
              <a:t>condicionados </a:t>
            </a:r>
            <a:r>
              <a:rPr lang="es-SV" sz="1500" dirty="0">
                <a:latin typeface="+mj-lt"/>
              </a:rPr>
              <a:t>y Permisos </a:t>
            </a:r>
            <a:r>
              <a:rPr lang="es-SV" sz="1500" dirty="0">
                <a:latin typeface="+mj-lt"/>
              </a:rPr>
              <a:t>Especiales) </a:t>
            </a:r>
            <a:r>
              <a:rPr lang="es-SV" sz="1500" dirty="0">
                <a:latin typeface="+mj-lt"/>
              </a:rPr>
              <a:t>de especialidades farmacéuticas, dispositivos médicos, cosméticos, higiénicos, materias primas y productos químicos que cumplan con los requisitos establecidos en los Reglamentos Técnicos e Instrumentos Técnicos Jurídicos</a:t>
            </a:r>
            <a:r>
              <a:rPr lang="es-SV" sz="1500" dirty="0">
                <a:latin typeface="+mj-lt"/>
              </a:rPr>
              <a:t>.</a:t>
            </a:r>
            <a:endParaRPr lang="es-SV" sz="1500" dirty="0">
              <a:latin typeface="+mj-lt"/>
            </a:endParaRP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500" dirty="0">
                <a:latin typeface="+mj-lt"/>
              </a:rPr>
              <a:t>Verificar exportaciones de especialidades farmacéuticas notificadas</a:t>
            </a:r>
            <a:r>
              <a:rPr lang="es-SV" sz="1500" dirty="0">
                <a:latin typeface="+mj-lt"/>
              </a:rPr>
              <a:t>.</a:t>
            </a:r>
            <a:endParaRPr lang="es-SV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14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8397" y="1137375"/>
            <a:ext cx="7315200" cy="428162"/>
          </a:xfrm>
          <a:prstGeom prst="rect">
            <a:avLst/>
          </a:prstGeom>
        </p:spPr>
        <p:txBody>
          <a:bodyPr vert="horz" wrap="square" lIns="0" tIns="55721" rIns="0" bIns="0" rtlCol="0">
            <a:spAutoFit/>
          </a:bodyPr>
          <a:lstStyle/>
          <a:p>
            <a:pPr marL="9526" marR="3811" indent="344339" algn="ctr">
              <a:lnSpc>
                <a:spcPts val="2918"/>
              </a:lnSpc>
              <a:spcBef>
                <a:spcPts val="439"/>
              </a:spcBef>
            </a:pPr>
            <a:r>
              <a:rPr lang="es-SV" sz="1800" b="1" spc="-199" dirty="0"/>
              <a:t>Unidad De Estupefacientes </a:t>
            </a:r>
            <a:endParaRPr sz="1800" b="1" spc="-116" dirty="0"/>
          </a:p>
        </p:txBody>
      </p:sp>
      <p:sp>
        <p:nvSpPr>
          <p:cNvPr id="4" name="object 4"/>
          <p:cNvSpPr/>
          <p:nvPr/>
        </p:nvSpPr>
        <p:spPr>
          <a:xfrm>
            <a:off x="898397" y="1606304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771868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914411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7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4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6" name="object 3"/>
          <p:cNvSpPr txBox="1"/>
          <p:nvPr/>
        </p:nvSpPr>
        <p:spPr>
          <a:xfrm>
            <a:off x="245745" y="1810284"/>
            <a:ext cx="8629650" cy="387782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311952" algn="just">
              <a:spcBef>
                <a:spcPts val="79"/>
              </a:spcBef>
            </a:pPr>
            <a:r>
              <a:rPr lang="es-SV" sz="1350" dirty="0">
                <a:latin typeface="+mj-lt"/>
              </a:rPr>
              <a:t>Tiene por objetivo: </a:t>
            </a:r>
            <a:r>
              <a:rPr lang="es-SV" sz="1350" dirty="0">
                <a:latin typeface="+mj-lt"/>
              </a:rPr>
              <a:t>Realizar </a:t>
            </a:r>
            <a:r>
              <a:rPr lang="es-SV" sz="1350" dirty="0">
                <a:latin typeface="+mj-lt"/>
              </a:rPr>
              <a:t>el control y la </a:t>
            </a:r>
            <a:r>
              <a:rPr lang="es-SV" sz="1350" dirty="0">
                <a:latin typeface="+mj-lt"/>
              </a:rPr>
              <a:t>fiscalización </a:t>
            </a:r>
            <a:r>
              <a:rPr lang="es-SV" sz="1350" dirty="0">
                <a:latin typeface="+mj-lt"/>
              </a:rPr>
              <a:t>de la importación, exportación, fabricación, comercialización, prescripción y uso de los medicamentos clasificados como estupefacientes, psicotrópicos, precursores químicos  y agregados.</a:t>
            </a:r>
          </a:p>
          <a:p>
            <a:pPr marL="9526" marR="311952" algn="just">
              <a:spcBef>
                <a:spcPts val="79"/>
              </a:spcBef>
            </a:pPr>
            <a:endParaRPr lang="es-SV" sz="1350" dirty="0">
              <a:latin typeface="+mj-lt"/>
            </a:endParaRPr>
          </a:p>
          <a:p>
            <a:pPr marL="9526" marR="311952" algn="just">
              <a:spcBef>
                <a:spcPts val="79"/>
              </a:spcBef>
            </a:pPr>
            <a:r>
              <a:rPr lang="es-SV" sz="1350" dirty="0">
                <a:latin typeface="+mj-lt"/>
              </a:rPr>
              <a:t>FUNCIONES:</a:t>
            </a:r>
          </a:p>
          <a:p>
            <a:pPr marL="223838" marR="311952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350" dirty="0">
                <a:latin typeface="+mj-lt"/>
              </a:rPr>
              <a:t>Verificar </a:t>
            </a:r>
            <a:r>
              <a:rPr lang="es-SV" sz="1350" dirty="0">
                <a:latin typeface="+mj-lt"/>
              </a:rPr>
              <a:t>el cumplimiento de los requisitos necesarios para el otorgamiento de permisos especiales en el caso de medicamentos o sustancias controladas.</a:t>
            </a:r>
          </a:p>
          <a:p>
            <a:pPr marL="223838" marR="311952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350" dirty="0">
                <a:latin typeface="+mj-lt"/>
              </a:rPr>
              <a:t>Regular</a:t>
            </a:r>
            <a:r>
              <a:rPr lang="es-SV" sz="1350" dirty="0">
                <a:latin typeface="+mj-lt"/>
              </a:rPr>
              <a:t>, dentro de sus competencias, la importación y consumo de los productos regulados en la Ley de Actividades Relativas a las Drogas y el Reglamento de estupefacientes, Psicotrópicos y </a:t>
            </a:r>
            <a:r>
              <a:rPr lang="es-SV" sz="1350" dirty="0">
                <a:latin typeface="+mj-lt"/>
              </a:rPr>
              <a:t>Agregados.</a:t>
            </a:r>
            <a:endParaRPr lang="es-SV" sz="1350" dirty="0">
              <a:latin typeface="+mj-lt"/>
            </a:endParaRPr>
          </a:p>
          <a:p>
            <a:pPr marL="223838" marR="311952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350" dirty="0">
                <a:latin typeface="+mj-lt"/>
              </a:rPr>
              <a:t>Imprimir y entregar los recetarios especiales para la prescripción de estupefacientes, psicotrópicos, precursores químicos  y agregados.</a:t>
            </a:r>
          </a:p>
          <a:p>
            <a:pPr marL="223838" marR="311952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350" dirty="0">
                <a:latin typeface="+mj-lt"/>
              </a:rPr>
              <a:t>Autorizar </a:t>
            </a:r>
            <a:r>
              <a:rPr lang="es-SV" sz="1350" dirty="0">
                <a:latin typeface="+mj-lt"/>
              </a:rPr>
              <a:t>permisos de importación, exportación, comercialización, distribución de sustancias y productos sujetos a fiscalización especial.</a:t>
            </a:r>
          </a:p>
          <a:p>
            <a:pPr marL="223838" marR="311952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350" dirty="0">
                <a:latin typeface="+mj-lt"/>
              </a:rPr>
              <a:t>Revisión </a:t>
            </a:r>
            <a:r>
              <a:rPr lang="es-SV" sz="1350" dirty="0">
                <a:latin typeface="+mj-lt"/>
              </a:rPr>
              <a:t>de libros y sustancias controladas.</a:t>
            </a:r>
          </a:p>
          <a:p>
            <a:pPr marL="223838" marR="311952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350" dirty="0">
                <a:latin typeface="+mj-lt"/>
              </a:rPr>
              <a:t>Autorización </a:t>
            </a:r>
            <a:r>
              <a:rPr lang="es-SV" sz="1350" dirty="0">
                <a:latin typeface="+mj-lt"/>
              </a:rPr>
              <a:t>de transferencia de medicamentos controlados.</a:t>
            </a:r>
          </a:p>
          <a:p>
            <a:pPr marL="223838" marR="311952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350" dirty="0">
                <a:latin typeface="+mj-lt"/>
              </a:rPr>
              <a:t>Coordinar </a:t>
            </a:r>
            <a:r>
              <a:rPr lang="es-SV" sz="1350" dirty="0">
                <a:latin typeface="+mj-lt"/>
              </a:rPr>
              <a:t>el trabajo conjunto con otras instituciones del Estado como la PNC/DAN, Fiscalía, CNA y otras relacionadas con el que hacer de sustancias y productos sujetos a fiscalización especial.</a:t>
            </a:r>
          </a:p>
          <a:p>
            <a:pPr marL="9526" marR="311952" algn="just">
              <a:spcBef>
                <a:spcPts val="79"/>
              </a:spcBef>
            </a:pPr>
            <a:endParaRPr lang="es-SV" sz="135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8397" y="1137375"/>
            <a:ext cx="7315200" cy="428162"/>
          </a:xfrm>
          <a:prstGeom prst="rect">
            <a:avLst/>
          </a:prstGeom>
        </p:spPr>
        <p:txBody>
          <a:bodyPr vert="horz" wrap="square" lIns="0" tIns="55721" rIns="0" bIns="0" rtlCol="0">
            <a:spAutoFit/>
          </a:bodyPr>
          <a:lstStyle/>
          <a:p>
            <a:pPr marL="9526" marR="3811" indent="344339" algn="ctr">
              <a:lnSpc>
                <a:spcPts val="2918"/>
              </a:lnSpc>
              <a:spcBef>
                <a:spcPts val="439"/>
              </a:spcBef>
            </a:pPr>
            <a:r>
              <a:rPr lang="es-SV" sz="1800" b="1" spc="-116" dirty="0"/>
              <a:t>Unidad de Litigios Regulatorios</a:t>
            </a:r>
            <a:endParaRPr sz="1800" b="1" spc="-116" dirty="0"/>
          </a:p>
        </p:txBody>
      </p:sp>
      <p:sp>
        <p:nvSpPr>
          <p:cNvPr id="4" name="object 4"/>
          <p:cNvSpPr/>
          <p:nvPr/>
        </p:nvSpPr>
        <p:spPr>
          <a:xfrm>
            <a:off x="898397" y="1606304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7718681" y="5559092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672092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4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5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7" name="object 3"/>
          <p:cNvSpPr txBox="1"/>
          <p:nvPr/>
        </p:nvSpPr>
        <p:spPr>
          <a:xfrm>
            <a:off x="898397" y="1873838"/>
            <a:ext cx="7315200" cy="269445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marR="305284" algn="just">
              <a:lnSpc>
                <a:spcPct val="120000"/>
              </a:lnSpc>
              <a:spcBef>
                <a:spcPts val="75"/>
              </a:spcBef>
            </a:pPr>
            <a:r>
              <a:rPr lang="es-SV" sz="1350" dirty="0">
                <a:latin typeface="+mj-lt"/>
                <a:cs typeface="Verdana"/>
              </a:rPr>
              <a:t>Tiene por objetivo </a:t>
            </a:r>
            <a:r>
              <a:rPr lang="es-SV" sz="1350" dirty="0"/>
              <a:t>Dar apoyo técnico y especializado a la Dirección Ejecutiva en el ejercicio de su potestad sancionatoria, así como a la Junta de Delegados en el ejercicio de su potestad autorizatoria.</a:t>
            </a:r>
            <a:endParaRPr lang="es-SV" sz="1350" dirty="0">
              <a:latin typeface="+mj-lt"/>
            </a:endParaRPr>
          </a:p>
          <a:p>
            <a:pPr marL="9526" marR="305284" algn="just">
              <a:lnSpc>
                <a:spcPct val="120000"/>
              </a:lnSpc>
              <a:spcBef>
                <a:spcPts val="75"/>
              </a:spcBef>
            </a:pPr>
            <a:endParaRPr lang="es-SV" sz="1350" dirty="0">
              <a:latin typeface="+mj-lt"/>
              <a:cs typeface="Verdana"/>
            </a:endParaRPr>
          </a:p>
          <a:p>
            <a:pPr marL="9526" marR="305284" algn="just">
              <a:lnSpc>
                <a:spcPct val="120000"/>
              </a:lnSpc>
              <a:spcBef>
                <a:spcPts val="75"/>
              </a:spcBef>
            </a:pPr>
            <a:r>
              <a:rPr lang="es-SV" sz="1350" dirty="0">
                <a:latin typeface="+mj-lt"/>
                <a:cs typeface="Verdana"/>
              </a:rPr>
              <a:t>Algunas de sus funciones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/>
              <a:t>Tramitación, inicio y finalización de Procedimientos Administrativos Sancionadores (ordinario o simplificado</a:t>
            </a:r>
            <a:r>
              <a:rPr lang="es-SV" sz="1350" dirty="0"/>
              <a:t>)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/>
              <a:t>Tramitación de los Procedimientos de Cancelación de Registro Sanitario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Apoyo </a:t>
            </a:r>
            <a:r>
              <a:rPr lang="es-SV" sz="1350" dirty="0">
                <a:latin typeface="+mj-lt"/>
              </a:rPr>
              <a:t>técnico y especializado en la imposición de las sanciones que realiza la Dirección </a:t>
            </a:r>
            <a:r>
              <a:rPr lang="es-SV" sz="1350" dirty="0">
                <a:latin typeface="+mj-lt"/>
              </a:rPr>
              <a:t>Ejecutiva.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Apoyo </a:t>
            </a:r>
            <a:r>
              <a:rPr lang="es-SV" sz="1350" dirty="0">
                <a:latin typeface="+mj-lt"/>
              </a:rPr>
              <a:t>Técnico y especializado en la adopción de medidas cautelares por parte de la Dirección </a:t>
            </a:r>
            <a:r>
              <a:rPr lang="es-SV" sz="1350" dirty="0">
                <a:latin typeface="+mj-lt"/>
              </a:rPr>
              <a:t>Ejecutiva.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Apoyo </a:t>
            </a:r>
            <a:r>
              <a:rPr lang="es-SV" sz="1350" dirty="0">
                <a:latin typeface="+mj-lt"/>
              </a:rPr>
              <a:t>Técnico y especializado en los demás ámbitos que la Dirección Ejecutiva ejercite su potestad sancionadora</a:t>
            </a:r>
            <a:r>
              <a:rPr lang="es-SV" sz="1350" dirty="0">
                <a:latin typeface="+mj-lt"/>
              </a:rPr>
              <a:t>.</a:t>
            </a:r>
            <a:endParaRPr lang="es-SV" sz="135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188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258" y="1070197"/>
            <a:ext cx="7315201" cy="428162"/>
          </a:xfrm>
          <a:prstGeom prst="rect">
            <a:avLst/>
          </a:prstGeom>
        </p:spPr>
        <p:txBody>
          <a:bodyPr vert="horz" wrap="square" lIns="0" tIns="55721" rIns="0" bIns="0" rtlCol="0">
            <a:spAutoFit/>
          </a:bodyPr>
          <a:lstStyle/>
          <a:p>
            <a:pPr marL="1807891" marR="3811" indent="-1700255" algn="ctr">
              <a:lnSpc>
                <a:spcPts val="2918"/>
              </a:lnSpc>
              <a:spcBef>
                <a:spcPts val="439"/>
              </a:spcBef>
            </a:pPr>
            <a:r>
              <a:rPr lang="es-SV" sz="1800" b="1" spc="-128" dirty="0"/>
              <a:t>Unidad de Registro de Establecimientos y Poderes</a:t>
            </a:r>
            <a:endParaRPr sz="1800" b="1" spc="-27" dirty="0"/>
          </a:p>
        </p:txBody>
      </p:sp>
      <p:sp>
        <p:nvSpPr>
          <p:cNvPr id="7" name="object 7"/>
          <p:cNvSpPr/>
          <p:nvPr/>
        </p:nvSpPr>
        <p:spPr>
          <a:xfrm>
            <a:off x="905256" y="1563751"/>
            <a:ext cx="7315200" cy="155733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7699915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348323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4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5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125731" y="1719483"/>
            <a:ext cx="8874253" cy="375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14"/>
              </a:spcBef>
              <a:spcAft>
                <a:spcPts val="600"/>
              </a:spcAft>
            </a:pP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Tiene por Objetivo: Calificar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jurídicamente y darles trámite a  las solicitudes de autorización e inscripción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por Apertura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de establecimientos farmacéuticos y sus post registros;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Poderes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y contratos y sus post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registros; Autorizaciones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de post registros en Productos farmacéuticos e insumos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médicos,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Autorización 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inscripción de importadores</a:t>
            </a:r>
            <a:r>
              <a:rPr lang="es-SV" sz="135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514"/>
              </a:spcBef>
              <a:spcAft>
                <a:spcPts val="600"/>
              </a:spcAft>
            </a:pPr>
            <a:endParaRPr lang="es-SV" sz="135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SzPts val="1200"/>
              <a:tabLst>
                <a:tab pos="1424464" algn="l"/>
              </a:tabLst>
            </a:pPr>
            <a:r>
              <a:rPr lang="es-SV" sz="1350" dirty="0"/>
              <a:t>Algunas de sus funciones son: </a:t>
            </a:r>
          </a:p>
          <a:p>
            <a:pPr marL="257175" indent="-257175" algn="just">
              <a:buSzPts val="1200"/>
              <a:buFont typeface="Wingdings" panose="05000000000000000000" pitchFamily="2" charset="2"/>
              <a:buChar char="§"/>
              <a:tabLst>
                <a:tab pos="1424464" algn="l"/>
              </a:tabLst>
            </a:pPr>
            <a:r>
              <a:rPr lang="es-SV" sz="1350" dirty="0"/>
              <a:t>Calificar y verificar jurídicamente, las solicitudes de trámites Apertura de establecimientos farmacéuticos y sus post </a:t>
            </a:r>
            <a:r>
              <a:rPr lang="es-SV" sz="1350" dirty="0"/>
              <a:t>registros;</a:t>
            </a:r>
            <a:endParaRPr lang="es-SV" sz="1350" dirty="0"/>
          </a:p>
          <a:p>
            <a:pPr marL="257175" indent="-257175" algn="just">
              <a:buSzPts val="1200"/>
              <a:buFont typeface="Wingdings" panose="05000000000000000000" pitchFamily="2" charset="2"/>
              <a:buChar char="§"/>
              <a:tabLst>
                <a:tab pos="1424464" algn="l"/>
              </a:tabLst>
            </a:pPr>
            <a:r>
              <a:rPr lang="es-SV" sz="1350" dirty="0"/>
              <a:t>Calificar y verificar  jurídicamente, las solicitudes de trámites de Poderes y Contratos y sus post registros: llevando un registro público de las inscripciones de los poderes de los Profesionales y Apoderados Responsables, de los contratos de fabricación y acondicionamiento  de los productos sanitarios  que se inscriban en la Dirección y de los Poderes de Distribución; así como de las revocatorias y renuncias de los Profesionales y Apoderados Responsables. </a:t>
            </a:r>
          </a:p>
          <a:p>
            <a:pPr marL="257175" indent="-257175" algn="just">
              <a:buSzPts val="1200"/>
              <a:buFont typeface="Wingdings" panose="05000000000000000000" pitchFamily="2" charset="2"/>
              <a:buChar char="§"/>
            </a:pPr>
            <a:r>
              <a:rPr lang="es-SV" sz="1350" dirty="0"/>
              <a:t>Calificar y verificar  jurídicamente, las solicitudes de trámites Autorizaciones de post registros en Productos farmacéuticos e insumos </a:t>
            </a:r>
            <a:r>
              <a:rPr lang="es-SV" sz="1350" dirty="0"/>
              <a:t>médicos.</a:t>
            </a:r>
            <a:endParaRPr lang="es-SV" sz="1350" dirty="0"/>
          </a:p>
          <a:p>
            <a:pPr marL="257175" indent="-257175" algn="just">
              <a:buSzPts val="1200"/>
              <a:buFont typeface="Wingdings" panose="05000000000000000000" pitchFamily="2" charset="2"/>
              <a:buChar char="§"/>
            </a:pPr>
            <a:r>
              <a:rPr lang="es-SV" sz="1350" dirty="0"/>
              <a:t>Calificar y verificar  jurídicamente, las solicitudes de trámites inscripción de importadores. Registro e Inscripción de Importadores de Productos Cosméticos, Higiénicos, materias primas, productos químicos e insumos médicos. Y sus post registros Modificación </a:t>
            </a:r>
            <a:r>
              <a:rPr lang="es-SV" sz="1350" spc="-98" dirty="0">
                <a:ea typeface="Liberation Sans Narrow"/>
                <a:cs typeface="Arial" panose="020B0604020202020204" pitchFamily="34" charset="0"/>
              </a:rPr>
              <a:t>al registro por importación.</a:t>
            </a:r>
          </a:p>
        </p:txBody>
      </p:sp>
    </p:spTree>
    <p:extLst>
      <p:ext uri="{BB962C8B-B14F-4D97-AF65-F5344CB8AC3E}">
        <p14:creationId xmlns:p14="http://schemas.microsoft.com/office/powerpoint/2010/main" val="18565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258" y="1070197"/>
            <a:ext cx="7315201" cy="428162"/>
          </a:xfrm>
          <a:prstGeom prst="rect">
            <a:avLst/>
          </a:prstGeom>
        </p:spPr>
        <p:txBody>
          <a:bodyPr vert="horz" wrap="square" lIns="0" tIns="55721" rIns="0" bIns="0" rtlCol="0">
            <a:spAutoFit/>
          </a:bodyPr>
          <a:lstStyle/>
          <a:p>
            <a:pPr marL="1807891" marR="3811" indent="-1700255" algn="ctr">
              <a:lnSpc>
                <a:spcPts val="2918"/>
              </a:lnSpc>
              <a:spcBef>
                <a:spcPts val="439"/>
              </a:spcBef>
            </a:pPr>
            <a:r>
              <a:rPr lang="es-SV" sz="1800" b="1" spc="-128" dirty="0"/>
              <a:t>Unidad de Promoción y Publicidad</a:t>
            </a:r>
            <a:endParaRPr sz="1800" b="1" spc="-27" dirty="0"/>
          </a:p>
        </p:txBody>
      </p:sp>
      <p:sp>
        <p:nvSpPr>
          <p:cNvPr id="7" name="object 7"/>
          <p:cNvSpPr/>
          <p:nvPr/>
        </p:nvSpPr>
        <p:spPr>
          <a:xfrm>
            <a:off x="905256" y="1563751"/>
            <a:ext cx="7315200" cy="155733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7695651" y="5559092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235476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5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9" name="object 3"/>
          <p:cNvSpPr txBox="1"/>
          <p:nvPr/>
        </p:nvSpPr>
        <p:spPr>
          <a:xfrm>
            <a:off x="742857" y="2102368"/>
            <a:ext cx="7477601" cy="250308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algn="just"/>
            <a:r>
              <a:rPr lang="es-SV" sz="1350" spc="-19" dirty="0">
                <a:latin typeface="+mj-lt"/>
                <a:cs typeface="Verdana"/>
              </a:rPr>
              <a:t>Tiene por objetivo: </a:t>
            </a:r>
            <a:r>
              <a:rPr lang="es-SV" sz="1350" dirty="0"/>
              <a:t>Calificar la promoción y publicidad de medicamentos, previamente a su difusión en los diferentes medios de comunicación, además de monitorear la misma con el fin de tener un control post autorización</a:t>
            </a:r>
            <a:r>
              <a:rPr lang="es-SV" sz="1350" dirty="0"/>
              <a:t>.</a:t>
            </a:r>
          </a:p>
          <a:p>
            <a:pPr algn="just"/>
            <a:endParaRPr lang="es-SV" sz="1350" dirty="0"/>
          </a:p>
          <a:p>
            <a:pPr marL="9526" algn="just"/>
            <a:r>
              <a:rPr lang="es-SV" sz="1350" spc="-11" dirty="0">
                <a:cs typeface="Verdana"/>
              </a:rPr>
              <a:t>Algunas </a:t>
            </a:r>
            <a:r>
              <a:rPr lang="es-SV" sz="1350" spc="60" dirty="0">
                <a:cs typeface="Verdana"/>
              </a:rPr>
              <a:t>de</a:t>
            </a:r>
            <a:r>
              <a:rPr lang="es-SV" sz="1350" spc="-165" dirty="0">
                <a:cs typeface="Verdana"/>
              </a:rPr>
              <a:t> </a:t>
            </a:r>
            <a:r>
              <a:rPr lang="es-SV" sz="1350" spc="-105" dirty="0">
                <a:cs typeface="Verdana"/>
              </a:rPr>
              <a:t>sus  f</a:t>
            </a:r>
            <a:r>
              <a:rPr lang="es-SV" sz="1350" spc="-31" dirty="0">
                <a:cs typeface="Verdana"/>
              </a:rPr>
              <a:t>unciones son</a:t>
            </a:r>
            <a:r>
              <a:rPr lang="es-SV" sz="1350" spc="-31" dirty="0">
                <a:cs typeface="Verdana"/>
              </a:rPr>
              <a:t>:</a:t>
            </a:r>
          </a:p>
          <a:p>
            <a:pPr marL="9526" algn="just"/>
            <a:endParaRPr lang="es-SV" sz="1350" spc="-31" dirty="0">
              <a:cs typeface="Verdana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350" dirty="0"/>
              <a:t>Calificar la promoción y publicidad de medicamentos de acuerdo a lo establecido en la normativa aplicable vigente.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350" dirty="0"/>
              <a:t>Monitorear la promoción y publicidad de medicamentos que se difunde en los diferentes medios de comunicación.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SV" sz="1350" dirty="0"/>
              <a:t>Representar a la Dirección Nacional de Medicamentos en cualquier evento relacionado con las funciones mismas del cargo.</a:t>
            </a:r>
          </a:p>
        </p:txBody>
      </p:sp>
    </p:spTree>
    <p:extLst>
      <p:ext uri="{BB962C8B-B14F-4D97-AF65-F5344CB8AC3E}">
        <p14:creationId xmlns:p14="http://schemas.microsoft.com/office/powerpoint/2010/main" val="222186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6" y="1075660"/>
            <a:ext cx="7315200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93" dirty="0"/>
              <a:t>Dirección</a:t>
            </a:r>
            <a:r>
              <a:rPr lang="es-SV" b="1" spc="-267" dirty="0"/>
              <a:t> </a:t>
            </a:r>
            <a:r>
              <a:rPr lang="es-SV" b="1" dirty="0"/>
              <a:t>N</a:t>
            </a:r>
            <a:r>
              <a:rPr lang="es-SV" b="1" dirty="0" smtClean="0"/>
              <a:t>acional</a:t>
            </a:r>
            <a:endParaRPr lang="es-SV" b="1" dirty="0"/>
          </a:p>
        </p:txBody>
      </p:sp>
      <p:sp>
        <p:nvSpPr>
          <p:cNvPr id="3" name="object 3"/>
          <p:cNvSpPr txBox="1"/>
          <p:nvPr/>
        </p:nvSpPr>
        <p:spPr>
          <a:xfrm>
            <a:off x="932785" y="1801562"/>
            <a:ext cx="7295673" cy="3592171"/>
          </a:xfrm>
          <a:prstGeom prst="rect">
            <a:avLst/>
          </a:prstGeom>
        </p:spPr>
        <p:txBody>
          <a:bodyPr vert="horz" wrap="square" lIns="0" tIns="9050" rIns="0" bIns="0" rtlCol="0">
            <a:spAutoFit/>
          </a:bodyPr>
          <a:lstStyle/>
          <a:p>
            <a:pPr marL="9526" marR="3811" algn="just">
              <a:spcBef>
                <a:spcPts val="71"/>
              </a:spcBef>
            </a:pPr>
            <a:r>
              <a:rPr sz="1350" spc="-143" dirty="0">
                <a:latin typeface="+mj-lt"/>
                <a:cs typeface="Verdana"/>
              </a:rPr>
              <a:t>Es</a:t>
            </a:r>
            <a:r>
              <a:rPr sz="1350" spc="-75" dirty="0">
                <a:latin typeface="+mj-lt"/>
                <a:cs typeface="Verdana"/>
              </a:rPr>
              <a:t> </a:t>
            </a:r>
            <a:r>
              <a:rPr sz="1350" spc="-15" dirty="0">
                <a:latin typeface="+mj-lt"/>
                <a:cs typeface="Verdana"/>
              </a:rPr>
              <a:t>por</a:t>
            </a:r>
            <a:r>
              <a:rPr sz="1350" spc="-75" dirty="0">
                <a:latin typeface="+mj-lt"/>
                <a:cs typeface="Verdana"/>
              </a:rPr>
              <a:t> </a:t>
            </a:r>
            <a:r>
              <a:rPr sz="1350" spc="33" dirty="0">
                <a:latin typeface="+mj-lt"/>
                <a:cs typeface="Verdana"/>
              </a:rPr>
              <a:t>delegación</a:t>
            </a:r>
            <a:r>
              <a:rPr sz="1350" spc="-75" dirty="0">
                <a:latin typeface="+mj-lt"/>
                <a:cs typeface="Verdana"/>
              </a:rPr>
              <a:t> </a:t>
            </a:r>
            <a:r>
              <a:rPr sz="1350" spc="64" dirty="0">
                <a:latin typeface="+mj-lt"/>
                <a:cs typeface="Verdana"/>
              </a:rPr>
              <a:t>de</a:t>
            </a:r>
            <a:r>
              <a:rPr sz="1350" spc="-83" dirty="0">
                <a:latin typeface="+mj-lt"/>
                <a:cs typeface="Verdana"/>
              </a:rPr>
              <a:t> </a:t>
            </a:r>
            <a:r>
              <a:rPr sz="1350" spc="8" dirty="0">
                <a:latin typeface="+mj-lt"/>
                <a:cs typeface="Verdana"/>
              </a:rPr>
              <a:t>la</a:t>
            </a:r>
            <a:r>
              <a:rPr sz="1350" spc="-86" dirty="0">
                <a:latin typeface="+mj-lt"/>
                <a:cs typeface="Verdana"/>
              </a:rPr>
              <a:t> </a:t>
            </a:r>
            <a:r>
              <a:rPr sz="1350" dirty="0">
                <a:latin typeface="+mj-lt"/>
                <a:cs typeface="Verdana"/>
              </a:rPr>
              <a:t>Autoridad</a:t>
            </a:r>
            <a:r>
              <a:rPr sz="1350" spc="-75" dirty="0">
                <a:latin typeface="+mj-lt"/>
                <a:cs typeface="Verdana"/>
              </a:rPr>
              <a:t> </a:t>
            </a:r>
            <a:r>
              <a:rPr sz="1350" spc="-15" dirty="0">
                <a:latin typeface="+mj-lt"/>
                <a:cs typeface="Verdana"/>
              </a:rPr>
              <a:t>Máxima,</a:t>
            </a:r>
            <a:r>
              <a:rPr sz="1350" spc="-83" dirty="0">
                <a:latin typeface="+mj-lt"/>
                <a:cs typeface="Verdana"/>
              </a:rPr>
              <a:t> </a:t>
            </a:r>
            <a:r>
              <a:rPr sz="1350" spc="-19" dirty="0">
                <a:latin typeface="+mj-lt"/>
                <a:cs typeface="Verdana"/>
              </a:rPr>
              <a:t>el</a:t>
            </a:r>
            <a:r>
              <a:rPr sz="1350" spc="-64" dirty="0">
                <a:latin typeface="+mj-lt"/>
                <a:cs typeface="Verdana"/>
              </a:rPr>
              <a:t> </a:t>
            </a:r>
            <a:r>
              <a:rPr sz="1350" spc="31" dirty="0">
                <a:latin typeface="+mj-lt"/>
                <a:cs typeface="Verdana"/>
              </a:rPr>
              <a:t>que</a:t>
            </a:r>
            <a:r>
              <a:rPr sz="1350" spc="-75" dirty="0">
                <a:latin typeface="+mj-lt"/>
                <a:cs typeface="Verdana"/>
              </a:rPr>
              <a:t> </a:t>
            </a:r>
            <a:r>
              <a:rPr sz="1350" dirty="0">
                <a:latin typeface="+mj-lt"/>
                <a:cs typeface="Verdana"/>
              </a:rPr>
              <a:t>ejerce</a:t>
            </a:r>
            <a:r>
              <a:rPr sz="1350" spc="-83" dirty="0">
                <a:latin typeface="+mj-lt"/>
                <a:cs typeface="Verdana"/>
              </a:rPr>
              <a:t> </a:t>
            </a:r>
            <a:r>
              <a:rPr sz="1350" spc="8" dirty="0">
                <a:latin typeface="+mj-lt"/>
                <a:cs typeface="Verdana"/>
              </a:rPr>
              <a:t>la</a:t>
            </a:r>
            <a:r>
              <a:rPr sz="1350" spc="-86" dirty="0">
                <a:latin typeface="+mj-lt"/>
                <a:cs typeface="Verdana"/>
              </a:rPr>
              <a:t> </a:t>
            </a:r>
            <a:r>
              <a:rPr sz="1350" spc="-8" dirty="0">
                <a:latin typeface="+mj-lt"/>
                <a:cs typeface="Verdana"/>
              </a:rPr>
              <a:t>Representación</a:t>
            </a:r>
            <a:r>
              <a:rPr sz="1350" spc="-75" dirty="0">
                <a:latin typeface="+mj-lt"/>
                <a:cs typeface="Verdana"/>
              </a:rPr>
              <a:t> </a:t>
            </a:r>
            <a:r>
              <a:rPr sz="1350" spc="-4" dirty="0">
                <a:latin typeface="+mj-lt"/>
                <a:cs typeface="Verdana"/>
              </a:rPr>
              <a:t>Legal</a:t>
            </a:r>
            <a:r>
              <a:rPr sz="1350" spc="-64" dirty="0">
                <a:latin typeface="+mj-lt"/>
                <a:cs typeface="Verdana"/>
              </a:rPr>
              <a:t> </a:t>
            </a:r>
            <a:r>
              <a:rPr sz="1350" spc="64" dirty="0">
                <a:latin typeface="+mj-lt"/>
                <a:cs typeface="Verdana"/>
              </a:rPr>
              <a:t>de</a:t>
            </a:r>
            <a:r>
              <a:rPr sz="1350" spc="-83" dirty="0">
                <a:latin typeface="+mj-lt"/>
                <a:cs typeface="Verdana"/>
              </a:rPr>
              <a:t> </a:t>
            </a:r>
            <a:r>
              <a:rPr sz="1350" spc="8" dirty="0">
                <a:latin typeface="+mj-lt"/>
                <a:cs typeface="Verdana"/>
              </a:rPr>
              <a:t>la</a:t>
            </a:r>
            <a:r>
              <a:rPr sz="1350" spc="-86" dirty="0">
                <a:latin typeface="+mj-lt"/>
                <a:cs typeface="Verdana"/>
              </a:rPr>
              <a:t> </a:t>
            </a:r>
            <a:r>
              <a:rPr sz="1350" spc="4" dirty="0">
                <a:latin typeface="+mj-lt"/>
                <a:cs typeface="Verdana"/>
              </a:rPr>
              <a:t>Dirección  </a:t>
            </a:r>
            <a:r>
              <a:rPr sz="1350" spc="19" dirty="0">
                <a:latin typeface="+mj-lt"/>
                <a:cs typeface="Verdana"/>
              </a:rPr>
              <a:t>Nacional </a:t>
            </a:r>
            <a:r>
              <a:rPr sz="1350" spc="64" dirty="0">
                <a:latin typeface="+mj-lt"/>
                <a:cs typeface="Verdana"/>
              </a:rPr>
              <a:t>de </a:t>
            </a:r>
            <a:r>
              <a:rPr sz="1350" spc="4" dirty="0">
                <a:latin typeface="+mj-lt"/>
                <a:cs typeface="Verdana"/>
              </a:rPr>
              <a:t>Medicamentos, </a:t>
            </a:r>
            <a:r>
              <a:rPr sz="1350" spc="11" dirty="0">
                <a:latin typeface="+mj-lt"/>
                <a:cs typeface="Verdana"/>
              </a:rPr>
              <a:t>en </a:t>
            </a:r>
            <a:r>
              <a:rPr sz="1350" spc="33" dirty="0">
                <a:latin typeface="+mj-lt"/>
                <a:cs typeface="Verdana"/>
              </a:rPr>
              <a:t>toda </a:t>
            </a:r>
            <a:r>
              <a:rPr sz="1350" spc="11" dirty="0">
                <a:latin typeface="+mj-lt"/>
                <a:cs typeface="Verdana"/>
              </a:rPr>
              <a:t>clase </a:t>
            </a:r>
            <a:r>
              <a:rPr sz="1350" spc="64" dirty="0">
                <a:latin typeface="+mj-lt"/>
                <a:cs typeface="Verdana"/>
              </a:rPr>
              <a:t>de </a:t>
            </a:r>
            <a:r>
              <a:rPr sz="1350" spc="-52" dirty="0">
                <a:latin typeface="+mj-lt"/>
                <a:cs typeface="Verdana"/>
              </a:rPr>
              <a:t>asuntos, </a:t>
            </a:r>
            <a:r>
              <a:rPr sz="1350" spc="-11" dirty="0">
                <a:latin typeface="+mj-lt"/>
                <a:cs typeface="Verdana"/>
              </a:rPr>
              <a:t>le </a:t>
            </a:r>
            <a:r>
              <a:rPr sz="1350" spc="38" dirty="0">
                <a:latin typeface="+mj-lt"/>
                <a:cs typeface="Verdana"/>
              </a:rPr>
              <a:t>compete </a:t>
            </a:r>
            <a:r>
              <a:rPr sz="1350" spc="8" dirty="0">
                <a:latin typeface="+mj-lt"/>
                <a:cs typeface="Verdana"/>
              </a:rPr>
              <a:t>la </a:t>
            </a:r>
            <a:r>
              <a:rPr sz="1350" spc="-8" dirty="0">
                <a:latin typeface="+mj-lt"/>
                <a:cs typeface="Verdana"/>
              </a:rPr>
              <a:t>vigilancia </a:t>
            </a:r>
            <a:r>
              <a:rPr sz="1350" spc="64" dirty="0">
                <a:latin typeface="+mj-lt"/>
                <a:cs typeface="Verdana"/>
              </a:rPr>
              <a:t>de </a:t>
            </a:r>
            <a:r>
              <a:rPr sz="1350" spc="8" dirty="0">
                <a:latin typeface="+mj-lt"/>
                <a:cs typeface="Verdana"/>
              </a:rPr>
              <a:t>la </a:t>
            </a:r>
            <a:r>
              <a:rPr sz="1350" spc="19" dirty="0">
                <a:latin typeface="+mj-lt"/>
                <a:cs typeface="Verdana"/>
              </a:rPr>
              <a:t>marcha  </a:t>
            </a:r>
            <a:r>
              <a:rPr sz="1350" dirty="0">
                <a:latin typeface="+mj-lt"/>
                <a:cs typeface="Verdana"/>
              </a:rPr>
              <a:t>eficiente </a:t>
            </a:r>
            <a:r>
              <a:rPr sz="1350" spc="64" dirty="0">
                <a:latin typeface="+mj-lt"/>
                <a:cs typeface="Verdana"/>
              </a:rPr>
              <a:t>de </a:t>
            </a:r>
            <a:r>
              <a:rPr sz="1350" spc="8" dirty="0">
                <a:latin typeface="+mj-lt"/>
                <a:cs typeface="Verdana"/>
              </a:rPr>
              <a:t>la </a:t>
            </a:r>
            <a:r>
              <a:rPr sz="1350" spc="-8" dirty="0">
                <a:latin typeface="+mj-lt"/>
                <a:cs typeface="Verdana"/>
              </a:rPr>
              <a:t>Dirección. </a:t>
            </a:r>
            <a:endParaRPr lang="es-SV" sz="1350" spc="-8" dirty="0">
              <a:latin typeface="+mj-lt"/>
              <a:cs typeface="Verdana"/>
            </a:endParaRPr>
          </a:p>
          <a:p>
            <a:pPr marL="9526" marR="3811" algn="just">
              <a:spcBef>
                <a:spcPts val="71"/>
              </a:spcBef>
            </a:pPr>
            <a:endParaRPr lang="es-SV" sz="1350" spc="-8" dirty="0">
              <a:latin typeface="+mj-lt"/>
              <a:cs typeface="Verdana"/>
            </a:endParaRPr>
          </a:p>
          <a:p>
            <a:pPr marL="9526" marR="3811" algn="just">
              <a:spcBef>
                <a:spcPts val="71"/>
              </a:spcBef>
            </a:pPr>
            <a:r>
              <a:rPr sz="1350" spc="-64" dirty="0">
                <a:latin typeface="+mj-lt"/>
                <a:cs typeface="Verdana"/>
              </a:rPr>
              <a:t>Entre </a:t>
            </a:r>
            <a:r>
              <a:rPr sz="1350" spc="-120" dirty="0">
                <a:latin typeface="+mj-lt"/>
                <a:cs typeface="Verdana"/>
              </a:rPr>
              <a:t>sus </a:t>
            </a:r>
            <a:r>
              <a:rPr sz="1350" spc="-33" dirty="0">
                <a:latin typeface="+mj-lt"/>
                <a:cs typeface="Verdana"/>
              </a:rPr>
              <a:t>objetivos </a:t>
            </a:r>
            <a:r>
              <a:rPr sz="1350" spc="-23" dirty="0">
                <a:latin typeface="+mj-lt"/>
                <a:cs typeface="Verdana"/>
              </a:rPr>
              <a:t>está </a:t>
            </a:r>
            <a:r>
              <a:rPr sz="1350" spc="-19" dirty="0">
                <a:latin typeface="+mj-lt"/>
                <a:cs typeface="Verdana"/>
              </a:rPr>
              <a:t>el </a:t>
            </a:r>
            <a:r>
              <a:rPr sz="1350" spc="64" dirty="0">
                <a:latin typeface="+mj-lt"/>
                <a:cs typeface="Verdana"/>
              </a:rPr>
              <a:t>de </a:t>
            </a:r>
            <a:r>
              <a:rPr sz="1350" spc="-64" dirty="0">
                <a:latin typeface="+mj-lt"/>
                <a:cs typeface="Verdana"/>
              </a:rPr>
              <a:t>dirigir </a:t>
            </a:r>
            <a:r>
              <a:rPr sz="1350" spc="-50" dirty="0">
                <a:latin typeface="+mj-lt"/>
                <a:cs typeface="Verdana"/>
              </a:rPr>
              <a:t>las </a:t>
            </a:r>
            <a:r>
              <a:rPr sz="1350" spc="27" dirty="0">
                <a:latin typeface="+mj-lt"/>
                <a:cs typeface="Verdana"/>
              </a:rPr>
              <a:t>acciones </a:t>
            </a:r>
            <a:r>
              <a:rPr sz="1350" spc="-23" dirty="0">
                <a:latin typeface="+mj-lt"/>
                <a:cs typeface="Verdana"/>
              </a:rPr>
              <a:t>tendientes </a:t>
            </a:r>
            <a:r>
              <a:rPr sz="1350" spc="93" dirty="0">
                <a:latin typeface="+mj-lt"/>
                <a:cs typeface="Verdana"/>
              </a:rPr>
              <a:t>a </a:t>
            </a:r>
            <a:r>
              <a:rPr sz="1350" spc="-31" dirty="0">
                <a:latin typeface="+mj-lt"/>
                <a:cs typeface="Verdana"/>
              </a:rPr>
              <a:t>lograr </a:t>
            </a:r>
            <a:r>
              <a:rPr sz="1350" spc="11" dirty="0">
                <a:latin typeface="+mj-lt"/>
                <a:cs typeface="Verdana"/>
              </a:rPr>
              <a:t>la  </a:t>
            </a:r>
            <a:r>
              <a:rPr sz="1350" spc="-68" dirty="0">
                <a:latin typeface="+mj-lt"/>
                <a:cs typeface="Verdana"/>
              </a:rPr>
              <a:t>visión,</a:t>
            </a:r>
            <a:r>
              <a:rPr sz="1350" spc="-105" dirty="0">
                <a:latin typeface="+mj-lt"/>
                <a:cs typeface="Verdana"/>
              </a:rPr>
              <a:t> </a:t>
            </a:r>
            <a:r>
              <a:rPr sz="1350" spc="-27" dirty="0">
                <a:latin typeface="+mj-lt"/>
                <a:cs typeface="Verdana"/>
              </a:rPr>
              <a:t>cumplir</a:t>
            </a:r>
            <a:r>
              <a:rPr sz="1350" spc="-98" dirty="0">
                <a:latin typeface="+mj-lt"/>
                <a:cs typeface="Verdana"/>
              </a:rPr>
              <a:t> </a:t>
            </a:r>
            <a:r>
              <a:rPr sz="1350" spc="52" dirty="0">
                <a:latin typeface="+mj-lt"/>
                <a:cs typeface="Verdana"/>
              </a:rPr>
              <a:t>con</a:t>
            </a:r>
            <a:r>
              <a:rPr sz="1350" spc="-83" dirty="0">
                <a:latin typeface="+mj-lt"/>
                <a:cs typeface="Verdana"/>
              </a:rPr>
              <a:t> </a:t>
            </a:r>
            <a:r>
              <a:rPr sz="1350" spc="8" dirty="0">
                <a:latin typeface="+mj-lt"/>
                <a:cs typeface="Verdana"/>
              </a:rPr>
              <a:t>la</a:t>
            </a:r>
            <a:r>
              <a:rPr sz="1350" spc="-110" dirty="0">
                <a:latin typeface="+mj-lt"/>
                <a:cs typeface="Verdana"/>
              </a:rPr>
              <a:t> </a:t>
            </a:r>
            <a:r>
              <a:rPr sz="1350" spc="-60" dirty="0">
                <a:latin typeface="+mj-lt"/>
                <a:cs typeface="Verdana"/>
              </a:rPr>
              <a:t>misión</a:t>
            </a:r>
            <a:r>
              <a:rPr sz="1350" spc="-83" dirty="0">
                <a:latin typeface="+mj-lt"/>
                <a:cs typeface="Verdana"/>
              </a:rPr>
              <a:t> </a:t>
            </a:r>
            <a:r>
              <a:rPr sz="1350" spc="-71" dirty="0">
                <a:latin typeface="+mj-lt"/>
                <a:cs typeface="Verdana"/>
              </a:rPr>
              <a:t>y</a:t>
            </a:r>
            <a:r>
              <a:rPr sz="1350" spc="-93" dirty="0">
                <a:latin typeface="+mj-lt"/>
                <a:cs typeface="Verdana"/>
              </a:rPr>
              <a:t> </a:t>
            </a:r>
            <a:r>
              <a:rPr sz="1350" spc="4" dirty="0" err="1">
                <a:latin typeface="+mj-lt"/>
                <a:cs typeface="Verdana"/>
              </a:rPr>
              <a:t>alcanzar</a:t>
            </a:r>
            <a:r>
              <a:rPr sz="1350" spc="-98" dirty="0">
                <a:latin typeface="+mj-lt"/>
                <a:cs typeface="Verdana"/>
              </a:rPr>
              <a:t> </a:t>
            </a:r>
            <a:r>
              <a:rPr sz="1350" spc="-64" dirty="0" err="1">
                <a:latin typeface="+mj-lt"/>
                <a:cs typeface="Verdana"/>
              </a:rPr>
              <a:t>los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sz="1350" spc="-33" dirty="0" err="1">
                <a:latin typeface="+mj-lt"/>
                <a:cs typeface="Verdana"/>
              </a:rPr>
              <a:t>objetivos</a:t>
            </a:r>
            <a:r>
              <a:rPr lang="es-SV" sz="1350" spc="-86" dirty="0">
                <a:latin typeface="+mj-lt"/>
                <a:cs typeface="Verdana"/>
              </a:rPr>
              <a:t> </a:t>
            </a:r>
            <a:r>
              <a:rPr lang="es-SV" sz="1350" spc="-41" dirty="0">
                <a:latin typeface="+mj-lt"/>
                <a:cs typeface="Verdana"/>
              </a:rPr>
              <a:t>I</a:t>
            </a:r>
            <a:r>
              <a:rPr sz="1350" spc="-41" dirty="0" err="1">
                <a:latin typeface="+mj-lt"/>
                <a:cs typeface="Verdana"/>
              </a:rPr>
              <a:t>nstitucionales</a:t>
            </a:r>
            <a:r>
              <a:rPr sz="1350" spc="-41" dirty="0">
                <a:latin typeface="+mj-lt"/>
                <a:cs typeface="Verdana"/>
              </a:rPr>
              <a:t>.</a:t>
            </a:r>
            <a:endParaRPr lang="es-SV" sz="1350" spc="-41" dirty="0">
              <a:latin typeface="+mj-lt"/>
              <a:cs typeface="Verdana"/>
            </a:endParaRPr>
          </a:p>
          <a:p>
            <a:pPr marL="9526" marR="3811" algn="just">
              <a:spcBef>
                <a:spcPts val="71"/>
              </a:spcBef>
            </a:pPr>
            <a:endParaRPr lang="es-SV" sz="1350" dirty="0">
              <a:latin typeface="+mj-lt"/>
              <a:cs typeface="Verdana"/>
            </a:endParaRPr>
          </a:p>
          <a:p>
            <a:pPr marL="9526" marR="3811" algn="just">
              <a:spcBef>
                <a:spcPts val="71"/>
              </a:spcBef>
            </a:pPr>
            <a:r>
              <a:rPr sz="1350" spc="-11" dirty="0" err="1">
                <a:latin typeface="+mj-lt"/>
                <a:cs typeface="Verdana"/>
              </a:rPr>
              <a:t>Algunas</a:t>
            </a:r>
            <a:r>
              <a:rPr lang="es-SV" sz="1350" spc="-11" dirty="0">
                <a:latin typeface="+mj-lt"/>
                <a:cs typeface="Verdana"/>
              </a:rPr>
              <a:t> </a:t>
            </a:r>
            <a:r>
              <a:rPr sz="1350" spc="64" dirty="0">
                <a:latin typeface="+mj-lt"/>
                <a:cs typeface="Verdana"/>
              </a:rPr>
              <a:t>de</a:t>
            </a:r>
            <a:r>
              <a:rPr sz="1350" spc="-93" dirty="0">
                <a:latin typeface="+mj-lt"/>
                <a:cs typeface="Verdana"/>
              </a:rPr>
              <a:t> </a:t>
            </a:r>
            <a:r>
              <a:rPr sz="1350" spc="-50" dirty="0">
                <a:latin typeface="+mj-lt"/>
                <a:cs typeface="Verdana"/>
              </a:rPr>
              <a:t>las</a:t>
            </a:r>
            <a:r>
              <a:rPr sz="1350" spc="-93" dirty="0">
                <a:latin typeface="+mj-lt"/>
                <a:cs typeface="Verdana"/>
              </a:rPr>
              <a:t> </a:t>
            </a:r>
            <a:r>
              <a:rPr sz="1350" spc="-19" dirty="0">
                <a:latin typeface="+mj-lt"/>
                <a:cs typeface="Verdana"/>
              </a:rPr>
              <a:t>atribuciones</a:t>
            </a:r>
            <a:r>
              <a:rPr sz="1350" spc="-68" dirty="0">
                <a:latin typeface="+mj-lt"/>
                <a:cs typeface="Verdana"/>
              </a:rPr>
              <a:t> </a:t>
            </a:r>
            <a:r>
              <a:rPr sz="1350" spc="11" dirty="0">
                <a:latin typeface="+mj-lt"/>
                <a:cs typeface="Verdana"/>
              </a:rPr>
              <a:t>del</a:t>
            </a:r>
            <a:r>
              <a:rPr sz="1350" spc="-79" dirty="0">
                <a:latin typeface="+mj-lt"/>
                <a:cs typeface="Verdana"/>
              </a:rPr>
              <a:t> </a:t>
            </a:r>
            <a:r>
              <a:rPr sz="1350" spc="-52" dirty="0">
                <a:latin typeface="+mj-lt"/>
                <a:cs typeface="Verdana"/>
              </a:rPr>
              <a:t>Director</a:t>
            </a:r>
            <a:r>
              <a:rPr lang="es-SV" sz="1350" spc="-52" dirty="0">
                <a:latin typeface="+mj-lt"/>
                <a:cs typeface="Verdana"/>
              </a:rPr>
              <a:t>, c</a:t>
            </a:r>
            <a:r>
              <a:rPr lang="es-SV" sz="1350" dirty="0">
                <a:latin typeface="+mj-lt"/>
              </a:rPr>
              <a:t>on </a:t>
            </a:r>
            <a:r>
              <a:rPr lang="es-SV" sz="1350" dirty="0">
                <a:latin typeface="+mj-lt"/>
              </a:rPr>
              <a:t>base al artículo 4 del Reglamento de Organización y Funcionamiento de la Dirección Nacional de </a:t>
            </a:r>
            <a:r>
              <a:rPr lang="es-SV" sz="1350" dirty="0">
                <a:latin typeface="+mj-lt"/>
              </a:rPr>
              <a:t>Medicamentos, son:</a:t>
            </a:r>
            <a:endParaRPr lang="es-SV" sz="1350" dirty="0">
              <a:latin typeface="+mj-lt"/>
            </a:endParaRP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Elaborar </a:t>
            </a:r>
            <a:r>
              <a:rPr lang="es-SV" sz="1350" dirty="0">
                <a:latin typeface="+mj-lt"/>
              </a:rPr>
              <a:t>la Memoria de Labores de la Dirección y presentarla para su aprobación por los </a:t>
            </a:r>
            <a:r>
              <a:rPr lang="es-SV" sz="1350" dirty="0">
                <a:latin typeface="+mj-lt"/>
              </a:rPr>
              <a:t>Delegados.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Supervisar </a:t>
            </a:r>
            <a:r>
              <a:rPr lang="es-SV" sz="1350" dirty="0">
                <a:latin typeface="+mj-lt"/>
              </a:rPr>
              <a:t>el desempeño de la Dirección </a:t>
            </a:r>
            <a:r>
              <a:rPr lang="es-SV" sz="1350" dirty="0">
                <a:latin typeface="+mj-lt"/>
              </a:rPr>
              <a:t>Ejecutiva.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Administrar </a:t>
            </a:r>
            <a:r>
              <a:rPr lang="es-SV" sz="1350" dirty="0">
                <a:latin typeface="+mj-lt"/>
              </a:rPr>
              <a:t>los fondos asignados a la Dirección; </a:t>
            </a:r>
            <a:r>
              <a:rPr lang="es-SV" sz="1350" dirty="0">
                <a:latin typeface="+mj-lt"/>
              </a:rPr>
              <a:t>y,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Autorizar </a:t>
            </a:r>
            <a:r>
              <a:rPr lang="es-SV" sz="1350" dirty="0">
                <a:latin typeface="+mj-lt"/>
              </a:rPr>
              <a:t>la reprogramación sobre lo estimado en las fuentes específicas de ingreso en el ejercicio fiscal, remitirlas al Ministerio de Hacienda para ser presentadas a la Asamblea Legislativa, con el objeto que sean </a:t>
            </a:r>
            <a:r>
              <a:rPr lang="es-SV" sz="1350" dirty="0">
                <a:latin typeface="+mj-lt"/>
              </a:rPr>
              <a:t>aprobadas.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Ejercer </a:t>
            </a:r>
            <a:r>
              <a:rPr lang="es-SV" sz="1350" dirty="0">
                <a:latin typeface="+mj-lt"/>
              </a:rPr>
              <a:t>la representación legal de La Dirección, según delegación por parte de los Delegados, a través del respectivo </a:t>
            </a:r>
            <a:r>
              <a:rPr lang="es-SV" sz="1350" dirty="0">
                <a:latin typeface="+mj-lt"/>
              </a:rPr>
              <a:t>acuerdo.</a:t>
            </a:r>
          </a:p>
        </p:txBody>
      </p:sp>
      <p:sp>
        <p:nvSpPr>
          <p:cNvPr id="8" name="object 8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9" name="object 9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8681" y="557529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395138"/>
              </p:ext>
            </p:extLst>
          </p:nvPr>
        </p:nvGraphicFramePr>
        <p:xfrm>
          <a:off x="2361058" y="5448299"/>
          <a:ext cx="4361308" cy="56388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3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66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9" y="1075660"/>
            <a:ext cx="7315199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93" dirty="0"/>
              <a:t>Dirección Ejecutiva</a:t>
            </a:r>
            <a:endParaRPr b="1" spc="-131" dirty="0"/>
          </a:p>
        </p:txBody>
      </p:sp>
      <p:sp>
        <p:nvSpPr>
          <p:cNvPr id="3" name="object 3"/>
          <p:cNvSpPr txBox="1"/>
          <p:nvPr/>
        </p:nvSpPr>
        <p:spPr>
          <a:xfrm>
            <a:off x="1034224" y="2231769"/>
            <a:ext cx="7194232" cy="294167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algn="just"/>
            <a:endParaRPr lang="es-SV" sz="1500" spc="-11" dirty="0">
              <a:latin typeface="+mj-lt"/>
              <a:cs typeface="Verdana"/>
            </a:endParaRPr>
          </a:p>
          <a:p>
            <a:pPr marL="9526" algn="just"/>
            <a:r>
              <a:rPr sz="1350" spc="-11" dirty="0" err="1">
                <a:latin typeface="+mj-lt"/>
                <a:cs typeface="Verdana"/>
              </a:rPr>
              <a:t>Algunas</a:t>
            </a:r>
            <a:r>
              <a:rPr sz="1350" spc="-11" dirty="0">
                <a:latin typeface="+mj-lt"/>
                <a:cs typeface="Verdana"/>
              </a:rPr>
              <a:t> </a:t>
            </a:r>
            <a:r>
              <a:rPr sz="1350" spc="60" dirty="0">
                <a:latin typeface="+mj-lt"/>
                <a:cs typeface="Verdana"/>
              </a:rPr>
              <a:t>de</a:t>
            </a:r>
            <a:r>
              <a:rPr sz="1350" spc="-165" dirty="0">
                <a:latin typeface="+mj-lt"/>
                <a:cs typeface="Verdana"/>
              </a:rPr>
              <a:t> </a:t>
            </a:r>
            <a:r>
              <a:rPr sz="1350" spc="-105" dirty="0" err="1">
                <a:latin typeface="+mj-lt"/>
                <a:cs typeface="Verdana"/>
              </a:rPr>
              <a:t>sus</a:t>
            </a:r>
            <a:r>
              <a:rPr sz="1350" spc="-105" dirty="0">
                <a:latin typeface="+mj-lt"/>
                <a:cs typeface="Verdana"/>
              </a:rPr>
              <a:t> </a:t>
            </a:r>
            <a:r>
              <a:rPr lang="es-SV" sz="1350" spc="-105" dirty="0">
                <a:latin typeface="+mj-lt"/>
                <a:cs typeface="Verdana"/>
              </a:rPr>
              <a:t> f</a:t>
            </a:r>
            <a:r>
              <a:rPr sz="1350" spc="-31" dirty="0" err="1">
                <a:latin typeface="+mj-lt"/>
                <a:cs typeface="Verdana"/>
              </a:rPr>
              <a:t>unciones</a:t>
            </a:r>
            <a:r>
              <a:rPr lang="es-SV" sz="1350" spc="-31" dirty="0">
                <a:latin typeface="+mj-lt"/>
                <a:cs typeface="Verdana"/>
              </a:rPr>
              <a:t>, c</a:t>
            </a:r>
            <a:r>
              <a:rPr lang="es-SV" sz="1350" dirty="0">
                <a:latin typeface="+mj-lt"/>
              </a:rPr>
              <a:t>on base al artículo 11 de la Ley de Medicamentos, son: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endParaRPr lang="es-SV" sz="1350" dirty="0">
              <a:latin typeface="+mj-lt"/>
            </a:endParaRP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Llevar </a:t>
            </a:r>
            <a:r>
              <a:rPr lang="es-SV" sz="1350" dirty="0">
                <a:latin typeface="+mj-lt"/>
              </a:rPr>
              <a:t>un registro público para la inscripción de los establecimientos que se </a:t>
            </a:r>
            <a:r>
              <a:rPr lang="es-SV" sz="1350" dirty="0">
                <a:latin typeface="+mj-lt"/>
              </a:rPr>
              <a:t>autoricen.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Llevar </a:t>
            </a:r>
            <a:r>
              <a:rPr lang="es-SV" sz="1350" dirty="0">
                <a:latin typeface="+mj-lt"/>
              </a:rPr>
              <a:t>un registro público de las autorizaciones de los medicamentos, productos cosméticos, especialidades químico farmacéuticas y otras sustancias que ofrezcan acción </a:t>
            </a:r>
            <a:r>
              <a:rPr lang="es-SV" sz="1350" dirty="0">
                <a:latin typeface="+mj-lt"/>
              </a:rPr>
              <a:t>terapéutica.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Elaborar </a:t>
            </a:r>
            <a:r>
              <a:rPr lang="es-SV" sz="1350" dirty="0">
                <a:latin typeface="+mj-lt"/>
              </a:rPr>
              <a:t>los proyectos de Reglamentos, a que están sometidos los organismos y establecimientos bajo su control y enviarlos a la Dirección para su </a:t>
            </a:r>
            <a:r>
              <a:rPr lang="es-SV" sz="1350" dirty="0">
                <a:latin typeface="+mj-lt"/>
              </a:rPr>
              <a:t>aprobación.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Contar </a:t>
            </a:r>
            <a:r>
              <a:rPr lang="es-SV" sz="1350" dirty="0">
                <a:latin typeface="+mj-lt"/>
              </a:rPr>
              <a:t>con un registro de los regentes responsables de cada farmacia </a:t>
            </a:r>
            <a:r>
              <a:rPr lang="es-SV" sz="1350" dirty="0">
                <a:latin typeface="+mj-lt"/>
              </a:rPr>
              <a:t>autorizada.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Notificar </a:t>
            </a:r>
            <a:r>
              <a:rPr lang="es-SV" sz="1350" dirty="0">
                <a:latin typeface="+mj-lt"/>
              </a:rPr>
              <a:t>a la Fiscalía General de la República de todos los procesos irregulares relacionados a la aplicación de la Ley de </a:t>
            </a:r>
            <a:r>
              <a:rPr lang="es-SV" sz="1350" dirty="0">
                <a:latin typeface="+mj-lt"/>
              </a:rPr>
              <a:t>Medicamentos.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Imponer </a:t>
            </a:r>
            <a:r>
              <a:rPr lang="es-SV" sz="1350" dirty="0">
                <a:latin typeface="+mj-lt"/>
              </a:rPr>
              <a:t>las sanciones y multas, a que haya lugar, por las infracciones que se cometan en contra de las disposiciones contenidas en la Ley de </a:t>
            </a:r>
            <a:r>
              <a:rPr lang="es-SV" sz="1350" dirty="0">
                <a:latin typeface="+mj-lt"/>
              </a:rPr>
              <a:t>Medicamentos.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Asesorar </a:t>
            </a:r>
            <a:r>
              <a:rPr lang="es-SV" sz="1350" dirty="0">
                <a:latin typeface="+mj-lt"/>
              </a:rPr>
              <a:t>al Director Nacional en temas de las áreas técnicas</a:t>
            </a:r>
            <a:r>
              <a:rPr lang="es-SV" sz="1350" dirty="0">
                <a:latin typeface="+mj-lt"/>
              </a:rPr>
              <a:t>.</a:t>
            </a:r>
            <a:endParaRPr lang="es-SV" sz="1350" dirty="0">
              <a:latin typeface="+mj-l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5" name="object 5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771868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457445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4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6" y="1075660"/>
            <a:ext cx="7315200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128" dirty="0"/>
              <a:t>Comisión Técnica de Farmacovigilancia y </a:t>
            </a:r>
            <a:r>
              <a:rPr lang="es-SV" b="1" spc="-128" dirty="0" err="1"/>
              <a:t>Tecnovigilancia</a:t>
            </a:r>
            <a:endParaRPr lang="es-SV" b="1" spc="-131" dirty="0"/>
          </a:p>
        </p:txBody>
      </p:sp>
      <p:sp>
        <p:nvSpPr>
          <p:cNvPr id="8" name="object 8"/>
          <p:cNvSpPr/>
          <p:nvPr/>
        </p:nvSpPr>
        <p:spPr>
          <a:xfrm>
            <a:off x="913256" y="1917924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9" name="object 9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3" action="ppaction://hlinksldjump"/>
          </p:cNvPr>
          <p:cNvSpPr/>
          <p:nvPr/>
        </p:nvSpPr>
        <p:spPr>
          <a:xfrm>
            <a:off x="7711857" y="5559092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703413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0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10" name="object 3"/>
          <p:cNvSpPr txBox="1"/>
          <p:nvPr/>
        </p:nvSpPr>
        <p:spPr>
          <a:xfrm>
            <a:off x="930318" y="2397353"/>
            <a:ext cx="7298141" cy="252873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47626" algn="just">
              <a:spcBef>
                <a:spcPts val="79"/>
              </a:spcBef>
            </a:pPr>
            <a:r>
              <a:rPr lang="es-SV" sz="1350" dirty="0">
                <a:latin typeface="+mj-lt"/>
                <a:cs typeface="Verdana"/>
              </a:rPr>
              <a:t>Tiene por objetivo: </a:t>
            </a:r>
            <a:r>
              <a:rPr lang="es-SV" sz="1350" dirty="0"/>
              <a:t>Viabilizar la cooperación e integración de recursos interinstitucionales entre el </a:t>
            </a:r>
            <a:r>
              <a:rPr lang="es-SV" sz="1350" dirty="0"/>
              <a:t>Ministerio </a:t>
            </a:r>
            <a:r>
              <a:rPr lang="es-SV" sz="1350" dirty="0"/>
              <a:t>de S</a:t>
            </a:r>
            <a:r>
              <a:rPr lang="es-SV" sz="1350" dirty="0"/>
              <a:t>alud </a:t>
            </a:r>
            <a:r>
              <a:rPr lang="es-SV" sz="1350" dirty="0"/>
              <a:t>y la </a:t>
            </a:r>
            <a:r>
              <a:rPr lang="es-SV" sz="1350" dirty="0"/>
              <a:t>Dirección Nacional </a:t>
            </a:r>
            <a:r>
              <a:rPr lang="es-SV" sz="1350" dirty="0"/>
              <a:t>de </a:t>
            </a:r>
            <a:r>
              <a:rPr lang="es-SV" sz="1350" dirty="0"/>
              <a:t>Medicamentos </a:t>
            </a:r>
            <a:r>
              <a:rPr lang="es-SV" sz="1350" dirty="0"/>
              <a:t>en función de la fármaco y tecnovigilancia nacional. </a:t>
            </a:r>
            <a:endParaRPr lang="es-SV" sz="1350" dirty="0">
              <a:latin typeface="+mj-lt"/>
            </a:endParaRPr>
          </a:p>
          <a:p>
            <a:pPr marL="9526" marR="47626" algn="just">
              <a:spcBef>
                <a:spcPts val="79"/>
              </a:spcBef>
            </a:pPr>
            <a:endParaRPr lang="es-SV" sz="1350" dirty="0">
              <a:latin typeface="+mj-lt"/>
              <a:cs typeface="Verdana"/>
            </a:endParaRPr>
          </a:p>
          <a:p>
            <a:pPr marL="9526" marR="47626" algn="just">
              <a:spcBef>
                <a:spcPts val="79"/>
              </a:spcBef>
            </a:pPr>
            <a:r>
              <a:rPr lang="es-SV" sz="1350" dirty="0">
                <a:latin typeface="+mj-lt"/>
                <a:cs typeface="Verdana"/>
              </a:rPr>
              <a:t>Entre sus funciones están: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Controlar </a:t>
            </a:r>
            <a:r>
              <a:rPr lang="es-SV" sz="1350" dirty="0">
                <a:latin typeface="+mj-lt"/>
              </a:rPr>
              <a:t>y evaluar las reacciones adversas de los productos farmacéuticos, incidentes, eventos adversos y problemas de calidad relacionados a dispositivos médicos, permitiendo así el seguimiento de los posibles efectos nocivos o fallas terapéuticas en la población, derivadas del uso de estos.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Asegurar </a:t>
            </a:r>
            <a:r>
              <a:rPr lang="es-SV" sz="1350" dirty="0">
                <a:latin typeface="+mj-lt"/>
              </a:rPr>
              <a:t>que se mantenga la relación beneficio-riesgo favorable de los medicamentos y dispositivos médicos a través de las actividades de vigilancia post comercialización que permitan la toma de decisiones regulatorias.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Prevenir </a:t>
            </a:r>
            <a:r>
              <a:rPr lang="es-SV" sz="1350" dirty="0">
                <a:latin typeface="+mj-lt"/>
              </a:rPr>
              <a:t>los riesgos del uso de medicamentos y dispositivos médicos registrados y comercializados</a:t>
            </a:r>
            <a:r>
              <a:rPr lang="es-SV" sz="1350" dirty="0">
                <a:latin typeface="+mj-lt"/>
              </a:rPr>
              <a:t>.</a:t>
            </a:r>
            <a:endParaRPr lang="es-SV" sz="135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36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6" y="1075660"/>
            <a:ext cx="7315200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128" dirty="0"/>
              <a:t>Unidad</a:t>
            </a:r>
            <a:r>
              <a:rPr lang="es-SV" b="1" spc="-244" dirty="0"/>
              <a:t> J</a:t>
            </a:r>
            <a:r>
              <a:rPr lang="es-SV" b="1" spc="-131" dirty="0"/>
              <a:t>urídica</a:t>
            </a:r>
            <a:endParaRPr lang="es-SV" b="1" spc="-131" dirty="0"/>
          </a:p>
        </p:txBody>
      </p:sp>
      <p:sp>
        <p:nvSpPr>
          <p:cNvPr id="8" name="object 8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9" name="object 9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699915" y="557529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786895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0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10" name="object 3"/>
          <p:cNvSpPr txBox="1"/>
          <p:nvPr/>
        </p:nvSpPr>
        <p:spPr>
          <a:xfrm>
            <a:off x="685803" y="1919575"/>
            <a:ext cx="8223521" cy="310068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803930" algn="just">
              <a:spcBef>
                <a:spcPts val="79"/>
              </a:spcBef>
            </a:pPr>
            <a:r>
              <a:rPr lang="es-SV" sz="1500" spc="-50" dirty="0">
                <a:cs typeface="Verdana"/>
              </a:rPr>
              <a:t>Esta unidad tiene por objetivo principal: Brindar </a:t>
            </a:r>
            <a:r>
              <a:rPr lang="es-SV" sz="1500" spc="-50" dirty="0">
                <a:cs typeface="Verdana"/>
              </a:rPr>
              <a:t>asesoría jurídica en todas las ramas del derecho a todos los niveles de la Dirección Nacional; velar por la igualdad de género con base a lo estipulado en legislación vigente y por el desarrollo de la reglamentación técnica </a:t>
            </a:r>
            <a:r>
              <a:rPr lang="es-SV" sz="1500" spc="-50" dirty="0">
                <a:cs typeface="Verdana"/>
              </a:rPr>
              <a:t>pertinente.</a:t>
            </a:r>
          </a:p>
          <a:p>
            <a:pPr marL="9526" marR="803930" algn="just">
              <a:spcBef>
                <a:spcPts val="79"/>
              </a:spcBef>
            </a:pPr>
            <a:endParaRPr lang="es-SV" sz="1500" spc="-50" dirty="0">
              <a:cs typeface="Verdana"/>
            </a:endParaRPr>
          </a:p>
          <a:p>
            <a:pPr marL="9526" marR="803930" algn="just">
              <a:spcBef>
                <a:spcPts val="79"/>
              </a:spcBef>
            </a:pPr>
            <a:r>
              <a:rPr lang="es-SV" sz="1500" spc="-50" dirty="0">
                <a:cs typeface="Verdana"/>
              </a:rPr>
              <a:t>Algunas de sus funciones son: </a:t>
            </a:r>
          </a:p>
          <a:p>
            <a:pPr marL="223838" marR="803930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500" spc="-50" dirty="0">
                <a:latin typeface="+mj-lt"/>
                <a:cs typeface="Verdana"/>
              </a:rPr>
              <a:t>Asesorar</a:t>
            </a:r>
            <a:r>
              <a:rPr lang="es-SV" sz="1500" spc="-50" dirty="0">
                <a:latin typeface="+mj-lt"/>
                <a:cs typeface="Verdana"/>
              </a:rPr>
              <a:t>, conducir y asistir a </a:t>
            </a:r>
            <a:r>
              <a:rPr lang="es-SV" sz="1500" spc="-50" dirty="0">
                <a:latin typeface="+mj-lt"/>
                <a:cs typeface="Verdana"/>
              </a:rPr>
              <a:t>la Ata dirección, titulares </a:t>
            </a:r>
            <a:r>
              <a:rPr lang="es-SV" sz="1500" spc="-50" dirty="0">
                <a:latin typeface="+mj-lt"/>
                <a:cs typeface="Verdana"/>
              </a:rPr>
              <a:t>y unidades organizativas de la institución en los procesos que se desarrollan, de manera que estos, los procedimientos, y actuaciones administrativas sean conducidos dentro del marco legal regulatorio y de conformidad a las competencias Institucionales.</a:t>
            </a:r>
          </a:p>
          <a:p>
            <a:pPr marL="223838" marR="803930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500" spc="-50" dirty="0">
                <a:latin typeface="+mj-lt"/>
                <a:cs typeface="Verdana"/>
              </a:rPr>
              <a:t>Proporcionar </a:t>
            </a:r>
            <a:r>
              <a:rPr lang="es-SV" sz="1500" spc="-50" dirty="0">
                <a:latin typeface="+mj-lt"/>
                <a:cs typeface="Verdana"/>
              </a:rPr>
              <a:t>eficiente opinión jurídica respecto a normativa aplicable.</a:t>
            </a:r>
          </a:p>
          <a:p>
            <a:pPr marL="223838" marR="803930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500" spc="-50" dirty="0">
                <a:latin typeface="+mj-lt"/>
                <a:cs typeface="Verdana"/>
              </a:rPr>
              <a:t>Representación </a:t>
            </a:r>
            <a:r>
              <a:rPr lang="es-SV" sz="1500" spc="-50" dirty="0">
                <a:latin typeface="+mj-lt"/>
                <a:cs typeface="Verdana"/>
              </a:rPr>
              <a:t>judicial en asuntos de la institución que se requieran.</a:t>
            </a:r>
          </a:p>
          <a:p>
            <a:pPr marL="223838" marR="803930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500" spc="-50" dirty="0">
                <a:latin typeface="+mj-lt"/>
                <a:cs typeface="Verdana"/>
              </a:rPr>
              <a:t>Ejecutar </a:t>
            </a:r>
            <a:r>
              <a:rPr lang="es-SV" sz="1500" spc="-50" dirty="0">
                <a:latin typeface="+mj-lt"/>
                <a:cs typeface="Verdana"/>
              </a:rPr>
              <a:t>lo estipulado en lo relativo a la normativa de Género.</a:t>
            </a:r>
          </a:p>
          <a:p>
            <a:pPr marL="223838" marR="803930" indent="-214313" algn="just">
              <a:spcBef>
                <a:spcPts val="79"/>
              </a:spcBef>
              <a:buFont typeface="Arial" panose="020B0604020202020204" pitchFamily="34" charset="0"/>
              <a:buChar char="•"/>
            </a:pPr>
            <a:r>
              <a:rPr lang="es-SV" sz="1500" spc="-50" dirty="0">
                <a:latin typeface="+mj-lt"/>
                <a:cs typeface="Verdana"/>
              </a:rPr>
              <a:t>Coordinar </a:t>
            </a:r>
            <a:r>
              <a:rPr lang="es-SV" sz="1500" spc="-50" dirty="0">
                <a:latin typeface="+mj-lt"/>
                <a:cs typeface="Verdana"/>
              </a:rPr>
              <a:t>y velar por  el adecuado  proceso de la  reglamentación técnica institucional.  </a:t>
            </a:r>
          </a:p>
        </p:txBody>
      </p:sp>
    </p:spTree>
    <p:extLst>
      <p:ext uri="{BB962C8B-B14F-4D97-AF65-F5344CB8AC3E}">
        <p14:creationId xmlns:p14="http://schemas.microsoft.com/office/powerpoint/2010/main" val="164391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3256" y="1075660"/>
            <a:ext cx="7320820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128" dirty="0"/>
              <a:t>Unidad Financiera Institucional</a:t>
            </a:r>
            <a:endParaRPr b="1" spc="-230" dirty="0"/>
          </a:p>
        </p:txBody>
      </p:sp>
      <p:sp>
        <p:nvSpPr>
          <p:cNvPr id="4" name="object 4"/>
          <p:cNvSpPr txBox="1"/>
          <p:nvPr/>
        </p:nvSpPr>
        <p:spPr>
          <a:xfrm>
            <a:off x="742953" y="1968235"/>
            <a:ext cx="7491125" cy="315198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6" marR="3811" algn="just">
              <a:spcBef>
                <a:spcPts val="79"/>
              </a:spcBef>
            </a:pPr>
            <a:r>
              <a:rPr lang="es-SV" sz="1350" dirty="0">
                <a:latin typeface="+mj-lt"/>
                <a:cs typeface="Verdana"/>
              </a:rPr>
              <a:t>Tiene por objetivo p</a:t>
            </a:r>
            <a:r>
              <a:rPr lang="es-SV" sz="1350" dirty="0">
                <a:latin typeface="+mj-lt"/>
              </a:rPr>
              <a:t>lanificar</a:t>
            </a:r>
            <a:r>
              <a:rPr lang="es-SV" sz="1350" dirty="0">
                <a:latin typeface="+mj-lt"/>
              </a:rPr>
              <a:t>, organizar, dirigir y controlar, las actividades del Proceso Administrativo Financiero correspondiente a la Institución, en forma integrada, velando por el cumplimiento de la normativa definida por el Ministerio de Hacienda</a:t>
            </a:r>
            <a:r>
              <a:rPr lang="es-SV" sz="1350" dirty="0">
                <a:latin typeface="+mj-lt"/>
              </a:rPr>
              <a:t>.</a:t>
            </a:r>
          </a:p>
          <a:p>
            <a:pPr marL="9526" marR="3811" algn="just">
              <a:spcBef>
                <a:spcPts val="79"/>
              </a:spcBef>
            </a:pPr>
            <a:endParaRPr lang="es-SV" sz="1350" dirty="0">
              <a:latin typeface="+mj-lt"/>
            </a:endParaRPr>
          </a:p>
          <a:p>
            <a:pPr marL="9526" marR="3811" algn="just">
              <a:spcBef>
                <a:spcPts val="79"/>
              </a:spcBef>
            </a:pPr>
            <a:r>
              <a:rPr lang="es-SV" sz="1350" dirty="0">
                <a:latin typeface="+mj-lt"/>
              </a:rPr>
              <a:t>Algunas de sus funciones son:</a:t>
            </a:r>
            <a:endParaRPr lang="es-SV" sz="1350" dirty="0">
              <a:latin typeface="+mj-lt"/>
            </a:endParaRP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Coordinar las actividades relacionadas con la elaboración del Proyecto de Presupuesto Institucional, Ejecución, Seguimiento y Evaluación </a:t>
            </a:r>
            <a:r>
              <a:rPr lang="es-SV" sz="1350" dirty="0">
                <a:latin typeface="+mj-lt"/>
              </a:rPr>
              <a:t>Presupuestaria.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Realizar </a:t>
            </a:r>
            <a:r>
              <a:rPr lang="es-SV" sz="1350" dirty="0">
                <a:latin typeface="+mj-lt"/>
              </a:rPr>
              <a:t>la gestión de los recursos financieros, las actividades relacionadas con el pago de los compromisos institucionales y mantener actualizados los </a:t>
            </a:r>
            <a:r>
              <a:rPr lang="es-SV" sz="1350" dirty="0">
                <a:latin typeface="+mj-lt"/>
              </a:rPr>
              <a:t>auxiliares.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Validar </a:t>
            </a:r>
            <a:r>
              <a:rPr lang="es-SV" sz="1350" dirty="0">
                <a:latin typeface="+mj-lt"/>
              </a:rPr>
              <a:t>los registros contables que se generen en forma automática y efectuar los registros contables directos; realizar oportunamente los cierres contables, preparar los estados financieros básicos e informar al </a:t>
            </a:r>
            <a:r>
              <a:rPr lang="es-SV" sz="1350" dirty="0">
                <a:latin typeface="+mj-lt"/>
              </a:rPr>
              <a:t>Director Nacional </a:t>
            </a:r>
            <a:r>
              <a:rPr lang="es-SV" sz="1350" dirty="0">
                <a:latin typeface="+mj-lt"/>
              </a:rPr>
              <a:t>sobre el comportamiento de los recursos y obligaciones </a:t>
            </a:r>
            <a:r>
              <a:rPr lang="es-SV" sz="1350" dirty="0">
                <a:latin typeface="+mj-lt"/>
              </a:rPr>
              <a:t>institucionales.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Gestionar </a:t>
            </a:r>
            <a:r>
              <a:rPr lang="es-SV" sz="1350" dirty="0">
                <a:latin typeface="+mj-lt"/>
              </a:rPr>
              <a:t>y administrar eficientemente, los recursos financieros asignados, para el cumplimiento de las obligaciones legalmente exigibles adquiridas por la Institución, y mantener actualizados los auxiliares correspondientes</a:t>
            </a:r>
            <a:r>
              <a:rPr lang="es-SV" sz="1350" dirty="0">
                <a:latin typeface="+mj-lt"/>
              </a:rPr>
              <a:t>.</a:t>
            </a:r>
            <a:endParaRPr lang="es-SV" sz="1350" dirty="0">
              <a:latin typeface="+mj-l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7718681" y="558126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187264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3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3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4350" y="1075659"/>
            <a:ext cx="7807452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sz="2400" b="1" spc="-128" dirty="0"/>
              <a:t>Unidad de Cooperación y Alianzas Estratégicas</a:t>
            </a:r>
            <a:r>
              <a:rPr lang="es-SV" b="1" spc="-128" dirty="0"/>
              <a:t> </a:t>
            </a:r>
            <a:endParaRPr b="1" spc="-232" dirty="0"/>
          </a:p>
        </p:txBody>
      </p:sp>
      <p:sp>
        <p:nvSpPr>
          <p:cNvPr id="4" name="object 4"/>
          <p:cNvSpPr/>
          <p:nvPr/>
        </p:nvSpPr>
        <p:spPr>
          <a:xfrm>
            <a:off x="1006602" y="1566547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7711857" y="557529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230057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1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</a:t>
                      </a:r>
                      <a:r>
                        <a:rPr lang="es-SV" sz="1400" dirty="0" smtClean="0"/>
                        <a:t>0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7" name="object 3"/>
          <p:cNvSpPr txBox="1"/>
          <p:nvPr/>
        </p:nvSpPr>
        <p:spPr>
          <a:xfrm>
            <a:off x="661916" y="1848514"/>
            <a:ext cx="8004572" cy="3527730"/>
          </a:xfrm>
          <a:prstGeom prst="rect">
            <a:avLst/>
          </a:prstGeom>
        </p:spPr>
        <p:txBody>
          <a:bodyPr vert="horz" wrap="square" lIns="0" tIns="9050" rIns="0" bIns="0" rtlCol="0">
            <a:spAutoFit/>
          </a:bodyPr>
          <a:lstStyle/>
          <a:p>
            <a:pPr marL="9526" marR="320048" algn="just">
              <a:lnSpc>
                <a:spcPct val="120100"/>
              </a:lnSpc>
              <a:spcBef>
                <a:spcPts val="71"/>
              </a:spcBef>
            </a:pPr>
            <a:r>
              <a:rPr lang="es-SV" sz="1238" spc="-52" dirty="0">
                <a:latin typeface="+mj-lt"/>
                <a:cs typeface="Verdana"/>
              </a:rPr>
              <a:t>Tiene por objetivo </a:t>
            </a:r>
            <a:r>
              <a:rPr lang="es-SV" sz="1238" spc="-52" dirty="0">
                <a:latin typeface="+mj-lt"/>
                <a:cs typeface="Verdana"/>
              </a:rPr>
              <a:t>Gestionar, coordinar y dar seguimiento a la cooperación recibida y ofrecida por la DNM, y fortalecer las alianzas estratégicas, para la implementación efectiva de proyectos y acciones que contribuyan a la misión y fines institucionales.</a:t>
            </a:r>
          </a:p>
          <a:p>
            <a:pPr marL="9526" marR="320048" algn="just">
              <a:lnSpc>
                <a:spcPct val="120100"/>
              </a:lnSpc>
              <a:spcBef>
                <a:spcPts val="71"/>
              </a:spcBef>
            </a:pPr>
            <a:endParaRPr lang="es-SV" sz="1238" spc="-52" dirty="0">
              <a:latin typeface="+mj-lt"/>
              <a:cs typeface="Verdana"/>
            </a:endParaRPr>
          </a:p>
          <a:p>
            <a:pPr marL="9526" marR="320048" algn="just">
              <a:lnSpc>
                <a:spcPct val="120100"/>
              </a:lnSpc>
              <a:spcBef>
                <a:spcPts val="71"/>
              </a:spcBef>
            </a:pPr>
            <a:r>
              <a:rPr lang="es-SV" sz="1238" spc="-52" dirty="0">
                <a:latin typeface="+mj-lt"/>
                <a:cs typeface="Verdana"/>
              </a:rPr>
              <a:t>Algunas de las funciones principales son:</a:t>
            </a:r>
            <a:endParaRPr lang="es-SV" sz="1238" spc="-52" dirty="0">
              <a:latin typeface="+mj-lt"/>
              <a:cs typeface="Verdana"/>
            </a:endParaRPr>
          </a:p>
          <a:p>
            <a:pPr marL="223838" marR="320048" indent="-214313" algn="just">
              <a:lnSpc>
                <a:spcPct val="120100"/>
              </a:lnSpc>
              <a:spcBef>
                <a:spcPts val="71"/>
              </a:spcBef>
              <a:buFont typeface="Wingdings" panose="05000000000000000000" pitchFamily="2" charset="2"/>
              <a:buChar char="§"/>
            </a:pPr>
            <a:r>
              <a:rPr lang="es-SV" sz="1238" spc="-52" dirty="0">
                <a:latin typeface="+mj-lt"/>
                <a:cs typeface="Verdana"/>
              </a:rPr>
              <a:t>Gestionar </a:t>
            </a:r>
            <a:r>
              <a:rPr lang="es-SV" sz="1238" spc="-52" dirty="0">
                <a:latin typeface="+mj-lt"/>
                <a:cs typeface="Verdana"/>
              </a:rPr>
              <a:t>y canalizar recursos técnicos y financieros de cooperación, con base a las prioridades y necesidades de la DNM y al plan de trabajo aprobado por la Alta Dirección.</a:t>
            </a:r>
          </a:p>
          <a:p>
            <a:pPr marL="223838" marR="320048" indent="-214313" algn="just">
              <a:lnSpc>
                <a:spcPct val="120100"/>
              </a:lnSpc>
              <a:spcBef>
                <a:spcPts val="71"/>
              </a:spcBef>
              <a:buFont typeface="Wingdings" panose="05000000000000000000" pitchFamily="2" charset="2"/>
              <a:buChar char="§"/>
            </a:pPr>
            <a:r>
              <a:rPr lang="es-SV" sz="1238" spc="-52" dirty="0">
                <a:latin typeface="+mj-lt"/>
                <a:cs typeface="Verdana"/>
              </a:rPr>
              <a:t>Coordinar </a:t>
            </a:r>
            <a:r>
              <a:rPr lang="es-SV" sz="1238" spc="-52" dirty="0">
                <a:latin typeface="+mj-lt"/>
                <a:cs typeface="Verdana"/>
              </a:rPr>
              <a:t>y dar seguimiento a la ejecución eficaz de los proyectos de cooperación de la DNM en su papel de oferente o de receptor, de acuerdo con las instrucciones de la Dirección Nacional.</a:t>
            </a:r>
          </a:p>
          <a:p>
            <a:pPr marL="223838" marR="320048" indent="-214313" algn="just">
              <a:lnSpc>
                <a:spcPct val="120100"/>
              </a:lnSpc>
              <a:spcBef>
                <a:spcPts val="71"/>
              </a:spcBef>
              <a:buFont typeface="Wingdings" panose="05000000000000000000" pitchFamily="2" charset="2"/>
              <a:buChar char="§"/>
            </a:pPr>
            <a:r>
              <a:rPr lang="es-SV" sz="1238" spc="-52" dirty="0">
                <a:latin typeface="+mj-lt"/>
                <a:cs typeface="Verdana"/>
              </a:rPr>
              <a:t>Constituir </a:t>
            </a:r>
            <a:r>
              <a:rPr lang="es-SV" sz="1238" spc="-52" dirty="0">
                <a:latin typeface="+mj-lt"/>
                <a:cs typeface="Verdana"/>
              </a:rPr>
              <a:t>el enlace institucional ante las diversas entidades públicas o privadas relacionadas con la cooperación, incluyendo los Socios Cooperantes para el Desarrollo; para el seguimiento a las gestiones de cooperación y las alianzas estratégicas para el desarrollo.</a:t>
            </a:r>
          </a:p>
          <a:p>
            <a:pPr marL="223838" marR="320048" indent="-214313" algn="just">
              <a:lnSpc>
                <a:spcPct val="120100"/>
              </a:lnSpc>
              <a:spcBef>
                <a:spcPts val="71"/>
              </a:spcBef>
              <a:buFont typeface="Wingdings" panose="05000000000000000000" pitchFamily="2" charset="2"/>
              <a:buChar char="§"/>
            </a:pPr>
            <a:r>
              <a:rPr lang="es-SV" sz="1238" spc="-52" dirty="0">
                <a:latin typeface="+mj-lt"/>
                <a:cs typeface="Verdana"/>
              </a:rPr>
              <a:t>Dar </a:t>
            </a:r>
            <a:r>
              <a:rPr lang="es-SV" sz="1238" spc="-52" dirty="0">
                <a:latin typeface="+mj-lt"/>
                <a:cs typeface="Verdana"/>
              </a:rPr>
              <a:t>seguimiento a la participación de la DNM en diferentes espacios y mecanismos de coordinación, dialogo, e intercambio de conocimientos en materia de regulación y vigilancia sanitaria.  </a:t>
            </a:r>
          </a:p>
          <a:p>
            <a:pPr marL="223838" marR="320048" indent="-214313" algn="just">
              <a:lnSpc>
                <a:spcPct val="120100"/>
              </a:lnSpc>
              <a:spcBef>
                <a:spcPts val="71"/>
              </a:spcBef>
              <a:buFont typeface="Wingdings" panose="05000000000000000000" pitchFamily="2" charset="2"/>
              <a:buChar char="§"/>
            </a:pPr>
            <a:r>
              <a:rPr lang="es-SV" sz="1238" spc="-52" dirty="0">
                <a:latin typeface="+mj-lt"/>
                <a:cs typeface="Verdana"/>
              </a:rPr>
              <a:t>Proponer </a:t>
            </a:r>
            <a:r>
              <a:rPr lang="es-SV" sz="1238" spc="-52" dirty="0">
                <a:latin typeface="+mj-lt"/>
                <a:cs typeface="Verdana"/>
              </a:rPr>
              <a:t>a la Alta dirección la formulación de instrumentos jurídicos, operativos y administrativos necesarios para la gestión eficaz de la cooperación y para el fortalecimiento de las alianzas estratégicas para el desarrollo. </a:t>
            </a:r>
          </a:p>
        </p:txBody>
      </p:sp>
    </p:spTree>
    <p:extLst>
      <p:ext uri="{BB962C8B-B14F-4D97-AF65-F5344CB8AC3E}">
        <p14:creationId xmlns:p14="http://schemas.microsoft.com/office/powerpoint/2010/main" val="33909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59" y="1075660"/>
            <a:ext cx="7315199" cy="425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6" algn="ctr">
              <a:spcBef>
                <a:spcPts val="75"/>
              </a:spcBef>
            </a:pPr>
            <a:r>
              <a:rPr lang="es-SV" b="1" spc="-128" dirty="0"/>
              <a:t>Unidad de Planificación Institucional</a:t>
            </a:r>
            <a:endParaRPr b="1" spc="-232" dirty="0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7718681" y="5575299"/>
            <a:ext cx="1425321" cy="419483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200" b="1" dirty="0">
                <a:solidFill>
                  <a:schemeClr val="bg1"/>
                </a:solidFill>
              </a:rPr>
              <a:t>Regresar a Organigrama General</a:t>
            </a:r>
            <a:endParaRPr sz="1200" b="1" dirty="0">
              <a:solidFill>
                <a:schemeClr val="bg1"/>
              </a:solidFill>
            </a:endParaRPr>
          </a:p>
        </p:txBody>
      </p:sp>
      <p:sp>
        <p:nvSpPr>
          <p:cNvPr id="11" name="object 8"/>
          <p:cNvSpPr/>
          <p:nvPr/>
        </p:nvSpPr>
        <p:spPr>
          <a:xfrm>
            <a:off x="913256" y="1538482"/>
            <a:ext cx="7315200" cy="156687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351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59557"/>
              </p:ext>
            </p:extLst>
          </p:nvPr>
        </p:nvGraphicFramePr>
        <p:xfrm>
          <a:off x="2361060" y="5448299"/>
          <a:ext cx="4361307" cy="5524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80654"/>
                <a:gridCol w="2180654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400" dirty="0" smtClean="0"/>
                        <a:t>Total</a:t>
                      </a:r>
                      <a:r>
                        <a:rPr lang="es-SV" sz="1400" baseline="0" dirty="0" smtClean="0"/>
                        <a:t> de funcionarios: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Mujeres</a:t>
                      </a:r>
                      <a:r>
                        <a:rPr lang="es-SV" sz="1400" dirty="0" smtClean="0"/>
                        <a:t>: 2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SV" sz="1400" b="1" dirty="0" smtClean="0"/>
                        <a:t>Hombres</a:t>
                      </a:r>
                      <a:r>
                        <a:rPr lang="es-SV" sz="1400" dirty="0" smtClean="0"/>
                        <a:t>: 0</a:t>
                      </a:r>
                      <a:endParaRPr lang="es-SV" sz="14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7" name="object 3"/>
          <p:cNvSpPr txBox="1"/>
          <p:nvPr/>
        </p:nvSpPr>
        <p:spPr>
          <a:xfrm>
            <a:off x="701574" y="1838882"/>
            <a:ext cx="7526885" cy="3019193"/>
          </a:xfrm>
          <a:prstGeom prst="rect">
            <a:avLst/>
          </a:prstGeom>
        </p:spPr>
        <p:txBody>
          <a:bodyPr vert="horz" wrap="square" lIns="0" tIns="9050" rIns="0" bIns="0" rtlCol="0">
            <a:spAutoFit/>
          </a:bodyPr>
          <a:lstStyle/>
          <a:p>
            <a:pPr marL="9526" marR="320048" algn="just">
              <a:lnSpc>
                <a:spcPct val="120100"/>
              </a:lnSpc>
              <a:spcBef>
                <a:spcPts val="71"/>
              </a:spcBef>
            </a:pPr>
            <a:endParaRPr lang="es-SV" sz="1275" spc="-52" dirty="0">
              <a:latin typeface="+mj-lt"/>
              <a:cs typeface="Verdana"/>
            </a:endParaRPr>
          </a:p>
          <a:p>
            <a:pPr marL="9526" marR="320048" algn="just">
              <a:lnSpc>
                <a:spcPct val="120100"/>
              </a:lnSpc>
              <a:spcBef>
                <a:spcPts val="71"/>
              </a:spcBef>
            </a:pPr>
            <a:r>
              <a:rPr lang="es-SV" sz="1350" spc="-52" dirty="0">
                <a:latin typeface="+mj-lt"/>
                <a:cs typeface="Verdana"/>
              </a:rPr>
              <a:t>Tiene por objetivo asesorar, c</a:t>
            </a:r>
            <a:r>
              <a:rPr lang="es-SV" sz="1350" spc="11" dirty="0">
                <a:latin typeface="+mj-lt"/>
                <a:cs typeface="Verdana"/>
              </a:rPr>
              <a:t>onducir </a:t>
            </a:r>
            <a:r>
              <a:rPr lang="es-SV" sz="1350" spc="-71" dirty="0">
                <a:latin typeface="+mj-lt"/>
                <a:cs typeface="Verdana"/>
              </a:rPr>
              <a:t>y </a:t>
            </a:r>
            <a:r>
              <a:rPr lang="es-SV" sz="1350" dirty="0">
                <a:latin typeface="+mj-lt"/>
                <a:cs typeface="Verdana"/>
              </a:rPr>
              <a:t>coordinar </a:t>
            </a:r>
            <a:r>
              <a:rPr lang="es-SV" sz="1350" spc="15" dirty="0">
                <a:latin typeface="+mj-lt"/>
                <a:cs typeface="Verdana"/>
              </a:rPr>
              <a:t>en </a:t>
            </a:r>
            <a:r>
              <a:rPr lang="es-SV" sz="1350" spc="-19" dirty="0">
                <a:latin typeface="+mj-lt"/>
                <a:cs typeface="Verdana"/>
              </a:rPr>
              <a:t>forma </a:t>
            </a:r>
            <a:r>
              <a:rPr lang="es-SV" sz="1350" spc="-15" dirty="0">
                <a:latin typeface="+mj-lt"/>
                <a:cs typeface="Verdana"/>
              </a:rPr>
              <a:t>interactiva </a:t>
            </a:r>
            <a:r>
              <a:rPr lang="es-SV" sz="1350" spc="-64" dirty="0">
                <a:latin typeface="+mj-lt"/>
                <a:cs typeface="Verdana"/>
              </a:rPr>
              <a:t>los </a:t>
            </a:r>
            <a:r>
              <a:rPr lang="es-SV" sz="1350" spc="-15" dirty="0">
                <a:latin typeface="+mj-lt"/>
                <a:cs typeface="Verdana"/>
              </a:rPr>
              <a:t>procesos </a:t>
            </a:r>
            <a:r>
              <a:rPr lang="es-SV" sz="1350" spc="-45" dirty="0">
                <a:latin typeface="+mj-lt"/>
                <a:cs typeface="Verdana"/>
              </a:rPr>
              <a:t>institucionales, </a:t>
            </a:r>
            <a:r>
              <a:rPr lang="es-SV" sz="1350" spc="4" dirty="0">
                <a:latin typeface="+mj-lt"/>
                <a:cs typeface="Verdana"/>
              </a:rPr>
              <a:t>mediante </a:t>
            </a:r>
            <a:r>
              <a:rPr lang="es-SV" sz="1350" spc="8" dirty="0">
                <a:latin typeface="+mj-lt"/>
                <a:cs typeface="Verdana"/>
              </a:rPr>
              <a:t>la  </a:t>
            </a:r>
            <a:r>
              <a:rPr lang="es-SV" sz="1350" spc="-11" dirty="0">
                <a:latin typeface="+mj-lt"/>
                <a:cs typeface="Verdana"/>
              </a:rPr>
              <a:t>formulación </a:t>
            </a:r>
            <a:r>
              <a:rPr lang="es-SV" sz="1350" spc="-68" dirty="0">
                <a:latin typeface="+mj-lt"/>
                <a:cs typeface="Verdana"/>
              </a:rPr>
              <a:t>y </a:t>
            </a:r>
            <a:r>
              <a:rPr lang="es-SV" sz="1350" spc="-31" dirty="0">
                <a:latin typeface="+mj-lt"/>
                <a:cs typeface="Verdana"/>
              </a:rPr>
              <a:t>seguimiento </a:t>
            </a:r>
            <a:r>
              <a:rPr lang="es-SV" sz="1350" spc="11" dirty="0">
                <a:latin typeface="+mj-lt"/>
                <a:cs typeface="Verdana"/>
              </a:rPr>
              <a:t>del </a:t>
            </a:r>
            <a:r>
              <a:rPr lang="es-SV" sz="1350" spc="-33" dirty="0">
                <a:latin typeface="+mj-lt"/>
                <a:cs typeface="Verdana"/>
              </a:rPr>
              <a:t>desarrollo </a:t>
            </a:r>
            <a:r>
              <a:rPr lang="es-SV" sz="1350" spc="-41" dirty="0">
                <a:latin typeface="+mj-lt"/>
                <a:cs typeface="Verdana"/>
              </a:rPr>
              <a:t>institucional, </a:t>
            </a:r>
            <a:r>
              <a:rPr lang="es-SV" sz="1350" spc="8" dirty="0">
                <a:latin typeface="+mj-lt"/>
                <a:cs typeface="Verdana"/>
              </a:rPr>
              <a:t>la </a:t>
            </a:r>
            <a:r>
              <a:rPr lang="es-SV" sz="1350" spc="-4" dirty="0">
                <a:latin typeface="+mj-lt"/>
                <a:cs typeface="Verdana"/>
              </a:rPr>
              <a:t>definición </a:t>
            </a:r>
            <a:r>
              <a:rPr lang="es-SV" sz="1350" spc="64" dirty="0">
                <a:latin typeface="+mj-lt"/>
                <a:cs typeface="Verdana"/>
              </a:rPr>
              <a:t>de </a:t>
            </a:r>
            <a:r>
              <a:rPr lang="es-SV" sz="1350" spc="-11" dirty="0">
                <a:latin typeface="+mj-lt"/>
                <a:cs typeface="Verdana"/>
              </a:rPr>
              <a:t>planes </a:t>
            </a:r>
            <a:r>
              <a:rPr lang="es-SV" sz="1350" spc="-68" dirty="0">
                <a:latin typeface="+mj-lt"/>
                <a:cs typeface="Verdana"/>
              </a:rPr>
              <a:t>y </a:t>
            </a:r>
            <a:r>
              <a:rPr lang="es-SV" sz="1350" spc="-31" dirty="0">
                <a:latin typeface="+mj-lt"/>
                <a:cs typeface="Verdana"/>
              </a:rPr>
              <a:t>proyectos; </a:t>
            </a:r>
            <a:r>
              <a:rPr lang="es-SV" sz="1350" spc="23" dirty="0">
                <a:latin typeface="+mj-lt"/>
                <a:cs typeface="Verdana"/>
              </a:rPr>
              <a:t>para  </a:t>
            </a:r>
            <a:r>
              <a:rPr lang="es-SV" sz="1350" spc="-38" dirty="0">
                <a:latin typeface="+mj-lt"/>
                <a:cs typeface="Verdana"/>
              </a:rPr>
              <a:t>contribuir</a:t>
            </a:r>
            <a:r>
              <a:rPr lang="es-SV" sz="1350" spc="-64" dirty="0">
                <a:latin typeface="+mj-lt"/>
                <a:cs typeface="Verdana"/>
              </a:rPr>
              <a:t> </a:t>
            </a:r>
            <a:r>
              <a:rPr lang="es-SV" sz="1350" spc="93" dirty="0">
                <a:latin typeface="+mj-lt"/>
                <a:cs typeface="Verdana"/>
              </a:rPr>
              <a:t>a</a:t>
            </a:r>
            <a:r>
              <a:rPr lang="es-SV" sz="1350" spc="-93" dirty="0">
                <a:latin typeface="+mj-lt"/>
                <a:cs typeface="Verdana"/>
              </a:rPr>
              <a:t> </a:t>
            </a:r>
            <a:r>
              <a:rPr lang="es-SV" sz="1350" spc="11" dirty="0">
                <a:latin typeface="+mj-lt"/>
                <a:cs typeface="Verdana"/>
              </a:rPr>
              <a:t>una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lang="es-SV" sz="1350" spc="75" dirty="0">
                <a:latin typeface="+mj-lt"/>
                <a:cs typeface="Verdana"/>
              </a:rPr>
              <a:t>adecuada</a:t>
            </a:r>
            <a:r>
              <a:rPr lang="es-SV" sz="1350" spc="-75" dirty="0">
                <a:latin typeface="+mj-lt"/>
                <a:cs typeface="Verdana"/>
              </a:rPr>
              <a:t> </a:t>
            </a:r>
            <a:r>
              <a:rPr lang="es-SV" sz="1350" spc="4" dirty="0">
                <a:latin typeface="+mj-lt"/>
                <a:cs typeface="Verdana"/>
              </a:rPr>
              <a:t>toma</a:t>
            </a:r>
            <a:r>
              <a:rPr lang="es-SV" sz="1350" spc="-75" dirty="0">
                <a:latin typeface="+mj-lt"/>
                <a:cs typeface="Verdana"/>
              </a:rPr>
              <a:t> </a:t>
            </a:r>
            <a:r>
              <a:rPr lang="es-SV" sz="1350" spc="64" dirty="0">
                <a:latin typeface="+mj-lt"/>
                <a:cs typeface="Verdana"/>
              </a:rPr>
              <a:t>de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lang="es-SV" sz="1350" spc="-15" dirty="0">
                <a:latin typeface="+mj-lt"/>
                <a:cs typeface="Verdana"/>
              </a:rPr>
              <a:t>decisiones</a:t>
            </a:r>
            <a:r>
              <a:rPr lang="es-SV" sz="1350" spc="-56" dirty="0">
                <a:latin typeface="+mj-lt"/>
                <a:cs typeface="Verdana"/>
              </a:rPr>
              <a:t> </a:t>
            </a:r>
            <a:r>
              <a:rPr lang="es-SV" sz="1350" spc="-15" dirty="0">
                <a:latin typeface="+mj-lt"/>
                <a:cs typeface="Verdana"/>
              </a:rPr>
              <a:t>por</a:t>
            </a:r>
            <a:r>
              <a:rPr lang="es-SV" sz="1350" spc="-93" dirty="0">
                <a:latin typeface="+mj-lt"/>
                <a:cs typeface="Verdana"/>
              </a:rPr>
              <a:t> </a:t>
            </a:r>
            <a:r>
              <a:rPr lang="es-SV" sz="1350" spc="-4" dirty="0">
                <a:latin typeface="+mj-lt"/>
                <a:cs typeface="Verdana"/>
              </a:rPr>
              <a:t>parte</a:t>
            </a:r>
            <a:r>
              <a:rPr lang="es-SV" sz="1350" spc="-83" dirty="0">
                <a:latin typeface="+mj-lt"/>
                <a:cs typeface="Verdana"/>
              </a:rPr>
              <a:t> </a:t>
            </a:r>
            <a:r>
              <a:rPr lang="es-SV" sz="1350" spc="64" dirty="0">
                <a:latin typeface="+mj-lt"/>
                <a:cs typeface="Verdana"/>
              </a:rPr>
              <a:t>de</a:t>
            </a:r>
            <a:r>
              <a:rPr lang="es-SV" sz="1350" spc="-93" dirty="0">
                <a:latin typeface="+mj-lt"/>
                <a:cs typeface="Verdana"/>
              </a:rPr>
              <a:t> </a:t>
            </a:r>
            <a:r>
              <a:rPr lang="es-SV" sz="1350" spc="-50" dirty="0">
                <a:latin typeface="+mj-lt"/>
                <a:cs typeface="Verdana"/>
              </a:rPr>
              <a:t>las</a:t>
            </a:r>
            <a:r>
              <a:rPr lang="es-SV" sz="1350" spc="-105" dirty="0">
                <a:latin typeface="+mj-lt"/>
                <a:cs typeface="Verdana"/>
              </a:rPr>
              <a:t> </a:t>
            </a:r>
            <a:r>
              <a:rPr lang="es-SV" sz="1350" spc="-8" dirty="0">
                <a:latin typeface="+mj-lt"/>
                <a:cs typeface="Verdana"/>
              </a:rPr>
              <a:t>Autoridades</a:t>
            </a:r>
            <a:r>
              <a:rPr lang="es-SV" sz="1350" spc="-60" dirty="0">
                <a:latin typeface="+mj-lt"/>
                <a:cs typeface="Verdana"/>
              </a:rPr>
              <a:t> </a:t>
            </a:r>
            <a:r>
              <a:rPr lang="es-SV" sz="1350" spc="64" dirty="0">
                <a:latin typeface="+mj-lt"/>
                <a:cs typeface="Verdana"/>
              </a:rPr>
              <a:t>de</a:t>
            </a:r>
            <a:r>
              <a:rPr lang="es-SV" sz="1350" spc="-98" dirty="0">
                <a:latin typeface="+mj-lt"/>
                <a:cs typeface="Verdana"/>
              </a:rPr>
              <a:t> </a:t>
            </a:r>
            <a:r>
              <a:rPr lang="es-SV" sz="1350" spc="8" dirty="0">
                <a:latin typeface="+mj-lt"/>
                <a:cs typeface="Verdana"/>
              </a:rPr>
              <a:t>la</a:t>
            </a:r>
            <a:r>
              <a:rPr lang="es-SV" sz="1350" spc="-105" dirty="0">
                <a:latin typeface="+mj-lt"/>
                <a:cs typeface="Verdana"/>
              </a:rPr>
              <a:t> </a:t>
            </a:r>
            <a:r>
              <a:rPr lang="es-SV" sz="1350" dirty="0">
                <a:latin typeface="+mj-lt"/>
                <a:cs typeface="Verdana"/>
              </a:rPr>
              <a:t>Dirección</a:t>
            </a:r>
            <a:r>
              <a:rPr lang="es-SV" sz="1350" spc="-60" dirty="0">
                <a:latin typeface="+mj-lt"/>
                <a:cs typeface="Verdana"/>
              </a:rPr>
              <a:t> </a:t>
            </a:r>
            <a:r>
              <a:rPr lang="es-SV" sz="1350" spc="-71" dirty="0">
                <a:latin typeface="+mj-lt"/>
                <a:cs typeface="Verdana"/>
              </a:rPr>
              <a:t>y</a:t>
            </a:r>
            <a:r>
              <a:rPr lang="es-SV" sz="1350" spc="-93" dirty="0">
                <a:latin typeface="+mj-lt"/>
                <a:cs typeface="Verdana"/>
              </a:rPr>
              <a:t> </a:t>
            </a:r>
            <a:r>
              <a:rPr lang="es-SV" sz="1350" spc="-52" dirty="0">
                <a:latin typeface="+mj-lt"/>
                <a:cs typeface="Verdana"/>
              </a:rPr>
              <a:t>así  </a:t>
            </a:r>
            <a:r>
              <a:rPr lang="es-SV" sz="1350" spc="-27" dirty="0">
                <a:latin typeface="+mj-lt"/>
                <a:cs typeface="Verdana"/>
              </a:rPr>
              <a:t>asegurar</a:t>
            </a:r>
            <a:r>
              <a:rPr lang="es-SV" sz="1350" spc="-83" dirty="0">
                <a:latin typeface="+mj-lt"/>
                <a:cs typeface="Verdana"/>
              </a:rPr>
              <a:t> </a:t>
            </a:r>
            <a:r>
              <a:rPr lang="es-SV" sz="1350" spc="-50" dirty="0">
                <a:latin typeface="+mj-lt"/>
                <a:cs typeface="Verdana"/>
              </a:rPr>
              <a:t>las</a:t>
            </a:r>
            <a:r>
              <a:rPr lang="es-SV" sz="1350" spc="-93" dirty="0">
                <a:latin typeface="+mj-lt"/>
                <a:cs typeface="Verdana"/>
              </a:rPr>
              <a:t> </a:t>
            </a:r>
            <a:r>
              <a:rPr lang="es-SV" sz="1350" spc="11" dirty="0">
                <a:latin typeface="+mj-lt"/>
                <a:cs typeface="Verdana"/>
              </a:rPr>
              <a:t>condiciones</a:t>
            </a:r>
            <a:r>
              <a:rPr lang="es-SV" sz="1350" spc="-60" dirty="0">
                <a:latin typeface="+mj-lt"/>
                <a:cs typeface="Verdana"/>
              </a:rPr>
              <a:t> </a:t>
            </a:r>
            <a:r>
              <a:rPr lang="es-SV" sz="1350" spc="31" dirty="0">
                <a:latin typeface="+mj-lt"/>
                <a:cs typeface="Verdana"/>
              </a:rPr>
              <a:t>que</a:t>
            </a:r>
            <a:r>
              <a:rPr lang="es-SV" sz="1350" spc="-91" dirty="0">
                <a:latin typeface="+mj-lt"/>
                <a:cs typeface="Verdana"/>
              </a:rPr>
              <a:t> </a:t>
            </a:r>
            <a:r>
              <a:rPr lang="es-SV" sz="1350" spc="-11" dirty="0">
                <a:latin typeface="+mj-lt"/>
                <a:cs typeface="Verdana"/>
              </a:rPr>
              <a:t>contribuyan</a:t>
            </a:r>
            <a:r>
              <a:rPr lang="es-SV" sz="1350" spc="-83" dirty="0">
                <a:latin typeface="+mj-lt"/>
                <a:cs typeface="Verdana"/>
              </a:rPr>
              <a:t> </a:t>
            </a:r>
            <a:r>
              <a:rPr lang="es-SV" sz="1350" spc="93" dirty="0">
                <a:latin typeface="+mj-lt"/>
                <a:cs typeface="Verdana"/>
              </a:rPr>
              <a:t>a</a:t>
            </a:r>
            <a:r>
              <a:rPr lang="es-SV" sz="1350" spc="-91" dirty="0">
                <a:latin typeface="+mj-lt"/>
                <a:cs typeface="Verdana"/>
              </a:rPr>
              <a:t> </a:t>
            </a:r>
            <a:r>
              <a:rPr lang="es-SV" sz="1350" spc="-50" dirty="0">
                <a:latin typeface="+mj-lt"/>
                <a:cs typeface="Verdana"/>
              </a:rPr>
              <a:t>mejorar</a:t>
            </a:r>
            <a:r>
              <a:rPr lang="es-SV" sz="1350" spc="-79" dirty="0">
                <a:latin typeface="+mj-lt"/>
                <a:cs typeface="Verdana"/>
              </a:rPr>
              <a:t> </a:t>
            </a:r>
            <a:r>
              <a:rPr lang="es-SV" sz="1350" spc="8" dirty="0">
                <a:latin typeface="+mj-lt"/>
                <a:cs typeface="Verdana"/>
              </a:rPr>
              <a:t>la</a:t>
            </a:r>
            <a:r>
              <a:rPr lang="es-SV" sz="1350" spc="-105" dirty="0">
                <a:latin typeface="+mj-lt"/>
                <a:cs typeface="Verdana"/>
              </a:rPr>
              <a:t> </a:t>
            </a:r>
            <a:r>
              <a:rPr lang="es-SV" sz="1350" spc="41" dirty="0">
                <a:latin typeface="+mj-lt"/>
                <a:cs typeface="Verdana"/>
              </a:rPr>
              <a:t>calidad</a:t>
            </a:r>
            <a:r>
              <a:rPr lang="es-SV" sz="1350" spc="-93" dirty="0">
                <a:latin typeface="+mj-lt"/>
                <a:cs typeface="Verdana"/>
              </a:rPr>
              <a:t> </a:t>
            </a:r>
            <a:r>
              <a:rPr lang="es-SV" sz="1350" spc="64" dirty="0">
                <a:latin typeface="+mj-lt"/>
                <a:cs typeface="Verdana"/>
              </a:rPr>
              <a:t>de</a:t>
            </a:r>
            <a:r>
              <a:rPr lang="es-SV" sz="1350" spc="-93" dirty="0">
                <a:latin typeface="+mj-lt"/>
                <a:cs typeface="Verdana"/>
              </a:rPr>
              <a:t> </a:t>
            </a:r>
            <a:r>
              <a:rPr lang="es-SV" sz="1350" spc="8" dirty="0">
                <a:latin typeface="+mj-lt"/>
                <a:cs typeface="Verdana"/>
              </a:rPr>
              <a:t>la</a:t>
            </a:r>
            <a:r>
              <a:rPr lang="es-SV" sz="1350" spc="-105" dirty="0">
                <a:latin typeface="+mj-lt"/>
                <a:cs typeface="Verdana"/>
              </a:rPr>
              <a:t> </a:t>
            </a:r>
            <a:r>
              <a:rPr lang="es-SV" sz="1350" spc="-31" dirty="0">
                <a:latin typeface="+mj-lt"/>
                <a:cs typeface="Verdana"/>
              </a:rPr>
              <a:t>gestión</a:t>
            </a:r>
            <a:r>
              <a:rPr lang="es-SV" sz="1350" spc="-64" dirty="0">
                <a:latin typeface="+mj-lt"/>
                <a:cs typeface="Verdana"/>
              </a:rPr>
              <a:t> </a:t>
            </a:r>
            <a:r>
              <a:rPr lang="es-SV" sz="1350" spc="-41" dirty="0">
                <a:latin typeface="+mj-lt"/>
                <a:cs typeface="Verdana"/>
              </a:rPr>
              <a:t>institucional.</a:t>
            </a:r>
            <a:endParaRPr lang="es-SV" sz="1350" dirty="0">
              <a:latin typeface="+mj-lt"/>
              <a:cs typeface="Verdana"/>
            </a:endParaRPr>
          </a:p>
          <a:p>
            <a:pPr marL="9526" algn="just">
              <a:spcBef>
                <a:spcPts val="830"/>
              </a:spcBef>
            </a:pPr>
            <a:r>
              <a:rPr lang="es-SV" sz="1350" spc="-41" dirty="0">
                <a:latin typeface="+mj-lt"/>
                <a:cs typeface="Verdana"/>
              </a:rPr>
              <a:t>Entre sus funciones están: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Asesorar al Director Nacional en el desarrollo de políticas y en la determinación de prioridades Institucionales.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Coordinar la elaboración del Plan Estratégico Institucional.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Coordinar la formulación de los Planes de Trabajo anuales.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Dar seguimiento, monitoreo y evaluación del cumplimiento de los objetivos institucionales de los Planes de Trabajo.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es-SV" sz="1350" dirty="0">
                <a:latin typeface="+mj-lt"/>
              </a:rPr>
              <a:t>Coordinar el proceso de valoración de riesgos institucionales.</a:t>
            </a:r>
            <a:endParaRPr lang="es-SV" sz="135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1980</TotalTime>
  <Words>5291</Words>
  <Application>Microsoft Office PowerPoint</Application>
  <PresentationFormat>Presentación en pantalla (4:3)</PresentationFormat>
  <Paragraphs>366</Paragraphs>
  <Slides>28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Arial</vt:lpstr>
      <vt:lpstr>Calibri</vt:lpstr>
      <vt:lpstr>Liberation Sans Narrow</vt:lpstr>
      <vt:lpstr>Times New Roman</vt:lpstr>
      <vt:lpstr>Verdana</vt:lpstr>
      <vt:lpstr>Wingdings</vt:lpstr>
      <vt:lpstr>Office Theme</vt:lpstr>
      <vt:lpstr>Organigrama DNM</vt:lpstr>
      <vt:lpstr>Delegados DNM</vt:lpstr>
      <vt:lpstr>Dirección Nacional</vt:lpstr>
      <vt:lpstr>Dirección Ejecutiva</vt:lpstr>
      <vt:lpstr>Comisión Técnica de Farmacovigilancia y Tecnovigilancia</vt:lpstr>
      <vt:lpstr>Unidad Jurídica</vt:lpstr>
      <vt:lpstr>Unidad Financiera Institucional</vt:lpstr>
      <vt:lpstr>Unidad de Cooperación y Alianzas Estratégicas </vt:lpstr>
      <vt:lpstr>Unidad de Planificación Institucional</vt:lpstr>
      <vt:lpstr>Unidad de Gestión de la Calidad</vt:lpstr>
      <vt:lpstr>Unidad de Auditoría Interna</vt:lpstr>
      <vt:lpstr>Unidad de Acceso a la Información Pública</vt:lpstr>
      <vt:lpstr>Unidad de Comunicaciones</vt:lpstr>
      <vt:lpstr>Unidad de Adquisiciones y Contrataciones Institucionales</vt:lpstr>
      <vt:lpstr>Unidad de Seguridad Institucional y Servicios Generales</vt:lpstr>
      <vt:lpstr>Unidad de Recursos Humanos</vt:lpstr>
      <vt:lpstr>Unidad de Informática</vt:lpstr>
      <vt:lpstr>Unidad de Gestión Documental y Archivos</vt:lpstr>
      <vt:lpstr>Unidad de Administración de Bienes Institucionales</vt:lpstr>
      <vt:lpstr>Unidad de Inspección, Fiscalización y Buenas Practicas</vt:lpstr>
      <vt:lpstr>División de Registro Sanitario</vt:lpstr>
      <vt:lpstr>Unidad de Control de Calidad en el Pre y Post Registro de Medicamentos</vt:lpstr>
      <vt:lpstr>Unidad de Precios</vt:lpstr>
      <vt:lpstr>Unidad de Importaciones, Exportaciones y Donaciones de Medicamentos</vt:lpstr>
      <vt:lpstr>Unidad De Estupefacientes </vt:lpstr>
      <vt:lpstr>Unidad de Litigios Regulatorios</vt:lpstr>
      <vt:lpstr>Unidad de Registro de Establecimientos y Poderes</vt:lpstr>
      <vt:lpstr>Unidad de Promoción y Publicidad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Daysi Concepcion Orellana de Larin</dc:creator>
  <cp:lastModifiedBy>Daysi Concepcion Orellana de Larin</cp:lastModifiedBy>
  <cp:revision>68</cp:revision>
  <dcterms:created xsi:type="dcterms:W3CDTF">2019-04-24T21:41:05Z</dcterms:created>
  <dcterms:modified xsi:type="dcterms:W3CDTF">2020-05-13T15:50:35Z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2019-04-24T00:00:00Z</vt:filetime>
  </property>
</Properties>
</file>