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57" r:id="rId3"/>
    <p:sldId id="290" r:id="rId4"/>
    <p:sldId id="292" r:id="rId5"/>
    <p:sldId id="267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945"/>
    <a:srgbClr val="313943"/>
    <a:srgbClr val="232735"/>
    <a:srgbClr val="2623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9" autoAdjust="0"/>
    <p:restoredTop sz="95332" autoAdjust="0"/>
  </p:normalViewPr>
  <p:slideViewPr>
    <p:cSldViewPr snapToGrid="0">
      <p:cViewPr varScale="1">
        <p:scale>
          <a:sx n="30" d="100"/>
          <a:sy n="30" d="100"/>
        </p:scale>
        <p:origin x="5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E8C1F-84F7-4E03-B4EA-1D61F3AE89DD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1A527-9488-426B-80E3-CDDDF7CB7E5C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4529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EA7B0E-530A-473C-8FB5-E9A3AA805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2BA19BD-E54C-404D-B9AF-0322943C3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203F9EE-ACFE-4EA0-8E5B-02D1455EB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BF6E155-0F48-4C68-AA7A-7F7C0C68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A0AA45B-36A2-40A9-B9E8-ADF9C43A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966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D7B606-DCF6-4149-AFC7-723F06A1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E34A8C8-B817-4977-BC36-9605A588D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ADA4CEC-2B0D-40AD-8898-B45CBA40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770E5F4-582F-4B97-A6D0-BBC0F6DDC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C1F04AF-24DD-49EF-B049-5C60893D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0718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DE9FE15D-5991-40AC-82AB-C11598BD8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B35683B-320C-46B3-955F-959B10C3B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2D2E2EC-6526-40C8-8F98-BBADA859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A2830A5-62F2-45F8-8176-217A7BB9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C830ED2-4C6D-41A7-BFBD-7B503CEBD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4600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6746CE-E7BC-47A8-B3C5-D6AC54DC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4A6F91E-135F-4B59-8F6E-ACC6DEDEE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6B87713-BA29-403E-A7FC-CA4B525B2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2374EBD-6B4F-4537-83F7-0E86A3FBD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B72C276-4711-43B5-8037-D38EE352F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9264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22B1F0-33DB-4C2F-BFFE-1FA60158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83BD42A-E94B-4093-B4A6-E618E092D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63B4C64-5A05-4713-87CA-E91C9D25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C12BA78-9565-41A6-8BE8-351AA5AB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1ABB053-304C-4BAC-910E-76C8F672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0645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4760FF-A68E-47BB-AC0F-32AB07D44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83EF37B-586C-4DDB-BC7A-090212D754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48A3340-0AA7-4421-A4E2-1B48F69B3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ABE5746-A735-4B18-859D-665FA500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1F108B9-B189-47B1-B266-4F80BEF2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066AEC3-BECB-48CC-A170-1B37EE91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3763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1B7494-65C2-4B37-B6E2-397049F1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45BE3FE-9C10-4B96-A018-6D56A9EE2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96CEA3B-7282-44FA-A60E-C53A23B81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B907B08F-2F12-432E-A202-D04FD4ACA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58E88B0F-E254-4670-978F-9E8D53CEE7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58DAF08-3D57-4277-B964-77FA57F4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4DED1F6C-C88A-4974-B45F-9F2E6E59C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B978AA8-8CFC-46FD-89F2-F2DB9648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6794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349108-84E1-4050-97E8-66C7D117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E19F827-4563-4BF7-9901-AF7C34CB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16CF628-1977-4854-BAD8-8CA72CEF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4208BA3-F8A2-4007-B88E-F37FDCF7C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687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91BC0EF-8CB7-4E42-B8B3-E2CE448A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D419892B-F2E9-4AA1-A1EC-C442B981D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51F022E-5B35-4432-9A1E-63164460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862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8BFB72-68E3-4AC1-89F8-9D643161B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488258A-5582-45F2-93DA-7E9EFD0C2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101FDE4-62BA-4B63-9A2F-03A6628D6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D26952A-A627-4B23-B491-C29E74BE0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63AD7F4-E96B-4C47-82F7-380697B0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2804EA0-7459-4AB1-AD5E-C0F40A881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383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74BC1F-D4C6-4CFB-B328-3324571D5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D1DAE6F2-DD3F-49AE-BE7D-A681BB596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4B556E2-721F-4B30-8B56-83572FEDA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77E9AB9-7F57-4AC0-AB6C-ED0B25CD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069DB22-A24A-4D97-80C9-067F5174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F052B67-E072-4033-8A28-95C60A9B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017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2699723-AE19-4774-AD80-868AEED0C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A559FBD-3E9E-4F4B-AEA9-570DA3B63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A346B05-B6F4-4241-B28A-E592EDA26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422C6-E2ED-4DE6-B72E-53BA95DED0A3}" type="datetimeFigureOut">
              <a:rPr lang="es-SV" smtClean="0"/>
              <a:t>19/01/2021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663AA78-E07D-45C1-BED9-997D9B22C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A6EB274-88CF-4D4B-9199-50A1E0A49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C7211-AA64-4AD9-ABA5-5C665D7D7E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4157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39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xmlns="" id="{4E6D6FB5-0D4A-46C3-A112-326DA52282C2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08090A">
                  <a:alpha val="14902"/>
                </a:srgbClr>
              </a:clrFrom>
              <a:clrTo>
                <a:srgbClr val="08090A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A8A772-6907-4838-B016-336728078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7442"/>
            <a:ext cx="9144000" cy="1961381"/>
          </a:xfrm>
        </p:spPr>
        <p:txBody>
          <a:bodyPr>
            <a:no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Informe de ejecución del Plan Operativo durante el Tercer Trimestre</a:t>
            </a:r>
            <a:endParaRPr lang="es-SV" sz="4000" b="1" dirty="0">
              <a:solidFill>
                <a:schemeClr val="bg1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2E7A69B-1983-4192-80C8-8CD214E59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6983" y="6179817"/>
            <a:ext cx="2209074" cy="610792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bg2">
                    <a:lumMod val="90000"/>
                  </a:schemeClr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29-octubre-2020</a:t>
            </a:r>
            <a:endParaRPr lang="es-SV" dirty="0">
              <a:solidFill>
                <a:schemeClr val="bg2">
                  <a:lumMod val="90000"/>
                </a:schemeClr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745" y="207818"/>
            <a:ext cx="7038510" cy="170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8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22" y="0"/>
            <a:ext cx="11820602" cy="1325563"/>
          </a:xfrm>
        </p:spPr>
        <p:txBody>
          <a:bodyPr/>
          <a:lstStyle/>
          <a:p>
            <a:r>
              <a:rPr lang="es-SV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global – </a:t>
            </a:r>
            <a:r>
              <a:rPr lang="es-SV" sz="3200" b="1" i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actividades</a:t>
            </a:r>
            <a:endParaRPr lang="es-SV" b="1" i="1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50700"/>
              </p:ext>
            </p:extLst>
          </p:nvPr>
        </p:nvGraphicFramePr>
        <p:xfrm>
          <a:off x="7557618" y="3744916"/>
          <a:ext cx="3930410" cy="183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11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04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8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60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Parámetro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Significado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u="none" strike="noStrike" dirty="0">
                          <a:effectLst/>
                        </a:rPr>
                        <a:t>Color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&gt; 105%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 smtClean="0">
                          <a:effectLst/>
                        </a:rPr>
                        <a:t>Evaluar ajuste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Entre 80% y 105%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Adecuado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Entre 51% y 79%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Aceptable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Entre 41% y 50%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Retrasado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&lt; 40%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No Aceptable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SV" sz="1200" u="none" strike="noStrike" dirty="0">
                          <a:effectLst/>
                        </a:rPr>
                        <a:t> 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6" name="Conector angular 5"/>
          <p:cNvCxnSpPr>
            <a:stCxn id="18" idx="0"/>
            <a:endCxn id="11" idx="3"/>
          </p:cNvCxnSpPr>
          <p:nvPr/>
        </p:nvCxnSpPr>
        <p:spPr>
          <a:xfrm rot="16200000" flipV="1">
            <a:off x="7815699" y="-69918"/>
            <a:ext cx="340495" cy="3073757"/>
          </a:xfrm>
          <a:prstGeom prst="bentConnector2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5687137" y="956214"/>
            <a:ext cx="761930" cy="68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0" name="Rectángulo 19"/>
          <p:cNvSpPr/>
          <p:nvPr/>
        </p:nvSpPr>
        <p:spPr>
          <a:xfrm>
            <a:off x="5687137" y="956213"/>
            <a:ext cx="761930" cy="68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3" name="Rectángulo 22"/>
          <p:cNvSpPr/>
          <p:nvPr/>
        </p:nvSpPr>
        <p:spPr>
          <a:xfrm>
            <a:off x="5687137" y="956212"/>
            <a:ext cx="761930" cy="68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pSp>
        <p:nvGrpSpPr>
          <p:cNvPr id="48" name="Grupo 47"/>
          <p:cNvGrpSpPr/>
          <p:nvPr/>
        </p:nvGrpSpPr>
        <p:grpSpPr>
          <a:xfrm>
            <a:off x="410399" y="956211"/>
            <a:ext cx="11398423" cy="5792932"/>
            <a:chOff x="410399" y="956211"/>
            <a:chExt cx="11398423" cy="5792932"/>
          </a:xfrm>
        </p:grpSpPr>
        <p:grpSp>
          <p:nvGrpSpPr>
            <p:cNvPr id="26" name="Grupo 25"/>
            <p:cNvGrpSpPr/>
            <p:nvPr/>
          </p:nvGrpSpPr>
          <p:grpSpPr>
            <a:xfrm>
              <a:off x="410399" y="956211"/>
              <a:ext cx="11285212" cy="5710451"/>
              <a:chOff x="410399" y="956211"/>
              <a:chExt cx="11285212" cy="5710451"/>
            </a:xfrm>
          </p:grpSpPr>
          <p:pic>
            <p:nvPicPr>
              <p:cNvPr id="7" name="Imagen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10399" y="956214"/>
                <a:ext cx="6038667" cy="5710448"/>
              </a:xfrm>
              <a:prstGeom prst="rect">
                <a:avLst/>
              </a:prstGeom>
            </p:spPr>
          </p:pic>
          <p:grpSp>
            <p:nvGrpSpPr>
              <p:cNvPr id="17" name="Grupo 16"/>
              <p:cNvGrpSpPr/>
              <p:nvPr/>
            </p:nvGrpSpPr>
            <p:grpSpPr>
              <a:xfrm>
                <a:off x="5687137" y="956211"/>
                <a:ext cx="6008474" cy="1511994"/>
                <a:chOff x="5687137" y="956211"/>
                <a:chExt cx="6008474" cy="1511994"/>
              </a:xfrm>
            </p:grpSpPr>
            <p:cxnSp>
              <p:nvCxnSpPr>
                <p:cNvPr id="24" name="Conector angular 23"/>
                <p:cNvCxnSpPr>
                  <a:stCxn id="18" idx="0"/>
                  <a:endCxn id="25" idx="3"/>
                </p:cNvCxnSpPr>
                <p:nvPr/>
              </p:nvCxnSpPr>
              <p:spPr>
                <a:xfrm rot="16200000" flipV="1">
                  <a:off x="7815697" y="-69920"/>
                  <a:ext cx="340498" cy="3073757"/>
                </a:xfrm>
                <a:prstGeom prst="bentConnector2">
                  <a:avLst/>
                </a:prstGeom>
                <a:ln w="2857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5" name="Rectángulo 24"/>
                <p:cNvSpPr/>
                <p:nvPr/>
              </p:nvSpPr>
              <p:spPr>
                <a:xfrm>
                  <a:off x="5687137" y="956211"/>
                  <a:ext cx="761930" cy="680997"/>
                </a:xfrm>
                <a:prstGeom prst="rect">
                  <a:avLst/>
                </a:prstGeom>
                <a:noFill/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SV"/>
                </a:p>
              </p:txBody>
            </p:sp>
            <p:sp>
              <p:nvSpPr>
                <p:cNvPr id="18" name="CuadroTexto 17"/>
                <p:cNvSpPr txBox="1"/>
                <p:nvPr/>
              </p:nvSpPr>
              <p:spPr>
                <a:xfrm>
                  <a:off x="7350036" y="1637208"/>
                  <a:ext cx="4345575" cy="83099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  <a:prstDash val="dash"/>
                </a:ln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s-SV" sz="1600" dirty="0" smtClean="0"/>
                    <a:t>Posterior ajuste de actividades en el marco de la pandemia por COVID-19, considerando nuevas metas para la ejecución de actividades.</a:t>
                  </a:r>
                </a:p>
              </p:txBody>
            </p:sp>
          </p:grpSp>
        </p:grpSp>
        <p:sp>
          <p:nvSpPr>
            <p:cNvPr id="33" name="Elipse 32"/>
            <p:cNvSpPr/>
            <p:nvPr/>
          </p:nvSpPr>
          <p:spPr>
            <a:xfrm>
              <a:off x="4946469" y="6416708"/>
              <a:ext cx="670560" cy="332435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cxnSp>
          <p:nvCxnSpPr>
            <p:cNvPr id="35" name="Conector angular 34"/>
            <p:cNvCxnSpPr>
              <a:stCxn id="36" idx="1"/>
              <a:endCxn id="33" idx="5"/>
            </p:cNvCxnSpPr>
            <p:nvPr/>
          </p:nvCxnSpPr>
          <p:spPr>
            <a:xfrm rot="10800000" flipV="1">
              <a:off x="5518829" y="6333645"/>
              <a:ext cx="1944419" cy="366814"/>
            </a:xfrm>
            <a:prstGeom prst="bentConnector4">
              <a:avLst>
                <a:gd name="adj1" fmla="val 47475"/>
                <a:gd name="adj2" fmla="val 97535"/>
              </a:avLst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CuadroTexto 35"/>
            <p:cNvSpPr txBox="1"/>
            <p:nvPr/>
          </p:nvSpPr>
          <p:spPr>
            <a:xfrm>
              <a:off x="7463247" y="5918146"/>
              <a:ext cx="4345575" cy="83099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SV" sz="1600" dirty="0" smtClean="0"/>
                <a:t>Omisión de actividades de capacitación y otras que no afectan el funcionamiento institucional, por pandemia COVID-19.</a:t>
              </a:r>
              <a:endParaRPr lang="es-SV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948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0 Imagen">
            <a:extLst>
              <a:ext uri="{FF2B5EF4-FFF2-40B4-BE49-F238E27FC236}">
                <a16:creationId xmlns:a16="http://schemas.microsoft.com/office/drawing/2014/main" xmlns="" id="{00D3DA0D-66DA-4B2A-BD71-0CED479AA4DB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16323"/>
            <a:ext cx="7772400" cy="6650182"/>
          </a:xfrm>
          <a:prstGeom prst="rect">
            <a:avLst/>
          </a:prstGeom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00594" y="766356"/>
            <a:ext cx="11486606" cy="6002092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s-SV" sz="1200" b="1" dirty="0" smtClean="0"/>
              <a:t>3,906 </a:t>
            </a:r>
            <a:r>
              <a:rPr lang="es-SV" sz="1200" dirty="0"/>
              <a:t>trámites de importación </a:t>
            </a:r>
            <a:r>
              <a:rPr lang="es-SV" sz="1200" dirty="0" smtClean="0"/>
              <a:t>atendidos.</a:t>
            </a:r>
            <a:endParaRPr lang="es-SV" sz="1200" dirty="0"/>
          </a:p>
          <a:p>
            <a:pPr algn="just">
              <a:lnSpc>
                <a:spcPct val="170000"/>
              </a:lnSpc>
            </a:pPr>
            <a:r>
              <a:rPr lang="es-SV" sz="1200" b="1" dirty="0" smtClean="0"/>
              <a:t>3,829 </a:t>
            </a:r>
            <a:r>
              <a:rPr lang="es-SV" sz="1200" dirty="0" smtClean="0"/>
              <a:t>evaluaciones de trámites de importación, exportación y transferencias de productos controlados.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/>
              <a:t>2,467</a:t>
            </a:r>
            <a:r>
              <a:rPr lang="es-SV" sz="1200" dirty="0"/>
              <a:t> pruebas analíticas efectuadas</a:t>
            </a:r>
            <a:r>
              <a:rPr lang="es-SV" sz="12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 smtClean="0"/>
              <a:t>1,873</a:t>
            </a:r>
            <a:r>
              <a:rPr lang="es-SV" sz="1200" dirty="0" smtClean="0"/>
              <a:t> trámites de alta y mediana complejidad </a:t>
            </a:r>
            <a:r>
              <a:rPr lang="es-SV" sz="1200" dirty="0"/>
              <a:t>de </a:t>
            </a:r>
            <a:r>
              <a:rPr lang="es-SV" sz="1200" dirty="0" smtClean="0"/>
              <a:t>medicamentos, tramitados </a:t>
            </a:r>
            <a:r>
              <a:rPr lang="es-SV" sz="1200" dirty="0"/>
              <a:t>para su correspondiente evaluación técnica </a:t>
            </a:r>
            <a:r>
              <a:rPr lang="es-SV" sz="1200" dirty="0" smtClean="0"/>
              <a:t>y dictamen.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 smtClean="0"/>
              <a:t>1,796</a:t>
            </a:r>
            <a:r>
              <a:rPr lang="es-SV" sz="1200" dirty="0" smtClean="0"/>
              <a:t> </a:t>
            </a:r>
            <a:r>
              <a:rPr lang="es-SV" sz="1200" dirty="0"/>
              <a:t>procesamientos de solicitudes de inscripción de productos químicos.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 smtClean="0"/>
              <a:t>1,672</a:t>
            </a:r>
            <a:r>
              <a:rPr lang="es-SV" sz="1200" dirty="0" smtClean="0"/>
              <a:t> </a:t>
            </a:r>
            <a:r>
              <a:rPr lang="es-SV" sz="1200" dirty="0"/>
              <a:t>trámites de establecimientos, poderes, contratos e importadores.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/>
              <a:t>1,377</a:t>
            </a:r>
            <a:r>
              <a:rPr lang="es-SV" sz="1200" dirty="0"/>
              <a:t> trámites de dispositivos médicos, tramitados para su correspondiente evaluación técnica y dictamen.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 smtClean="0"/>
              <a:t>909</a:t>
            </a:r>
            <a:r>
              <a:rPr lang="es-SV" sz="1200" dirty="0" smtClean="0"/>
              <a:t> </a:t>
            </a:r>
            <a:r>
              <a:rPr lang="es-SV" sz="1200" dirty="0"/>
              <a:t>trámites de promoción y publicidad</a:t>
            </a:r>
          </a:p>
          <a:p>
            <a:pPr algn="just">
              <a:lnSpc>
                <a:spcPct val="170000"/>
              </a:lnSpc>
            </a:pPr>
            <a:r>
              <a:rPr lang="es-SV" sz="1200" b="1" dirty="0"/>
              <a:t>554</a:t>
            </a:r>
            <a:r>
              <a:rPr lang="es-SV" sz="1200" dirty="0"/>
              <a:t> inspecciones y auditorías efectuadas.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 smtClean="0"/>
              <a:t>337 </a:t>
            </a:r>
            <a:r>
              <a:rPr lang="es-SV" sz="1200" dirty="0"/>
              <a:t>trámites ingresados de autorización de permisos especiales por COVID-19. </a:t>
            </a: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es-SV" sz="1050" dirty="0"/>
              <a:t>Entre ellos, durante el periodo de julio-septiembre/2020: 86 notificados de no requerimiento de autorización por parte de la DNM, 77 trámites autorizados, 1 denegado. </a:t>
            </a: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es-SV" sz="1050" dirty="0"/>
              <a:t>Los trámites restantes, durante ese periodo: se observaron, derivaron para consulta a otras áreas, fueron desistidos por el usuario o se encontraban en proceso de revisión</a:t>
            </a:r>
            <a:r>
              <a:rPr lang="es-SV" sz="105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s-SV" sz="1200" b="1" dirty="0" smtClean="0"/>
              <a:t>261 </a:t>
            </a:r>
            <a:r>
              <a:rPr lang="es-SV" sz="1200" dirty="0"/>
              <a:t>visados de facturas de permisos especiales por COVID-19</a:t>
            </a:r>
            <a:r>
              <a:rPr lang="es-SV" sz="1200" dirty="0" smtClean="0"/>
              <a:t>.</a:t>
            </a:r>
            <a:endParaRPr lang="es-SV" sz="1200" dirty="0"/>
          </a:p>
        </p:txBody>
      </p:sp>
      <p:sp>
        <p:nvSpPr>
          <p:cNvPr id="6" name="Título 3">
            <a:extLst>
              <a:ext uri="{FF2B5EF4-FFF2-40B4-BE49-F238E27FC236}">
                <a16:creationId xmlns:a16="http://schemas.microsoft.com/office/drawing/2014/main" xmlns="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22" y="1"/>
            <a:ext cx="11820602" cy="766354"/>
          </a:xfrm>
        </p:spPr>
        <p:txBody>
          <a:bodyPr>
            <a:normAutofit/>
          </a:bodyPr>
          <a:lstStyle/>
          <a:p>
            <a:pPr algn="just"/>
            <a:r>
              <a:rPr lang="es-SV" sz="40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Cantidad de trámites resuelta - </a:t>
            </a:r>
            <a:r>
              <a:rPr lang="es-SV" sz="4000" b="1" i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Julio a Septiembre 2020.</a:t>
            </a:r>
            <a:endParaRPr lang="es-SV" sz="4000" b="1" i="1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1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0 Imagen">
            <a:extLst>
              <a:ext uri="{FF2B5EF4-FFF2-40B4-BE49-F238E27FC236}">
                <a16:creationId xmlns:a16="http://schemas.microsoft.com/office/drawing/2014/main" xmlns="" id="{00D3DA0D-66DA-4B2A-BD71-0CED479AA4DB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16323"/>
            <a:ext cx="7772400" cy="6650182"/>
          </a:xfrm>
          <a:prstGeom prst="rect">
            <a:avLst/>
          </a:prstGeom>
        </p:spPr>
      </p:pic>
      <p:sp>
        <p:nvSpPr>
          <p:cNvPr id="6" name="Título 3">
            <a:extLst>
              <a:ext uri="{FF2B5EF4-FFF2-40B4-BE49-F238E27FC236}">
                <a16:creationId xmlns:a16="http://schemas.microsoft.com/office/drawing/2014/main" xmlns="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041"/>
            <a:ext cx="11215998" cy="1041369"/>
          </a:xfrm>
        </p:spPr>
        <p:txBody>
          <a:bodyPr>
            <a:normAutofit fontScale="90000"/>
          </a:bodyPr>
          <a:lstStyle/>
          <a:p>
            <a:r>
              <a:rPr lang="es-SV" sz="4000" b="1" dirty="0" smtClean="0"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Otras actividades de apoyo en torno a la Pandemia por COVID-19</a:t>
            </a:r>
            <a:endParaRPr lang="es-SV" sz="4000" b="1" i="1" dirty="0"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838200" y="1654629"/>
            <a:ext cx="11049000" cy="481584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s-SV" sz="1700" dirty="0" smtClean="0"/>
              <a:t>Generación de </a:t>
            </a:r>
            <a:r>
              <a:rPr lang="es-MX" sz="1700" dirty="0"/>
              <a:t>contenidos educativos para prevención de la enfermedad COVID-19, colocados en redes </a:t>
            </a:r>
            <a:r>
              <a:rPr lang="es-MX" sz="1700" dirty="0" smtClean="0"/>
              <a:t>sociales.</a:t>
            </a:r>
          </a:p>
          <a:p>
            <a:pPr algn="just">
              <a:lnSpc>
                <a:spcPct val="170000"/>
              </a:lnSpc>
            </a:pPr>
            <a:r>
              <a:rPr lang="es-MX" sz="1700" dirty="0"/>
              <a:t>Participación técnica en </a:t>
            </a:r>
            <a:r>
              <a:rPr lang="es-MX" sz="1700" dirty="0" smtClean="0"/>
              <a:t>reuniones </a:t>
            </a:r>
            <a:r>
              <a:rPr lang="es-MX" sz="1700" dirty="0"/>
              <a:t>para evaluación de nuevas terapias relacionadas al tratamiento y nuevos métodos de detección de </a:t>
            </a:r>
            <a:r>
              <a:rPr lang="es-MX" sz="1700" dirty="0" smtClean="0"/>
              <a:t>COVID-19.</a:t>
            </a:r>
          </a:p>
          <a:p>
            <a:pPr algn="just">
              <a:lnSpc>
                <a:spcPct val="170000"/>
              </a:lnSpc>
            </a:pPr>
            <a:r>
              <a:rPr lang="es-MX" sz="1700" dirty="0"/>
              <a:t>Informes técnicos emitidos de las revisiones científicas de terapias en investigación y desarrollo, que contienen información actualizada del seguimiento a los fármacos que actualmente se encuentran en </a:t>
            </a:r>
            <a:r>
              <a:rPr lang="es-MX" sz="1700" dirty="0" smtClean="0"/>
              <a:t>investigación</a:t>
            </a:r>
          </a:p>
          <a:p>
            <a:pPr algn="just">
              <a:lnSpc>
                <a:spcPct val="170000"/>
              </a:lnSpc>
            </a:pPr>
            <a:r>
              <a:rPr lang="es-MX" sz="1700" dirty="0" smtClean="0"/>
              <a:t>Informes técnicos </a:t>
            </a:r>
            <a:r>
              <a:rPr lang="es-MX" sz="1700" dirty="0"/>
              <a:t>emitidos de seguimientos a las vacunas en desarrollo a nivel mundial, que contienen información actualizada de las vacunas que actualmente se encuentran en </a:t>
            </a:r>
            <a:r>
              <a:rPr lang="es-MX" sz="1700" dirty="0" smtClean="0"/>
              <a:t>desarrollo.</a:t>
            </a:r>
          </a:p>
          <a:p>
            <a:pPr algn="just">
              <a:lnSpc>
                <a:spcPct val="170000"/>
              </a:lnSpc>
            </a:pPr>
            <a:r>
              <a:rPr lang="es-MX" sz="1700" dirty="0"/>
              <a:t>Informes relacionados al abastecimiento en el mercado privado de los medicamentos e insumos necesarios para afrontar la emergencia por COVID-19 y los precios de venta al </a:t>
            </a:r>
            <a:r>
              <a:rPr lang="es-MX" sz="1700" dirty="0" smtClean="0"/>
              <a:t>consumidor.</a:t>
            </a:r>
          </a:p>
        </p:txBody>
      </p:sp>
    </p:spTree>
    <p:extLst>
      <p:ext uri="{BB962C8B-B14F-4D97-AF65-F5344CB8AC3E}">
        <p14:creationId xmlns:p14="http://schemas.microsoft.com/office/powerpoint/2010/main" val="108669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39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xmlns="" id="{4E6D6FB5-0D4A-46C3-A112-326DA52282C2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08090A">
                  <a:alpha val="14902"/>
                </a:srgbClr>
              </a:clrFrom>
              <a:clrTo>
                <a:srgbClr val="08090A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A8A772-6907-4838-B016-336728078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388" y="2525520"/>
            <a:ext cx="9144000" cy="1449892"/>
          </a:xfrm>
        </p:spPr>
        <p:txBody>
          <a:bodyPr>
            <a:noAutofit/>
          </a:bodyPr>
          <a:lstStyle/>
          <a:p>
            <a:r>
              <a:rPr lang="es-MX" sz="9600" b="1" dirty="0">
                <a:solidFill>
                  <a:schemeClr val="bg1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¡</a:t>
            </a:r>
            <a:r>
              <a:rPr lang="es-MX" sz="9600" b="1" dirty="0" smtClean="0">
                <a:solidFill>
                  <a:schemeClr val="bg1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Gracias!</a:t>
            </a:r>
            <a:endParaRPr lang="es-SV" sz="9600" b="1" dirty="0">
              <a:solidFill>
                <a:schemeClr val="bg1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FF68116F-587E-497C-9F49-A4AE33124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8915"/>
            <a:ext cx="294357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410</Words>
  <Application>Microsoft Office PowerPoint</Application>
  <PresentationFormat>Panorámica</PresentationFormat>
  <Paragraphs>44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Bembo std</vt:lpstr>
      <vt:lpstr>Calibri</vt:lpstr>
      <vt:lpstr>Calibri Light</vt:lpstr>
      <vt:lpstr>Tahoma</vt:lpstr>
      <vt:lpstr>Times New Roman</vt:lpstr>
      <vt:lpstr>Tema de Office</vt:lpstr>
      <vt:lpstr>Informe de ejecución del Plan Operativo durante el Tercer Trimestre</vt:lpstr>
      <vt:lpstr>% Desempeño global – Cumplimiento de actividades</vt:lpstr>
      <vt:lpstr>Cantidad de trámites resuelta - Julio a Septiembre 2020.</vt:lpstr>
      <vt:lpstr>Otras actividades de apoyo en torno a la Pandemia por COVID-19</vt:lpstr>
      <vt:lpstr>¡Gracias!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Tatiana Maria Marcela Martinez Carranza</dc:creator>
  <cp:lastModifiedBy>Daysi Concepcion Orellana de Larin</cp:lastModifiedBy>
  <cp:revision>77</cp:revision>
  <dcterms:created xsi:type="dcterms:W3CDTF">2020-01-23T22:21:36Z</dcterms:created>
  <dcterms:modified xsi:type="dcterms:W3CDTF">2021-01-19T21:31:51Z</dcterms:modified>
</cp:coreProperties>
</file>