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3" r:id="rId4"/>
    <p:sldId id="291" r:id="rId5"/>
    <p:sldId id="275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55F3-205E-4481-AA65-FFF9CC344F27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5B582-8FEC-49A8-91D2-4B816E2C98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2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21/1/2022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D73707A-29AE-1648-B66B-765BF223B9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E4479B2-1C33-A240-81D6-FB9E7DD08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393950"/>
            <a:ext cx="59817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045029" y="234815"/>
            <a:ext cx="1028482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111E60"/>
                </a:solidFill>
                <a:latin typeface="Calibri "/>
              </a:rPr>
              <a:t>Dirección Nacional de Medicamentos</a:t>
            </a: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 smtClean="0">
                <a:solidFill>
                  <a:srgbClr val="111E60"/>
                </a:solidFill>
                <a:latin typeface="Calibri "/>
              </a:rPr>
              <a:t>INFORME </a:t>
            </a:r>
            <a:r>
              <a:rPr lang="es-MX" sz="3200" b="1" dirty="0">
                <a:solidFill>
                  <a:srgbClr val="111E60"/>
                </a:solidFill>
                <a:latin typeface="Calibri "/>
              </a:rPr>
              <a:t>DE EJECUCIÓN DEL </a:t>
            </a:r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 smtClean="0">
                <a:solidFill>
                  <a:srgbClr val="111E60"/>
                </a:solidFill>
                <a:latin typeface="Calibri "/>
              </a:rPr>
              <a:t>PLAN </a:t>
            </a:r>
            <a:r>
              <a:rPr lang="es-MX" sz="3200" b="1" dirty="0">
                <a:solidFill>
                  <a:srgbClr val="111E60"/>
                </a:solidFill>
                <a:latin typeface="Calibri "/>
              </a:rPr>
              <a:t>OPERATIVO </a:t>
            </a:r>
            <a:endParaRPr lang="es-MX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 smtClean="0">
                <a:solidFill>
                  <a:srgbClr val="111E60"/>
                </a:solidFill>
                <a:latin typeface="Calibri "/>
              </a:rPr>
              <a:t>DURANTE EL TERCER TRIMESTRE</a:t>
            </a:r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 smtClean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 smtClean="0">
              <a:solidFill>
                <a:srgbClr val="111E60"/>
              </a:solidFill>
              <a:latin typeface="Calibri "/>
            </a:endParaRPr>
          </a:p>
          <a:p>
            <a:pPr algn="r"/>
            <a:endParaRPr lang="es-SV" sz="1400" dirty="0">
              <a:solidFill>
                <a:srgbClr val="111E60"/>
              </a:solidFill>
              <a:latin typeface="Calibri 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5" y="316512"/>
            <a:ext cx="4534000" cy="2278641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</a:t>
            </a:r>
            <a:b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3er. Trimestre</a:t>
            </a:r>
            <a:b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2800" b="1" i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sz="4000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83299" y="3500846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u="sng" dirty="0" smtClean="0"/>
              <a:t>Referencia</a:t>
            </a:r>
            <a:endParaRPr lang="es-SV" b="1" u="sng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3" y="4012832"/>
            <a:ext cx="3695487" cy="239586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24349"/>
              </p:ext>
            </p:extLst>
          </p:nvPr>
        </p:nvGraphicFramePr>
        <p:xfrm>
          <a:off x="4911634" y="316513"/>
          <a:ext cx="5812973" cy="6319421"/>
        </p:xfrm>
        <a:graphic>
          <a:graphicData uri="http://schemas.openxmlformats.org/drawingml/2006/table">
            <a:tbl>
              <a:tblPr/>
              <a:tblGrid>
                <a:gridCol w="921018">
                  <a:extLst>
                    <a:ext uri="{9D8B030D-6E8A-4147-A177-3AD203B41FA5}">
                      <a16:colId xmlns:a16="http://schemas.microsoft.com/office/drawing/2014/main" val="1546216674"/>
                    </a:ext>
                  </a:extLst>
                </a:gridCol>
                <a:gridCol w="4151450">
                  <a:extLst>
                    <a:ext uri="{9D8B030D-6E8A-4147-A177-3AD203B41FA5}">
                      <a16:colId xmlns:a16="http://schemas.microsoft.com/office/drawing/2014/main" val="98601299"/>
                    </a:ext>
                  </a:extLst>
                </a:gridCol>
                <a:gridCol w="740505">
                  <a:extLst>
                    <a:ext uri="{9D8B030D-6E8A-4147-A177-3AD203B41FA5}">
                      <a16:colId xmlns:a16="http://schemas.microsoft.com/office/drawing/2014/main" val="501492603"/>
                    </a:ext>
                  </a:extLst>
                </a:gridCol>
              </a:tblGrid>
              <a:tr h="27271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419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DESEMPEÑO - Ejecución del POA 2021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299894"/>
                  </a:ext>
                </a:extLst>
              </a:tr>
              <a:tr h="385560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organizativa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TERCER TRIMESTRE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439711"/>
                  </a:ext>
                </a:extLst>
              </a:tr>
              <a:tr h="197482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URM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Medicamentos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592"/>
                  </a:ext>
                </a:extLst>
              </a:tr>
              <a:tr h="197482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URM-PyP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Promoción y Publicidad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253111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UIC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Investigación Clínica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D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42516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FV y TV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Técnica de Farmacovigilancia y Tecnovigilancia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D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7F6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CD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D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D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493058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URDM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Dispositivos Médicos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123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URCH-Cosm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Cosméticos e Higiénicos - Cosm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384196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URCH-Hig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Cosméticos e Higiénicos - Hig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564384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UIFBP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Inspección, Fiscalización y Buenas Prácticas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700864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UCCPPRM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Control de Calidad en el Pre y Post Registro de Medicamentos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153%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70820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Precios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87760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UE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Estupefacientes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494289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ULR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Litigios Regulatorios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04096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UREP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Registro de Establecimientos y Poderes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301855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Promoción y Publicidad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134042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UIEDM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Importaciones, Exportaciones y Donaciones de Medicamentos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222746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UJ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Jurídica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72856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UFI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Financiera Institucional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869121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UPL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Planificación Institucional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536305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UGC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Gestión de la Calidad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73103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Auditoría Interna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075340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Acceso a la Información Pública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88910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Comunicaciones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14524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Adquisiciones y Contrataciones Institucionales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159271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USISG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Seguridad Institucional y Servicios Generales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14439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URH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Recursos Humanos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24318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Informática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447688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UGDA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Gestión Documental y Archivo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646858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UABI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Administración de Bienes Institucionales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385623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2819"/>
                  </a:ext>
                </a:extLst>
              </a:tr>
              <a:tr h="188078"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419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Empresarial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746163"/>
                  </a:ext>
                </a:extLst>
              </a:tr>
              <a:tr h="18807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419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GLOBAL DE DESEMPEÑO</a:t>
                      </a:r>
                    </a:p>
                  </a:txBody>
                  <a:tcPr marL="6475" marR="6475" marT="6475" marB="0" anchor="b">
                    <a:lnL>
                      <a:noFill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778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7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 txBox="1">
            <a:spLocks/>
          </p:cNvSpPr>
          <p:nvPr/>
        </p:nvSpPr>
        <p:spPr>
          <a:xfrm rot="16200000">
            <a:off x="-2444610" y="3043934"/>
            <a:ext cx="6159997" cy="6643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ASPECTOS RELEVANTES</a:t>
            </a:r>
            <a:endParaRPr lang="es-SV" sz="3600" b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287521" y="278137"/>
            <a:ext cx="10553888" cy="6301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2,841</a:t>
            </a:r>
            <a:r>
              <a:rPr lang="es-419" sz="1300" dirty="0" smtClean="0"/>
              <a:t> </a:t>
            </a:r>
            <a:r>
              <a:rPr lang="es-419" sz="1300" dirty="0"/>
              <a:t>Evaluación de solicitudes de </a:t>
            </a:r>
            <a:r>
              <a:rPr lang="es-419" sz="1300" b="1" dirty="0"/>
              <a:t>transferencias</a:t>
            </a:r>
            <a:r>
              <a:rPr lang="es-419" sz="1300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2,461</a:t>
            </a:r>
            <a:r>
              <a:rPr lang="es-419" sz="1600" dirty="0" smtClean="0"/>
              <a:t> </a:t>
            </a:r>
            <a:r>
              <a:rPr lang="es-419" sz="1300" dirty="0"/>
              <a:t>Autorizaciones de </a:t>
            </a:r>
            <a:r>
              <a:rPr lang="es-419" sz="1300" b="1" dirty="0"/>
              <a:t>permisos especiales de importación</a:t>
            </a:r>
            <a:r>
              <a:rPr lang="es-419" sz="1300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20,831</a:t>
            </a:r>
            <a:r>
              <a:rPr lang="es-419" sz="1300" dirty="0" smtClean="0"/>
              <a:t> </a:t>
            </a:r>
            <a:r>
              <a:rPr lang="es-419" sz="1300" dirty="0"/>
              <a:t>Autorizaciones de </a:t>
            </a:r>
            <a:r>
              <a:rPr lang="es-419" sz="1300" b="1" dirty="0"/>
              <a:t>importación en CIEX</a:t>
            </a:r>
            <a:r>
              <a:rPr lang="es-419" sz="1300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1,255</a:t>
            </a:r>
            <a:r>
              <a:rPr lang="es-MX" sz="1300" dirty="0" smtClean="0"/>
              <a:t> </a:t>
            </a:r>
            <a:r>
              <a:rPr lang="es-MX" sz="1300" dirty="0"/>
              <a:t>productos </a:t>
            </a:r>
            <a:r>
              <a:rPr lang="es-MX" sz="1300" b="1" dirty="0"/>
              <a:t>cosméticos e higiénicos </a:t>
            </a:r>
            <a:r>
              <a:rPr lang="es-MX" sz="1300" dirty="0"/>
              <a:t>autorizados en el periodo.</a:t>
            </a:r>
            <a:endParaRPr lang="es-419" sz="1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1,578</a:t>
            </a:r>
            <a:r>
              <a:rPr lang="es-MX" sz="1300" b="1" dirty="0" smtClean="0"/>
              <a:t> </a:t>
            </a:r>
            <a:r>
              <a:rPr lang="es-MX" sz="1300" b="1" dirty="0"/>
              <a:t>pruebas analíticas realizadas en dispositivos médicos </a:t>
            </a:r>
            <a:r>
              <a:rPr lang="es-MX" sz="1300" dirty="0"/>
              <a:t>como parte de la vigilancia posterior a la comercialización.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1,735</a:t>
            </a:r>
            <a:r>
              <a:rPr lang="es-419" sz="1300" dirty="0" smtClean="0"/>
              <a:t> </a:t>
            </a:r>
            <a:r>
              <a:rPr lang="es-419" sz="1300" dirty="0"/>
              <a:t>autorizaciones de </a:t>
            </a:r>
            <a:r>
              <a:rPr lang="es-419" sz="1300" b="1" dirty="0"/>
              <a:t>promoción y publicidad </a:t>
            </a:r>
            <a:r>
              <a:rPr lang="es-419" sz="1300" dirty="0"/>
              <a:t>de medicamentos.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2,136</a:t>
            </a:r>
            <a:r>
              <a:rPr lang="es-419" sz="1400" b="1" dirty="0" smtClean="0"/>
              <a:t> </a:t>
            </a:r>
            <a:r>
              <a:rPr lang="es-419" sz="1300" dirty="0" smtClean="0"/>
              <a:t>Autorizaciones </a:t>
            </a:r>
            <a:r>
              <a:rPr lang="es-419" sz="1300" dirty="0"/>
              <a:t>de </a:t>
            </a:r>
            <a:r>
              <a:rPr lang="es-419" sz="1300" b="1" dirty="0"/>
              <a:t>productos químicos</a:t>
            </a:r>
            <a:r>
              <a:rPr lang="es-419" sz="1300" dirty="0"/>
              <a:t>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104</a:t>
            </a:r>
            <a:r>
              <a:rPr lang="es-MX" sz="1300" b="1" dirty="0" smtClean="0"/>
              <a:t> </a:t>
            </a:r>
            <a:r>
              <a:rPr lang="es-MX" sz="1300" b="1" dirty="0"/>
              <a:t>pruebas analíticas fisicoquímicas y microbiológicas </a:t>
            </a:r>
            <a:r>
              <a:rPr lang="es-MX" sz="1300" dirty="0"/>
              <a:t>realizadas a medicamentos y productos afines, como parte de la </a:t>
            </a:r>
            <a:r>
              <a:rPr lang="es-MX" sz="1300" b="1" dirty="0"/>
              <a:t>vigilancia </a:t>
            </a:r>
            <a:r>
              <a:rPr lang="es-MX" sz="1300" dirty="0"/>
              <a:t>posterior a la comercialización.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1388 </a:t>
            </a:r>
            <a:r>
              <a:rPr lang="es-MX" sz="1300" b="1" dirty="0"/>
              <a:t>pruebas analíticas fisicoquímicas y microbiológicas </a:t>
            </a:r>
            <a:r>
              <a:rPr lang="es-MX" sz="1300" dirty="0"/>
              <a:t>realizadas a medicamentos y productos afines, en </a:t>
            </a:r>
            <a:r>
              <a:rPr lang="es-MX" sz="1300" b="1" dirty="0"/>
              <a:t>primer lote </a:t>
            </a:r>
            <a:r>
              <a:rPr lang="es-MX" sz="1300" dirty="0"/>
              <a:t>de comercialización.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461 </a:t>
            </a:r>
            <a:r>
              <a:rPr lang="es-MX" sz="1300" b="1" dirty="0" smtClean="0"/>
              <a:t>publicaciones </a:t>
            </a:r>
            <a:r>
              <a:rPr lang="es-MX" sz="1300" dirty="0" smtClean="0"/>
              <a:t>informativas en redes sociales </a:t>
            </a:r>
            <a:r>
              <a:rPr lang="es-MX" sz="1300" b="1" dirty="0" smtClean="0"/>
              <a:t>y campañas </a:t>
            </a:r>
            <a:r>
              <a:rPr lang="es-MX" sz="1300" dirty="0" smtClean="0"/>
              <a:t>de uso racional de medicamentos para la población.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154</a:t>
            </a:r>
            <a:r>
              <a:rPr lang="es-MX" dirty="0" smtClean="0"/>
              <a:t> </a:t>
            </a:r>
            <a:r>
              <a:rPr lang="es-MX" sz="1300" b="1" dirty="0"/>
              <a:t>establecimientos </a:t>
            </a:r>
            <a:r>
              <a:rPr lang="es-MX" sz="1300" dirty="0"/>
              <a:t>autorizados en el periodo.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430</a:t>
            </a:r>
            <a:r>
              <a:rPr lang="es-MX" sz="1300" dirty="0" smtClean="0"/>
              <a:t> </a:t>
            </a:r>
            <a:r>
              <a:rPr lang="es-MX" sz="1300" b="1" dirty="0" smtClean="0"/>
              <a:t>dispositivos </a:t>
            </a:r>
            <a:r>
              <a:rPr lang="es-MX" sz="1300" b="1" dirty="0"/>
              <a:t>médicos </a:t>
            </a:r>
            <a:r>
              <a:rPr lang="es-MX" sz="1300" dirty="0"/>
              <a:t>autorizados en el periodo.</a:t>
            </a:r>
            <a:endParaRPr lang="es-419" sz="1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/>
              <a:t>315</a:t>
            </a:r>
            <a:r>
              <a:rPr lang="es-MX" sz="1300" dirty="0" smtClean="0"/>
              <a:t> </a:t>
            </a:r>
            <a:r>
              <a:rPr lang="es-MX" sz="1300" b="1" dirty="0" smtClean="0"/>
              <a:t>medicamentos </a:t>
            </a:r>
            <a:r>
              <a:rPr lang="es-MX" sz="1300" dirty="0" smtClean="0"/>
              <a:t>autorizados </a:t>
            </a:r>
            <a:r>
              <a:rPr lang="es-MX" sz="1300" dirty="0"/>
              <a:t>en el periodo.</a:t>
            </a:r>
            <a:endParaRPr lang="es-419" sz="1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117</a:t>
            </a:r>
            <a:r>
              <a:rPr lang="es-419" sz="1600" dirty="0" smtClean="0"/>
              <a:t> </a:t>
            </a:r>
            <a:r>
              <a:rPr lang="es-419" sz="1300" b="1" dirty="0" smtClean="0"/>
              <a:t>Inspecciones </a:t>
            </a:r>
            <a:r>
              <a:rPr lang="es-419" sz="1300" dirty="0" smtClean="0"/>
              <a:t>de establecimientos y buenas prácticas.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1600" b="1" dirty="0" smtClean="0"/>
              <a:t>366</a:t>
            </a:r>
            <a:r>
              <a:rPr lang="es-419" sz="1300" dirty="0" smtClean="0"/>
              <a:t> </a:t>
            </a:r>
            <a:r>
              <a:rPr lang="es-419" sz="1300" b="1" dirty="0" smtClean="0"/>
              <a:t>Inspecciones </a:t>
            </a:r>
            <a:r>
              <a:rPr lang="es-419" sz="1300" dirty="0" smtClean="0"/>
              <a:t>por vigilancia sanitaria.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300" b="1" dirty="0" smtClean="0"/>
              <a:t>83 </a:t>
            </a:r>
            <a:r>
              <a:rPr lang="es-MX" sz="1300" dirty="0"/>
              <a:t>lotes de vacunas liberados (corresponde a </a:t>
            </a:r>
            <a:r>
              <a:rPr lang="es-MX" sz="1300" b="1" dirty="0" smtClean="0"/>
              <a:t>8.90</a:t>
            </a:r>
            <a:r>
              <a:rPr lang="es-MX" sz="1600" b="1" dirty="0" smtClean="0"/>
              <a:t> </a:t>
            </a:r>
            <a:r>
              <a:rPr lang="es-MX" sz="1600" b="1" dirty="0"/>
              <a:t>millones de dosis</a:t>
            </a:r>
            <a:r>
              <a:rPr lang="es-MX" sz="1300" dirty="0"/>
              <a:t>). </a:t>
            </a:r>
            <a:r>
              <a:rPr lang="es-MX" sz="1300" dirty="0" smtClean="0"/>
              <a:t>El 86.5% </a:t>
            </a:r>
            <a:r>
              <a:rPr lang="es-MX" sz="1300" dirty="0"/>
              <a:t>corresponde a vacunas contra el COVID-19 solicitadas por MINSAL</a:t>
            </a:r>
            <a:r>
              <a:rPr lang="es-MX" sz="1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00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  <a:endParaRPr lang="es-SV" sz="9600" b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486</Words>
  <Application>Microsoft Office PowerPoint</Application>
  <PresentationFormat>Panorámica</PresentationFormat>
  <Paragraphs>122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Bembo std</vt:lpstr>
      <vt:lpstr>Calibri</vt:lpstr>
      <vt:lpstr>Calibri </vt:lpstr>
      <vt:lpstr>Calibri Light</vt:lpstr>
      <vt:lpstr>Tahoma</vt:lpstr>
      <vt:lpstr>Tema de Office</vt:lpstr>
      <vt:lpstr>Presentación de PowerPoint</vt:lpstr>
      <vt:lpstr>Presentación de PowerPoint</vt:lpstr>
      <vt:lpstr>% DESEMPEÑO  3er. Trimestre  Cumplimiento de actividades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Daysi Concepcion Orellana de Larin</cp:lastModifiedBy>
  <cp:revision>85</cp:revision>
  <dcterms:created xsi:type="dcterms:W3CDTF">2020-08-17T23:35:56Z</dcterms:created>
  <dcterms:modified xsi:type="dcterms:W3CDTF">2022-01-21T16:14:14Z</dcterms:modified>
</cp:coreProperties>
</file>