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3" r:id="rId4"/>
    <p:sldId id="297" r:id="rId5"/>
    <p:sldId id="275" r:id="rId6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A"/>
    <a:srgbClr val="111E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44" autoAdjust="0"/>
    <p:restoredTop sz="94660"/>
  </p:normalViewPr>
  <p:slideViewPr>
    <p:cSldViewPr snapToGrid="0">
      <p:cViewPr varScale="1">
        <p:scale>
          <a:sx n="69" d="100"/>
          <a:sy n="69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455F3-205E-4481-AA65-FFF9CC344F27}" type="datetimeFigureOut">
              <a:rPr lang="es-SV" smtClean="0"/>
              <a:t>25/2/2022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5B582-8FEC-49A8-91D2-4B816E2C98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29025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D07670-D20F-4241-BEF0-BBA28ADEC4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32738B-B22A-41FE-B4B7-585D2D536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54F51D-FBB4-4E02-AE3B-57D345856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25/2/2022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61F4E1-1BF0-4789-A176-51D8B8D8F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5BE5A7-C396-4567-A2F8-BA3FCCEFE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5896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C0261A-1387-45B6-B26C-52F529D3E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01EE9EC-DF06-4DDD-A5D5-760540BC2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BC42A9-49CD-4360-A912-6266A42B2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25/2/2022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B32C18-A77D-4B8F-8D57-B5A42DA11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BC04C9-3588-4276-865B-1DCBA54E1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6035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2FE598-A71B-4116-8044-CC6DAD830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F766AF-00BB-40B5-A701-353E921B0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E0935E-B7B6-4DF1-B311-56A9C55FA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25/2/2022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B47B7-4360-41C3-A8DC-8F19FFE6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808930-D597-4033-9541-627B71CA1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1057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7A7D55-7042-4683-BCBA-F453EAB6B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F33BF1-30AE-4EF2-A8DA-FEE4514D4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06B33B-EF4D-410D-8A82-09E581C3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25/2/2022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849A31-E884-428D-A5FA-B3C3CBCAA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154CE3-FF16-4216-A826-37A691A50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7039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3A0DA4-D986-40D7-B421-99CA9315F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78C1A0-CD39-4624-933A-52B7D3684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01DF4C-54B0-48A5-A46D-3202C373D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25/2/2022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DAE43D-2183-438F-BAE4-79ADD9F01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FF7322-0FB6-4477-A870-FD290C11A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5920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6F1163-FEA6-47DD-A722-495EBE53F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C004A4-39F1-4A61-A017-B1B76FD89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A99E49C-99F3-4EB0-AB54-5FE6EA643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933BFC-617B-4A75-B838-3C8885F32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25/2/2022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B1DE53-3D42-4D25-8206-1CE8ADF57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43A6FD-2D8B-49E8-8779-38262A899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9704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A55407-13AC-418D-A3F7-591CDBB89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856215-30E9-4841-9A09-0A248C1E2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8281B2-28C7-41A3-B29D-9C4987D76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8025969-B36F-4499-9F59-1D3271CAC7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AD8CB9D-CDA2-4342-8595-33DC2E02C9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96F2AF8-5A46-4ADB-B488-577E2896B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25/2/2022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5167D7E-D00F-4937-8D01-B9965F94B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FC314F9-E5AA-4109-B19F-3B4CC344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3927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971268-E8FB-42C5-AC18-0CA6B21AD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4B28FED-B0ED-4851-AB79-3CC6A338A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25/2/2022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1378153-F9BD-4791-A19F-EB3ADF709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E0FA47C-E779-4FC9-985E-DB5627FA7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806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56CCBA-3B9A-4C65-9F30-9B1FB6DC1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25/2/2022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65B5D6E-5869-47AC-9832-3652F5499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9FEBE36-138D-40F6-98FB-ED3D5F6F1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458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03F9C8-A218-477B-87ED-4CF2C6272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45F092-D122-4BA7-B065-C875D3769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0EFC21-8F3D-4834-B78B-BCA9AB1D6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056A82-6D3B-46AA-A486-D36F57F80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25/2/2022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0A8437-AF64-4355-9AA1-8659C165D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2B8D1F-498B-4F84-B8E0-A6D080BAA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477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AE9FCD-B8C2-46EF-AD34-5B3B6AE97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A0B3B7A-F59A-4C91-AC12-12A7A52839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C4C3FB-4892-409B-8EEB-DD8001055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7F3F72-3B08-4D1C-9BDC-399842987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25/2/2022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A619E4-FA5F-41DB-906F-44DC9955C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A86FA6-FBF9-4F89-8D29-8FC28E8A2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0219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7560301-1F3B-4C16-9C3E-A69BE834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9A7B75-4046-40C5-A0ED-18CBB005F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68E9AC-6916-422F-B64D-C878ED4105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770E0-B254-46C6-80BD-AA41F988AA15}" type="datetimeFigureOut">
              <a:rPr lang="es-SV" smtClean="0"/>
              <a:t>25/2/2022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DFE7B3-FC8D-484D-A337-483FD7F86E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F09B17-93DD-4C7B-8801-B1E7268DF1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7753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FD73707A-29AE-1648-B66B-765BF223B96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11E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E4479B2-1C33-A240-81D6-FB9E7DD08F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150" y="2393950"/>
            <a:ext cx="598170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25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10D89EF-BD38-2047-97FE-BDD4865F2E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E37D7D2-3FFB-094C-AB68-AC670C32404D}"/>
              </a:ext>
            </a:extLst>
          </p:cNvPr>
          <p:cNvSpPr txBox="1"/>
          <p:nvPr/>
        </p:nvSpPr>
        <p:spPr>
          <a:xfrm>
            <a:off x="1045029" y="289679"/>
            <a:ext cx="1028482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solidFill>
                  <a:srgbClr val="111E60"/>
                </a:solidFill>
                <a:latin typeface="Calibri "/>
              </a:rPr>
              <a:t>Dirección Nacional de Medicamentos</a:t>
            </a:r>
          </a:p>
          <a:p>
            <a:pPr algn="ctr"/>
            <a:endParaRPr lang="es-MX" sz="3200" b="1" dirty="0">
              <a:solidFill>
                <a:srgbClr val="111E60"/>
              </a:solidFill>
              <a:latin typeface="Calibri "/>
            </a:endParaRPr>
          </a:p>
          <a:p>
            <a:pPr algn="ctr"/>
            <a:endParaRPr lang="es-MX" sz="3200" b="1" dirty="0" smtClean="0">
              <a:solidFill>
                <a:srgbClr val="111E60"/>
              </a:solidFill>
              <a:latin typeface="Calibri "/>
            </a:endParaRPr>
          </a:p>
          <a:p>
            <a:pPr algn="ctr"/>
            <a:endParaRPr lang="es-MX" sz="3200" b="1" dirty="0" smtClean="0">
              <a:solidFill>
                <a:srgbClr val="111E60"/>
              </a:solidFill>
              <a:latin typeface="Calibri "/>
            </a:endParaRPr>
          </a:p>
          <a:p>
            <a:pPr algn="ctr"/>
            <a:endParaRPr lang="es-MX" sz="3200" b="1" dirty="0" smtClean="0">
              <a:solidFill>
                <a:srgbClr val="111E60"/>
              </a:solidFill>
              <a:latin typeface="Calibri "/>
            </a:endParaRPr>
          </a:p>
          <a:p>
            <a:pPr algn="ctr"/>
            <a:r>
              <a:rPr lang="es-MX" sz="3200" b="1" dirty="0">
                <a:solidFill>
                  <a:srgbClr val="111E60"/>
                </a:solidFill>
                <a:latin typeface="Calibri "/>
              </a:rPr>
              <a:t>INFORME DE EJECUCIÓN DEL PLAN OPERATIVO </a:t>
            </a:r>
          </a:p>
          <a:p>
            <a:pPr algn="ctr"/>
            <a:r>
              <a:rPr lang="es-MX" sz="3200" b="1" dirty="0">
                <a:solidFill>
                  <a:srgbClr val="111E60"/>
                </a:solidFill>
                <a:latin typeface="Calibri "/>
              </a:rPr>
              <a:t>DURANTE EL CUARTO TRIMESTRE DEL AÑO 2021</a:t>
            </a:r>
            <a:endParaRPr lang="es-SV" sz="3200" b="1" dirty="0">
              <a:solidFill>
                <a:srgbClr val="111E60"/>
              </a:solidFill>
              <a:latin typeface="Calibri "/>
            </a:endParaRPr>
          </a:p>
          <a:p>
            <a:pPr algn="ctr"/>
            <a:endParaRPr lang="es-SV" sz="3200" b="1" dirty="0" smtClean="0">
              <a:solidFill>
                <a:srgbClr val="111E60"/>
              </a:solidFill>
              <a:latin typeface="Calibri "/>
            </a:endParaRPr>
          </a:p>
          <a:p>
            <a:pPr algn="ctr"/>
            <a:endParaRPr lang="es-SV" sz="3200" b="1" dirty="0" smtClean="0">
              <a:solidFill>
                <a:srgbClr val="111E60"/>
              </a:solidFill>
              <a:latin typeface="Calibri "/>
            </a:endParaRPr>
          </a:p>
          <a:p>
            <a:pPr algn="ctr"/>
            <a:endParaRPr lang="es-SV" sz="3200" b="1" dirty="0">
              <a:solidFill>
                <a:srgbClr val="111E60"/>
              </a:solidFill>
              <a:latin typeface="Calibri "/>
            </a:endParaRPr>
          </a:p>
          <a:p>
            <a:pPr algn="ctr"/>
            <a:endParaRPr lang="es-SV" sz="3200" b="1" dirty="0" smtClean="0">
              <a:solidFill>
                <a:srgbClr val="111E60"/>
              </a:solidFill>
              <a:latin typeface="Calibri 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191355B-D30E-EC4E-AE4C-088CBC45720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59" y="5761524"/>
            <a:ext cx="679270" cy="744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97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CBFAF8-3FA2-4A32-9FC9-A938FB5FA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35" y="316512"/>
            <a:ext cx="3570073" cy="2278641"/>
          </a:xfrm>
        </p:spPr>
        <p:txBody>
          <a:bodyPr>
            <a:normAutofit fontScale="90000"/>
          </a:bodyPr>
          <a:lstStyle/>
          <a:p>
            <a:r>
              <a:rPr lang="es-SV" sz="3600" b="1" dirty="0" smtClean="0"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% DESEMPEÑO </a:t>
            </a:r>
            <a:br>
              <a:rPr lang="es-SV" sz="3600" b="1" dirty="0" smtClean="0"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SV" sz="3600" b="1" dirty="0" smtClean="0"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Trimestre 4</a:t>
            </a:r>
            <a:br>
              <a:rPr lang="es-SV" sz="3600" b="1" dirty="0" smtClean="0"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SV" sz="4000" b="1" dirty="0" smtClean="0"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s-SV" sz="4000" b="1" dirty="0" smtClean="0"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SV" sz="2800" b="1" i="1" dirty="0" smtClean="0"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Cumplimiento de actividades</a:t>
            </a:r>
            <a:endParaRPr lang="es-SV" sz="4000" dirty="0">
              <a:latin typeface="Bembo std" panose="02020605060306020A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52221" y="3500846"/>
            <a:ext cx="1194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b="1" u="sng" dirty="0" smtClean="0"/>
              <a:t>Referencia</a:t>
            </a:r>
            <a:endParaRPr lang="es-SV" b="1" u="sng" dirty="0"/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221" y="3973643"/>
            <a:ext cx="3695487" cy="2395867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957718"/>
              </p:ext>
            </p:extLst>
          </p:nvPr>
        </p:nvGraphicFramePr>
        <p:xfrm>
          <a:off x="4167049" y="109649"/>
          <a:ext cx="7889968" cy="6582238"/>
        </p:xfrm>
        <a:graphic>
          <a:graphicData uri="http://schemas.openxmlformats.org/drawingml/2006/table">
            <a:tbl>
              <a:tblPr/>
              <a:tblGrid>
                <a:gridCol w="645397">
                  <a:extLst>
                    <a:ext uri="{9D8B030D-6E8A-4147-A177-3AD203B41FA5}">
                      <a16:colId xmlns:a16="http://schemas.microsoft.com/office/drawing/2014/main" val="846553707"/>
                    </a:ext>
                  </a:extLst>
                </a:gridCol>
                <a:gridCol w="3754053">
                  <a:extLst>
                    <a:ext uri="{9D8B030D-6E8A-4147-A177-3AD203B41FA5}">
                      <a16:colId xmlns:a16="http://schemas.microsoft.com/office/drawing/2014/main" val="521021489"/>
                    </a:ext>
                  </a:extLst>
                </a:gridCol>
                <a:gridCol w="734138">
                  <a:extLst>
                    <a:ext uri="{9D8B030D-6E8A-4147-A177-3AD203B41FA5}">
                      <a16:colId xmlns:a16="http://schemas.microsoft.com/office/drawing/2014/main" val="2482970755"/>
                    </a:ext>
                  </a:extLst>
                </a:gridCol>
                <a:gridCol w="734138">
                  <a:extLst>
                    <a:ext uri="{9D8B030D-6E8A-4147-A177-3AD203B41FA5}">
                      <a16:colId xmlns:a16="http://schemas.microsoft.com/office/drawing/2014/main" val="685303492"/>
                    </a:ext>
                  </a:extLst>
                </a:gridCol>
                <a:gridCol w="731448">
                  <a:extLst>
                    <a:ext uri="{9D8B030D-6E8A-4147-A177-3AD203B41FA5}">
                      <a16:colId xmlns:a16="http://schemas.microsoft.com/office/drawing/2014/main" val="4220217195"/>
                    </a:ext>
                  </a:extLst>
                </a:gridCol>
                <a:gridCol w="645397">
                  <a:extLst>
                    <a:ext uri="{9D8B030D-6E8A-4147-A177-3AD203B41FA5}">
                      <a16:colId xmlns:a16="http://schemas.microsoft.com/office/drawing/2014/main" val="1034651213"/>
                    </a:ext>
                  </a:extLst>
                </a:gridCol>
                <a:gridCol w="645397">
                  <a:extLst>
                    <a:ext uri="{9D8B030D-6E8A-4147-A177-3AD203B41FA5}">
                      <a16:colId xmlns:a16="http://schemas.microsoft.com/office/drawing/2014/main" val="2501742463"/>
                    </a:ext>
                  </a:extLst>
                </a:gridCol>
              </a:tblGrid>
              <a:tr h="246343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419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DESEMPEÑO - Ejecución del POA 2021</a:t>
                      </a:r>
                    </a:p>
                  </a:txBody>
                  <a:tcPr marL="6325" marR="6325" marT="63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249052"/>
                  </a:ext>
                </a:extLst>
              </a:tr>
              <a:tr h="351920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Cód.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Unidad organizativa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PRIMER TRIMESTRE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SEGUNDO TRIMESTRE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TERCER TRIMESTRE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CUARTO TRIMESTRE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PROMEDIO ANUAL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031238"/>
                  </a:ext>
                </a:extLst>
              </a:tr>
              <a:tr h="175959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Ejecutiva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0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0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0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419" sz="105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163.7%</a:t>
                      </a:r>
                      <a:endParaRPr lang="es-419" sz="1050" b="1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0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419" sz="1050" b="1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3196005"/>
                  </a:ext>
                </a:extLst>
              </a:tr>
              <a:tr h="175959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URM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Registro de Medicamentos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197.2%</a:t>
                      </a:r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980786"/>
                  </a:ext>
                </a:extLst>
              </a:tr>
              <a:tr h="175959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CLLPB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Liberación de Lotes de Productos Biológicos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180.0%</a:t>
                      </a:r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320243"/>
                  </a:ext>
                </a:extLst>
              </a:tr>
              <a:tr h="175959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UIC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Investigación Clínica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96.1%</a:t>
                      </a:r>
                      <a:endParaRPr lang="es-419" sz="105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8484139"/>
                  </a:ext>
                </a:extLst>
              </a:tr>
              <a:tr h="175959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FV y TV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Técnica de Farmacovigilancia y Tecnovigilancia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>
                        <a:solidFill>
                          <a:srgbClr val="7F6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7F6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130.0%</a:t>
                      </a:r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1716364"/>
                  </a:ext>
                </a:extLst>
              </a:tr>
              <a:tr h="175959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URDM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Registro de Dispositivos Médicos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 dirty="0" smtClean="0">
                          <a:solidFill>
                            <a:srgbClr val="385623"/>
                          </a:solidFill>
                          <a:effectLst/>
                          <a:latin typeface="Calibri" panose="020F0502020204030204" pitchFamily="34" charset="0"/>
                        </a:rPr>
                        <a:t>97.2%</a:t>
                      </a:r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9617919"/>
                  </a:ext>
                </a:extLst>
              </a:tr>
              <a:tr h="175959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URCH-Cosm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Registro de Cosméticos e Higiénicos - Cosm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127.8%</a:t>
                      </a:r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604923"/>
                  </a:ext>
                </a:extLst>
              </a:tr>
              <a:tr h="175959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URCH-Hig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Registro de Cosméticos e Higiénicos - </a:t>
                      </a:r>
                      <a:r>
                        <a:rPr lang="es-419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</a:t>
                      </a:r>
                      <a:endParaRPr lang="es-419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133.9%</a:t>
                      </a:r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1546431"/>
                  </a:ext>
                </a:extLst>
              </a:tr>
              <a:tr h="175959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UIFBP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Inspección, Fiscalización y Buenas Prácticas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7F6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 dirty="0" smtClean="0">
                          <a:solidFill>
                            <a:srgbClr val="385623"/>
                          </a:solidFill>
                          <a:effectLst/>
                          <a:latin typeface="Calibri" panose="020F0502020204030204" pitchFamily="34" charset="0"/>
                        </a:rPr>
                        <a:t>88.2%</a:t>
                      </a:r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75486"/>
                  </a:ext>
                </a:extLst>
              </a:tr>
              <a:tr h="175959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UCCPPRM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Control de Calidad en el Pre y Post Registro de Medicamentos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7F6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 dirty="0" smtClean="0">
                          <a:solidFill>
                            <a:srgbClr val="385623"/>
                          </a:solidFill>
                          <a:effectLst/>
                          <a:latin typeface="Calibri" panose="020F0502020204030204" pitchFamily="34" charset="0"/>
                        </a:rPr>
                        <a:t>89.2%</a:t>
                      </a:r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9706313"/>
                  </a:ext>
                </a:extLst>
              </a:tr>
              <a:tr h="175959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Precios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106.8%</a:t>
                      </a:r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6362862"/>
                  </a:ext>
                </a:extLst>
              </a:tr>
              <a:tr h="175959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UE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Estupefacientes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 dirty="0" smtClean="0">
                          <a:solidFill>
                            <a:srgbClr val="385623"/>
                          </a:solidFill>
                          <a:effectLst/>
                          <a:latin typeface="Calibri" panose="020F0502020204030204" pitchFamily="34" charset="0"/>
                        </a:rPr>
                        <a:t>102.0%</a:t>
                      </a:r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7359147"/>
                  </a:ext>
                </a:extLst>
              </a:tr>
              <a:tr h="175959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ULR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Litigios Regulatorios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419" sz="1050" b="1" i="0" u="none" strike="noStrike" kern="1200" dirty="0" smtClean="0">
                          <a:solidFill>
                            <a:srgbClr val="385623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100.0%</a:t>
                      </a:r>
                      <a:endParaRPr lang="es-419" sz="1050" b="1" i="0" u="none" strike="noStrike" kern="1200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6507831"/>
                  </a:ext>
                </a:extLst>
              </a:tr>
              <a:tr h="175959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UREP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Registro de Establecimientos y Poderes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 dirty="0" smtClean="0">
                          <a:solidFill>
                            <a:srgbClr val="385623"/>
                          </a:solidFill>
                          <a:effectLst/>
                          <a:latin typeface="Calibri" panose="020F0502020204030204" pitchFamily="34" charset="0"/>
                        </a:rPr>
                        <a:t>89.2%</a:t>
                      </a:r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0391263"/>
                  </a:ext>
                </a:extLst>
              </a:tr>
              <a:tr h="175959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UPP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Promoción y Publicidad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112.6%</a:t>
                      </a:r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6296594"/>
                  </a:ext>
                </a:extLst>
              </a:tr>
              <a:tr h="175959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UIEDM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Importaciones, Exportaciones y Donaciones de Medicamentos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114.1%</a:t>
                      </a:r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6460252"/>
                  </a:ext>
                </a:extLst>
              </a:tr>
              <a:tr h="175959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UJ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Jurídica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>
                        <a:solidFill>
                          <a:srgbClr val="7F6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2487226"/>
                  </a:ext>
                </a:extLst>
              </a:tr>
              <a:tr h="175959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UFI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Financiera Institucional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 dirty="0" smtClean="0">
                          <a:solidFill>
                            <a:srgbClr val="385623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7657143"/>
                  </a:ext>
                </a:extLst>
              </a:tr>
              <a:tr h="175959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UCAE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Cooperación y Alianzas Estratégicas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 dirty="0" smtClean="0">
                          <a:solidFill>
                            <a:srgbClr val="385623"/>
                          </a:solidFill>
                          <a:effectLst/>
                          <a:latin typeface="Calibri" panose="020F0502020204030204" pitchFamily="34" charset="0"/>
                        </a:rPr>
                        <a:t>101.7%</a:t>
                      </a:r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2109245"/>
                  </a:ext>
                </a:extLst>
              </a:tr>
              <a:tr h="175959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UPL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Planificación Institucional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 dirty="0" smtClean="0">
                          <a:solidFill>
                            <a:srgbClr val="385623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7382489"/>
                  </a:ext>
                </a:extLst>
              </a:tr>
              <a:tr h="175959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UGC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Gestión de la Calidad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 dirty="0" smtClean="0">
                          <a:solidFill>
                            <a:srgbClr val="385623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7847537"/>
                  </a:ext>
                </a:extLst>
              </a:tr>
              <a:tr h="175959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UAI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Auditoría Interna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 dirty="0" smtClean="0">
                          <a:solidFill>
                            <a:srgbClr val="385623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691617"/>
                  </a:ext>
                </a:extLst>
              </a:tr>
              <a:tr h="175959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UAIP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Acceso a la Información Pública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 kern="1200" dirty="0" smtClean="0">
                          <a:solidFill>
                            <a:srgbClr val="385623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100.0%</a:t>
                      </a:r>
                      <a:endParaRPr lang="es-419" sz="1050" b="1" i="0" u="none" strike="noStrike" kern="1200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7574766"/>
                  </a:ext>
                </a:extLst>
              </a:tr>
              <a:tr h="175959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UC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Comunicaciones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 dirty="0" smtClean="0">
                          <a:solidFill>
                            <a:srgbClr val="385623"/>
                          </a:solidFill>
                          <a:effectLst/>
                          <a:latin typeface="Calibri" panose="020F0502020204030204" pitchFamily="34" charset="0"/>
                        </a:rPr>
                        <a:t>100.8%</a:t>
                      </a:r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2106376"/>
                  </a:ext>
                </a:extLst>
              </a:tr>
              <a:tr h="175959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UACI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Adquisiciones y Contrataciones Institucionales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 dirty="0" smtClean="0">
                          <a:solidFill>
                            <a:srgbClr val="385623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8096454"/>
                  </a:ext>
                </a:extLst>
              </a:tr>
              <a:tr h="175959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USISG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Seguridad Institucional y Servicios Generales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112.8%</a:t>
                      </a:r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2283640"/>
                  </a:ext>
                </a:extLst>
              </a:tr>
              <a:tr h="175959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URH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Recursos Humanos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 dirty="0" smtClean="0">
                          <a:solidFill>
                            <a:srgbClr val="385623"/>
                          </a:solidFill>
                          <a:effectLst/>
                          <a:latin typeface="Calibri" panose="020F0502020204030204" pitchFamily="34" charset="0"/>
                        </a:rPr>
                        <a:t>100.1%</a:t>
                      </a:r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00672"/>
                  </a:ext>
                </a:extLst>
              </a:tr>
              <a:tr h="175959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UI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Informática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7F6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 dirty="0" smtClean="0">
                          <a:solidFill>
                            <a:srgbClr val="385623"/>
                          </a:solidFill>
                          <a:effectLst/>
                          <a:latin typeface="Calibri" panose="020F0502020204030204" pitchFamily="34" charset="0"/>
                        </a:rPr>
                        <a:t>95.1%</a:t>
                      </a:r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963923"/>
                  </a:ext>
                </a:extLst>
              </a:tr>
              <a:tr h="175959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UGDA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Gestión Documental y Archivo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75.0%</a:t>
                      </a:r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0244474"/>
                  </a:ext>
                </a:extLst>
              </a:tr>
              <a:tr h="175959"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UABI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419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Administración de Bienes Institucionales</a:t>
                      </a: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050" b="1" i="0" u="none" strike="noStrike" dirty="0" smtClean="0">
                          <a:solidFill>
                            <a:srgbClr val="385623"/>
                          </a:solidFill>
                          <a:effectLst/>
                          <a:latin typeface="Calibri" panose="020F0502020204030204" pitchFamily="34" charset="0"/>
                        </a:rPr>
                        <a:t>91.7%</a:t>
                      </a:r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419" sz="105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6908545"/>
                  </a:ext>
                </a:extLst>
              </a:tr>
              <a:tr h="17595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419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GLOBAL DE DESEMPEÑO</a:t>
                      </a:r>
                    </a:p>
                  </a:txBody>
                  <a:tcPr marL="6325" marR="6325" marT="63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 dirty="0" smtClean="0">
                          <a:solidFill>
                            <a:srgbClr val="385623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  <a:endParaRPr lang="es-419" sz="140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 dirty="0" smtClean="0">
                          <a:solidFill>
                            <a:srgbClr val="385623"/>
                          </a:solidFill>
                          <a:effectLst/>
                          <a:latin typeface="Calibri" panose="020F0502020204030204" pitchFamily="34" charset="0"/>
                        </a:rPr>
                        <a:t>104.4%</a:t>
                      </a:r>
                      <a:endParaRPr lang="es-419" sz="1400" b="1" i="0" u="none" strike="noStrike" dirty="0">
                        <a:solidFill>
                          <a:srgbClr val="38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112%</a:t>
                      </a:r>
                      <a:endParaRPr lang="es-419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109.7%</a:t>
                      </a:r>
                      <a:endParaRPr lang="es-419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105.3%</a:t>
                      </a:r>
                      <a:endParaRPr lang="es-419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133391"/>
                  </a:ext>
                </a:extLst>
              </a:tr>
            </a:tbl>
          </a:graphicData>
        </a:graphic>
      </p:graphicFrame>
      <p:sp>
        <p:nvSpPr>
          <p:cNvPr id="2" name="Elipse 1"/>
          <p:cNvSpPr/>
          <p:nvPr/>
        </p:nvSpPr>
        <p:spPr>
          <a:xfrm>
            <a:off x="10735056" y="6473952"/>
            <a:ext cx="667512" cy="24688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8775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D0F81D44-F1DD-6945-BF57-ADD27B8CAA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ítulo 3">
            <a:extLst>
              <a:ext uri="{FF2B5EF4-FFF2-40B4-BE49-F238E27FC236}">
                <a16:creationId xmlns:a16="http://schemas.microsoft.com/office/drawing/2014/main" id="{F4CBFAF8-3FA2-4A32-9FC9-A938FB5FA074}"/>
              </a:ext>
            </a:extLst>
          </p:cNvPr>
          <p:cNvSpPr txBox="1">
            <a:spLocks/>
          </p:cNvSpPr>
          <p:nvPr/>
        </p:nvSpPr>
        <p:spPr>
          <a:xfrm rot="16200000">
            <a:off x="-2444610" y="3043934"/>
            <a:ext cx="6159997" cy="6643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3600" b="1" dirty="0" smtClean="0"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ASPECTOS RELEVANTES</a:t>
            </a:r>
            <a:endParaRPr lang="es-SV" sz="3600" b="1" dirty="0">
              <a:latin typeface="Bembo std" panose="02020605060306020A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789064"/>
              </p:ext>
            </p:extLst>
          </p:nvPr>
        </p:nvGraphicFramePr>
        <p:xfrm>
          <a:off x="1476104" y="296099"/>
          <a:ext cx="9844168" cy="6159991"/>
        </p:xfrm>
        <a:graphic>
          <a:graphicData uri="http://schemas.openxmlformats.org/drawingml/2006/table">
            <a:tbl>
              <a:tblPr/>
              <a:tblGrid>
                <a:gridCol w="1031060">
                  <a:extLst>
                    <a:ext uri="{9D8B030D-6E8A-4147-A177-3AD203B41FA5}">
                      <a16:colId xmlns:a16="http://schemas.microsoft.com/office/drawing/2014/main" val="2156933636"/>
                    </a:ext>
                  </a:extLst>
                </a:gridCol>
                <a:gridCol w="8813108">
                  <a:extLst>
                    <a:ext uri="{9D8B030D-6E8A-4147-A177-3AD203B41FA5}">
                      <a16:colId xmlns:a16="http://schemas.microsoft.com/office/drawing/2014/main" val="2773371113"/>
                    </a:ext>
                  </a:extLst>
                </a:gridCol>
              </a:tblGrid>
              <a:tr h="281278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4to </a:t>
                      </a:r>
                      <a:r>
                        <a:rPr lang="es-419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trim</a:t>
                      </a:r>
                      <a:endParaRPr lang="es-419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ACTIVIDAD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468095"/>
                  </a:ext>
                </a:extLst>
              </a:tr>
              <a:tr h="281278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s-419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solicitudes de transferencia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9831279"/>
                  </a:ext>
                </a:extLst>
              </a:tr>
              <a:tr h="28127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2421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s-419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Autorizaciones de permisos especiales de importación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6218570"/>
                  </a:ext>
                </a:extLst>
              </a:tr>
              <a:tr h="281278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Autorizaciones de importación en CIEX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2226722"/>
                  </a:ext>
                </a:extLst>
              </a:tr>
              <a:tr h="28127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Productos cosméticos e higiénicos autorizados en el periodo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5909191"/>
                  </a:ext>
                </a:extLst>
              </a:tr>
              <a:tr h="548492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s-419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Pruebas analíticas realizadas en dispositivos médicos como parte de la vigilancia posterior a la comercialización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9941914"/>
                  </a:ext>
                </a:extLst>
              </a:tr>
              <a:tr h="281278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Autorizaciones de promoción y publicidad de medicamentos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1541839"/>
                  </a:ext>
                </a:extLst>
              </a:tr>
              <a:tr h="28127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1188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s-419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Autorizaciones de productos químicos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9546609"/>
                  </a:ext>
                </a:extLst>
              </a:tr>
              <a:tr h="548492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s-419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Pruebas analíticas fisicoquímicas y microbiológicas realizadas a medicamentos y productos afines, como parte de la vigilancia posterior a la comercialización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0857611"/>
                  </a:ext>
                </a:extLst>
              </a:tr>
              <a:tr h="562557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s-419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Pruebas analíticas fisicoquímicas y microbiológicas realizadas a medicamentos y productos afines, en el primer lote de comercialización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663845"/>
                  </a:ext>
                </a:extLst>
              </a:tr>
              <a:tr h="562557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s-419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Publicaciones informativas en redes sociales y campañas de uso racional de medicamentos para la población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6520245"/>
                  </a:ext>
                </a:extLst>
              </a:tr>
              <a:tr h="28127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s-419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Establecimientos autorizados en el periodo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7839204"/>
                  </a:ext>
                </a:extLst>
              </a:tr>
              <a:tr h="28127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s-419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Dispositivos médicos autorizados en el periodo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5622648"/>
                  </a:ext>
                </a:extLst>
              </a:tr>
              <a:tr h="28127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  <a:endParaRPr lang="es-419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s-419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Medicamentos autorizados en el periodo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4058944"/>
                  </a:ext>
                </a:extLst>
              </a:tr>
              <a:tr h="281278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s-419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Inspecciones de establecimientos y buenas prácticas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1230655"/>
                  </a:ext>
                </a:extLst>
              </a:tr>
              <a:tr h="281278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s-419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Inspecciones por vigilancia sanitaria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637970"/>
                  </a:ext>
                </a:extLst>
              </a:tr>
              <a:tr h="562557"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s-419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Lotes de vacuna liberados (corresponde a 16.3 millones de dosis). El 84.7% corresponde a vacunas contra el COVID-19 solicitadas por MINSAL)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3832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777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0 Imagen">
            <a:extLst>
              <a:ext uri="{FF2B5EF4-FFF2-40B4-BE49-F238E27FC236}">
                <a16:creationId xmlns:a16="http://schemas.microsoft.com/office/drawing/2014/main" id="{4E6D6FB5-0D4A-46C3-A112-326DA52282C2}"/>
              </a:ext>
            </a:extLst>
          </p:cNvPr>
          <p:cNvPicPr/>
          <p:nvPr/>
        </p:nvPicPr>
        <p:blipFill rotWithShape="1">
          <a:blip r:embed="rId2" cstate="print">
            <a:clrChange>
              <a:clrFrom>
                <a:srgbClr val="08090A">
                  <a:alpha val="14902"/>
                </a:srgbClr>
              </a:clrFrom>
              <a:clrTo>
                <a:srgbClr val="08090A">
                  <a:alpha val="0"/>
                </a:srgbClr>
              </a:clrTo>
            </a:clrChange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02" b="12878"/>
          <a:stretch/>
        </p:blipFill>
        <p:spPr>
          <a:xfrm>
            <a:off x="4419600" y="207818"/>
            <a:ext cx="7772400" cy="6650182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4A8A772-6907-4838-B016-336728078E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9388" y="2525520"/>
            <a:ext cx="9144000" cy="1449892"/>
          </a:xfrm>
        </p:spPr>
        <p:txBody>
          <a:bodyPr>
            <a:noAutofit/>
          </a:bodyPr>
          <a:lstStyle/>
          <a:p>
            <a:r>
              <a:rPr lang="es-MX" sz="9600" b="1" dirty="0">
                <a:latin typeface="Bembo std" panose="02020605060306020A03" pitchFamily="18" charset="0"/>
                <a:ea typeface="Tahoma" panose="020B0604030504040204" pitchFamily="34" charset="0"/>
                <a:cs typeface="Tahoma" panose="020B0604030504040204" pitchFamily="34" charset="0"/>
              </a:rPr>
              <a:t>¡Gracias!</a:t>
            </a:r>
            <a:endParaRPr lang="es-SV" sz="9600" b="1" dirty="0">
              <a:latin typeface="Bembo std" panose="02020605060306020A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F68116F-587E-497C-9F49-A4AE331248C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28915"/>
            <a:ext cx="2943576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74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4427</TotalTime>
  <Words>503</Words>
  <Application>Microsoft Office PowerPoint</Application>
  <PresentationFormat>Panorámica</PresentationFormat>
  <Paragraphs>151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Bembo std</vt:lpstr>
      <vt:lpstr>Calibri</vt:lpstr>
      <vt:lpstr>Calibri </vt:lpstr>
      <vt:lpstr>Calibri Light</vt:lpstr>
      <vt:lpstr>Tahoma</vt:lpstr>
      <vt:lpstr>Tema de Office</vt:lpstr>
      <vt:lpstr>Presentación de PowerPoint</vt:lpstr>
      <vt:lpstr>Presentación de PowerPoint</vt:lpstr>
      <vt:lpstr>% DESEMPEÑO  Trimestre 4  Cumplimiento de actividades</vt:lpstr>
      <vt:lpstr>Presentación de PowerPoint</vt:lpstr>
      <vt:lpstr>¡Gracias!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 Carias</dc:creator>
  <cp:lastModifiedBy>Daysi Concepcion Orellana de Larin</cp:lastModifiedBy>
  <cp:revision>119</cp:revision>
  <dcterms:created xsi:type="dcterms:W3CDTF">2020-08-17T23:35:56Z</dcterms:created>
  <dcterms:modified xsi:type="dcterms:W3CDTF">2022-02-25T21:51:13Z</dcterms:modified>
</cp:coreProperties>
</file>