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3" r:id="rId4"/>
    <p:sldId id="297" r:id="rId5"/>
    <p:sldId id="275" r:id="rId6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455F3-205E-4481-AA65-FFF9CC344F27}" type="datetimeFigureOut">
              <a:rPr lang="es-SV" smtClean="0"/>
              <a:t>25/2/2022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5B582-8FEC-49A8-91D2-4B816E2C98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29025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25/2/2022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25/2/2022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25/2/2022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25/2/2022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25/2/2022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25/2/2022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25/2/2022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25/2/2022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25/2/2022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25/2/2022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25/2/2022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25/2/2022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FD73707A-29AE-1648-B66B-765BF223B96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E4479B2-1C33-A240-81D6-FB9E7DD08F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150" y="2393950"/>
            <a:ext cx="59817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10D89EF-BD38-2047-97FE-BDD4865F2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E37D7D2-3FFB-094C-AB68-AC670C32404D}"/>
              </a:ext>
            </a:extLst>
          </p:cNvPr>
          <p:cNvSpPr txBox="1"/>
          <p:nvPr/>
        </p:nvSpPr>
        <p:spPr>
          <a:xfrm>
            <a:off x="1045029" y="289679"/>
            <a:ext cx="102848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rgbClr val="111E60"/>
                </a:solidFill>
                <a:latin typeface="Calibri "/>
              </a:rPr>
              <a:t>Dirección Nacional de Medicamentos</a:t>
            </a:r>
          </a:p>
          <a:p>
            <a:pPr algn="ctr"/>
            <a:endParaRPr lang="es-MX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MX" sz="3200" b="1" dirty="0" smtClean="0">
              <a:solidFill>
                <a:srgbClr val="111E60"/>
              </a:solidFill>
              <a:latin typeface="Calibri "/>
            </a:endParaRPr>
          </a:p>
          <a:p>
            <a:pPr algn="ctr"/>
            <a:endParaRPr lang="es-MX" sz="3200" b="1" dirty="0" smtClean="0">
              <a:solidFill>
                <a:srgbClr val="111E60"/>
              </a:solidFill>
              <a:latin typeface="Calibri "/>
            </a:endParaRPr>
          </a:p>
          <a:p>
            <a:pPr algn="ctr"/>
            <a:endParaRPr lang="es-MX" sz="3200" b="1" dirty="0" smtClean="0">
              <a:solidFill>
                <a:srgbClr val="111E60"/>
              </a:solidFill>
              <a:latin typeface="Calibri "/>
            </a:endParaRPr>
          </a:p>
          <a:p>
            <a:pPr algn="ctr"/>
            <a:r>
              <a:rPr lang="es-MX" sz="3200" b="1" dirty="0">
                <a:solidFill>
                  <a:srgbClr val="111E60"/>
                </a:solidFill>
                <a:latin typeface="Calibri "/>
              </a:rPr>
              <a:t>INFORME DE EJECUCIÓN DEL PLAN OPERATIVO </a:t>
            </a:r>
          </a:p>
          <a:p>
            <a:pPr algn="ctr"/>
            <a:r>
              <a:rPr lang="es-MX" sz="3200" b="1" dirty="0">
                <a:solidFill>
                  <a:srgbClr val="111E60"/>
                </a:solidFill>
                <a:latin typeface="Calibri "/>
              </a:rPr>
              <a:t>DURANTE EL CUARTO TRIMESTRE DEL AÑO 2021</a:t>
            </a:r>
            <a:endParaRPr lang="es-SV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SV" sz="3200" b="1" dirty="0" smtClean="0">
              <a:solidFill>
                <a:srgbClr val="111E60"/>
              </a:solidFill>
              <a:latin typeface="Calibri "/>
            </a:endParaRPr>
          </a:p>
          <a:p>
            <a:pPr algn="ctr"/>
            <a:endParaRPr lang="es-SV" sz="3200" b="1" dirty="0" smtClean="0">
              <a:solidFill>
                <a:srgbClr val="111E60"/>
              </a:solidFill>
              <a:latin typeface="Calibri "/>
            </a:endParaRPr>
          </a:p>
          <a:p>
            <a:pPr algn="ctr"/>
            <a:endParaRPr lang="es-SV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SV" sz="3200" b="1" dirty="0" smtClean="0">
              <a:solidFill>
                <a:srgbClr val="111E60"/>
              </a:solidFill>
              <a:latin typeface="Calibri 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191355B-D30E-EC4E-AE4C-088CBC45720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5761524"/>
            <a:ext cx="679270" cy="74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CBFAF8-3FA2-4A32-9FC9-A938FB5FA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35" y="316512"/>
            <a:ext cx="3570073" cy="2278641"/>
          </a:xfrm>
        </p:spPr>
        <p:txBody>
          <a:bodyPr>
            <a:normAutofit fontScale="90000"/>
          </a:bodyPr>
          <a:lstStyle/>
          <a:p>
            <a:r>
              <a:rPr lang="es-SV" sz="36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% DESEMPEÑO </a:t>
            </a:r>
            <a:br>
              <a:rPr lang="es-SV" sz="36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SV" sz="36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Trimestre 4</a:t>
            </a:r>
            <a:br>
              <a:rPr lang="es-SV" sz="36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SV" sz="40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SV" sz="40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SV" sz="2800" b="1" i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Cumplimiento de actividades</a:t>
            </a:r>
            <a:endParaRPr lang="es-SV" sz="4000" dirty="0"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52221" y="3500846"/>
            <a:ext cx="1194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b="1" u="sng" dirty="0" smtClean="0"/>
              <a:t>Referencia</a:t>
            </a:r>
            <a:endParaRPr lang="es-SV" b="1" u="sng" dirty="0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221" y="3973643"/>
            <a:ext cx="3695487" cy="2395867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957718"/>
              </p:ext>
            </p:extLst>
          </p:nvPr>
        </p:nvGraphicFramePr>
        <p:xfrm>
          <a:off x="4167049" y="109649"/>
          <a:ext cx="7889968" cy="6582238"/>
        </p:xfrm>
        <a:graphic>
          <a:graphicData uri="http://schemas.openxmlformats.org/drawingml/2006/table">
            <a:tbl>
              <a:tblPr/>
              <a:tblGrid>
                <a:gridCol w="645397">
                  <a:extLst>
                    <a:ext uri="{9D8B030D-6E8A-4147-A177-3AD203B41FA5}">
                      <a16:colId xmlns:a16="http://schemas.microsoft.com/office/drawing/2014/main" val="846553707"/>
                    </a:ext>
                  </a:extLst>
                </a:gridCol>
                <a:gridCol w="3754053">
                  <a:extLst>
                    <a:ext uri="{9D8B030D-6E8A-4147-A177-3AD203B41FA5}">
                      <a16:colId xmlns:a16="http://schemas.microsoft.com/office/drawing/2014/main" val="521021489"/>
                    </a:ext>
                  </a:extLst>
                </a:gridCol>
                <a:gridCol w="734138">
                  <a:extLst>
                    <a:ext uri="{9D8B030D-6E8A-4147-A177-3AD203B41FA5}">
                      <a16:colId xmlns:a16="http://schemas.microsoft.com/office/drawing/2014/main" val="2482970755"/>
                    </a:ext>
                  </a:extLst>
                </a:gridCol>
                <a:gridCol w="734138">
                  <a:extLst>
                    <a:ext uri="{9D8B030D-6E8A-4147-A177-3AD203B41FA5}">
                      <a16:colId xmlns:a16="http://schemas.microsoft.com/office/drawing/2014/main" val="685303492"/>
                    </a:ext>
                  </a:extLst>
                </a:gridCol>
                <a:gridCol w="731448">
                  <a:extLst>
                    <a:ext uri="{9D8B030D-6E8A-4147-A177-3AD203B41FA5}">
                      <a16:colId xmlns:a16="http://schemas.microsoft.com/office/drawing/2014/main" val="4220217195"/>
                    </a:ext>
                  </a:extLst>
                </a:gridCol>
                <a:gridCol w="645397">
                  <a:extLst>
                    <a:ext uri="{9D8B030D-6E8A-4147-A177-3AD203B41FA5}">
                      <a16:colId xmlns:a16="http://schemas.microsoft.com/office/drawing/2014/main" val="1034651213"/>
                    </a:ext>
                  </a:extLst>
                </a:gridCol>
                <a:gridCol w="645397">
                  <a:extLst>
                    <a:ext uri="{9D8B030D-6E8A-4147-A177-3AD203B41FA5}">
                      <a16:colId xmlns:a16="http://schemas.microsoft.com/office/drawing/2014/main" val="2501742463"/>
                    </a:ext>
                  </a:extLst>
                </a:gridCol>
              </a:tblGrid>
              <a:tr h="24634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419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DESEMPEÑO - Ejecución del POA 2021</a:t>
                      </a:r>
                    </a:p>
                  </a:txBody>
                  <a:tcPr marL="6325" marR="6325" marT="63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419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419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419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419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419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419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249052"/>
                  </a:ext>
                </a:extLst>
              </a:tr>
              <a:tr h="35192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Cód.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Unidad organizativa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PRIMER TRIMESTRE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SEGUNDO TRIMESTRE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TERCER TRIMESTRE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CUARTO TRIMESTRE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PROMEDIO ANUAL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031238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Ejecutiva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0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0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0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419" sz="105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163.7%</a:t>
                      </a:r>
                      <a:endParaRPr lang="es-419" sz="1050" b="1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0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419" sz="1050" b="1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196005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URM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Registro de Medicamentos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197.2%</a:t>
                      </a:r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980786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CLLPB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Liberación de Lotes de Productos Biológicos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180.0%</a:t>
                      </a:r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20243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UIC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Investigación Clínica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96.1%</a:t>
                      </a:r>
                      <a:endParaRPr lang="es-419" sz="10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484139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FV y TV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Técnica de Farmacovigilancia y Tecnovigilancia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>
                        <a:solidFill>
                          <a:srgbClr val="7F6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7F6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130.0%</a:t>
                      </a:r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716364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URDM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Registro de Dispositivos Médicos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97.2%</a:t>
                      </a:r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9617919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URCH-Cosm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Registro de Cosméticos e Higiénicos - Cosm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127.8%</a:t>
                      </a:r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604923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URCH-Hig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Registro de Cosméticos e Higiénicos - </a:t>
                      </a:r>
                      <a:r>
                        <a:rPr lang="es-419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</a:t>
                      </a:r>
                      <a:endParaRPr lang="es-419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133.9%</a:t>
                      </a:r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546431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UIFBP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Inspección, Fiscalización y Buenas Prácticas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7F6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88.2%</a:t>
                      </a:r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75486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UCCPPRM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Control de Calidad en el Pre y Post Registro de Medicamentos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7F6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89.2%</a:t>
                      </a:r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9706313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Precios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106.8%</a:t>
                      </a:r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362862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UE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Estupefacientes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102.0%</a:t>
                      </a:r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359147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ULR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Litigios Regulatorios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419" sz="1050" b="1" i="0" u="none" strike="noStrike" kern="1200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100.0%</a:t>
                      </a:r>
                      <a:endParaRPr lang="es-419" sz="1050" b="1" i="0" u="none" strike="noStrike" kern="1200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6507831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UREP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Registro de Establecimientos y Poderes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89.2%</a:t>
                      </a:r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0391263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UPP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Promoción y Publicidad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112.6%</a:t>
                      </a:r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296594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UIEDM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Importaciones, Exportaciones y Donaciones de Medicamentos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114.1%</a:t>
                      </a:r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6460252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UJ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Jurídica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>
                        <a:solidFill>
                          <a:srgbClr val="7F6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2487226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UFI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Financiera Institucional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7657143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UCAE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Cooperación y Alianzas Estratégicas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101.7%</a:t>
                      </a:r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109245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UPL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Planificación Institucional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7382489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UGC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Gestión de la Calidad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7847537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Auditoría Interna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691617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UAIP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Acceso a la Información Pública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kern="1200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100.0%</a:t>
                      </a:r>
                      <a:endParaRPr lang="es-419" sz="1050" b="1" i="0" u="none" strike="noStrike" kern="1200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7574766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UC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Comunicaciones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100.8%</a:t>
                      </a:r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2106376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UACI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Adquisiciones y Contrataciones Institucionales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8096454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USISG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Seguridad Institucional y Servicios Generales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112.8%</a:t>
                      </a:r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2283640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URH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Recursos Humanos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100.1%</a:t>
                      </a:r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00672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UI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Informática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7F6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95.1%</a:t>
                      </a:r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63923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UGDA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Gestión Documental y Archivo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75.0%</a:t>
                      </a:r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0244474"/>
                  </a:ext>
                </a:extLst>
              </a:tr>
              <a:tr h="175959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UABI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Administración de Bienes Institucionales</a:t>
                      </a: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91.7%</a:t>
                      </a:r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419" sz="105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908545"/>
                  </a:ext>
                </a:extLst>
              </a:tr>
              <a:tr h="17595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419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GLOBAL DE DESEMPEÑO</a:t>
                      </a:r>
                    </a:p>
                  </a:txBody>
                  <a:tcPr marL="6325" marR="6325" marT="63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419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  <a:endParaRPr lang="es-419" sz="140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dirty="0" smtClean="0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104.4%</a:t>
                      </a:r>
                      <a:endParaRPr lang="es-419" sz="1400" b="1" i="0" u="none" strike="noStrike" dirty="0">
                        <a:solidFill>
                          <a:srgbClr val="38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112%</a:t>
                      </a:r>
                      <a:endParaRPr lang="es-419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109.7%</a:t>
                      </a:r>
                      <a:endParaRPr lang="es-419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105.3%</a:t>
                      </a:r>
                      <a:endParaRPr lang="es-419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133391"/>
                  </a:ext>
                </a:extLst>
              </a:tr>
            </a:tbl>
          </a:graphicData>
        </a:graphic>
      </p:graphicFrame>
      <p:sp>
        <p:nvSpPr>
          <p:cNvPr id="2" name="Elipse 1"/>
          <p:cNvSpPr/>
          <p:nvPr/>
        </p:nvSpPr>
        <p:spPr>
          <a:xfrm>
            <a:off x="10735056" y="6473952"/>
            <a:ext cx="667512" cy="24688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775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0F81D44-F1DD-6945-BF57-ADD27B8CA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ítulo 3">
            <a:extLst>
              <a:ext uri="{FF2B5EF4-FFF2-40B4-BE49-F238E27FC236}">
                <a16:creationId xmlns:a16="http://schemas.microsoft.com/office/drawing/2014/main" id="{F4CBFAF8-3FA2-4A32-9FC9-A938FB5FA074}"/>
              </a:ext>
            </a:extLst>
          </p:cNvPr>
          <p:cNvSpPr txBox="1">
            <a:spLocks/>
          </p:cNvSpPr>
          <p:nvPr/>
        </p:nvSpPr>
        <p:spPr>
          <a:xfrm rot="16200000">
            <a:off x="-2444610" y="3043934"/>
            <a:ext cx="6159997" cy="6643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6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ASPECTOS RELEVANTES</a:t>
            </a:r>
            <a:endParaRPr lang="es-SV" sz="3600" b="1" dirty="0"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789064"/>
              </p:ext>
            </p:extLst>
          </p:nvPr>
        </p:nvGraphicFramePr>
        <p:xfrm>
          <a:off x="1476104" y="296099"/>
          <a:ext cx="9844168" cy="6159991"/>
        </p:xfrm>
        <a:graphic>
          <a:graphicData uri="http://schemas.openxmlformats.org/drawingml/2006/table">
            <a:tbl>
              <a:tblPr/>
              <a:tblGrid>
                <a:gridCol w="1031060">
                  <a:extLst>
                    <a:ext uri="{9D8B030D-6E8A-4147-A177-3AD203B41FA5}">
                      <a16:colId xmlns:a16="http://schemas.microsoft.com/office/drawing/2014/main" val="2156933636"/>
                    </a:ext>
                  </a:extLst>
                </a:gridCol>
                <a:gridCol w="8813108">
                  <a:extLst>
                    <a:ext uri="{9D8B030D-6E8A-4147-A177-3AD203B41FA5}">
                      <a16:colId xmlns:a16="http://schemas.microsoft.com/office/drawing/2014/main" val="2773371113"/>
                    </a:ext>
                  </a:extLst>
                </a:gridCol>
              </a:tblGrid>
              <a:tr h="281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4to </a:t>
                      </a:r>
                      <a:r>
                        <a:rPr lang="es-419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trim</a:t>
                      </a:r>
                      <a:endParaRPr lang="es-419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ACTIVIDAD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468095"/>
                  </a:ext>
                </a:extLst>
              </a:tr>
              <a:tr h="281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solicitudes de transferencia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831279"/>
                  </a:ext>
                </a:extLst>
              </a:tr>
              <a:tr h="28127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2421</a:t>
                      </a:r>
                      <a:endParaRPr lang="es-419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Autorizaciones de permisos especiales de importación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6218570"/>
                  </a:ext>
                </a:extLst>
              </a:tr>
              <a:tr h="281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Autorizaciones de importación en CIEX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226722"/>
                  </a:ext>
                </a:extLst>
              </a:tr>
              <a:tr h="28127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</a:t>
                      </a:r>
                      <a:endParaRPr lang="es-419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Productos cosméticos e higiénicos autorizados en el periodo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909191"/>
                  </a:ext>
                </a:extLst>
              </a:tr>
              <a:tr h="54849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Pruebas analíticas realizadas en dispositivos médicos como parte de la vigilancia posterior a la comercialización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941914"/>
                  </a:ext>
                </a:extLst>
              </a:tr>
              <a:tr h="281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Autorizaciones de promoción y publicidad de medicamentos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541839"/>
                  </a:ext>
                </a:extLst>
              </a:tr>
              <a:tr h="28127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1188</a:t>
                      </a:r>
                      <a:endParaRPr lang="es-419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Autorizaciones de productos químicos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9546609"/>
                  </a:ext>
                </a:extLst>
              </a:tr>
              <a:tr h="548492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Pruebas analíticas fisicoquímicas y microbiológicas realizadas a medicamentos y productos afines, como parte de la vigilancia posterior a la comercialización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857611"/>
                  </a:ext>
                </a:extLst>
              </a:tr>
              <a:tr h="56255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Pruebas analíticas fisicoquímicas y microbiológicas realizadas a medicamentos y productos afines, en el primer lote de comercialización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663845"/>
                  </a:ext>
                </a:extLst>
              </a:tr>
              <a:tr h="56255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Publicaciones informativas en redes sociales y campañas de uso racional de medicamentos para la población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520245"/>
                  </a:ext>
                </a:extLst>
              </a:tr>
              <a:tr h="28127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  <a:endParaRPr lang="es-419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autorizados en el periodo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839204"/>
                  </a:ext>
                </a:extLst>
              </a:tr>
              <a:tr h="28127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  <a:endParaRPr lang="es-419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Dispositivos médicos autorizados en el periodo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622648"/>
                  </a:ext>
                </a:extLst>
              </a:tr>
              <a:tr h="28127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  <a:endParaRPr lang="es-419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 autorizados en el periodo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058944"/>
                  </a:ext>
                </a:extLst>
              </a:tr>
              <a:tr h="281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de establecimientos y buenas prácticas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230655"/>
                  </a:ext>
                </a:extLst>
              </a:tr>
              <a:tr h="281278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por vigilancia sanitaria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37970"/>
                  </a:ext>
                </a:extLst>
              </a:tr>
              <a:tr h="56255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Lotes de vacuna liberados (corresponde a 16.3 millones de dosis). El 84.7% corresponde a vacunas contra el COVID-19 solicitadas por MINSAL)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832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77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 Imagen">
            <a:extLst>
              <a:ext uri="{FF2B5EF4-FFF2-40B4-BE49-F238E27FC236}">
                <a16:creationId xmlns:a16="http://schemas.microsoft.com/office/drawing/2014/main" id="{4E6D6FB5-0D4A-46C3-A112-326DA52282C2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08090A">
                  <a:alpha val="14902"/>
                </a:srgbClr>
              </a:clrFrom>
              <a:clrTo>
                <a:srgbClr val="08090A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02" b="12878"/>
          <a:stretch/>
        </p:blipFill>
        <p:spPr>
          <a:xfrm>
            <a:off x="4419600" y="207818"/>
            <a:ext cx="7772400" cy="665018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4A8A772-6907-4838-B016-336728078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9388" y="2525520"/>
            <a:ext cx="9144000" cy="1449892"/>
          </a:xfrm>
        </p:spPr>
        <p:txBody>
          <a:bodyPr>
            <a:noAutofit/>
          </a:bodyPr>
          <a:lstStyle/>
          <a:p>
            <a:r>
              <a:rPr lang="es-MX" sz="9600" b="1" dirty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¡Gracias!</a:t>
            </a:r>
            <a:endParaRPr lang="es-SV" sz="9600" b="1" dirty="0"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F68116F-587E-497C-9F49-A4AE331248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28915"/>
            <a:ext cx="2943576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74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4427</TotalTime>
  <Words>503</Words>
  <Application>Microsoft Office PowerPoint</Application>
  <PresentationFormat>Panorámica</PresentationFormat>
  <Paragraphs>151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Bembo std</vt:lpstr>
      <vt:lpstr>Calibri</vt:lpstr>
      <vt:lpstr>Calibri </vt:lpstr>
      <vt:lpstr>Calibri Light</vt:lpstr>
      <vt:lpstr>Tahoma</vt:lpstr>
      <vt:lpstr>Tema de Office</vt:lpstr>
      <vt:lpstr>Presentación de PowerPoint</vt:lpstr>
      <vt:lpstr>Presentación de PowerPoint</vt:lpstr>
      <vt:lpstr>% DESEMPEÑO  Trimestre 4  Cumplimiento de actividades</vt:lpstr>
      <vt:lpstr>Presentación de PowerPoint</vt:lpstr>
      <vt:lpstr>¡Gracias!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Daysi Concepcion Orellana de Larin</cp:lastModifiedBy>
  <cp:revision>119</cp:revision>
  <dcterms:created xsi:type="dcterms:W3CDTF">2020-08-17T23:35:56Z</dcterms:created>
  <dcterms:modified xsi:type="dcterms:W3CDTF">2022-02-25T21:51:13Z</dcterms:modified>
</cp:coreProperties>
</file>