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60" r:id="rId6"/>
    <p:sldId id="286" r:id="rId7"/>
    <p:sldId id="278" r:id="rId8"/>
    <p:sldId id="284" r:id="rId9"/>
    <p:sldId id="265" r:id="rId10"/>
    <p:sldId id="293" r:id="rId11"/>
    <p:sldId id="263" r:id="rId12"/>
    <p:sldId id="264" r:id="rId13"/>
    <p:sldId id="295" r:id="rId14"/>
    <p:sldId id="279" r:id="rId15"/>
    <p:sldId id="292" r:id="rId16"/>
    <p:sldId id="291" r:id="rId17"/>
    <p:sldId id="274" r:id="rId18"/>
    <p:sldId id="294" r:id="rId19"/>
    <p:sldId id="282" r:id="rId20"/>
    <p:sldId id="283" r:id="rId21"/>
    <p:sldId id="296" r:id="rId22"/>
    <p:sldId id="301" r:id="rId23"/>
    <p:sldId id="302" r:id="rId24"/>
    <p:sldId id="303" r:id="rId25"/>
    <p:sldId id="304" r:id="rId26"/>
    <p:sldId id="271" r:id="rId27"/>
    <p:sldId id="289" r:id="rId28"/>
    <p:sldId id="299" r:id="rId29"/>
    <p:sldId id="288" r:id="rId30"/>
    <p:sldId id="270" r:id="rId31"/>
    <p:sldId id="290" r:id="rId32"/>
    <p:sldId id="266" r:id="rId33"/>
    <p:sldId id="300" r:id="rId34"/>
  </p:sldIdLst>
  <p:sldSz cx="12192000" cy="6858000"/>
  <p:notesSz cx="12192000" cy="6858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7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7" name="bk object 17"/>
          <p:cNvSpPr/>
          <p:nvPr/>
        </p:nvSpPr>
        <p:spPr>
          <a:xfrm>
            <a:off x="3" y="292100"/>
            <a:ext cx="12185904" cy="637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8" name="bk object 18"/>
          <p:cNvSpPr/>
          <p:nvPr/>
        </p:nvSpPr>
        <p:spPr>
          <a:xfrm>
            <a:off x="9607294" y="4296156"/>
            <a:ext cx="2560320" cy="2561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9" name="bk object 19"/>
          <p:cNvSpPr/>
          <p:nvPr/>
        </p:nvSpPr>
        <p:spPr>
          <a:xfrm>
            <a:off x="1050038" y="2570988"/>
            <a:ext cx="9512809" cy="2517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76572" y="2820163"/>
            <a:ext cx="503885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81628" y="3688537"/>
            <a:ext cx="64287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pPr marL="12701">
              <a:spcBef>
                <a:spcPts val="105"/>
              </a:spcBef>
            </a:pPr>
            <a:r>
              <a:rPr lang="es-SV" spc="-66" smtClean="0"/>
              <a:t>REGRESAR </a:t>
            </a:r>
            <a:r>
              <a:rPr lang="es-SV" spc="50" smtClean="0"/>
              <a:t>A</a:t>
            </a:r>
            <a:r>
              <a:rPr lang="es-SV" spc="-85" smtClean="0"/>
              <a:t> </a:t>
            </a:r>
            <a:r>
              <a:rPr lang="es-SV" spc="5" smtClean="0"/>
              <a:t>ORGANIGRAMA</a:t>
            </a:r>
            <a:endParaRPr lang="es-SV"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8508" y="75438"/>
            <a:ext cx="9174988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2A2A2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8478" y="1328164"/>
            <a:ext cx="9655047" cy="215572"/>
          </a:xfrm>
        </p:spPr>
        <p:txBody>
          <a:bodyPr lIns="0" tIns="0" rIns="0" bIns="0"/>
          <a:lstStyle>
            <a:lvl1pPr>
              <a:defRPr sz="1401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pPr marL="12701">
              <a:spcBef>
                <a:spcPts val="105"/>
              </a:spcBef>
            </a:pPr>
            <a:r>
              <a:rPr lang="es-SV" spc="-66" smtClean="0"/>
              <a:t>REGRESAR </a:t>
            </a:r>
            <a:r>
              <a:rPr lang="es-SV" spc="50" smtClean="0"/>
              <a:t>A</a:t>
            </a:r>
            <a:r>
              <a:rPr lang="es-SV" spc="-85" smtClean="0"/>
              <a:t> </a:t>
            </a:r>
            <a:r>
              <a:rPr lang="es-SV" spc="5" smtClean="0"/>
              <a:t>ORGANIGRAMA</a:t>
            </a:r>
            <a:endParaRPr lang="es-SV"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8508" y="75438"/>
            <a:ext cx="9174988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2A2A2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pPr marL="12701">
              <a:spcBef>
                <a:spcPts val="105"/>
              </a:spcBef>
            </a:pPr>
            <a:r>
              <a:rPr lang="es-SV" spc="-66" smtClean="0"/>
              <a:t>REGRESAR </a:t>
            </a:r>
            <a:r>
              <a:rPr lang="es-SV" spc="50" smtClean="0"/>
              <a:t>A</a:t>
            </a:r>
            <a:r>
              <a:rPr lang="es-SV" spc="-85" smtClean="0"/>
              <a:t> </a:t>
            </a:r>
            <a:r>
              <a:rPr lang="es-SV" spc="5" smtClean="0"/>
              <a:t>ORGANIGRAMA</a:t>
            </a:r>
            <a:endParaRPr lang="es-SV" spc="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8508" y="75438"/>
            <a:ext cx="9174988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2A2A2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pPr marL="12701">
              <a:spcBef>
                <a:spcPts val="105"/>
              </a:spcBef>
            </a:pPr>
            <a:r>
              <a:rPr lang="es-SV" spc="-66" smtClean="0"/>
              <a:t>REGRESAR </a:t>
            </a:r>
            <a:r>
              <a:rPr lang="es-SV" spc="50" smtClean="0"/>
              <a:t>A</a:t>
            </a:r>
            <a:r>
              <a:rPr lang="es-SV" spc="-85" smtClean="0"/>
              <a:t> </a:t>
            </a:r>
            <a:r>
              <a:rPr lang="es-SV" spc="5" smtClean="0"/>
              <a:t>ORGANIGRAMA</a:t>
            </a:r>
            <a:endParaRPr lang="es-SV" spc="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pPr marL="12701">
              <a:spcBef>
                <a:spcPts val="105"/>
              </a:spcBef>
            </a:pPr>
            <a:r>
              <a:rPr lang="es-SV" spc="-66" smtClean="0"/>
              <a:t>REGRESAR </a:t>
            </a:r>
            <a:r>
              <a:rPr lang="es-SV" spc="50" smtClean="0"/>
              <a:t>A</a:t>
            </a:r>
            <a:r>
              <a:rPr lang="es-SV" spc="-85" smtClean="0"/>
              <a:t> </a:t>
            </a:r>
            <a:r>
              <a:rPr lang="es-SV" spc="5" smtClean="0"/>
              <a:t>ORGANIGRAMA</a:t>
            </a:r>
            <a:endParaRPr lang="es-SV" spc="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3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8508" y="75438"/>
            <a:ext cx="917498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A2A2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8478" y="1328165"/>
            <a:ext cx="96550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98899" y="6466068"/>
            <a:ext cx="164845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pPr marL="12701">
              <a:spcBef>
                <a:spcPts val="105"/>
              </a:spcBef>
            </a:pPr>
            <a:r>
              <a:rPr lang="es-SV" spc="-66" smtClean="0"/>
              <a:t>REGRESAR </a:t>
            </a:r>
            <a:r>
              <a:rPr lang="es-SV" spc="50" smtClean="0"/>
              <a:t>A</a:t>
            </a:r>
            <a:r>
              <a:rPr lang="es-SV" spc="-85" smtClean="0"/>
              <a:t> </a:t>
            </a:r>
            <a:r>
              <a:rPr lang="es-SV" spc="5" smtClean="0"/>
              <a:t>ORGANIGRAMA</a:t>
            </a:r>
            <a:endParaRPr lang="es-SV"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11">
        <a:defRPr>
          <a:latin typeface="+mn-lt"/>
          <a:ea typeface="+mn-ea"/>
          <a:cs typeface="+mn-cs"/>
        </a:defRPr>
      </a:lvl2pPr>
      <a:lvl3pPr marL="914422">
        <a:defRPr>
          <a:latin typeface="+mn-lt"/>
          <a:ea typeface="+mn-ea"/>
          <a:cs typeface="+mn-cs"/>
        </a:defRPr>
      </a:lvl3pPr>
      <a:lvl4pPr marL="1371635">
        <a:defRPr>
          <a:latin typeface="+mn-lt"/>
          <a:ea typeface="+mn-ea"/>
          <a:cs typeface="+mn-cs"/>
        </a:defRPr>
      </a:lvl4pPr>
      <a:lvl5pPr marL="1828846">
        <a:defRPr>
          <a:latin typeface="+mn-lt"/>
          <a:ea typeface="+mn-ea"/>
          <a:cs typeface="+mn-cs"/>
        </a:defRPr>
      </a:lvl5pPr>
      <a:lvl6pPr marL="2286057">
        <a:defRPr>
          <a:latin typeface="+mn-lt"/>
          <a:ea typeface="+mn-ea"/>
          <a:cs typeface="+mn-cs"/>
        </a:defRPr>
      </a:lvl6pPr>
      <a:lvl7pPr marL="2743268">
        <a:defRPr>
          <a:latin typeface="+mn-lt"/>
          <a:ea typeface="+mn-ea"/>
          <a:cs typeface="+mn-cs"/>
        </a:defRPr>
      </a:lvl7pPr>
      <a:lvl8pPr marL="3200481">
        <a:defRPr>
          <a:latin typeface="+mn-lt"/>
          <a:ea typeface="+mn-ea"/>
          <a:cs typeface="+mn-cs"/>
        </a:defRPr>
      </a:lvl8pPr>
      <a:lvl9pPr marL="365769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11">
        <a:defRPr>
          <a:latin typeface="+mn-lt"/>
          <a:ea typeface="+mn-ea"/>
          <a:cs typeface="+mn-cs"/>
        </a:defRPr>
      </a:lvl2pPr>
      <a:lvl3pPr marL="914422">
        <a:defRPr>
          <a:latin typeface="+mn-lt"/>
          <a:ea typeface="+mn-ea"/>
          <a:cs typeface="+mn-cs"/>
        </a:defRPr>
      </a:lvl3pPr>
      <a:lvl4pPr marL="1371635">
        <a:defRPr>
          <a:latin typeface="+mn-lt"/>
          <a:ea typeface="+mn-ea"/>
          <a:cs typeface="+mn-cs"/>
        </a:defRPr>
      </a:lvl4pPr>
      <a:lvl5pPr marL="1828846">
        <a:defRPr>
          <a:latin typeface="+mn-lt"/>
          <a:ea typeface="+mn-ea"/>
          <a:cs typeface="+mn-cs"/>
        </a:defRPr>
      </a:lvl5pPr>
      <a:lvl6pPr marL="2286057">
        <a:defRPr>
          <a:latin typeface="+mn-lt"/>
          <a:ea typeface="+mn-ea"/>
          <a:cs typeface="+mn-cs"/>
        </a:defRPr>
      </a:lvl6pPr>
      <a:lvl7pPr marL="2743268">
        <a:defRPr>
          <a:latin typeface="+mn-lt"/>
          <a:ea typeface="+mn-ea"/>
          <a:cs typeface="+mn-cs"/>
        </a:defRPr>
      </a:lvl7pPr>
      <a:lvl8pPr marL="3200481">
        <a:defRPr>
          <a:latin typeface="+mn-lt"/>
          <a:ea typeface="+mn-ea"/>
          <a:cs typeface="+mn-cs"/>
        </a:defRPr>
      </a:lvl8pPr>
      <a:lvl9pPr marL="365769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9800" y="3061800"/>
            <a:ext cx="70104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>
              <a:spcBef>
                <a:spcPts val="105"/>
              </a:spcBef>
            </a:pPr>
            <a:r>
              <a:rPr sz="3200" b="1" spc="50" dirty="0" smtClean="0">
                <a:solidFill>
                  <a:srgbClr val="FFFFFF"/>
                </a:solidFill>
                <a:latin typeface="Verdana"/>
                <a:cs typeface="Verdana"/>
              </a:rPr>
              <a:t>ORGANIGRAMA</a:t>
            </a:r>
            <a:r>
              <a:rPr lang="es-SV" sz="3200" b="1" spc="50" dirty="0" smtClean="0">
                <a:solidFill>
                  <a:srgbClr val="FFFFFF"/>
                </a:solidFill>
                <a:latin typeface="Verdana"/>
                <a:cs typeface="Verdana"/>
              </a:rPr>
              <a:t> Y FUNCIONES</a:t>
            </a:r>
            <a:endParaRPr sz="3200" b="1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279143" y="3688538"/>
            <a:ext cx="6913244" cy="580288"/>
          </a:xfrm>
          <a:prstGeom prst="rect">
            <a:avLst/>
          </a:prstGeom>
        </p:spPr>
        <p:txBody>
          <a:bodyPr vert="horz" wrap="square" lIns="0" tIns="66676" rIns="0" bIns="0" rtlCol="0">
            <a:spAutoFit/>
          </a:bodyPr>
          <a:lstStyle/>
          <a:p>
            <a:pPr marL="1101752" marR="5081" indent="-1089688" algn="ctr">
              <a:lnSpc>
                <a:spcPts val="3970"/>
              </a:lnSpc>
              <a:spcBef>
                <a:spcPts val="524"/>
              </a:spcBef>
            </a:pPr>
            <a:r>
              <a:rPr lang="es-SV" sz="2800" spc="-124" dirty="0"/>
              <a:t>Dirección </a:t>
            </a:r>
            <a:r>
              <a:rPr lang="es-SV" sz="2800" dirty="0"/>
              <a:t>Nacional</a:t>
            </a:r>
            <a:r>
              <a:rPr lang="es-SV" sz="2800" spc="-500" dirty="0"/>
              <a:t> </a:t>
            </a:r>
            <a:r>
              <a:rPr lang="es-SV" sz="2800" spc="-226" dirty="0"/>
              <a:t>de  </a:t>
            </a:r>
            <a:r>
              <a:rPr lang="es-SV" sz="2800" spc="-121" dirty="0"/>
              <a:t>Medicamentos</a:t>
            </a:r>
          </a:p>
        </p:txBody>
      </p:sp>
      <p:sp>
        <p:nvSpPr>
          <p:cNvPr id="5" name="object 5"/>
          <p:cNvSpPr/>
          <p:nvPr/>
        </p:nvSpPr>
        <p:spPr>
          <a:xfrm>
            <a:off x="2279143" y="3646170"/>
            <a:ext cx="6913244" cy="0"/>
          </a:xfrm>
          <a:custGeom>
            <a:avLst/>
            <a:gdLst/>
            <a:ahLst/>
            <a:cxnLst/>
            <a:rect l="l" t="t" r="r" b="b"/>
            <a:pathLst>
              <a:path w="6913245">
                <a:moveTo>
                  <a:pt x="0" y="0"/>
                </a:moveTo>
                <a:lnTo>
                  <a:pt x="6912736" y="0"/>
                </a:lnTo>
              </a:path>
            </a:pathLst>
          </a:custGeom>
          <a:ln w="28956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grpSp>
        <p:nvGrpSpPr>
          <p:cNvPr id="14" name="Grupo 13"/>
          <p:cNvGrpSpPr/>
          <p:nvPr/>
        </p:nvGrpSpPr>
        <p:grpSpPr>
          <a:xfrm>
            <a:off x="0" y="0"/>
            <a:ext cx="12211050" cy="6888587"/>
            <a:chOff x="0" y="0"/>
            <a:chExt cx="12211050" cy="6888587"/>
          </a:xfrm>
        </p:grpSpPr>
        <p:grpSp>
          <p:nvGrpSpPr>
            <p:cNvPr id="13" name="Grupo 12"/>
            <p:cNvGrpSpPr/>
            <p:nvPr/>
          </p:nvGrpSpPr>
          <p:grpSpPr>
            <a:xfrm>
              <a:off x="0" y="0"/>
              <a:ext cx="12211050" cy="6888587"/>
              <a:chOff x="0" y="0"/>
              <a:chExt cx="12211050" cy="6888587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9525000" y="2209800"/>
                <a:ext cx="2686050" cy="4678787"/>
                <a:chOff x="9525000" y="2209800"/>
                <a:chExt cx="2686050" cy="4678787"/>
              </a:xfrm>
            </p:grpSpPr>
            <p:pic>
              <p:nvPicPr>
                <p:cNvPr id="6" name="Imagen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26693" y="3414713"/>
                  <a:ext cx="2684357" cy="347387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  <p:sp>
              <p:nvSpPr>
                <p:cNvPr id="7" name="Rectángulo 6"/>
                <p:cNvSpPr/>
                <p:nvPr/>
              </p:nvSpPr>
              <p:spPr>
                <a:xfrm>
                  <a:off x="9525000" y="2209800"/>
                  <a:ext cx="2590800" cy="12049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SV"/>
                </a:p>
              </p:txBody>
            </p:sp>
          </p:grpSp>
          <p:grpSp>
            <p:nvGrpSpPr>
              <p:cNvPr id="9" name="Grupo 8"/>
              <p:cNvGrpSpPr/>
              <p:nvPr/>
            </p:nvGrpSpPr>
            <p:grpSpPr>
              <a:xfrm>
                <a:off x="0" y="0"/>
                <a:ext cx="12192000" cy="1349798"/>
                <a:chOff x="0" y="0"/>
                <a:chExt cx="12192000" cy="1349798"/>
              </a:xfrm>
            </p:grpSpPr>
            <p:pic>
              <p:nvPicPr>
                <p:cNvPr id="10" name="Picture 2" descr="https://www.medicamentos.gob.sv/images/encabezado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5882"/>
                <a:stretch/>
              </p:blipFill>
              <p:spPr bwMode="auto">
                <a:xfrm>
                  <a:off x="0" y="0"/>
                  <a:ext cx="1721224" cy="13497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2" descr="https://www.medicamentos.gob.sv/images/encabezado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941"/>
                <a:stretch/>
              </p:blipFill>
              <p:spPr bwMode="auto">
                <a:xfrm>
                  <a:off x="1721224" y="0"/>
                  <a:ext cx="10470776" cy="13497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2" name="Rectángulo redondeado 11"/>
            <p:cNvSpPr/>
            <p:nvPr/>
          </p:nvSpPr>
          <p:spPr>
            <a:xfrm>
              <a:off x="990600" y="2362200"/>
              <a:ext cx="8610600" cy="3048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3" algn="ctr"/>
              <a:r>
                <a:rPr lang="es-SV" sz="4400" b="1" u="sng" dirty="0" smtClean="0">
                  <a:solidFill>
                    <a:schemeClr val="tx1"/>
                  </a:solidFill>
                </a:rPr>
                <a:t>ORGANIGRAMA</a:t>
              </a:r>
            </a:p>
            <a:p>
              <a:pPr lvl="3" algn="ctr"/>
              <a:r>
                <a:rPr lang="es-SV" sz="3200" b="1" dirty="0" smtClean="0">
                  <a:solidFill>
                    <a:schemeClr val="tx1"/>
                  </a:solidFill>
                </a:rPr>
                <a:t>Dirección Nacional de Medicamentos</a:t>
              </a:r>
              <a:endParaRPr lang="es-SV" sz="3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7675" y="353698"/>
            <a:ext cx="9753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MX" sz="3200" b="1" spc="-146" dirty="0" smtClean="0"/>
              <a:t>Unidad de Gestión de la Calidad</a:t>
            </a:r>
            <a:endParaRPr sz="32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310068" y="1741966"/>
            <a:ext cx="9568814" cy="3515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55245" algn="just">
              <a:lnSpc>
                <a:spcPct val="150000"/>
              </a:lnSpc>
              <a:spcBef>
                <a:spcPts val="105"/>
              </a:spcBef>
            </a:pPr>
            <a:r>
              <a:rPr lang="es-SV" sz="2200" spc="14" dirty="0" smtClean="0">
                <a:latin typeface="+mj-lt"/>
                <a:cs typeface="Verdana"/>
              </a:rPr>
              <a:t>Tiene por objetivo </a:t>
            </a:r>
            <a:r>
              <a:rPr lang="es-SV" sz="2200" dirty="0">
                <a:latin typeface="+mj-lt"/>
              </a:rPr>
              <a:t>a</a:t>
            </a:r>
            <a:r>
              <a:rPr lang="es-SV" sz="2200" dirty="0" smtClean="0">
                <a:latin typeface="+mj-lt"/>
              </a:rPr>
              <a:t>poyar </a:t>
            </a:r>
            <a:r>
              <a:rPr lang="es-SV" sz="2200" dirty="0">
                <a:latin typeface="+mj-lt"/>
              </a:rPr>
              <a:t>a las unidades que conforman la Dirección Nacional de Medicamentos en la implementación y desarrollo de un Sistema de Gestión de la Calidad Institucional e impulsar la integración de sistemas de gestión implementados, incorporando el enfoque de procesos y la mejora continua. Asimismo, promover la cultura de la calidad asumiendo un rol dinamizador, de asesoría y facilitación de los procesos de autoevaluación, con el objetivo de asegurar calidad en los procesos y brindar productos </a:t>
            </a:r>
            <a:r>
              <a:rPr lang="es-SV" sz="2200" dirty="0" smtClean="0">
                <a:latin typeface="+mj-lt"/>
              </a:rPr>
              <a:t>confiables.</a:t>
            </a:r>
          </a:p>
        </p:txBody>
      </p:sp>
      <p:sp>
        <p:nvSpPr>
          <p:cNvPr id="9" name="object 9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78695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4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7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675" y="291210"/>
            <a:ext cx="9753600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71" dirty="0" smtClean="0"/>
              <a:t>Unidad de Auditoría Interna</a:t>
            </a:r>
            <a:endParaRPr b="1" spc="-279" dirty="0"/>
          </a:p>
        </p:txBody>
      </p:sp>
      <p:sp>
        <p:nvSpPr>
          <p:cNvPr id="3" name="object 3"/>
          <p:cNvSpPr txBox="1"/>
          <p:nvPr/>
        </p:nvSpPr>
        <p:spPr>
          <a:xfrm>
            <a:off x="1331217" y="1328169"/>
            <a:ext cx="9712325" cy="4582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algn="just">
              <a:lnSpc>
                <a:spcPct val="150000"/>
              </a:lnSpc>
            </a:pPr>
            <a:r>
              <a:rPr lang="es-SV" sz="2000" spc="-14" dirty="0" smtClean="0">
                <a:cs typeface="Verdana"/>
              </a:rPr>
              <a:t>Algunas </a:t>
            </a:r>
            <a:r>
              <a:rPr lang="es-SV" sz="2000" spc="80" dirty="0">
                <a:cs typeface="Verdana"/>
              </a:rPr>
              <a:t>de</a:t>
            </a:r>
            <a:r>
              <a:rPr lang="es-SV" sz="2000" spc="-220" dirty="0">
                <a:cs typeface="Verdana"/>
              </a:rPr>
              <a:t> </a:t>
            </a:r>
            <a:r>
              <a:rPr lang="es-SV" sz="2000" spc="-140" dirty="0">
                <a:cs typeface="Verdana"/>
              </a:rPr>
              <a:t>sus  </a:t>
            </a:r>
            <a:r>
              <a:rPr lang="es-SV" sz="2000" spc="-140" dirty="0" smtClean="0">
                <a:cs typeface="Verdana"/>
              </a:rPr>
              <a:t>f</a:t>
            </a:r>
            <a:r>
              <a:rPr lang="es-SV" sz="2000" spc="-41" dirty="0" smtClean="0">
                <a:cs typeface="Verdana"/>
              </a:rPr>
              <a:t>unciones son:</a:t>
            </a:r>
          </a:p>
          <a:p>
            <a:pPr marL="29845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 smtClean="0"/>
              <a:t>Elaborar </a:t>
            </a:r>
            <a:r>
              <a:rPr lang="es-SV" sz="2000" dirty="0"/>
              <a:t>y remitir el Plan Anual de Trabajo de la Unidad de Auditoría Interna, a Corte de Cuentas de la República y al Director Nacional de </a:t>
            </a:r>
            <a:r>
              <a:rPr lang="es-SV" sz="2000" dirty="0" smtClean="0"/>
              <a:t>Medicamentos.</a:t>
            </a:r>
          </a:p>
          <a:p>
            <a:pPr marL="29845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 smtClean="0"/>
              <a:t>Planificación</a:t>
            </a:r>
            <a:r>
              <a:rPr lang="es-SV" sz="2000" dirty="0"/>
              <a:t>, ejecución, y elaboración de informes de </a:t>
            </a:r>
            <a:r>
              <a:rPr lang="es-SV" sz="2000" dirty="0" smtClean="0"/>
              <a:t>auditoría.</a:t>
            </a:r>
          </a:p>
          <a:p>
            <a:pPr marL="29845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 smtClean="0"/>
              <a:t>Proporcionar </a:t>
            </a:r>
            <a:r>
              <a:rPr lang="es-SV" sz="2000" dirty="0"/>
              <a:t>consultorías (asesorías) y apoyo a los requerimientos recibidos por parte del Director Nacional de Medicamentos, según sus competencias y atribuciones legales y </a:t>
            </a:r>
            <a:r>
              <a:rPr lang="es-SV" sz="2000" dirty="0" smtClean="0"/>
              <a:t>técnicas.</a:t>
            </a:r>
          </a:p>
          <a:p>
            <a:pPr marL="29845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 smtClean="0"/>
              <a:t>Participar </a:t>
            </a:r>
            <a:r>
              <a:rPr lang="es-SV" sz="2000" dirty="0"/>
              <a:t>en las lecturas de cada borrador de informe de </a:t>
            </a:r>
            <a:r>
              <a:rPr lang="es-SV" sz="2000" dirty="0" smtClean="0"/>
              <a:t>auditoría.</a:t>
            </a:r>
          </a:p>
          <a:p>
            <a:pPr marL="29845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 smtClean="0"/>
              <a:t>Elaborar </a:t>
            </a:r>
            <a:r>
              <a:rPr lang="es-SV" sz="2000" dirty="0"/>
              <a:t>y remitir al Director Nacional de Medicamentos y a Corte de Cuentas de la República, los informes finales de auditoria interna</a:t>
            </a:r>
            <a:r>
              <a:rPr lang="es-SV" sz="2000" dirty="0" smtClean="0"/>
              <a:t>.</a:t>
            </a:r>
            <a:endParaRPr lang="es-SV" sz="2000" dirty="0"/>
          </a:p>
        </p:txBody>
      </p:sp>
      <p:sp>
        <p:nvSpPr>
          <p:cNvPr id="7" name="object 7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3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68505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1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671" y="327527"/>
            <a:ext cx="10058274" cy="53521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646262" marR="5081" indent="-3634195" algn="ctr">
              <a:lnSpc>
                <a:spcPts val="3890"/>
              </a:lnSpc>
              <a:spcBef>
                <a:spcPts val="585"/>
              </a:spcBef>
            </a:pPr>
            <a:r>
              <a:rPr lang="es-SV" sz="3200" b="1" spc="-171" dirty="0" smtClean="0"/>
              <a:t>Unidad de Acceso a la Información Pública</a:t>
            </a:r>
            <a:endParaRPr sz="3200" b="1" spc="-165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328165"/>
            <a:ext cx="11201400" cy="45839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5081" algn="just">
              <a:lnSpc>
                <a:spcPct val="150000"/>
              </a:lnSpc>
              <a:spcBef>
                <a:spcPts val="105"/>
              </a:spcBef>
            </a:pPr>
            <a:r>
              <a:rPr lang="es-SV" spc="-36" dirty="0" smtClean="0">
                <a:latin typeface="+mj-lt"/>
                <a:cs typeface="Verdana"/>
              </a:rPr>
              <a:t>Tiene por objetivo el p</a:t>
            </a:r>
            <a:r>
              <a:rPr spc="-36" dirty="0" err="1" smtClean="0">
                <a:latin typeface="+mj-lt"/>
                <a:cs typeface="Verdana"/>
              </a:rPr>
              <a:t>romover</a:t>
            </a:r>
            <a:r>
              <a:rPr spc="-130" dirty="0" smtClean="0">
                <a:latin typeface="+mj-lt"/>
                <a:cs typeface="Verdana"/>
              </a:rPr>
              <a:t> </a:t>
            </a:r>
            <a:r>
              <a:rPr spc="14" dirty="0">
                <a:latin typeface="+mj-lt"/>
                <a:cs typeface="Verdana"/>
              </a:rPr>
              <a:t>la</a:t>
            </a:r>
            <a:r>
              <a:rPr spc="-130" dirty="0">
                <a:latin typeface="+mj-lt"/>
                <a:cs typeface="Verdana"/>
              </a:rPr>
              <a:t> </a:t>
            </a:r>
            <a:r>
              <a:rPr spc="-20" dirty="0">
                <a:latin typeface="+mj-lt"/>
                <a:cs typeface="Verdana"/>
              </a:rPr>
              <a:t>transparencia,</a:t>
            </a:r>
            <a:r>
              <a:rPr spc="-114" dirty="0">
                <a:latin typeface="+mj-lt"/>
                <a:cs typeface="Verdana"/>
              </a:rPr>
              <a:t> </a:t>
            </a:r>
            <a:r>
              <a:rPr lang="es-MX" spc="36" dirty="0" smtClean="0">
                <a:latin typeface="+mj-lt"/>
                <a:cs typeface="Verdana"/>
              </a:rPr>
              <a:t>d</a:t>
            </a:r>
            <a:r>
              <a:rPr spc="36" dirty="0" err="1" smtClean="0">
                <a:latin typeface="+mj-lt"/>
                <a:cs typeface="Verdana"/>
              </a:rPr>
              <a:t>emocracia</a:t>
            </a:r>
            <a:r>
              <a:rPr spc="-130" dirty="0" smtClean="0">
                <a:latin typeface="+mj-lt"/>
                <a:cs typeface="Verdana"/>
              </a:rPr>
              <a:t> </a:t>
            </a:r>
            <a:r>
              <a:rPr spc="-80" dirty="0">
                <a:latin typeface="+mj-lt"/>
                <a:cs typeface="Verdana"/>
              </a:rPr>
              <a:t>y</a:t>
            </a:r>
            <a:r>
              <a:rPr spc="-110" dirty="0">
                <a:latin typeface="+mj-lt"/>
                <a:cs typeface="Verdana"/>
              </a:rPr>
              <a:t> </a:t>
            </a:r>
            <a:r>
              <a:rPr spc="20" dirty="0">
                <a:latin typeface="+mj-lt"/>
                <a:cs typeface="Verdana"/>
              </a:rPr>
              <a:t>eficiencia</a:t>
            </a:r>
            <a:r>
              <a:rPr spc="-130" dirty="0">
                <a:latin typeface="+mj-lt"/>
                <a:cs typeface="Verdana"/>
              </a:rPr>
              <a:t> </a:t>
            </a:r>
            <a:r>
              <a:rPr spc="20" dirty="0">
                <a:latin typeface="+mj-lt"/>
                <a:cs typeface="Verdana"/>
              </a:rPr>
              <a:t>en</a:t>
            </a:r>
            <a:r>
              <a:rPr spc="-105" dirty="0">
                <a:latin typeface="+mj-lt"/>
                <a:cs typeface="Verdana"/>
              </a:rPr>
              <a:t> </a:t>
            </a:r>
            <a:r>
              <a:rPr spc="14" dirty="0">
                <a:latin typeface="+mj-lt"/>
                <a:cs typeface="Verdana"/>
              </a:rPr>
              <a:t>la</a:t>
            </a:r>
            <a:r>
              <a:rPr spc="-114" dirty="0">
                <a:latin typeface="+mj-lt"/>
                <a:cs typeface="Verdana"/>
              </a:rPr>
              <a:t> </a:t>
            </a:r>
            <a:r>
              <a:rPr spc="-30" dirty="0">
                <a:latin typeface="+mj-lt"/>
                <a:cs typeface="Verdana"/>
              </a:rPr>
              <a:t>gestión</a:t>
            </a:r>
            <a:r>
              <a:rPr spc="-140" dirty="0">
                <a:latin typeface="+mj-lt"/>
                <a:cs typeface="Verdana"/>
              </a:rPr>
              <a:t> </a:t>
            </a:r>
            <a:r>
              <a:rPr spc="5" dirty="0">
                <a:latin typeface="+mj-lt"/>
                <a:cs typeface="Verdana"/>
              </a:rPr>
              <a:t>pública,</a:t>
            </a:r>
            <a:r>
              <a:rPr spc="-135" dirty="0">
                <a:latin typeface="+mj-lt"/>
                <a:cs typeface="Verdana"/>
              </a:rPr>
              <a:t> </a:t>
            </a:r>
            <a:r>
              <a:rPr spc="25" dirty="0">
                <a:latin typeface="+mj-lt"/>
                <a:cs typeface="Verdana"/>
              </a:rPr>
              <a:t>además</a:t>
            </a:r>
            <a:r>
              <a:rPr spc="-105" dirty="0">
                <a:latin typeface="+mj-lt"/>
                <a:cs typeface="Verdana"/>
              </a:rPr>
              <a:t> </a:t>
            </a:r>
            <a:r>
              <a:rPr spc="80" dirty="0">
                <a:latin typeface="+mj-lt"/>
                <a:cs typeface="Verdana"/>
              </a:rPr>
              <a:t>de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spc="5" dirty="0">
                <a:latin typeface="+mj-lt"/>
                <a:cs typeface="Verdana"/>
              </a:rPr>
              <a:t>establecer</a:t>
            </a:r>
            <a:r>
              <a:rPr spc="-130" dirty="0">
                <a:latin typeface="+mj-lt"/>
                <a:cs typeface="Verdana"/>
              </a:rPr>
              <a:t> </a:t>
            </a:r>
            <a:r>
              <a:rPr spc="14" dirty="0">
                <a:latin typeface="+mj-lt"/>
                <a:cs typeface="Verdana"/>
              </a:rPr>
              <a:t>una</a:t>
            </a:r>
            <a:r>
              <a:rPr spc="-100" dirty="0">
                <a:latin typeface="+mj-lt"/>
                <a:cs typeface="Verdana"/>
              </a:rPr>
              <a:t> </a:t>
            </a:r>
            <a:r>
              <a:rPr dirty="0" err="1">
                <a:latin typeface="+mj-lt"/>
                <a:cs typeface="Verdana"/>
              </a:rPr>
              <a:t>relación</a:t>
            </a:r>
            <a:r>
              <a:rPr dirty="0">
                <a:latin typeface="+mj-lt"/>
                <a:cs typeface="Verdana"/>
              </a:rPr>
              <a:t> </a:t>
            </a:r>
            <a:r>
              <a:rPr spc="5" dirty="0" err="1" smtClean="0">
                <a:latin typeface="+mj-lt"/>
                <a:cs typeface="Verdana"/>
              </a:rPr>
              <a:t>abierta</a:t>
            </a:r>
            <a:r>
              <a:rPr spc="-114" dirty="0" smtClean="0">
                <a:latin typeface="+mj-lt"/>
                <a:cs typeface="Verdana"/>
              </a:rPr>
              <a:t> </a:t>
            </a:r>
            <a:r>
              <a:rPr lang="es-SV" spc="-114" dirty="0" smtClean="0">
                <a:latin typeface="+mj-lt"/>
                <a:cs typeface="Verdana"/>
              </a:rPr>
              <a:t>y </a:t>
            </a:r>
            <a:r>
              <a:rPr lang="es-SV" spc="25" dirty="0" smtClean="0">
                <a:latin typeface="+mj-lt"/>
                <a:cs typeface="Verdana"/>
              </a:rPr>
              <a:t>dinámica </a:t>
            </a:r>
            <a:r>
              <a:rPr spc="69" dirty="0" smtClean="0">
                <a:latin typeface="+mj-lt"/>
                <a:cs typeface="Verdana"/>
              </a:rPr>
              <a:t>con</a:t>
            </a:r>
            <a:r>
              <a:rPr spc="-135" dirty="0" smtClean="0">
                <a:latin typeface="+mj-lt"/>
                <a:cs typeface="Verdana"/>
              </a:rPr>
              <a:t> </a:t>
            </a:r>
            <a:r>
              <a:rPr spc="14" dirty="0">
                <a:latin typeface="+mj-lt"/>
                <a:cs typeface="Verdana"/>
              </a:rPr>
              <a:t>la</a:t>
            </a:r>
            <a:r>
              <a:rPr spc="-130" dirty="0">
                <a:latin typeface="+mj-lt"/>
                <a:cs typeface="Verdana"/>
              </a:rPr>
              <a:t> </a:t>
            </a:r>
            <a:r>
              <a:rPr spc="20" dirty="0" err="1" smtClean="0">
                <a:latin typeface="+mj-lt"/>
                <a:cs typeface="Verdana"/>
              </a:rPr>
              <a:t>población</a:t>
            </a:r>
            <a:r>
              <a:rPr spc="-55" dirty="0" smtClean="0">
                <a:latin typeface="+mj-lt"/>
                <a:cs typeface="Verdana"/>
              </a:rPr>
              <a:t>.</a:t>
            </a:r>
            <a:endParaRPr dirty="0">
              <a:latin typeface="+mj-lt"/>
              <a:cs typeface="Verdana"/>
            </a:endParaRPr>
          </a:p>
          <a:p>
            <a:pPr algn="just">
              <a:lnSpc>
                <a:spcPct val="150000"/>
              </a:lnSpc>
              <a:spcBef>
                <a:spcPts val="44"/>
              </a:spcBef>
            </a:pPr>
            <a:endParaRPr dirty="0">
              <a:latin typeface="+mj-lt"/>
              <a:cs typeface="Times New Roman"/>
            </a:endParaRPr>
          </a:p>
          <a:p>
            <a:pPr marL="12701" algn="just">
              <a:lnSpc>
                <a:spcPct val="150000"/>
              </a:lnSpc>
            </a:pPr>
            <a:r>
              <a:rPr lang="es-SV" spc="-44" dirty="0" smtClean="0">
                <a:latin typeface="+mj-lt"/>
                <a:cs typeface="Verdana"/>
              </a:rPr>
              <a:t>Entre sus </a:t>
            </a:r>
            <a:r>
              <a:rPr lang="es-SV" spc="-44" dirty="0">
                <a:latin typeface="+mj-lt"/>
                <a:cs typeface="Verdana"/>
              </a:rPr>
              <a:t>f</a:t>
            </a:r>
            <a:r>
              <a:rPr spc="-44" dirty="0" err="1" smtClean="0">
                <a:latin typeface="+mj-lt"/>
                <a:cs typeface="Verdana"/>
              </a:rPr>
              <a:t>unciones</a:t>
            </a:r>
            <a:r>
              <a:rPr lang="es-SV" spc="-44" dirty="0" smtClean="0">
                <a:latin typeface="+mj-lt"/>
                <a:cs typeface="Verdana"/>
              </a:rPr>
              <a:t> están</a:t>
            </a:r>
            <a:r>
              <a:rPr spc="-44" dirty="0" smtClean="0">
                <a:latin typeface="+mj-lt"/>
                <a:cs typeface="Verdana"/>
              </a:rPr>
              <a:t>:</a:t>
            </a:r>
            <a:endParaRPr dirty="0">
              <a:latin typeface="+mj-lt"/>
              <a:cs typeface="Verdana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>
                <a:latin typeface="+mj-lt"/>
              </a:rPr>
              <a:t>Garantizar el acceso a la información </a:t>
            </a:r>
            <a:r>
              <a:rPr lang="es-SV" dirty="0" smtClean="0">
                <a:latin typeface="+mj-lt"/>
              </a:rPr>
              <a:t>pública.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Recepción </a:t>
            </a:r>
            <a:r>
              <a:rPr lang="es-SV" dirty="0">
                <a:latin typeface="+mj-lt"/>
              </a:rPr>
              <a:t>de avisos, quejas y denuncias </a:t>
            </a:r>
            <a:r>
              <a:rPr lang="es-SV" dirty="0" smtClean="0">
                <a:latin typeface="+mj-lt"/>
              </a:rPr>
              <a:t>ciudadanas.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Atención </a:t>
            </a:r>
            <a:r>
              <a:rPr lang="es-SV" dirty="0">
                <a:latin typeface="+mj-lt"/>
              </a:rPr>
              <a:t>a consultas y </a:t>
            </a:r>
            <a:r>
              <a:rPr lang="es-SV" dirty="0" smtClean="0">
                <a:latin typeface="+mj-lt"/>
              </a:rPr>
              <a:t>sugerencias.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Recabar </a:t>
            </a:r>
            <a:r>
              <a:rPr lang="es-SV" dirty="0">
                <a:latin typeface="+mj-lt"/>
              </a:rPr>
              <a:t>y difundir la información oficiosa y propiciar que las unidades responsables la actualicen </a:t>
            </a:r>
            <a:r>
              <a:rPr lang="es-SV" dirty="0" smtClean="0">
                <a:latin typeface="+mj-lt"/>
              </a:rPr>
              <a:t>periódicamente.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Auxiliar </a:t>
            </a:r>
            <a:r>
              <a:rPr lang="es-SV" dirty="0">
                <a:latin typeface="+mj-lt"/>
              </a:rPr>
              <a:t>a los particulares en la elaboración de solicitudes y, en su caso, orientarlos sobre las dependencias o entidades que pudieran tener la información que </a:t>
            </a:r>
            <a:r>
              <a:rPr lang="es-SV" dirty="0" smtClean="0">
                <a:latin typeface="+mj-lt"/>
              </a:rPr>
              <a:t>solicitan.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Elaborar </a:t>
            </a:r>
            <a:r>
              <a:rPr lang="es-SV" dirty="0">
                <a:latin typeface="+mj-lt"/>
              </a:rPr>
              <a:t>y actualizar el índice de la información clasificada como reservada</a:t>
            </a:r>
            <a:r>
              <a:rPr lang="es-SV" dirty="0" smtClean="0">
                <a:latin typeface="+mj-lt"/>
              </a:rPr>
              <a:t>.</a:t>
            </a:r>
            <a:endParaRPr lang="es-SV" dirty="0">
              <a:latin typeface="+mj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7008" y="1004682"/>
            <a:ext cx="9753600" cy="207644"/>
          </a:xfrm>
          <a:custGeom>
            <a:avLst/>
            <a:gdLst/>
            <a:ahLst/>
            <a:cxnLst/>
            <a:rect l="l" t="t" r="r" b="b"/>
            <a:pathLst>
              <a:path w="9753600" h="207644">
                <a:moveTo>
                  <a:pt x="0" y="207263"/>
                </a:moveTo>
                <a:lnTo>
                  <a:pt x="9753600" y="207263"/>
                </a:lnTo>
                <a:lnTo>
                  <a:pt x="9753600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9" name="object 9"/>
          <p:cNvSpPr/>
          <p:nvPr/>
        </p:nvSpPr>
        <p:spPr>
          <a:xfrm>
            <a:off x="1207008" y="1083564"/>
            <a:ext cx="9753600" cy="207644"/>
          </a:xfrm>
          <a:custGeom>
            <a:avLst/>
            <a:gdLst/>
            <a:ahLst/>
            <a:cxnLst/>
            <a:rect l="l" t="t" r="r" b="b"/>
            <a:pathLst>
              <a:path w="9753600" h="207644">
                <a:moveTo>
                  <a:pt x="0" y="207263"/>
                </a:moveTo>
                <a:lnTo>
                  <a:pt x="9753600" y="207263"/>
                </a:lnTo>
                <a:lnTo>
                  <a:pt x="9753600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70606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1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671" y="327527"/>
            <a:ext cx="10058274" cy="53521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646262" marR="5081" indent="-3634195" algn="ctr">
              <a:lnSpc>
                <a:spcPts val="3890"/>
              </a:lnSpc>
              <a:spcBef>
                <a:spcPts val="585"/>
              </a:spcBef>
            </a:pPr>
            <a:r>
              <a:rPr lang="es-SV" sz="3200" b="1" spc="-171" dirty="0" smtClean="0"/>
              <a:t>Unidad de Comunicaciones</a:t>
            </a:r>
            <a:endParaRPr sz="3200" b="1" spc="-165" dirty="0"/>
          </a:p>
        </p:txBody>
      </p:sp>
      <p:sp>
        <p:nvSpPr>
          <p:cNvPr id="3" name="object 3"/>
          <p:cNvSpPr txBox="1"/>
          <p:nvPr/>
        </p:nvSpPr>
        <p:spPr>
          <a:xfrm>
            <a:off x="1331212" y="1328165"/>
            <a:ext cx="9616441" cy="20051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5081" algn="just">
              <a:lnSpc>
                <a:spcPct val="150000"/>
              </a:lnSpc>
              <a:spcBef>
                <a:spcPts val="105"/>
              </a:spcBef>
            </a:pPr>
            <a:endParaRPr lang="es-SV" sz="2200" spc="-36" dirty="0" smtClean="0">
              <a:latin typeface="+mj-lt"/>
              <a:cs typeface="Verdana"/>
            </a:endParaRPr>
          </a:p>
          <a:p>
            <a:pPr marL="12701" marR="5081" algn="just">
              <a:lnSpc>
                <a:spcPct val="150000"/>
              </a:lnSpc>
              <a:spcBef>
                <a:spcPts val="105"/>
              </a:spcBef>
            </a:pPr>
            <a:r>
              <a:rPr lang="es-SV" sz="2200" spc="-36" dirty="0" smtClean="0">
                <a:latin typeface="+mj-lt"/>
                <a:cs typeface="Verdana"/>
              </a:rPr>
              <a:t>Tiene por objetivo implementar estrategias de comunicación para construir una imagen positiva ante la opinión pública, dando a conocer las funciones y los logros institucionales.</a:t>
            </a:r>
            <a:endParaRPr lang="es-SV" sz="2200" dirty="0">
              <a:latin typeface="+mj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7008" y="1004682"/>
            <a:ext cx="9753600" cy="207644"/>
          </a:xfrm>
          <a:custGeom>
            <a:avLst/>
            <a:gdLst/>
            <a:ahLst/>
            <a:cxnLst/>
            <a:rect l="l" t="t" r="r" b="b"/>
            <a:pathLst>
              <a:path w="9753600" h="207644">
                <a:moveTo>
                  <a:pt x="0" y="207263"/>
                </a:moveTo>
                <a:lnTo>
                  <a:pt x="9753600" y="207263"/>
                </a:lnTo>
                <a:lnTo>
                  <a:pt x="9753600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9" name="object 9"/>
          <p:cNvSpPr/>
          <p:nvPr/>
        </p:nvSpPr>
        <p:spPr>
          <a:xfrm>
            <a:off x="1207008" y="1083564"/>
            <a:ext cx="9753600" cy="207644"/>
          </a:xfrm>
          <a:custGeom>
            <a:avLst/>
            <a:gdLst/>
            <a:ahLst/>
            <a:cxnLst/>
            <a:rect l="l" t="t" r="r" b="b"/>
            <a:pathLst>
              <a:path w="9753600" h="207644">
                <a:moveTo>
                  <a:pt x="0" y="207263"/>
                </a:moveTo>
                <a:lnTo>
                  <a:pt x="9753600" y="207263"/>
                </a:lnTo>
                <a:lnTo>
                  <a:pt x="9753600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64356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5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059" y="1273827"/>
            <a:ext cx="11734799" cy="4748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5081" algn="just">
              <a:lnSpc>
                <a:spcPct val="150000"/>
              </a:lnSpc>
              <a:spcBef>
                <a:spcPts val="105"/>
              </a:spcBef>
            </a:pPr>
            <a:r>
              <a:rPr lang="es-SV" sz="1700" spc="-30" dirty="0" smtClean="0">
                <a:latin typeface="+mj-lt"/>
                <a:cs typeface="Verdana"/>
              </a:rPr>
              <a:t>Tiene por objetivo </a:t>
            </a:r>
            <a:r>
              <a:rPr lang="es-SV" sz="1700" dirty="0">
                <a:latin typeface="+mj-lt"/>
              </a:rPr>
              <a:t>p</a:t>
            </a:r>
            <a:r>
              <a:rPr lang="es-SV" sz="1700" dirty="0" smtClean="0">
                <a:latin typeface="+mj-lt"/>
              </a:rPr>
              <a:t>lanificar</a:t>
            </a:r>
            <a:r>
              <a:rPr lang="es-SV" sz="1700" dirty="0">
                <a:latin typeface="+mj-lt"/>
              </a:rPr>
              <a:t>, organizar, dirigir y controlar los procesos de adjudicación, contratación, seguimiento y liquidación de las adquisiciones de obras, bienes y servicios Institucionales, de forma clara, ágil y oportuna, asegurando procedimientos idóneos, equitativos y apegados a la Ley de Adquisiciones y Contrataciones de la Administración Pública (LACAP</a:t>
            </a:r>
            <a:r>
              <a:rPr lang="es-SV" sz="1700" dirty="0" smtClean="0">
                <a:latin typeface="+mj-lt"/>
              </a:rPr>
              <a:t>).</a:t>
            </a:r>
          </a:p>
          <a:p>
            <a:pPr marL="12701" marR="5081" algn="just">
              <a:lnSpc>
                <a:spcPct val="150000"/>
              </a:lnSpc>
              <a:spcBef>
                <a:spcPts val="105"/>
              </a:spcBef>
            </a:pPr>
            <a:endParaRPr lang="es-SV" sz="1700" dirty="0">
              <a:latin typeface="+mj-lt"/>
              <a:cs typeface="Verdana"/>
            </a:endParaRPr>
          </a:p>
          <a:p>
            <a:pPr marL="12701" marR="5081" algn="just">
              <a:lnSpc>
                <a:spcPct val="150000"/>
              </a:lnSpc>
              <a:spcBef>
                <a:spcPts val="105"/>
              </a:spcBef>
            </a:pPr>
            <a:r>
              <a:rPr lang="es-SV" sz="1700" dirty="0" smtClean="0">
                <a:latin typeface="+mj-lt"/>
                <a:cs typeface="Verdana"/>
              </a:rPr>
              <a:t>Algunas de sus funciones son: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700" dirty="0">
                <a:latin typeface="+mj-lt"/>
              </a:rPr>
              <a:t>Elaborar en coordinación con la Unidad Financiera Institucional (UFI), la programación anual de las compras, las adquisiciones y contrataciones de obras, bienes y servicios, en relación a la disponibilidad </a:t>
            </a:r>
            <a:r>
              <a:rPr lang="es-SV" sz="1700" dirty="0" smtClean="0">
                <a:latin typeface="+mj-lt"/>
              </a:rPr>
              <a:t>presupuestaria.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700" dirty="0" smtClean="0">
                <a:latin typeface="+mj-lt"/>
              </a:rPr>
              <a:t>Gestionar </a:t>
            </a:r>
            <a:r>
              <a:rPr lang="es-SV" sz="1700" dirty="0">
                <a:latin typeface="+mj-lt"/>
              </a:rPr>
              <a:t>el proceso de compra de acuerdo a la </a:t>
            </a:r>
            <a:r>
              <a:rPr lang="es-SV" sz="1700" dirty="0" smtClean="0">
                <a:latin typeface="+mj-lt"/>
              </a:rPr>
              <a:t>LACAP.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700" dirty="0" smtClean="0">
                <a:latin typeface="+mj-lt"/>
              </a:rPr>
              <a:t>Cumplir </a:t>
            </a:r>
            <a:r>
              <a:rPr lang="es-SV" sz="1700" dirty="0">
                <a:latin typeface="+mj-lt"/>
              </a:rPr>
              <a:t>las políticas, lineamientos y disposiciones técnicas que sean establecidas por la </a:t>
            </a:r>
            <a:r>
              <a:rPr lang="es-SV" sz="1700" dirty="0" smtClean="0">
                <a:latin typeface="+mj-lt"/>
              </a:rPr>
              <a:t>UNAC.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700" dirty="0" smtClean="0">
                <a:latin typeface="+mj-lt"/>
              </a:rPr>
              <a:t>Verificar </a:t>
            </a:r>
            <a:r>
              <a:rPr lang="es-SV" sz="1700" dirty="0">
                <a:latin typeface="+mj-lt"/>
              </a:rPr>
              <a:t>la asignación presupuestaria, previo a la iniciación de todo proceso </a:t>
            </a:r>
            <a:r>
              <a:rPr lang="es-SV" sz="1700" dirty="0" smtClean="0">
                <a:latin typeface="+mj-lt"/>
              </a:rPr>
              <a:t>adquisitivo.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700" dirty="0" smtClean="0">
                <a:latin typeface="+mj-lt"/>
              </a:rPr>
              <a:t>Adecuar </a:t>
            </a:r>
            <a:r>
              <a:rPr lang="es-SV" sz="1700" dirty="0">
                <a:latin typeface="+mj-lt"/>
              </a:rPr>
              <a:t>conjuntamente con la Unidad Solicitante las bases de licitación o de concurso, términos de referencia o especificaciones técnicas</a:t>
            </a:r>
            <a:r>
              <a:rPr lang="es-SV" sz="1700" dirty="0" smtClean="0">
                <a:latin typeface="+mj-lt"/>
              </a:rPr>
              <a:t>.</a:t>
            </a:r>
            <a:endParaRPr lang="es-SV" sz="1700" dirty="0">
              <a:latin typeface="+mj-l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44535" y="369179"/>
            <a:ext cx="9753601" cy="51456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5081" algn="ctr" defTabSz="179388">
              <a:lnSpc>
                <a:spcPts val="3890"/>
              </a:lnSpc>
              <a:spcBef>
                <a:spcPts val="590"/>
              </a:spcBef>
            </a:pPr>
            <a:r>
              <a:rPr lang="es-SV" sz="2400" b="1" spc="-171" dirty="0" smtClean="0"/>
              <a:t>Unidad de Adquisiciones y Contrataciones Institucionales</a:t>
            </a:r>
            <a:endParaRPr sz="2400" b="1" spc="-306" dirty="0"/>
          </a:p>
        </p:txBody>
      </p:sp>
      <p:sp>
        <p:nvSpPr>
          <p:cNvPr id="8" name="object 8"/>
          <p:cNvSpPr/>
          <p:nvPr/>
        </p:nvSpPr>
        <p:spPr>
          <a:xfrm>
            <a:off x="1293659" y="974963"/>
            <a:ext cx="9753600" cy="207644"/>
          </a:xfrm>
          <a:custGeom>
            <a:avLst/>
            <a:gdLst/>
            <a:ahLst/>
            <a:cxnLst/>
            <a:rect l="l" t="t" r="r" b="b"/>
            <a:pathLst>
              <a:path w="9753600" h="207644">
                <a:moveTo>
                  <a:pt x="0" y="207263"/>
                </a:moveTo>
                <a:lnTo>
                  <a:pt x="9753600" y="207263"/>
                </a:lnTo>
                <a:lnTo>
                  <a:pt x="9753600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15881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3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7675" y="291210"/>
            <a:ext cx="9753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sz="2400" b="1" spc="-171" dirty="0" smtClean="0"/>
              <a:t>Unidad de Seguridad Institucional y Servicios Generales</a:t>
            </a:r>
            <a:endParaRPr sz="2400" b="1" spc="-210" dirty="0"/>
          </a:p>
        </p:txBody>
      </p:sp>
      <p:sp>
        <p:nvSpPr>
          <p:cNvPr id="4" name="object 4"/>
          <p:cNvSpPr txBox="1"/>
          <p:nvPr/>
        </p:nvSpPr>
        <p:spPr>
          <a:xfrm>
            <a:off x="685800" y="1447800"/>
            <a:ext cx="11201400" cy="41940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5081" algn="just">
              <a:lnSpc>
                <a:spcPct val="150000"/>
              </a:lnSpc>
              <a:spcBef>
                <a:spcPts val="105"/>
              </a:spcBef>
            </a:pPr>
            <a:r>
              <a:rPr lang="es-SV" spc="-30" dirty="0" smtClean="0">
                <a:latin typeface="+mj-lt"/>
                <a:cs typeface="Verdana"/>
              </a:rPr>
              <a:t>Tiene por objetivo </a:t>
            </a:r>
            <a:r>
              <a:rPr lang="es-SV" dirty="0">
                <a:latin typeface="+mj-lt"/>
              </a:rPr>
              <a:t>m</a:t>
            </a:r>
            <a:r>
              <a:rPr lang="es-SV" dirty="0" smtClean="0">
                <a:latin typeface="+mj-lt"/>
              </a:rPr>
              <a:t>antener </a:t>
            </a:r>
            <a:r>
              <a:rPr lang="es-SV" dirty="0">
                <a:latin typeface="+mj-lt"/>
              </a:rPr>
              <a:t>en condiciones óptimas de uso y seguridad las instalaciones, los bienes muebles y servicios de la DNM, mediante la supervisión y control de los recursos humanos y materiales, para el mejor funcionamiento de la misma a través de las áreas de transporte, correspondencia, servicios de limpieza, servicios de </a:t>
            </a:r>
            <a:r>
              <a:rPr lang="es-SV" dirty="0" smtClean="0">
                <a:latin typeface="+mj-lt"/>
              </a:rPr>
              <a:t>seguridad.</a:t>
            </a:r>
          </a:p>
          <a:p>
            <a:pPr marL="12701" marR="5081" algn="just">
              <a:lnSpc>
                <a:spcPct val="150000"/>
              </a:lnSpc>
              <a:spcBef>
                <a:spcPts val="105"/>
              </a:spcBef>
            </a:pPr>
            <a:endParaRPr lang="es-SV" dirty="0">
              <a:latin typeface="+mj-lt"/>
              <a:cs typeface="Verdana"/>
            </a:endParaRPr>
          </a:p>
          <a:p>
            <a:pPr marL="12701" marR="5081" algn="just">
              <a:lnSpc>
                <a:spcPct val="150000"/>
              </a:lnSpc>
              <a:spcBef>
                <a:spcPts val="105"/>
              </a:spcBef>
            </a:pPr>
            <a:r>
              <a:rPr lang="es-SV" dirty="0" smtClean="0">
                <a:latin typeface="+mj-lt"/>
                <a:cs typeface="Verdana"/>
              </a:rPr>
              <a:t>Algunas de sus funciones son: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>
                <a:latin typeface="+mj-lt"/>
              </a:rPr>
              <a:t>Realizar la vigilancia respectiva en las </a:t>
            </a:r>
            <a:r>
              <a:rPr lang="es-SV" dirty="0" smtClean="0">
                <a:latin typeface="+mj-lt"/>
              </a:rPr>
              <a:t>instalaciones.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Proporcionar </a:t>
            </a:r>
            <a:r>
              <a:rPr lang="es-SV" dirty="0">
                <a:latin typeface="+mj-lt"/>
              </a:rPr>
              <a:t>los servicios de mantenimiento preventivo y correctivo en las diferentes instalaciones de la </a:t>
            </a:r>
            <a:r>
              <a:rPr lang="es-SV" dirty="0" smtClean="0">
                <a:latin typeface="+mj-lt"/>
              </a:rPr>
              <a:t>DNM.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Lograr </a:t>
            </a:r>
            <a:r>
              <a:rPr lang="es-SV" dirty="0">
                <a:latin typeface="+mj-lt"/>
              </a:rPr>
              <a:t>una eficiente administración del capital </a:t>
            </a:r>
            <a:r>
              <a:rPr lang="es-SV" dirty="0" smtClean="0">
                <a:latin typeface="+mj-lt"/>
              </a:rPr>
              <a:t>humano.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Proporcionar </a:t>
            </a:r>
            <a:r>
              <a:rPr lang="es-SV" dirty="0">
                <a:latin typeface="+mj-lt"/>
              </a:rPr>
              <a:t>los respectivos servicios de transporte de la Dirección Nacional de </a:t>
            </a:r>
            <a:r>
              <a:rPr lang="es-SV" dirty="0" smtClean="0">
                <a:latin typeface="+mj-lt"/>
              </a:rPr>
              <a:t>Medicamentos.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Control </a:t>
            </a:r>
            <a:r>
              <a:rPr lang="es-SV" dirty="0">
                <a:latin typeface="+mj-lt"/>
              </a:rPr>
              <a:t>de los bienes muebles e inmuebles de la Dirección Nacional de Medicamentos</a:t>
            </a:r>
            <a:r>
              <a:rPr lang="es-SV" dirty="0" smtClean="0">
                <a:latin typeface="+mj-lt"/>
              </a:rPr>
              <a:t>.</a:t>
            </a:r>
            <a:endParaRPr lang="es-SV" dirty="0">
              <a:latin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7675" y="815848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09637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3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12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7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7675" y="291210"/>
            <a:ext cx="9753600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71" dirty="0" smtClean="0"/>
              <a:t>Unidad de Recursos Humanos</a:t>
            </a:r>
            <a:endParaRPr b="1" spc="-69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57200" y="1370795"/>
            <a:ext cx="11582400" cy="4101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2" marR="419744" algn="just">
              <a:lnSpc>
                <a:spcPct val="150000"/>
              </a:lnSpc>
              <a:spcBef>
                <a:spcPts val="105"/>
              </a:spcBef>
            </a:pPr>
            <a:r>
              <a:rPr lang="es-SV" sz="1600" spc="-30" dirty="0" smtClean="0">
                <a:solidFill>
                  <a:schemeClr val="tx1"/>
                </a:solidFill>
                <a:latin typeface="+mj-lt"/>
              </a:rPr>
              <a:t>Tiene por objetivo p</a:t>
            </a: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lanificar</a:t>
            </a:r>
            <a:r>
              <a:rPr lang="es-SV" sz="1600" dirty="0">
                <a:solidFill>
                  <a:schemeClr val="tx1"/>
                </a:solidFill>
                <a:latin typeface="+mj-lt"/>
              </a:rPr>
              <a:t>, organizar, dirigir y coordinar los procesos relacionados a la administración del Capital Humano institucional, entre ellos los procesos de reclutamiento, selección, contratación, inducción, capacitación y desarrollo del personal, respondiendo siempre a las necesidades y uso eficiente de los </a:t>
            </a: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recursos.</a:t>
            </a:r>
          </a:p>
          <a:p>
            <a:pPr marL="74932" marR="419744" algn="just">
              <a:spcBef>
                <a:spcPts val="105"/>
              </a:spcBef>
            </a:pPr>
            <a:endParaRPr lang="es-SV" sz="1600" dirty="0">
              <a:solidFill>
                <a:schemeClr val="tx1"/>
              </a:solidFill>
              <a:latin typeface="+mj-lt"/>
            </a:endParaRPr>
          </a:p>
          <a:p>
            <a:pPr marL="74932" marR="419744" algn="just">
              <a:spcBef>
                <a:spcPts val="105"/>
              </a:spcBef>
            </a:pP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Algunas de sus funciones son:</a:t>
            </a:r>
            <a:endParaRPr lang="es-SV" sz="1600" dirty="0">
              <a:solidFill>
                <a:schemeClr val="tx1"/>
              </a:solidFill>
              <a:latin typeface="+mj-lt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600" dirty="0">
                <a:solidFill>
                  <a:schemeClr val="tx1"/>
                </a:solidFill>
                <a:latin typeface="+mj-lt"/>
              </a:rPr>
              <a:t>Velar por el estricto cumplimiento de los derechos y obligaciones en la relación patrono-laboral establecida en Contratos, Reglamento Interno de Trabajo Institucional y demás legislación laboral </a:t>
            </a: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aplicable.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Consolidar </a:t>
            </a:r>
            <a:r>
              <a:rPr lang="es-SV" sz="1600" dirty="0">
                <a:solidFill>
                  <a:schemeClr val="tx1"/>
                </a:solidFill>
                <a:latin typeface="+mj-lt"/>
              </a:rPr>
              <a:t>y ejecutar el Plan de Desarrollo del Recurso </a:t>
            </a: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Humano;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Administrar </a:t>
            </a:r>
            <a:r>
              <a:rPr lang="es-SV" sz="1600" dirty="0">
                <a:solidFill>
                  <a:schemeClr val="tx1"/>
                </a:solidFill>
                <a:latin typeface="+mj-lt"/>
              </a:rPr>
              <a:t>el proceso de reclutamiento, selección, contratación, inducción y desarrollo del </a:t>
            </a: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personal.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Mantener </a:t>
            </a:r>
            <a:r>
              <a:rPr lang="es-SV" sz="1600" dirty="0">
                <a:solidFill>
                  <a:schemeClr val="tx1"/>
                </a:solidFill>
                <a:latin typeface="+mj-lt"/>
              </a:rPr>
              <a:t>un sistema eficiente de registro y control actualizado del </a:t>
            </a: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personal.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Administrar </a:t>
            </a:r>
            <a:r>
              <a:rPr lang="es-SV" sz="1600" dirty="0">
                <a:solidFill>
                  <a:schemeClr val="tx1"/>
                </a:solidFill>
                <a:latin typeface="+mj-lt"/>
              </a:rPr>
              <a:t>el proceso de evaluación del desempeño para todos los empleados de la </a:t>
            </a: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Institución.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Actualizar </a:t>
            </a:r>
            <a:r>
              <a:rPr lang="es-SV" sz="1600" dirty="0">
                <a:solidFill>
                  <a:schemeClr val="tx1"/>
                </a:solidFill>
                <a:latin typeface="+mj-lt"/>
              </a:rPr>
              <a:t>y resguardar los expedientes de los recursos </a:t>
            </a: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humanos.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Coordinar </a:t>
            </a:r>
            <a:r>
              <a:rPr lang="es-SV" sz="1600" dirty="0">
                <a:solidFill>
                  <a:schemeClr val="tx1"/>
                </a:solidFill>
                <a:latin typeface="+mj-lt"/>
              </a:rPr>
              <a:t>el Plan Anual de Capacitación Continua </a:t>
            </a: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Institucional.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Velar </a:t>
            </a:r>
            <a:r>
              <a:rPr lang="es-SV" sz="1600" dirty="0">
                <a:solidFill>
                  <a:schemeClr val="tx1"/>
                </a:solidFill>
                <a:latin typeface="+mj-lt"/>
              </a:rPr>
              <a:t>por la igualdad de oportunidades de mujeres y hombres para el alcance de su desarrollo humano integral mediante acciones afirmativas, incluyendo una equitativa distribución de los recursos técnicos y </a:t>
            </a:r>
            <a:r>
              <a:rPr lang="es-SV" sz="1600" dirty="0" smtClean="0">
                <a:solidFill>
                  <a:schemeClr val="tx1"/>
                </a:solidFill>
                <a:latin typeface="+mj-lt"/>
              </a:rPr>
              <a:t>financieros.</a:t>
            </a:r>
          </a:p>
        </p:txBody>
      </p:sp>
      <p:sp>
        <p:nvSpPr>
          <p:cNvPr id="9" name="object 9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4304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5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3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2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675" y="291210"/>
            <a:ext cx="9753600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71" dirty="0" smtClean="0"/>
              <a:t>Unidad de Informática</a:t>
            </a:r>
            <a:endParaRPr b="1" spc="-130" dirty="0"/>
          </a:p>
        </p:txBody>
      </p:sp>
      <p:sp>
        <p:nvSpPr>
          <p:cNvPr id="3" name="object 3"/>
          <p:cNvSpPr txBox="1"/>
          <p:nvPr/>
        </p:nvSpPr>
        <p:spPr>
          <a:xfrm>
            <a:off x="1178815" y="1467134"/>
            <a:ext cx="9753599" cy="39632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45721" algn="just">
              <a:spcBef>
                <a:spcPts val="105"/>
              </a:spcBef>
            </a:pPr>
            <a:r>
              <a:rPr lang="es-SV" sz="1500" spc="-80" dirty="0" smtClean="0">
                <a:latin typeface="+mj-lt"/>
                <a:cs typeface="Verdana"/>
              </a:rPr>
              <a:t>Tiene por objetivo b</a:t>
            </a:r>
            <a:r>
              <a:rPr lang="es-SV" sz="1500" dirty="0" smtClean="0">
                <a:latin typeface="+mj-lt"/>
              </a:rPr>
              <a:t>rindar </a:t>
            </a:r>
            <a:r>
              <a:rPr lang="es-SV" sz="1500" dirty="0">
                <a:latin typeface="+mj-lt"/>
              </a:rPr>
              <a:t>apoyo informático en la modernización a todas las Unidades de la DNM, mediante el diseño de software para la automatización de los diferentes procesos que se realizan, además de mantener un servicio continuo y eficiente en la comunicación y atención a los usuarios que hacen uno de los equipos </a:t>
            </a:r>
            <a:r>
              <a:rPr lang="es-SV" sz="1500" dirty="0" smtClean="0">
                <a:latin typeface="+mj-lt"/>
              </a:rPr>
              <a:t>informáticos.</a:t>
            </a:r>
          </a:p>
          <a:p>
            <a:pPr marL="12701" marR="45721" algn="just">
              <a:spcBef>
                <a:spcPts val="105"/>
              </a:spcBef>
            </a:pPr>
            <a:endParaRPr lang="es-SV" sz="1500" dirty="0">
              <a:latin typeface="+mj-lt"/>
              <a:cs typeface="Verdana"/>
            </a:endParaRPr>
          </a:p>
          <a:p>
            <a:pPr marL="12701" marR="45721" algn="just">
              <a:spcBef>
                <a:spcPts val="105"/>
              </a:spcBef>
            </a:pPr>
            <a:r>
              <a:rPr lang="es-SV" sz="1500" dirty="0" smtClean="0">
                <a:latin typeface="+mj-lt"/>
                <a:cs typeface="Verdana"/>
              </a:rPr>
              <a:t>Algunas de sus funciones son: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latin typeface="+mj-lt"/>
              </a:rPr>
              <a:t>Vigilar </a:t>
            </a:r>
            <a:r>
              <a:rPr lang="es-SV" sz="1500" dirty="0">
                <a:latin typeface="+mj-lt"/>
              </a:rPr>
              <a:t>que las comunicaciones de datos sean efectivas y disponibles para la </a:t>
            </a:r>
            <a:r>
              <a:rPr lang="es-SV" sz="1500" dirty="0" smtClean="0">
                <a:latin typeface="+mj-lt"/>
              </a:rPr>
              <a:t>DNM.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latin typeface="+mj-lt"/>
              </a:rPr>
              <a:t>Asegurar </a:t>
            </a:r>
            <a:r>
              <a:rPr lang="es-SV" sz="1500" dirty="0">
                <a:latin typeface="+mj-lt"/>
              </a:rPr>
              <a:t>la democratización del acceso a Internet implementando las medidas necesarias para evitar el abuso de dicho recurso en perjuicio del </a:t>
            </a:r>
            <a:r>
              <a:rPr lang="es-SV" sz="1500" dirty="0" smtClean="0">
                <a:latin typeface="+mj-lt"/>
              </a:rPr>
              <a:t>colectivo.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latin typeface="+mj-lt"/>
              </a:rPr>
              <a:t>Disponer </a:t>
            </a:r>
            <a:r>
              <a:rPr lang="es-SV" sz="1500" dirty="0">
                <a:latin typeface="+mj-lt"/>
              </a:rPr>
              <a:t>las medidas oportunas para garantizar la seguridad en el acceso a las redes y la protección de los sistemas de información de La </a:t>
            </a:r>
            <a:r>
              <a:rPr lang="es-SV" sz="1500" dirty="0" smtClean="0">
                <a:latin typeface="+mj-lt"/>
              </a:rPr>
              <a:t>Dirección.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latin typeface="+mj-lt"/>
              </a:rPr>
              <a:t>Identificar</a:t>
            </a:r>
            <a:r>
              <a:rPr lang="es-SV" sz="1500" dirty="0">
                <a:latin typeface="+mj-lt"/>
              </a:rPr>
              <a:t>, analizar, diseñar, desarrollar, implantar y mantener los diferentes sistemas informáticos que forman parte de La </a:t>
            </a:r>
            <a:r>
              <a:rPr lang="es-SV" sz="1500" dirty="0" smtClean="0">
                <a:latin typeface="+mj-lt"/>
              </a:rPr>
              <a:t>Dirección.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latin typeface="+mj-lt"/>
              </a:rPr>
              <a:t>Instalar</a:t>
            </a:r>
            <a:r>
              <a:rPr lang="es-SV" sz="1500" dirty="0">
                <a:latin typeface="+mj-lt"/>
              </a:rPr>
              <a:t>, administrar y dar soporte técnico, tanto preventivo como correctivo a la infraestructura de tecnologías de información en lo referente al equipamiento físico como a sistemas operativos y otras aplicaciones o herramientas </a:t>
            </a:r>
            <a:r>
              <a:rPr lang="es-SV" sz="1500" dirty="0" smtClean="0">
                <a:latin typeface="+mj-lt"/>
              </a:rPr>
              <a:t>informáticas.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latin typeface="+mj-lt"/>
              </a:rPr>
              <a:t>Administrar </a:t>
            </a:r>
            <a:r>
              <a:rPr lang="es-SV" sz="1500" dirty="0">
                <a:latin typeface="+mj-lt"/>
              </a:rPr>
              <a:t>las licencias de software y realizar su distribución entre las unidades administrativas que las </a:t>
            </a:r>
            <a:r>
              <a:rPr lang="es-SV" sz="1500" dirty="0" smtClean="0">
                <a:latin typeface="+mj-lt"/>
              </a:rPr>
              <a:t>requieran.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latin typeface="+mj-lt"/>
              </a:rPr>
              <a:t>Mantenimiento </a:t>
            </a:r>
            <a:r>
              <a:rPr lang="es-SV" sz="1500" dirty="0">
                <a:latin typeface="+mj-lt"/>
              </a:rPr>
              <a:t>y soporte a la página web e intranet</a:t>
            </a:r>
            <a:r>
              <a:rPr lang="es-SV" sz="1500" dirty="0" smtClean="0">
                <a:latin typeface="+mj-lt"/>
              </a:rPr>
              <a:t>.</a:t>
            </a:r>
            <a:endParaRPr lang="es-SV" sz="1500" dirty="0">
              <a:latin typeface="+mj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98952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5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14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7675" y="353698"/>
            <a:ext cx="9753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sz="3200" b="1" spc="-146" dirty="0" smtClean="0"/>
              <a:t>Unidad de Gestión Documental y Archivo</a:t>
            </a:r>
            <a:endParaRPr sz="32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217675" y="1615503"/>
            <a:ext cx="9657081" cy="3008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53978" algn="just">
              <a:lnSpc>
                <a:spcPct val="150000"/>
              </a:lnSpc>
              <a:spcBef>
                <a:spcPts val="105"/>
              </a:spcBef>
            </a:pPr>
            <a:r>
              <a:rPr lang="es-SV" sz="2200" dirty="0">
                <a:latin typeface="+mj-lt"/>
              </a:rPr>
              <a:t>Garantizar </a:t>
            </a:r>
            <a:r>
              <a:rPr lang="es-SV" sz="2200" dirty="0" smtClean="0">
                <a:latin typeface="+mj-lt"/>
              </a:rPr>
              <a:t>la implementación y </a:t>
            </a:r>
            <a:r>
              <a:rPr lang="es-SV" sz="2200" dirty="0">
                <a:latin typeface="+mj-lt"/>
              </a:rPr>
              <a:t>funcionabilidad del Sistema Institucional de Gestión Documental y Archivos (SIGDA) entendido este como el conjunto integrado y normalizado de principios, políticas y prácticas en el Sistema Institucional de archivos de la Dirección Nacional de Medicamentos, con ello cumplir con la Ley de Acceso a la Información Pública y los Lineamientos emitidos por el Instituto de Acceso a la Información </a:t>
            </a:r>
            <a:r>
              <a:rPr lang="es-SV" sz="2200" dirty="0" smtClean="0">
                <a:latin typeface="+mj-lt"/>
              </a:rPr>
              <a:t>Pública.</a:t>
            </a:r>
          </a:p>
        </p:txBody>
      </p:sp>
      <p:sp>
        <p:nvSpPr>
          <p:cNvPr id="9" name="object 9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77911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1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6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6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91210"/>
            <a:ext cx="11963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sz="3200" b="1" spc="-171" dirty="0" smtClean="0"/>
              <a:t>U</a:t>
            </a:r>
            <a:r>
              <a:rPr lang="es-MX" sz="3200" b="1" spc="-171" dirty="0" err="1" smtClean="0"/>
              <a:t>nidad</a:t>
            </a:r>
            <a:r>
              <a:rPr lang="es-MX" sz="3200" b="1" spc="-171" dirty="0" smtClean="0"/>
              <a:t> de Administración de Bienes Institucionales</a:t>
            </a:r>
            <a:endParaRPr sz="3200" b="1" spc="-190" dirty="0"/>
          </a:p>
        </p:txBody>
      </p:sp>
      <p:sp>
        <p:nvSpPr>
          <p:cNvPr id="3" name="object 3"/>
          <p:cNvSpPr txBox="1"/>
          <p:nvPr/>
        </p:nvSpPr>
        <p:spPr>
          <a:xfrm>
            <a:off x="1260095" y="1626970"/>
            <a:ext cx="9591040" cy="1992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5081" algn="just">
              <a:lnSpc>
                <a:spcPct val="150000"/>
              </a:lnSpc>
              <a:spcBef>
                <a:spcPts val="105"/>
              </a:spcBef>
            </a:pPr>
            <a:r>
              <a:rPr lang="es-SV" sz="2200" spc="-25" dirty="0" smtClean="0">
                <a:latin typeface="+mj-lt"/>
                <a:cs typeface="Verdana"/>
              </a:rPr>
              <a:t>Tiene por objetivo r</a:t>
            </a:r>
            <a:r>
              <a:rPr lang="es-SV" sz="2200" dirty="0" smtClean="0">
                <a:latin typeface="+mj-lt"/>
              </a:rPr>
              <a:t>egular </a:t>
            </a:r>
            <a:r>
              <a:rPr lang="es-SV" sz="2200" dirty="0">
                <a:latin typeface="+mj-lt"/>
              </a:rPr>
              <a:t>la recepción, registro, custodia, codificación, control de insumos y activos, levantamiento de los bienes muebles e inmuebles, intangibles y No depreciables, y distribución de los bienes adquiridos por la DNM; a fin de coadyuvar al oportuno control </a:t>
            </a:r>
            <a:r>
              <a:rPr lang="es-SV" sz="2200" dirty="0" smtClean="0">
                <a:latin typeface="+mj-lt"/>
              </a:rPr>
              <a:t>administrativo.</a:t>
            </a:r>
          </a:p>
        </p:txBody>
      </p:sp>
      <p:sp>
        <p:nvSpPr>
          <p:cNvPr id="8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72647"/>
              </p:ext>
            </p:extLst>
          </p:nvPr>
        </p:nvGraphicFramePr>
        <p:xfrm>
          <a:off x="3148077" y="5974081"/>
          <a:ext cx="5815076" cy="7315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0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3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bject 152"/>
          <p:cNvSpPr/>
          <p:nvPr/>
        </p:nvSpPr>
        <p:spPr>
          <a:xfrm>
            <a:off x="70548" y="93410"/>
            <a:ext cx="3224784" cy="530352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53" name="object 153"/>
          <p:cNvSpPr txBox="1">
            <a:spLocks noGrp="1"/>
          </p:cNvSpPr>
          <p:nvPr>
            <p:ph type="title"/>
          </p:nvPr>
        </p:nvSpPr>
        <p:spPr>
          <a:xfrm>
            <a:off x="256413" y="194183"/>
            <a:ext cx="285305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2100" b="1" spc="20" dirty="0">
                <a:solidFill>
                  <a:schemeClr val="bg1"/>
                </a:solidFill>
              </a:rPr>
              <a:t>O</a:t>
            </a:r>
            <a:r>
              <a:rPr lang="es-SV" sz="2100" b="1" spc="20" dirty="0" err="1">
                <a:solidFill>
                  <a:schemeClr val="bg1"/>
                </a:solidFill>
              </a:rPr>
              <a:t>rganigrama</a:t>
            </a:r>
            <a:r>
              <a:rPr sz="2100" b="1" spc="-204" dirty="0">
                <a:solidFill>
                  <a:schemeClr val="bg1"/>
                </a:solidFill>
              </a:rPr>
              <a:t> </a:t>
            </a:r>
            <a:r>
              <a:rPr sz="2100" b="1" spc="20" dirty="0">
                <a:solidFill>
                  <a:schemeClr val="bg1"/>
                </a:solidFill>
              </a:rPr>
              <a:t>DNM</a:t>
            </a:r>
            <a:endParaRPr sz="21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Organigrama institucional fecha de actualización: 21 de enero de 201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19077" r="4176" b="21385"/>
          <a:stretch/>
        </p:blipFill>
        <p:spPr bwMode="auto">
          <a:xfrm>
            <a:off x="3746862" y="76200"/>
            <a:ext cx="7887734" cy="67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675" y="291210"/>
            <a:ext cx="9753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sz="2800" b="1" spc="-171" dirty="0" smtClean="0"/>
              <a:t>Comisión Técnica Coordinadora de </a:t>
            </a:r>
            <a:r>
              <a:rPr lang="es-SV" sz="2800" b="1" spc="-171" dirty="0" err="1" smtClean="0"/>
              <a:t>Farmacovigilancia</a:t>
            </a:r>
            <a:endParaRPr sz="2800" b="1" spc="-279" dirty="0"/>
          </a:p>
        </p:txBody>
      </p:sp>
      <p:sp>
        <p:nvSpPr>
          <p:cNvPr id="3" name="object 3"/>
          <p:cNvSpPr txBox="1"/>
          <p:nvPr/>
        </p:nvSpPr>
        <p:spPr>
          <a:xfrm>
            <a:off x="1252682" y="1676253"/>
            <a:ext cx="9712325" cy="14845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r>
              <a:rPr lang="es-SV" sz="2200" dirty="0" smtClean="0">
                <a:latin typeface="+mj-lt"/>
                <a:cs typeface="Verdana"/>
              </a:rPr>
              <a:t>Tiene por objetivo </a:t>
            </a:r>
            <a:r>
              <a:rPr lang="es-SV" sz="2200" dirty="0" smtClean="0">
                <a:latin typeface="+mj-lt"/>
              </a:rPr>
              <a:t>viabilizar la cooperación e integración de recursos institucionales entre el Ministerio de Salud y la Dirección Nacional de Medicamentos en función de fármaco y </a:t>
            </a:r>
            <a:r>
              <a:rPr lang="es-SV" sz="2200" dirty="0" err="1" smtClean="0">
                <a:latin typeface="+mj-lt"/>
              </a:rPr>
              <a:t>tecnovigilancia</a:t>
            </a:r>
            <a:r>
              <a:rPr lang="es-SV" sz="2200" dirty="0" smtClean="0">
                <a:latin typeface="+mj-lt"/>
              </a:rPr>
              <a:t> nacional.</a:t>
            </a:r>
            <a:endParaRPr lang="es-SV" sz="2200" dirty="0">
              <a:latin typeface="+mj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1407" y="929508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3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497392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3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3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9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777" y="349275"/>
            <a:ext cx="103616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sz="2800" b="1" spc="-171" dirty="0" smtClean="0"/>
              <a:t>Comité de Liberación de Lotes de Productos Biológicos</a:t>
            </a:r>
            <a:endParaRPr sz="2800" b="1" spc="-279" dirty="0"/>
          </a:p>
        </p:txBody>
      </p:sp>
      <p:sp>
        <p:nvSpPr>
          <p:cNvPr id="3" name="object 3"/>
          <p:cNvSpPr txBox="1"/>
          <p:nvPr/>
        </p:nvSpPr>
        <p:spPr>
          <a:xfrm>
            <a:off x="1252682" y="1439984"/>
            <a:ext cx="9712325" cy="4557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r>
              <a:rPr lang="es-SV" sz="2200" dirty="0" smtClean="0">
                <a:latin typeface="+mj-lt"/>
                <a:cs typeface="Verdana"/>
              </a:rPr>
              <a:t>Tiene por objetivo establecer los lineamientos para la elaboración de las fichas técnicas para cada vacuna importada a El Salvador</a:t>
            </a:r>
            <a:r>
              <a:rPr lang="es-SV" sz="2200" dirty="0" smtClean="0">
                <a:latin typeface="+mj-lt"/>
              </a:rPr>
              <a:t>.</a:t>
            </a:r>
            <a:endParaRPr lang="es-SV" sz="2200" dirty="0">
              <a:latin typeface="+mj-lt"/>
            </a:endParaRPr>
          </a:p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endParaRPr lang="es-SV" sz="2200" dirty="0" smtClean="0">
              <a:latin typeface="+mj-lt"/>
              <a:cs typeface="Verdana"/>
            </a:endParaRPr>
          </a:p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r>
              <a:rPr lang="es-SV" sz="2200" dirty="0" smtClean="0">
                <a:latin typeface="+mj-lt"/>
                <a:cs typeface="Verdana"/>
              </a:rPr>
              <a:t>Entre sus funciones están: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200" dirty="0" smtClean="0">
                <a:latin typeface="+mj-lt"/>
              </a:rPr>
              <a:t>Emitir opiniones técnicas sobre el proceso de liberación de lotes de vacunas de acuerdo a los procedimientos vigentes.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200" dirty="0" smtClean="0">
                <a:latin typeface="+mj-lt"/>
              </a:rPr>
              <a:t>Ejecutar los procedimientos establecidos para el correcto desarrollo de todas las actividades de los procesos de liberación/exención de lote de productos biológicos (vacunas).</a:t>
            </a:r>
            <a:endParaRPr lang="es-SV" sz="2200" dirty="0">
              <a:latin typeface="+mj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1407" y="929508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3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92825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1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0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5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777" y="349275"/>
            <a:ext cx="103616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sz="2800" b="1" spc="-171" dirty="0" smtClean="0"/>
              <a:t>Unidad de Registro de Medicamentos</a:t>
            </a:r>
            <a:endParaRPr sz="2800" b="1" spc="-279" dirty="0"/>
          </a:p>
        </p:txBody>
      </p:sp>
      <p:sp>
        <p:nvSpPr>
          <p:cNvPr id="3" name="object 3"/>
          <p:cNvSpPr txBox="1"/>
          <p:nvPr/>
        </p:nvSpPr>
        <p:spPr>
          <a:xfrm>
            <a:off x="1252682" y="1439984"/>
            <a:ext cx="9712325" cy="4101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r>
              <a:rPr lang="es-SV" sz="1600" dirty="0" smtClean="0">
                <a:latin typeface="+mj-lt"/>
                <a:cs typeface="Verdana"/>
              </a:rPr>
              <a:t>Tiene por objetivo </a:t>
            </a:r>
            <a:r>
              <a:rPr lang="es-MX" sz="1600" dirty="0" smtClean="0">
                <a:latin typeface="+mj-lt"/>
                <a:cs typeface="Verdana"/>
              </a:rPr>
              <a:t>asegurar </a:t>
            </a:r>
            <a:r>
              <a:rPr lang="es-MX" sz="1600" dirty="0">
                <a:latin typeface="+mj-lt"/>
                <a:cs typeface="Verdana"/>
              </a:rPr>
              <a:t>la calidad, seguridad y eficacia de los productos farmacéuticos, mediante el otorgamiento del registro sanitario y sus modificaciones </a:t>
            </a:r>
            <a:r>
              <a:rPr lang="es-MX" sz="1600" dirty="0" smtClean="0">
                <a:latin typeface="+mj-lt"/>
                <a:cs typeface="Verdana"/>
              </a:rPr>
              <a:t>posteriores</a:t>
            </a:r>
            <a:r>
              <a:rPr lang="es-SV" sz="1600" dirty="0" smtClean="0">
                <a:latin typeface="+mj-lt"/>
              </a:rPr>
              <a:t>.</a:t>
            </a:r>
            <a:endParaRPr lang="es-SV" sz="1600" dirty="0">
              <a:latin typeface="+mj-lt"/>
            </a:endParaRPr>
          </a:p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endParaRPr lang="es-SV" sz="1600" dirty="0" smtClean="0">
              <a:latin typeface="+mj-lt"/>
              <a:cs typeface="Verdana"/>
            </a:endParaRPr>
          </a:p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r>
              <a:rPr lang="es-SV" sz="1600" dirty="0" smtClean="0">
                <a:latin typeface="+mj-lt"/>
                <a:cs typeface="Verdana"/>
              </a:rPr>
              <a:t>Entre sus funciones están: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+mj-lt"/>
              </a:rPr>
              <a:t>Evaluar </a:t>
            </a:r>
            <a:r>
              <a:rPr lang="es-MX" sz="1600" dirty="0">
                <a:latin typeface="+mj-lt"/>
              </a:rPr>
              <a:t>y tramitar las solicitudes de </a:t>
            </a:r>
            <a:r>
              <a:rPr lang="es-MX" sz="1600" dirty="0" smtClean="0">
                <a:latin typeface="+mj-lt"/>
              </a:rPr>
              <a:t>inscripción, renovación y modificaciones posteriores al registro </a:t>
            </a:r>
            <a:r>
              <a:rPr lang="es-MX" sz="1600" dirty="0">
                <a:latin typeface="+mj-lt"/>
              </a:rPr>
              <a:t>de productos farmacéuticos</a:t>
            </a:r>
            <a:r>
              <a:rPr lang="es-SV" sz="1600" dirty="0" smtClean="0">
                <a:latin typeface="+mj-lt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+mj-lt"/>
              </a:rPr>
              <a:t>Evaluar, desde el punto de vista médico, las solicitudes de publicidad y promoción de productos farmacéuticos.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+mj-lt"/>
              </a:rPr>
              <a:t>Extender constancias o certificados de inscripción de productos farmacéuticos.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+mj-lt"/>
              </a:rPr>
              <a:t>Elaborar y proponer el Listado Oficial de Medicamentos, Listado de Medicamentos autorizados para Venta Libre y listado de productos sujetos a demostración de </a:t>
            </a:r>
            <a:r>
              <a:rPr lang="es-SV" sz="1600" dirty="0" err="1" smtClean="0">
                <a:latin typeface="+mj-lt"/>
              </a:rPr>
              <a:t>Bioequivalencia</a:t>
            </a:r>
            <a:r>
              <a:rPr lang="es-SV" sz="1600" dirty="0" smtClean="0">
                <a:latin typeface="+mj-lt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+mj-lt"/>
              </a:rPr>
              <a:t>Llevar un registro actualizado de los productos farmacéuticos.</a:t>
            </a:r>
          </a:p>
        </p:txBody>
      </p:sp>
      <p:sp>
        <p:nvSpPr>
          <p:cNvPr id="7" name="object 7"/>
          <p:cNvSpPr/>
          <p:nvPr/>
        </p:nvSpPr>
        <p:spPr>
          <a:xfrm>
            <a:off x="1211407" y="929508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3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16266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</a:t>
                      </a:r>
                      <a:r>
                        <a:rPr lang="es-SV" dirty="0" smtClean="0"/>
                        <a:t>25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9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7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777" y="349275"/>
            <a:ext cx="103616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sz="2800" b="1" spc="-171" dirty="0" smtClean="0"/>
              <a:t>Unidad de Registro de Cosméticos e Higiénicos</a:t>
            </a:r>
            <a:endParaRPr sz="2800" b="1" spc="-279" dirty="0"/>
          </a:p>
        </p:txBody>
      </p:sp>
      <p:sp>
        <p:nvSpPr>
          <p:cNvPr id="3" name="object 3"/>
          <p:cNvSpPr txBox="1"/>
          <p:nvPr/>
        </p:nvSpPr>
        <p:spPr>
          <a:xfrm>
            <a:off x="1252682" y="1439984"/>
            <a:ext cx="9712325" cy="41940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r>
              <a:rPr lang="es-SV" dirty="0" smtClean="0">
                <a:latin typeface="+mj-lt"/>
                <a:cs typeface="Verdana"/>
              </a:rPr>
              <a:t>Tiene por objetivo </a:t>
            </a:r>
            <a:r>
              <a:rPr lang="es-MX" dirty="0" smtClean="0">
                <a:latin typeface="+mj-lt"/>
                <a:cs typeface="Verdana"/>
              </a:rPr>
              <a:t>asegurar </a:t>
            </a:r>
            <a:r>
              <a:rPr lang="es-MX" dirty="0">
                <a:latin typeface="+mj-lt"/>
                <a:cs typeface="Verdana"/>
              </a:rPr>
              <a:t>la calidad, seguridad y eficacia de los productos </a:t>
            </a:r>
            <a:r>
              <a:rPr lang="es-MX" dirty="0" smtClean="0">
                <a:latin typeface="+mj-lt"/>
                <a:cs typeface="Verdana"/>
              </a:rPr>
              <a:t>cosméticos e higiénicos, </a:t>
            </a:r>
            <a:r>
              <a:rPr lang="es-MX" dirty="0">
                <a:latin typeface="+mj-lt"/>
                <a:cs typeface="Verdana"/>
              </a:rPr>
              <a:t>mediante el otorgamiento del registro sanitario y sus modificaciones </a:t>
            </a:r>
            <a:r>
              <a:rPr lang="es-MX" dirty="0" smtClean="0">
                <a:latin typeface="+mj-lt"/>
                <a:cs typeface="Verdana"/>
              </a:rPr>
              <a:t>posteriores</a:t>
            </a:r>
            <a:r>
              <a:rPr lang="es-SV" dirty="0" smtClean="0">
                <a:latin typeface="+mj-lt"/>
              </a:rPr>
              <a:t>.</a:t>
            </a:r>
            <a:endParaRPr lang="es-SV" dirty="0">
              <a:latin typeface="+mj-lt"/>
            </a:endParaRPr>
          </a:p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endParaRPr lang="es-SV" dirty="0" smtClean="0">
              <a:latin typeface="+mj-lt"/>
              <a:cs typeface="Verdana"/>
            </a:endParaRPr>
          </a:p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r>
              <a:rPr lang="es-SV" dirty="0" smtClean="0">
                <a:latin typeface="+mj-lt"/>
                <a:cs typeface="Verdana"/>
              </a:rPr>
              <a:t>Entre sus funciones están: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 smtClean="0">
                <a:latin typeface="+mj-lt"/>
              </a:rPr>
              <a:t>Evaluar </a:t>
            </a:r>
            <a:r>
              <a:rPr lang="es-MX" dirty="0">
                <a:latin typeface="+mj-lt"/>
              </a:rPr>
              <a:t>y tramitar las solicitudes de </a:t>
            </a:r>
            <a:r>
              <a:rPr lang="es-MX" dirty="0" smtClean="0">
                <a:latin typeface="+mj-lt"/>
              </a:rPr>
              <a:t>inscripción, renovación y modificaciones posteriores al registro </a:t>
            </a:r>
            <a:r>
              <a:rPr lang="es-MX" dirty="0">
                <a:latin typeface="+mj-lt"/>
              </a:rPr>
              <a:t>de productos </a:t>
            </a:r>
            <a:r>
              <a:rPr lang="es-MX" dirty="0" smtClean="0">
                <a:latin typeface="+mj-lt"/>
              </a:rPr>
              <a:t>cosméticos e higiénicos</a:t>
            </a:r>
            <a:r>
              <a:rPr lang="es-SV" dirty="0" smtClean="0">
                <a:latin typeface="+mj-lt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Extender constancias o certificados de inscripción de productos cosméticos e higiénicos.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Extender los Certificados de Venta Libre de productos cosméticos e higiénicos.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Emitir propuestas técnicas de regulación de productos cosméticos e higiénicos.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Llevar un registro actualizado de los productos cosméticos e higiénicos.</a:t>
            </a:r>
          </a:p>
        </p:txBody>
      </p:sp>
      <p:sp>
        <p:nvSpPr>
          <p:cNvPr id="7" name="object 7"/>
          <p:cNvSpPr/>
          <p:nvPr/>
        </p:nvSpPr>
        <p:spPr>
          <a:xfrm>
            <a:off x="1211407" y="929508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3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43564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</a:t>
                      </a:r>
                      <a:r>
                        <a:rPr lang="es-SV" dirty="0" smtClean="0"/>
                        <a:t>10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3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3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777" y="349275"/>
            <a:ext cx="103616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sz="2800" b="1" spc="-171" dirty="0" smtClean="0"/>
              <a:t>Unidad de Registro de Dispositivos Médicos</a:t>
            </a:r>
            <a:endParaRPr sz="2800" b="1" spc="-279" dirty="0"/>
          </a:p>
        </p:txBody>
      </p:sp>
      <p:sp>
        <p:nvSpPr>
          <p:cNvPr id="3" name="object 3"/>
          <p:cNvSpPr txBox="1"/>
          <p:nvPr/>
        </p:nvSpPr>
        <p:spPr>
          <a:xfrm>
            <a:off x="1252682" y="1439984"/>
            <a:ext cx="9712325" cy="37785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r>
              <a:rPr lang="es-SV" dirty="0" smtClean="0">
                <a:latin typeface="+mj-lt"/>
                <a:cs typeface="Verdana"/>
              </a:rPr>
              <a:t>Tiene por objetivo </a:t>
            </a:r>
            <a:r>
              <a:rPr lang="es-MX" dirty="0" smtClean="0">
                <a:latin typeface="+mj-lt"/>
                <a:cs typeface="Verdana"/>
              </a:rPr>
              <a:t>asegurar </a:t>
            </a:r>
            <a:r>
              <a:rPr lang="es-MX" dirty="0">
                <a:latin typeface="+mj-lt"/>
                <a:cs typeface="Verdana"/>
              </a:rPr>
              <a:t>la calidad, seguridad y eficacia de los </a:t>
            </a:r>
            <a:r>
              <a:rPr lang="es-MX" dirty="0" smtClean="0">
                <a:latin typeface="+mj-lt"/>
                <a:cs typeface="Verdana"/>
              </a:rPr>
              <a:t>dispositivos médicos, </a:t>
            </a:r>
            <a:r>
              <a:rPr lang="es-MX" dirty="0">
                <a:latin typeface="+mj-lt"/>
                <a:cs typeface="Verdana"/>
              </a:rPr>
              <a:t>mediante el otorgamiento del registro sanitario y sus modificaciones </a:t>
            </a:r>
            <a:r>
              <a:rPr lang="es-MX" dirty="0" smtClean="0">
                <a:latin typeface="+mj-lt"/>
                <a:cs typeface="Verdana"/>
              </a:rPr>
              <a:t>posteriores</a:t>
            </a:r>
            <a:r>
              <a:rPr lang="es-SV" dirty="0" smtClean="0">
                <a:latin typeface="+mj-lt"/>
              </a:rPr>
              <a:t>.</a:t>
            </a:r>
            <a:endParaRPr lang="es-SV" dirty="0">
              <a:latin typeface="+mj-lt"/>
            </a:endParaRPr>
          </a:p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endParaRPr lang="es-SV" dirty="0" smtClean="0">
              <a:latin typeface="+mj-lt"/>
              <a:cs typeface="Verdana"/>
            </a:endParaRPr>
          </a:p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r>
              <a:rPr lang="es-SV" dirty="0" smtClean="0">
                <a:latin typeface="+mj-lt"/>
                <a:cs typeface="Verdana"/>
              </a:rPr>
              <a:t>Entre sus funciones están: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dirty="0" smtClean="0">
                <a:latin typeface="+mj-lt"/>
              </a:rPr>
              <a:t>Evaluar </a:t>
            </a:r>
            <a:r>
              <a:rPr lang="es-MX" dirty="0">
                <a:latin typeface="+mj-lt"/>
              </a:rPr>
              <a:t>y tramitar las solicitudes de </a:t>
            </a:r>
            <a:r>
              <a:rPr lang="es-MX" dirty="0" smtClean="0">
                <a:latin typeface="+mj-lt"/>
              </a:rPr>
              <a:t>inscripción, renovación y modificaciones posteriores al registro </a:t>
            </a:r>
            <a:r>
              <a:rPr lang="es-MX" dirty="0">
                <a:latin typeface="+mj-lt"/>
              </a:rPr>
              <a:t>de </a:t>
            </a:r>
            <a:r>
              <a:rPr lang="es-MX" dirty="0" smtClean="0">
                <a:latin typeface="+mj-lt"/>
              </a:rPr>
              <a:t>dispositivos médicos</a:t>
            </a:r>
            <a:r>
              <a:rPr lang="es-SV" dirty="0" smtClean="0">
                <a:latin typeface="+mj-lt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Extender constancias o certificados de inscripción de dispositivos médicos.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Extender los Certificados de Venta Libre de dispositivos médicos.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Llevar un registro actualizado de dispositivos médicos.</a:t>
            </a:r>
          </a:p>
        </p:txBody>
      </p:sp>
      <p:sp>
        <p:nvSpPr>
          <p:cNvPr id="7" name="object 7"/>
          <p:cNvSpPr/>
          <p:nvPr/>
        </p:nvSpPr>
        <p:spPr>
          <a:xfrm>
            <a:off x="1211407" y="929508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3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38810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</a:t>
                      </a:r>
                      <a:r>
                        <a:rPr lang="es-SV" dirty="0" smtClean="0"/>
                        <a:t>10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6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2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777" y="349275"/>
            <a:ext cx="103616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sz="2800" b="1" spc="-171" dirty="0" smtClean="0"/>
              <a:t>Unidad de Investigación Clínica</a:t>
            </a:r>
            <a:endParaRPr sz="2800" b="1" spc="-279" dirty="0"/>
          </a:p>
        </p:txBody>
      </p:sp>
      <p:sp>
        <p:nvSpPr>
          <p:cNvPr id="3" name="object 3"/>
          <p:cNvSpPr txBox="1"/>
          <p:nvPr/>
        </p:nvSpPr>
        <p:spPr>
          <a:xfrm>
            <a:off x="1252682" y="1439984"/>
            <a:ext cx="9712325" cy="41940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r>
              <a:rPr lang="es-SV" sz="2000" dirty="0" smtClean="0">
                <a:latin typeface="+mj-lt"/>
                <a:cs typeface="Verdana"/>
              </a:rPr>
              <a:t>Tiene por objetivo </a:t>
            </a:r>
            <a:r>
              <a:rPr lang="es-ES" sz="2000" dirty="0"/>
              <a:t>r</a:t>
            </a:r>
            <a:r>
              <a:rPr lang="es-ES" sz="2000" dirty="0" smtClean="0"/>
              <a:t>egular </a:t>
            </a:r>
            <a:r>
              <a:rPr lang="es-ES" sz="2000" dirty="0"/>
              <a:t>y fiscalizar los Ensayos Clínicos de los productos regulados por la Dirección Nacional de Medicamentos y efectuar divulgación científica</a:t>
            </a:r>
            <a:r>
              <a:rPr lang="es-SV" sz="2000" dirty="0" smtClean="0">
                <a:latin typeface="+mj-lt"/>
              </a:rPr>
              <a:t>.</a:t>
            </a:r>
            <a:endParaRPr lang="es-SV" sz="2000" dirty="0">
              <a:latin typeface="+mj-lt"/>
            </a:endParaRPr>
          </a:p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endParaRPr lang="es-SV" sz="2000" dirty="0" smtClean="0">
              <a:latin typeface="+mj-lt"/>
              <a:cs typeface="Verdana"/>
            </a:endParaRPr>
          </a:p>
          <a:p>
            <a:pPr marL="12701" marR="63501" algn="just">
              <a:lnSpc>
                <a:spcPct val="150000"/>
              </a:lnSpc>
              <a:spcBef>
                <a:spcPts val="105"/>
              </a:spcBef>
            </a:pPr>
            <a:r>
              <a:rPr lang="es-SV" sz="2000" dirty="0" smtClean="0">
                <a:latin typeface="+mj-lt"/>
                <a:cs typeface="Verdana"/>
              </a:rPr>
              <a:t>Entre sus funciones están: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+mj-lt"/>
              </a:rPr>
              <a:t>Evaluar </a:t>
            </a:r>
            <a:r>
              <a:rPr lang="es-MX" sz="2000" dirty="0">
                <a:latin typeface="+mj-lt"/>
              </a:rPr>
              <a:t>técnica, metodológica y legalmente las solicitudes de proyectos de investigación</a:t>
            </a:r>
            <a:r>
              <a:rPr lang="es-SV" sz="2000" dirty="0" smtClean="0">
                <a:latin typeface="+mj-lt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+mj-lt"/>
              </a:rPr>
              <a:t>Autorizar </a:t>
            </a:r>
            <a:r>
              <a:rPr lang="es-MX" sz="2000" dirty="0">
                <a:latin typeface="+mj-lt"/>
              </a:rPr>
              <a:t>los seguimientos de los proyectos de investigación</a:t>
            </a:r>
            <a:r>
              <a:rPr lang="es-SV" sz="2000" dirty="0" smtClean="0">
                <a:latin typeface="+mj-lt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+mj-lt"/>
              </a:rPr>
              <a:t>Llevar </a:t>
            </a:r>
            <a:r>
              <a:rPr lang="es-MX" sz="2000" dirty="0">
                <a:latin typeface="+mj-lt"/>
              </a:rPr>
              <a:t>un registro actualizado de los Ensayos Clínicos autorizados y sus seguimientos</a:t>
            </a:r>
            <a:r>
              <a:rPr lang="es-SV" sz="2000" dirty="0" smtClean="0">
                <a:latin typeface="+mj-lt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+mj-lt"/>
              </a:rPr>
              <a:t>Divulgación </a:t>
            </a:r>
            <a:r>
              <a:rPr lang="es-MX" sz="2000" dirty="0">
                <a:latin typeface="+mj-lt"/>
              </a:rPr>
              <a:t>de desarrollo de productos innovadores en medicina y biomedicina</a:t>
            </a:r>
            <a:r>
              <a:rPr lang="es-SV" sz="2000" dirty="0" smtClean="0">
                <a:latin typeface="+mj-lt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+mj-lt"/>
              </a:rPr>
              <a:t>Elaborar </a:t>
            </a:r>
            <a:r>
              <a:rPr lang="es-MX" sz="2000" dirty="0">
                <a:latin typeface="+mj-lt"/>
              </a:rPr>
              <a:t>informes y seguimientos de evidencia clínica sobre el uso de productos </a:t>
            </a:r>
            <a:r>
              <a:rPr lang="es-MX" sz="2000" dirty="0" smtClean="0">
                <a:latin typeface="+mj-lt"/>
              </a:rPr>
              <a:t>regulados</a:t>
            </a:r>
            <a:r>
              <a:rPr lang="es-SV" sz="2000" dirty="0" smtClean="0">
                <a:latin typeface="+mj-lt"/>
              </a:rPr>
              <a:t>.</a:t>
            </a:r>
          </a:p>
        </p:txBody>
      </p:sp>
      <p:sp>
        <p:nvSpPr>
          <p:cNvPr id="7" name="object 7"/>
          <p:cNvSpPr/>
          <p:nvPr/>
        </p:nvSpPr>
        <p:spPr>
          <a:xfrm>
            <a:off x="1211407" y="929508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3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80176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</a:t>
                      </a:r>
                      <a:r>
                        <a:rPr lang="es-SV" dirty="0" smtClean="0"/>
                        <a:t>1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5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548" y="291210"/>
            <a:ext cx="9753600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71" dirty="0" smtClean="0"/>
              <a:t>Unidad de Precios</a:t>
            </a:r>
            <a:endParaRPr b="1" spc="-201" dirty="0"/>
          </a:p>
        </p:txBody>
      </p:sp>
      <p:sp>
        <p:nvSpPr>
          <p:cNvPr id="3" name="object 3"/>
          <p:cNvSpPr txBox="1"/>
          <p:nvPr/>
        </p:nvSpPr>
        <p:spPr>
          <a:xfrm>
            <a:off x="1280381" y="1922986"/>
            <a:ext cx="9651934" cy="3008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5081" algn="just">
              <a:lnSpc>
                <a:spcPct val="150000"/>
              </a:lnSpc>
              <a:spcBef>
                <a:spcPts val="105"/>
              </a:spcBef>
            </a:pPr>
            <a:r>
              <a:rPr lang="es-SV" sz="2200" dirty="0">
                <a:latin typeface="+mj-lt"/>
              </a:rPr>
              <a:t>Tiene por objetivo regular los precios de venta con base a lo establecido por la Ley de </a:t>
            </a:r>
            <a:r>
              <a:rPr lang="es-SV" sz="2200" dirty="0" smtClean="0">
                <a:latin typeface="+mj-lt"/>
              </a:rPr>
              <a:t>Medicamentos, monitoreando los aspectos económicos y el abastecimiento del mercado farmacéutico y brindar, para el resto de unidades, de forma oportuna, información y análisis cuantitativos, para optimizar la toma de decisiones regulatorias a lo largo de toda la institución, propiciando el mejoramiento del acceso y disponibilidad de medicamentos, y el cumplimiento de lo establecido en la Ley.</a:t>
            </a:r>
            <a:endParaRPr lang="es-SV" sz="2200" dirty="0"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9548" y="934084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155891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5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007" y="283929"/>
            <a:ext cx="9753601" cy="51392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0521" marR="5081" indent="-2267006" algn="ctr">
              <a:lnSpc>
                <a:spcPts val="3890"/>
              </a:lnSpc>
              <a:spcBef>
                <a:spcPts val="585"/>
              </a:spcBef>
            </a:pPr>
            <a:r>
              <a:rPr lang="es-SV" sz="2400" b="1" spc="-171" dirty="0" smtClean="0"/>
              <a:t>Unidad de Promoción y Publicidad</a:t>
            </a:r>
            <a:endParaRPr sz="2400" b="1" spc="-36" dirty="0"/>
          </a:p>
        </p:txBody>
      </p:sp>
      <p:sp>
        <p:nvSpPr>
          <p:cNvPr id="3" name="object 3"/>
          <p:cNvSpPr txBox="1"/>
          <p:nvPr/>
        </p:nvSpPr>
        <p:spPr>
          <a:xfrm>
            <a:off x="1168780" y="2009917"/>
            <a:ext cx="9829928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45085" algn="just">
              <a:lnSpc>
                <a:spcPct val="150000"/>
              </a:lnSpc>
              <a:spcBef>
                <a:spcPts val="105"/>
              </a:spcBef>
            </a:pPr>
            <a:r>
              <a:rPr lang="es-SV" sz="2200" spc="-25" dirty="0" smtClean="0">
                <a:latin typeface="+mj-lt"/>
                <a:cs typeface="Verdana"/>
              </a:rPr>
              <a:t>Tiene por objetivo calificar la promoción y publicidad de medicamentos, previamente a su difusión en los diferentes medios de comunicación, además de monitorear la misma con el fin de tener un control post autorización.</a:t>
            </a:r>
            <a:endParaRPr lang="es-SV" sz="2200" dirty="0">
              <a:latin typeface="+mj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7008" y="941999"/>
            <a:ext cx="9753600" cy="207644"/>
          </a:xfrm>
          <a:custGeom>
            <a:avLst/>
            <a:gdLst/>
            <a:ahLst/>
            <a:cxnLst/>
            <a:rect l="l" t="t" r="r" b="b"/>
            <a:pathLst>
              <a:path w="9753600" h="207644">
                <a:moveTo>
                  <a:pt x="0" y="207263"/>
                </a:moveTo>
                <a:lnTo>
                  <a:pt x="9753600" y="207263"/>
                </a:lnTo>
                <a:lnTo>
                  <a:pt x="9753600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3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25071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1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5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007" y="283929"/>
            <a:ext cx="9753601" cy="51392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0521" marR="5081" indent="-2267006" algn="ctr">
              <a:lnSpc>
                <a:spcPts val="3890"/>
              </a:lnSpc>
              <a:spcBef>
                <a:spcPts val="585"/>
              </a:spcBef>
            </a:pPr>
            <a:r>
              <a:rPr lang="es-SV" sz="2400" b="1" spc="-171" dirty="0" smtClean="0"/>
              <a:t>U</a:t>
            </a:r>
            <a:r>
              <a:rPr lang="es-MX" sz="2400" b="1" spc="-171" dirty="0" err="1" smtClean="0"/>
              <a:t>nidad</a:t>
            </a:r>
            <a:r>
              <a:rPr lang="es-MX" sz="2400" b="1" spc="-171" dirty="0" smtClean="0"/>
              <a:t> de Registro de Establecimientos y Poderes</a:t>
            </a:r>
            <a:endParaRPr sz="2400" b="1" spc="-36" dirty="0"/>
          </a:p>
        </p:txBody>
      </p:sp>
      <p:sp>
        <p:nvSpPr>
          <p:cNvPr id="3" name="object 3"/>
          <p:cNvSpPr txBox="1"/>
          <p:nvPr/>
        </p:nvSpPr>
        <p:spPr>
          <a:xfrm>
            <a:off x="1098739" y="1600200"/>
            <a:ext cx="9970135" cy="3008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45085" algn="just">
              <a:lnSpc>
                <a:spcPct val="150000"/>
              </a:lnSpc>
              <a:spcBef>
                <a:spcPts val="105"/>
              </a:spcBef>
            </a:pPr>
            <a:r>
              <a:rPr lang="es-SV" sz="2200" spc="-25" dirty="0" smtClean="0">
                <a:latin typeface="+mj-lt"/>
                <a:cs typeface="Verdana"/>
              </a:rPr>
              <a:t>Tiene por objetivo </a:t>
            </a:r>
            <a:r>
              <a:rPr lang="es-SV" sz="2200" dirty="0" smtClean="0">
                <a:latin typeface="+mj-lt"/>
              </a:rPr>
              <a:t>calificar jurídicamente las solicitudes de trámites de autorización por apertura de establecimientos. En el subproceso de inscripción de poderes y contratos lograr que el sistema informático visibilice en los módulos de registro de productos, el propietario (otorgante del poder) y titular de la licencia del producto. Y pre calificar en la entrada del proceso de poderes y contratos la documentación base de la inscripción, a efecto de disminuir la emisión de prevenciones.</a:t>
            </a:r>
            <a:endParaRPr lang="es-SV" sz="2200" dirty="0">
              <a:latin typeface="+mj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7008" y="941999"/>
            <a:ext cx="9753600" cy="207644"/>
          </a:xfrm>
          <a:custGeom>
            <a:avLst/>
            <a:gdLst/>
            <a:ahLst/>
            <a:cxnLst/>
            <a:rect l="l" t="t" r="r" b="b"/>
            <a:pathLst>
              <a:path w="9753600" h="207644">
                <a:moveTo>
                  <a:pt x="0" y="207263"/>
                </a:moveTo>
                <a:lnTo>
                  <a:pt x="9753600" y="207263"/>
                </a:lnTo>
                <a:lnTo>
                  <a:pt x="9753600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3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93856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9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7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3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7550" y="291210"/>
            <a:ext cx="9753600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71" dirty="0" smtClean="0"/>
              <a:t>Unidad de Inspección y Fiscalización</a:t>
            </a:r>
            <a:endParaRPr b="1" spc="-21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78815" y="1487725"/>
            <a:ext cx="9753600" cy="41812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2" marR="440701" algn="just">
              <a:spcBef>
                <a:spcPts val="105"/>
              </a:spcBef>
            </a:pPr>
            <a:r>
              <a:rPr lang="es-SV" sz="1500" spc="-30" dirty="0" smtClean="0">
                <a:solidFill>
                  <a:schemeClr val="tx1"/>
                </a:solidFill>
                <a:latin typeface="+mj-lt"/>
              </a:rPr>
              <a:t>Tiene por objetivo </a:t>
            </a:r>
            <a:r>
              <a:rPr lang="es-SV" sz="1500" dirty="0">
                <a:solidFill>
                  <a:schemeClr val="tx1"/>
                </a:solidFill>
                <a:latin typeface="+mj-lt"/>
              </a:rPr>
              <a:t>c</a:t>
            </a: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umplir </a:t>
            </a:r>
            <a:r>
              <a:rPr lang="es-SV" sz="1500" dirty="0">
                <a:solidFill>
                  <a:schemeClr val="tx1"/>
                </a:solidFill>
                <a:latin typeface="+mj-lt"/>
              </a:rPr>
              <a:t>con </a:t>
            </a: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todas las inspecciones necesarias para garantizar la calidad, eficacia, seguridad y uso racional de los medicamentos, cosméticos, productos higiénicos, insumos médicos y sustancias químicas a través de la verificación de la reglamentación legal </a:t>
            </a:r>
            <a:r>
              <a:rPr lang="es-SV" sz="1500" dirty="0">
                <a:solidFill>
                  <a:schemeClr val="tx1"/>
                </a:solidFill>
                <a:latin typeface="+mj-lt"/>
              </a:rPr>
              <a:t>y técnica </a:t>
            </a: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aplicable.</a:t>
            </a:r>
          </a:p>
          <a:p>
            <a:pPr marL="74932" marR="440701" algn="just">
              <a:spcBef>
                <a:spcPts val="105"/>
              </a:spcBef>
            </a:pPr>
            <a:endParaRPr lang="es-SV" sz="1500" spc="20" dirty="0">
              <a:solidFill>
                <a:schemeClr val="tx1"/>
              </a:solidFill>
              <a:latin typeface="+mj-lt"/>
            </a:endParaRPr>
          </a:p>
          <a:p>
            <a:pPr marL="12701" algn="just"/>
            <a:r>
              <a:rPr lang="es-SV" sz="1500" spc="-14" dirty="0">
                <a:solidFill>
                  <a:schemeClr val="tx1"/>
                </a:solidFill>
                <a:latin typeface="+mj-lt"/>
              </a:rPr>
              <a:t>Algunas </a:t>
            </a:r>
            <a:r>
              <a:rPr lang="es-SV" sz="1500" spc="80" dirty="0">
                <a:solidFill>
                  <a:schemeClr val="tx1"/>
                </a:solidFill>
                <a:latin typeface="+mj-lt"/>
              </a:rPr>
              <a:t>de</a:t>
            </a:r>
            <a:r>
              <a:rPr lang="es-SV" sz="1500" spc="-22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SV" sz="1500" spc="-140" dirty="0">
                <a:solidFill>
                  <a:schemeClr val="tx1"/>
                </a:solidFill>
                <a:latin typeface="+mj-lt"/>
              </a:rPr>
              <a:t>sus  f</a:t>
            </a:r>
            <a:r>
              <a:rPr lang="es-SV" sz="1500" spc="-41" dirty="0">
                <a:solidFill>
                  <a:schemeClr val="tx1"/>
                </a:solidFill>
                <a:latin typeface="+mj-lt"/>
              </a:rPr>
              <a:t>unciones son: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Realizar </a:t>
            </a:r>
            <a:r>
              <a:rPr lang="es-SV" sz="1500" dirty="0">
                <a:solidFill>
                  <a:schemeClr val="tx1"/>
                </a:solidFill>
                <a:latin typeface="+mj-lt"/>
              </a:rPr>
              <a:t>inspecciones periódicas a todas las instituciones públicas, privadas y autónomas objeto del ámbito de aplicación de la Ley de </a:t>
            </a: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Medicamentos.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Realizar </a:t>
            </a:r>
            <a:r>
              <a:rPr lang="es-SV" sz="1500" dirty="0">
                <a:solidFill>
                  <a:schemeClr val="tx1"/>
                </a:solidFill>
                <a:latin typeface="+mj-lt"/>
              </a:rPr>
              <a:t>inspecciones de Buenas Prácticas de Manufactura en establecimientos de medicamentos producidos nacionalmente e importados del </a:t>
            </a: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extranjero.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Supervisar </a:t>
            </a:r>
            <a:r>
              <a:rPr lang="es-SV" sz="1500" dirty="0">
                <a:solidFill>
                  <a:schemeClr val="tx1"/>
                </a:solidFill>
                <a:latin typeface="+mj-lt"/>
              </a:rPr>
              <a:t>las condiciones de almacenamiento, distribución, transporte y expendio en los establecimientos regulados por la ley de medicamentos y su </a:t>
            </a: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reglamento.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Verificar </a:t>
            </a:r>
            <a:r>
              <a:rPr lang="es-SV" sz="1500" dirty="0">
                <a:solidFill>
                  <a:schemeClr val="tx1"/>
                </a:solidFill>
                <a:latin typeface="+mj-lt"/>
              </a:rPr>
              <a:t>condiciones de infraestructura en el licenciamiento de establecimientos por apertura, traslados y/o modificaciones de establecimientos regulados por la Ley de Medicamentos y su </a:t>
            </a: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Reglamento.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Realizar </a:t>
            </a:r>
            <a:r>
              <a:rPr lang="es-SV" sz="1500" dirty="0">
                <a:solidFill>
                  <a:schemeClr val="tx1"/>
                </a:solidFill>
                <a:latin typeface="+mj-lt"/>
              </a:rPr>
              <a:t>inspecciones por denuncias o avisos de usuarios o población en </a:t>
            </a: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general.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Coordinar </a:t>
            </a:r>
            <a:r>
              <a:rPr lang="es-SV" sz="1500" dirty="0">
                <a:solidFill>
                  <a:schemeClr val="tx1"/>
                </a:solidFill>
                <a:latin typeface="+mj-lt"/>
              </a:rPr>
              <a:t>con la Defensoría del Consumidor la supervisión de los precios de venta de los medicamentos regulados en los establecimientos </a:t>
            </a: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autorizados.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Verificar </a:t>
            </a:r>
            <a:r>
              <a:rPr lang="es-SV" sz="1500" dirty="0">
                <a:solidFill>
                  <a:schemeClr val="tx1"/>
                </a:solidFill>
                <a:latin typeface="+mj-lt"/>
              </a:rPr>
              <a:t>el funcionamiento de dispositivos médicos en la red hospitalaria nacional pública y </a:t>
            </a: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privada.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Verificar </a:t>
            </a:r>
            <a:r>
              <a:rPr lang="es-SV" sz="1500" dirty="0">
                <a:solidFill>
                  <a:schemeClr val="tx1"/>
                </a:solidFill>
                <a:latin typeface="+mj-lt"/>
              </a:rPr>
              <a:t>el suministro de los gases medicinales utilizados en la red hospitalaria nacional pública y privada</a:t>
            </a:r>
            <a:r>
              <a:rPr lang="es-SV" sz="1500" dirty="0" smtClean="0">
                <a:solidFill>
                  <a:schemeClr val="tx1"/>
                </a:solidFill>
                <a:latin typeface="+mj-lt"/>
              </a:rPr>
              <a:t>.</a:t>
            </a:r>
            <a:endParaRPr lang="es-SV" sz="1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7550" y="940062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9723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17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23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2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675" y="291210"/>
            <a:ext cx="9753600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40" dirty="0"/>
              <a:t>J</a:t>
            </a:r>
            <a:r>
              <a:rPr lang="es-SV" b="1" spc="-140" dirty="0" smtClean="0"/>
              <a:t>unta </a:t>
            </a:r>
            <a:r>
              <a:rPr lang="es-SV" b="1" spc="-226" dirty="0" smtClean="0"/>
              <a:t>de </a:t>
            </a:r>
            <a:r>
              <a:rPr lang="es-SV" b="1" spc="-121" dirty="0"/>
              <a:t>D</a:t>
            </a:r>
            <a:r>
              <a:rPr lang="es-SV" b="1" spc="-121" dirty="0" smtClean="0"/>
              <a:t>elegados</a:t>
            </a:r>
            <a:r>
              <a:rPr lang="es-SV" b="1" spc="-508" dirty="0" smtClean="0"/>
              <a:t> </a:t>
            </a:r>
            <a:r>
              <a:rPr b="1" spc="41" dirty="0" smtClean="0"/>
              <a:t>DNM</a:t>
            </a:r>
            <a:endParaRPr b="1" spc="41" dirty="0"/>
          </a:p>
        </p:txBody>
      </p:sp>
      <p:sp>
        <p:nvSpPr>
          <p:cNvPr id="3" name="object 3"/>
          <p:cNvSpPr txBox="1"/>
          <p:nvPr/>
        </p:nvSpPr>
        <p:spPr>
          <a:xfrm>
            <a:off x="1332802" y="1271914"/>
            <a:ext cx="9445625" cy="4751943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algn="just"/>
            <a:r>
              <a:rPr lang="es-SV" dirty="0">
                <a:latin typeface="+mj-lt"/>
              </a:rPr>
              <a:t>Es la autoridad superior en el orden administrativo, financiero y técnico. Sus atribuciones y deberes están descritos en el artículo 6 de la Ley de Medicamentos</a:t>
            </a:r>
            <a:r>
              <a:rPr lang="es-SV" dirty="0" smtClean="0">
                <a:latin typeface="+mj-lt"/>
              </a:rPr>
              <a:t>.</a:t>
            </a:r>
          </a:p>
          <a:p>
            <a:pPr algn="just"/>
            <a:endParaRPr lang="es-SV" dirty="0">
              <a:latin typeface="+mj-lt"/>
            </a:endParaRPr>
          </a:p>
          <a:p>
            <a:pPr marL="12701" algn="just">
              <a:spcBef>
                <a:spcPts val="601"/>
              </a:spcBef>
            </a:pPr>
            <a:r>
              <a:rPr spc="-14" dirty="0" smtClean="0">
                <a:latin typeface="+mj-lt"/>
                <a:cs typeface="Verdana"/>
              </a:rPr>
              <a:t>La</a:t>
            </a:r>
            <a:r>
              <a:rPr spc="-121" dirty="0" smtClean="0">
                <a:latin typeface="+mj-lt"/>
                <a:cs typeface="Verdana"/>
              </a:rPr>
              <a:t> </a:t>
            </a:r>
            <a:r>
              <a:rPr spc="-14" dirty="0" err="1" smtClean="0">
                <a:latin typeface="+mj-lt"/>
                <a:cs typeface="Verdana"/>
              </a:rPr>
              <a:t>Dirección</a:t>
            </a:r>
            <a:r>
              <a:rPr spc="-14" dirty="0" smtClean="0">
                <a:latin typeface="+mj-lt"/>
                <a:cs typeface="Verdana"/>
              </a:rPr>
              <a:t>,</a:t>
            </a:r>
            <a:r>
              <a:rPr spc="-110" dirty="0" smtClean="0">
                <a:latin typeface="+mj-lt"/>
                <a:cs typeface="Verdana"/>
              </a:rPr>
              <a:t> </a:t>
            </a:r>
            <a:r>
              <a:rPr spc="-36" dirty="0" err="1" smtClean="0">
                <a:latin typeface="+mj-lt"/>
                <a:cs typeface="Verdana"/>
              </a:rPr>
              <a:t>estará</a:t>
            </a:r>
            <a:r>
              <a:rPr spc="-105" dirty="0" smtClean="0">
                <a:latin typeface="+mj-lt"/>
                <a:cs typeface="Verdana"/>
              </a:rPr>
              <a:t> </a:t>
            </a:r>
            <a:r>
              <a:rPr dirty="0" err="1" smtClean="0">
                <a:latin typeface="+mj-lt"/>
                <a:cs typeface="Verdana"/>
              </a:rPr>
              <a:t>integrada</a:t>
            </a:r>
            <a:r>
              <a:rPr spc="-94" dirty="0" smtClean="0">
                <a:latin typeface="+mj-lt"/>
                <a:cs typeface="Verdana"/>
              </a:rPr>
              <a:t> </a:t>
            </a:r>
            <a:r>
              <a:rPr spc="-20" dirty="0" err="1" smtClean="0">
                <a:latin typeface="+mj-lt"/>
                <a:cs typeface="Verdana"/>
              </a:rPr>
              <a:t>por</a:t>
            </a:r>
            <a:r>
              <a:rPr spc="-124" dirty="0" smtClean="0">
                <a:latin typeface="+mj-lt"/>
                <a:cs typeface="Verdana"/>
              </a:rPr>
              <a:t> </a:t>
            </a:r>
            <a:r>
              <a:rPr spc="-85" dirty="0" err="1" smtClean="0">
                <a:latin typeface="+mj-lt"/>
                <a:cs typeface="Verdana"/>
              </a:rPr>
              <a:t>los</a:t>
            </a:r>
            <a:r>
              <a:rPr spc="-121" dirty="0" smtClean="0">
                <a:latin typeface="+mj-lt"/>
                <a:cs typeface="Verdana"/>
              </a:rPr>
              <a:t> </a:t>
            </a:r>
            <a:r>
              <a:rPr spc="30" dirty="0" err="1" smtClean="0">
                <a:latin typeface="+mj-lt"/>
                <a:cs typeface="Verdana"/>
              </a:rPr>
              <a:t>delegados</a:t>
            </a:r>
            <a:r>
              <a:rPr spc="-91" dirty="0" smtClean="0">
                <a:latin typeface="+mj-lt"/>
                <a:cs typeface="Verdana"/>
              </a:rPr>
              <a:t> </a:t>
            </a:r>
            <a:r>
              <a:rPr spc="-41" dirty="0" smtClean="0">
                <a:latin typeface="+mj-lt"/>
                <a:cs typeface="Verdana"/>
              </a:rPr>
              <a:t>de:</a:t>
            </a:r>
            <a:endParaRPr dirty="0" smtClean="0">
              <a:latin typeface="+mj-lt"/>
              <a:cs typeface="Verdana"/>
            </a:endParaRPr>
          </a:p>
          <a:p>
            <a:pPr marL="498488" indent="-172089" algn="just">
              <a:spcBef>
                <a:spcPts val="361"/>
              </a:spcBef>
              <a:buSzPct val="71875"/>
              <a:buAutoNum type="alphaLcParenR"/>
              <a:tabLst>
                <a:tab pos="499123" algn="l"/>
              </a:tabLst>
            </a:pPr>
            <a:r>
              <a:rPr i="1" spc="-146" dirty="0" smtClean="0">
                <a:latin typeface="+mj-lt"/>
                <a:cs typeface="Verdana"/>
              </a:rPr>
              <a:t>El</a:t>
            </a:r>
            <a:r>
              <a:rPr i="1" spc="-121" dirty="0" smtClean="0">
                <a:latin typeface="+mj-lt"/>
                <a:cs typeface="Verdana"/>
              </a:rPr>
              <a:t> </a:t>
            </a:r>
            <a:r>
              <a:rPr i="1" spc="-55" dirty="0" smtClean="0">
                <a:latin typeface="+mj-lt"/>
                <a:cs typeface="Verdana"/>
              </a:rPr>
              <a:t>Director,</a:t>
            </a:r>
            <a:r>
              <a:rPr i="1" spc="-85" dirty="0" smtClean="0">
                <a:latin typeface="+mj-lt"/>
                <a:cs typeface="Verdana"/>
              </a:rPr>
              <a:t> </a:t>
            </a:r>
            <a:r>
              <a:rPr i="1" spc="41" dirty="0" smtClean="0">
                <a:latin typeface="+mj-lt"/>
                <a:cs typeface="Verdana"/>
              </a:rPr>
              <a:t>que</a:t>
            </a:r>
            <a:r>
              <a:rPr i="1" spc="-124" dirty="0" smtClean="0">
                <a:latin typeface="+mj-lt"/>
                <a:cs typeface="Verdana"/>
              </a:rPr>
              <a:t> </a:t>
            </a:r>
            <a:r>
              <a:rPr i="1" spc="-55" dirty="0" err="1" smtClean="0">
                <a:latin typeface="+mj-lt"/>
                <a:cs typeface="Verdana"/>
              </a:rPr>
              <a:t>será</a:t>
            </a:r>
            <a:r>
              <a:rPr i="1" spc="-121" dirty="0" smtClean="0">
                <a:latin typeface="+mj-lt"/>
                <a:cs typeface="Verdana"/>
              </a:rPr>
              <a:t> </a:t>
            </a:r>
            <a:r>
              <a:rPr i="1" spc="20" dirty="0" err="1" smtClean="0">
                <a:latin typeface="+mj-lt"/>
                <a:cs typeface="Verdana"/>
              </a:rPr>
              <a:t>nombrado</a:t>
            </a:r>
            <a:r>
              <a:rPr i="1" spc="-110" dirty="0" smtClean="0">
                <a:latin typeface="+mj-lt"/>
                <a:cs typeface="Verdana"/>
              </a:rPr>
              <a:t> </a:t>
            </a:r>
            <a:r>
              <a:rPr i="1" spc="-20" dirty="0" err="1" smtClean="0">
                <a:latin typeface="+mj-lt"/>
                <a:cs typeface="Verdana"/>
              </a:rPr>
              <a:t>por</a:t>
            </a:r>
            <a:r>
              <a:rPr i="1" spc="-124" dirty="0" smtClean="0">
                <a:latin typeface="+mj-lt"/>
                <a:cs typeface="Verdana"/>
              </a:rPr>
              <a:t> </a:t>
            </a:r>
            <a:r>
              <a:rPr i="1" spc="-20" dirty="0" smtClean="0">
                <a:latin typeface="+mj-lt"/>
                <a:cs typeface="Verdana"/>
              </a:rPr>
              <a:t>el</a:t>
            </a:r>
            <a:r>
              <a:rPr i="1" spc="-121" dirty="0" smtClean="0">
                <a:latin typeface="+mj-lt"/>
                <a:cs typeface="Verdana"/>
              </a:rPr>
              <a:t> </a:t>
            </a:r>
            <a:r>
              <a:rPr i="1" spc="-41" dirty="0" err="1" smtClean="0">
                <a:latin typeface="+mj-lt"/>
                <a:cs typeface="Verdana"/>
              </a:rPr>
              <a:t>Presidente</a:t>
            </a:r>
            <a:r>
              <a:rPr i="1" spc="-80" dirty="0" smtClean="0">
                <a:latin typeface="+mj-lt"/>
                <a:cs typeface="Verdana"/>
              </a:rPr>
              <a:t> </a:t>
            </a:r>
            <a:r>
              <a:rPr i="1" spc="85" dirty="0" smtClean="0">
                <a:latin typeface="+mj-lt"/>
                <a:cs typeface="Verdana"/>
              </a:rPr>
              <a:t>de</a:t>
            </a:r>
            <a:r>
              <a:rPr i="1" spc="-130" dirty="0" smtClean="0">
                <a:latin typeface="+mj-lt"/>
                <a:cs typeface="Verdana"/>
              </a:rPr>
              <a:t> </a:t>
            </a:r>
            <a:r>
              <a:rPr i="1" spc="11" dirty="0" smtClean="0">
                <a:latin typeface="+mj-lt"/>
                <a:cs typeface="Verdana"/>
              </a:rPr>
              <a:t>la</a:t>
            </a:r>
            <a:r>
              <a:rPr i="1" spc="-124" dirty="0" smtClean="0">
                <a:latin typeface="+mj-lt"/>
                <a:cs typeface="Verdana"/>
              </a:rPr>
              <a:t> </a:t>
            </a:r>
            <a:r>
              <a:rPr i="1" spc="-11" dirty="0" err="1" smtClean="0">
                <a:latin typeface="+mj-lt"/>
                <a:cs typeface="Verdana"/>
              </a:rPr>
              <a:t>República</a:t>
            </a:r>
            <a:r>
              <a:rPr i="1" spc="-11" dirty="0" smtClean="0">
                <a:latin typeface="+mj-lt"/>
                <a:cs typeface="Verdana"/>
              </a:rPr>
              <a:t>;</a:t>
            </a:r>
            <a:endParaRPr i="1" dirty="0" smtClean="0">
              <a:latin typeface="+mj-lt"/>
              <a:cs typeface="Verdana"/>
            </a:endParaRPr>
          </a:p>
          <a:p>
            <a:pPr marL="498488" indent="-172089" algn="just">
              <a:buSzPct val="71875"/>
              <a:buAutoNum type="alphaLcParenR"/>
              <a:tabLst>
                <a:tab pos="499123" algn="l"/>
              </a:tabLst>
            </a:pPr>
            <a:r>
              <a:rPr i="1" spc="-66" dirty="0" err="1" smtClean="0">
                <a:latin typeface="+mj-lt"/>
                <a:cs typeface="Verdana"/>
              </a:rPr>
              <a:t>Ministerio</a:t>
            </a:r>
            <a:r>
              <a:rPr i="1" spc="-66" dirty="0" smtClean="0">
                <a:latin typeface="+mj-lt"/>
                <a:cs typeface="Verdana"/>
              </a:rPr>
              <a:t> </a:t>
            </a:r>
            <a:r>
              <a:rPr i="1" spc="85" dirty="0" smtClean="0">
                <a:latin typeface="+mj-lt"/>
                <a:cs typeface="Verdana"/>
              </a:rPr>
              <a:t>de</a:t>
            </a:r>
            <a:r>
              <a:rPr i="1" spc="-135" dirty="0" smtClean="0">
                <a:latin typeface="+mj-lt"/>
                <a:cs typeface="Verdana"/>
              </a:rPr>
              <a:t> </a:t>
            </a:r>
            <a:r>
              <a:rPr i="1" spc="-91" dirty="0" err="1" smtClean="0">
                <a:latin typeface="+mj-lt"/>
                <a:cs typeface="Verdana"/>
              </a:rPr>
              <a:t>Salud</a:t>
            </a:r>
            <a:r>
              <a:rPr i="1" spc="-91" dirty="0" smtClean="0">
                <a:latin typeface="+mj-lt"/>
                <a:cs typeface="Verdana"/>
              </a:rPr>
              <a:t>;</a:t>
            </a:r>
            <a:endParaRPr i="1" dirty="0" smtClean="0">
              <a:latin typeface="+mj-lt"/>
              <a:cs typeface="Verdana"/>
            </a:endParaRPr>
          </a:p>
          <a:p>
            <a:pPr marL="492771" indent="-166374" algn="just">
              <a:buSzPct val="71875"/>
              <a:buAutoNum type="alphaLcParenR"/>
              <a:tabLst>
                <a:tab pos="492771" algn="l"/>
              </a:tabLst>
            </a:pPr>
            <a:r>
              <a:rPr i="1" spc="-66" dirty="0" err="1" smtClean="0">
                <a:latin typeface="+mj-lt"/>
                <a:cs typeface="Verdana"/>
              </a:rPr>
              <a:t>Ministerio</a:t>
            </a:r>
            <a:r>
              <a:rPr i="1" spc="-66" dirty="0" smtClean="0">
                <a:latin typeface="+mj-lt"/>
                <a:cs typeface="Verdana"/>
              </a:rPr>
              <a:t> </a:t>
            </a:r>
            <a:r>
              <a:rPr i="1" spc="85" dirty="0" smtClean="0">
                <a:latin typeface="+mj-lt"/>
                <a:cs typeface="Verdana"/>
              </a:rPr>
              <a:t>de</a:t>
            </a:r>
            <a:r>
              <a:rPr i="1" spc="-135" dirty="0" smtClean="0">
                <a:latin typeface="+mj-lt"/>
                <a:cs typeface="Verdana"/>
              </a:rPr>
              <a:t> </a:t>
            </a:r>
            <a:r>
              <a:rPr i="1" spc="-25" dirty="0" err="1" smtClean="0">
                <a:latin typeface="+mj-lt"/>
                <a:cs typeface="Verdana"/>
              </a:rPr>
              <a:t>Economía</a:t>
            </a:r>
            <a:r>
              <a:rPr i="1" spc="-25" dirty="0" smtClean="0">
                <a:latin typeface="+mj-lt"/>
                <a:cs typeface="Verdana"/>
              </a:rPr>
              <a:t>;</a:t>
            </a:r>
            <a:endParaRPr i="1" dirty="0" smtClean="0">
              <a:latin typeface="+mj-lt"/>
              <a:cs typeface="Verdana"/>
            </a:endParaRPr>
          </a:p>
          <a:p>
            <a:pPr marL="498488" indent="-172089" algn="just">
              <a:buSzPct val="71875"/>
              <a:buAutoNum type="alphaLcParenR"/>
              <a:tabLst>
                <a:tab pos="499123" algn="l"/>
              </a:tabLst>
            </a:pPr>
            <a:r>
              <a:rPr i="1" spc="-14" dirty="0" smtClean="0">
                <a:latin typeface="+mj-lt"/>
                <a:cs typeface="Verdana"/>
              </a:rPr>
              <a:t>La </a:t>
            </a:r>
            <a:r>
              <a:rPr i="1" spc="-36" dirty="0" err="1" smtClean="0">
                <a:latin typeface="+mj-lt"/>
                <a:cs typeface="Verdana"/>
              </a:rPr>
              <a:t>Defensoría</a:t>
            </a:r>
            <a:r>
              <a:rPr i="1" spc="-36" dirty="0" smtClean="0">
                <a:latin typeface="+mj-lt"/>
                <a:cs typeface="Verdana"/>
              </a:rPr>
              <a:t> </a:t>
            </a:r>
            <a:r>
              <a:rPr i="1" spc="14" dirty="0" smtClean="0">
                <a:latin typeface="+mj-lt"/>
                <a:cs typeface="Verdana"/>
              </a:rPr>
              <a:t>del</a:t>
            </a:r>
            <a:r>
              <a:rPr i="1" spc="-325" dirty="0" smtClean="0">
                <a:latin typeface="+mj-lt"/>
                <a:cs typeface="Verdana"/>
              </a:rPr>
              <a:t> </a:t>
            </a:r>
            <a:r>
              <a:rPr i="1" spc="-55" dirty="0" err="1" smtClean="0">
                <a:latin typeface="+mj-lt"/>
                <a:cs typeface="Verdana"/>
              </a:rPr>
              <a:t>Consumidor</a:t>
            </a:r>
            <a:r>
              <a:rPr i="1" spc="-55" dirty="0" smtClean="0">
                <a:latin typeface="+mj-lt"/>
                <a:cs typeface="Verdana"/>
              </a:rPr>
              <a:t>;</a:t>
            </a:r>
            <a:endParaRPr i="1" dirty="0" smtClean="0">
              <a:latin typeface="+mj-lt"/>
              <a:cs typeface="Verdana"/>
            </a:endParaRPr>
          </a:p>
          <a:p>
            <a:pPr marL="494042" indent="-167645" algn="just">
              <a:buSzPct val="71875"/>
              <a:buAutoNum type="alphaLcParenR"/>
              <a:tabLst>
                <a:tab pos="494676" algn="l"/>
              </a:tabLst>
            </a:pPr>
            <a:r>
              <a:rPr i="1" spc="-146" dirty="0" smtClean="0">
                <a:latin typeface="+mj-lt"/>
                <a:cs typeface="Verdana"/>
              </a:rPr>
              <a:t>El </a:t>
            </a:r>
            <a:r>
              <a:rPr i="1" spc="-105" dirty="0" err="1" smtClean="0">
                <a:latin typeface="+mj-lt"/>
                <a:cs typeface="Verdana"/>
              </a:rPr>
              <a:t>Instituto</a:t>
            </a:r>
            <a:r>
              <a:rPr i="1" spc="-105" dirty="0" smtClean="0">
                <a:latin typeface="+mj-lt"/>
                <a:cs typeface="Verdana"/>
              </a:rPr>
              <a:t> </a:t>
            </a:r>
            <a:r>
              <a:rPr i="1" spc="-14" dirty="0" err="1" smtClean="0">
                <a:latin typeface="+mj-lt"/>
                <a:cs typeface="Verdana"/>
              </a:rPr>
              <a:t>Salvadoreño</a:t>
            </a:r>
            <a:r>
              <a:rPr i="1" spc="-14" dirty="0" smtClean="0">
                <a:latin typeface="+mj-lt"/>
                <a:cs typeface="Verdana"/>
              </a:rPr>
              <a:t> </a:t>
            </a:r>
            <a:r>
              <a:rPr i="1" spc="14" dirty="0" smtClean="0">
                <a:latin typeface="+mj-lt"/>
                <a:cs typeface="Verdana"/>
              </a:rPr>
              <a:t>del </a:t>
            </a:r>
            <a:r>
              <a:rPr i="1" spc="-60" dirty="0" err="1" smtClean="0">
                <a:latin typeface="+mj-lt"/>
                <a:cs typeface="Verdana"/>
              </a:rPr>
              <a:t>Seguro</a:t>
            </a:r>
            <a:r>
              <a:rPr i="1" spc="-315" dirty="0" smtClean="0">
                <a:latin typeface="+mj-lt"/>
                <a:cs typeface="Verdana"/>
              </a:rPr>
              <a:t> </a:t>
            </a:r>
            <a:r>
              <a:rPr i="1" spc="-66" dirty="0" smtClean="0">
                <a:latin typeface="+mj-lt"/>
                <a:cs typeface="Verdana"/>
              </a:rPr>
              <a:t>Social;</a:t>
            </a:r>
            <a:endParaRPr i="1" dirty="0" smtClean="0">
              <a:latin typeface="+mj-lt"/>
              <a:cs typeface="Verdana"/>
            </a:endParaRPr>
          </a:p>
          <a:p>
            <a:pPr marL="438795" indent="-112398" algn="just">
              <a:buSzPct val="71875"/>
              <a:buAutoNum type="alphaLcParenR"/>
              <a:tabLst>
                <a:tab pos="439431" algn="l"/>
              </a:tabLst>
            </a:pPr>
            <a:r>
              <a:rPr i="1" spc="-66" dirty="0" err="1" smtClean="0">
                <a:latin typeface="+mj-lt"/>
                <a:cs typeface="Verdana"/>
              </a:rPr>
              <a:t>Ministerio</a:t>
            </a:r>
            <a:r>
              <a:rPr i="1" spc="-66" dirty="0" smtClean="0">
                <a:latin typeface="+mj-lt"/>
                <a:cs typeface="Verdana"/>
              </a:rPr>
              <a:t> </a:t>
            </a:r>
            <a:r>
              <a:rPr i="1" spc="85" dirty="0" smtClean="0">
                <a:latin typeface="+mj-lt"/>
                <a:cs typeface="Verdana"/>
              </a:rPr>
              <a:t>de</a:t>
            </a:r>
            <a:r>
              <a:rPr i="1" spc="-135" dirty="0" smtClean="0">
                <a:latin typeface="+mj-lt"/>
                <a:cs typeface="Verdana"/>
              </a:rPr>
              <a:t> </a:t>
            </a:r>
            <a:r>
              <a:rPr i="1" spc="5" dirty="0" smtClean="0">
                <a:latin typeface="+mj-lt"/>
                <a:cs typeface="Verdana"/>
              </a:rPr>
              <a:t>Hacienda;</a:t>
            </a:r>
            <a:endParaRPr i="1" dirty="0" smtClean="0">
              <a:latin typeface="+mj-lt"/>
              <a:cs typeface="Verdana"/>
            </a:endParaRPr>
          </a:p>
          <a:p>
            <a:pPr marL="497219" indent="-170818" algn="just">
              <a:buSzPct val="71875"/>
              <a:buAutoNum type="alphaLcParenR"/>
              <a:tabLst>
                <a:tab pos="497852" algn="l"/>
              </a:tabLst>
            </a:pPr>
            <a:r>
              <a:rPr i="1" spc="-44" dirty="0" smtClean="0">
                <a:latin typeface="+mj-lt"/>
                <a:cs typeface="Verdana"/>
              </a:rPr>
              <a:t>Universidad</a:t>
            </a:r>
            <a:r>
              <a:rPr i="1" spc="-100" dirty="0" smtClean="0">
                <a:latin typeface="+mj-lt"/>
                <a:cs typeface="Verdana"/>
              </a:rPr>
              <a:t> </a:t>
            </a:r>
            <a:r>
              <a:rPr i="1" spc="85" dirty="0" smtClean="0">
                <a:latin typeface="+mj-lt"/>
                <a:cs typeface="Verdana"/>
              </a:rPr>
              <a:t>de</a:t>
            </a:r>
            <a:r>
              <a:rPr i="1" spc="-114" dirty="0" smtClean="0">
                <a:latin typeface="+mj-lt"/>
                <a:cs typeface="Verdana"/>
              </a:rPr>
              <a:t> </a:t>
            </a:r>
            <a:r>
              <a:rPr i="1" spc="-146" dirty="0" smtClean="0">
                <a:latin typeface="+mj-lt"/>
                <a:cs typeface="Verdana"/>
              </a:rPr>
              <a:t>El</a:t>
            </a:r>
            <a:r>
              <a:rPr i="1" spc="-121" dirty="0" smtClean="0">
                <a:latin typeface="+mj-lt"/>
                <a:cs typeface="Verdana"/>
              </a:rPr>
              <a:t> </a:t>
            </a:r>
            <a:r>
              <a:rPr i="1" spc="-36" dirty="0" smtClean="0">
                <a:latin typeface="+mj-lt"/>
                <a:cs typeface="Verdana"/>
              </a:rPr>
              <a:t>Salvador</a:t>
            </a:r>
            <a:r>
              <a:rPr i="1" spc="-135" dirty="0" smtClean="0">
                <a:latin typeface="+mj-lt"/>
                <a:cs typeface="Verdana"/>
              </a:rPr>
              <a:t> </a:t>
            </a:r>
            <a:r>
              <a:rPr i="1" spc="-20" dirty="0" err="1" smtClean="0">
                <a:latin typeface="+mj-lt"/>
                <a:cs typeface="Verdana"/>
              </a:rPr>
              <a:t>por</a:t>
            </a:r>
            <a:r>
              <a:rPr i="1" spc="-124" dirty="0" smtClean="0">
                <a:latin typeface="+mj-lt"/>
                <a:cs typeface="Verdana"/>
              </a:rPr>
              <a:t> </a:t>
            </a:r>
            <a:r>
              <a:rPr i="1" spc="36" dirty="0" smtClean="0">
                <a:latin typeface="+mj-lt"/>
                <a:cs typeface="Verdana"/>
              </a:rPr>
              <a:t>derecho</a:t>
            </a:r>
            <a:r>
              <a:rPr i="1" spc="-91" dirty="0" smtClean="0">
                <a:latin typeface="+mj-lt"/>
                <a:cs typeface="Verdana"/>
              </a:rPr>
              <a:t> </a:t>
            </a:r>
            <a:r>
              <a:rPr i="1" spc="-44" dirty="0" err="1" smtClean="0">
                <a:latin typeface="+mj-lt"/>
                <a:cs typeface="Verdana"/>
              </a:rPr>
              <a:t>propio</a:t>
            </a:r>
            <a:r>
              <a:rPr i="1" spc="-44" dirty="0" smtClean="0">
                <a:latin typeface="+mj-lt"/>
                <a:cs typeface="Verdana"/>
              </a:rPr>
              <a:t>;</a:t>
            </a:r>
            <a:r>
              <a:rPr i="1" spc="-121" dirty="0" smtClean="0">
                <a:latin typeface="+mj-lt"/>
                <a:cs typeface="Verdana"/>
              </a:rPr>
              <a:t> </a:t>
            </a:r>
            <a:r>
              <a:rPr i="1" spc="-94" dirty="0" smtClean="0">
                <a:latin typeface="+mj-lt"/>
                <a:cs typeface="Verdana"/>
              </a:rPr>
              <a:t>y</a:t>
            </a:r>
            <a:endParaRPr i="1" dirty="0" smtClean="0">
              <a:latin typeface="+mj-lt"/>
              <a:cs typeface="Verdana"/>
            </a:endParaRPr>
          </a:p>
          <a:p>
            <a:pPr marL="486420" indent="-160023" algn="just">
              <a:spcBef>
                <a:spcPts val="5"/>
              </a:spcBef>
              <a:buSzPct val="71875"/>
              <a:buAutoNum type="alphaLcParenR"/>
              <a:tabLst>
                <a:tab pos="487057" algn="l"/>
              </a:tabLst>
            </a:pPr>
            <a:r>
              <a:rPr i="1" spc="-44" dirty="0" smtClean="0">
                <a:latin typeface="+mj-lt"/>
                <a:cs typeface="Verdana"/>
              </a:rPr>
              <a:t>Uno</a:t>
            </a:r>
            <a:r>
              <a:rPr i="1" spc="-91" dirty="0" smtClean="0">
                <a:latin typeface="+mj-lt"/>
                <a:cs typeface="Verdana"/>
              </a:rPr>
              <a:t> </a:t>
            </a:r>
            <a:r>
              <a:rPr i="1" spc="36" dirty="0" err="1" smtClean="0">
                <a:latin typeface="+mj-lt"/>
                <a:cs typeface="Verdana"/>
              </a:rPr>
              <a:t>electo</a:t>
            </a:r>
            <a:r>
              <a:rPr i="1" spc="-110" dirty="0" smtClean="0">
                <a:latin typeface="+mj-lt"/>
                <a:cs typeface="Verdana"/>
              </a:rPr>
              <a:t> </a:t>
            </a:r>
            <a:r>
              <a:rPr i="1" spc="-41" dirty="0" smtClean="0">
                <a:latin typeface="+mj-lt"/>
                <a:cs typeface="Verdana"/>
              </a:rPr>
              <a:t>entre</a:t>
            </a:r>
            <a:r>
              <a:rPr i="1" spc="-100" dirty="0" smtClean="0">
                <a:latin typeface="+mj-lt"/>
                <a:cs typeface="Verdana"/>
              </a:rPr>
              <a:t> </a:t>
            </a:r>
            <a:r>
              <a:rPr i="1" spc="-66" dirty="0" smtClean="0">
                <a:latin typeface="+mj-lt"/>
                <a:cs typeface="Verdana"/>
              </a:rPr>
              <a:t>las</a:t>
            </a:r>
            <a:r>
              <a:rPr i="1" spc="-140" dirty="0" smtClean="0">
                <a:latin typeface="+mj-lt"/>
                <a:cs typeface="Verdana"/>
              </a:rPr>
              <a:t> </a:t>
            </a:r>
            <a:r>
              <a:rPr i="1" spc="-44" dirty="0" err="1" smtClean="0">
                <a:latin typeface="+mj-lt"/>
                <a:cs typeface="Verdana"/>
              </a:rPr>
              <a:t>universidades</a:t>
            </a:r>
            <a:r>
              <a:rPr i="1" spc="-100" dirty="0" smtClean="0">
                <a:latin typeface="+mj-lt"/>
                <a:cs typeface="Verdana"/>
              </a:rPr>
              <a:t> </a:t>
            </a:r>
            <a:r>
              <a:rPr i="1" spc="-20" dirty="0" err="1" smtClean="0">
                <a:latin typeface="+mj-lt"/>
                <a:cs typeface="Verdana"/>
              </a:rPr>
              <a:t>privadas</a:t>
            </a:r>
            <a:r>
              <a:rPr i="1" spc="-140" dirty="0" smtClean="0">
                <a:latin typeface="+mj-lt"/>
                <a:cs typeface="Verdana"/>
              </a:rPr>
              <a:t> </a:t>
            </a:r>
            <a:r>
              <a:rPr i="1" spc="75" dirty="0" smtClean="0">
                <a:latin typeface="+mj-lt"/>
                <a:cs typeface="Verdana"/>
              </a:rPr>
              <a:t>con</a:t>
            </a:r>
            <a:r>
              <a:rPr i="1" spc="-121" dirty="0" smtClean="0">
                <a:latin typeface="+mj-lt"/>
                <a:cs typeface="Verdana"/>
              </a:rPr>
              <a:t> </a:t>
            </a:r>
            <a:r>
              <a:rPr i="1" spc="-41" dirty="0" err="1" smtClean="0">
                <a:latin typeface="+mj-lt"/>
                <a:cs typeface="Verdana"/>
              </a:rPr>
              <a:t>carreras</a:t>
            </a:r>
            <a:r>
              <a:rPr i="1" spc="-94" dirty="0" smtClean="0">
                <a:latin typeface="+mj-lt"/>
                <a:cs typeface="Verdana"/>
              </a:rPr>
              <a:t> </a:t>
            </a:r>
            <a:r>
              <a:rPr i="1" spc="-41" dirty="0" err="1" smtClean="0">
                <a:latin typeface="+mj-lt"/>
                <a:cs typeface="Verdana"/>
              </a:rPr>
              <a:t>afines</a:t>
            </a:r>
            <a:r>
              <a:rPr i="1" spc="-121" dirty="0" smtClean="0">
                <a:latin typeface="+mj-lt"/>
                <a:cs typeface="Verdana"/>
              </a:rPr>
              <a:t> </a:t>
            </a:r>
            <a:r>
              <a:rPr i="1" spc="124" dirty="0" smtClean="0">
                <a:latin typeface="+mj-lt"/>
                <a:cs typeface="Verdana"/>
              </a:rPr>
              <a:t>a</a:t>
            </a:r>
            <a:r>
              <a:rPr i="1" spc="-124" dirty="0" smtClean="0">
                <a:latin typeface="+mj-lt"/>
                <a:cs typeface="Verdana"/>
              </a:rPr>
              <a:t> </a:t>
            </a:r>
            <a:r>
              <a:rPr i="1" spc="11" dirty="0" smtClean="0">
                <a:latin typeface="+mj-lt"/>
                <a:cs typeface="Verdana"/>
              </a:rPr>
              <a:t>la</a:t>
            </a:r>
            <a:r>
              <a:rPr i="1" spc="-146" dirty="0" smtClean="0">
                <a:latin typeface="+mj-lt"/>
                <a:cs typeface="Verdana"/>
              </a:rPr>
              <a:t> </a:t>
            </a:r>
            <a:r>
              <a:rPr i="1" spc="-50" dirty="0" err="1" smtClean="0">
                <a:latin typeface="+mj-lt"/>
                <a:cs typeface="Verdana"/>
              </a:rPr>
              <a:t>salud</a:t>
            </a:r>
            <a:r>
              <a:rPr i="1" spc="-50" dirty="0" smtClean="0">
                <a:latin typeface="+mj-lt"/>
                <a:cs typeface="Verdana"/>
              </a:rPr>
              <a:t>.</a:t>
            </a:r>
            <a:endParaRPr i="1" dirty="0" smtClean="0">
              <a:latin typeface="+mj-lt"/>
              <a:cs typeface="Verdana"/>
            </a:endParaRPr>
          </a:p>
          <a:p>
            <a:pPr marL="12701" algn="just">
              <a:spcBef>
                <a:spcPts val="601"/>
              </a:spcBef>
            </a:pPr>
            <a:r>
              <a:rPr lang="es-SV" i="1" spc="-100" dirty="0" smtClean="0">
                <a:latin typeface="+mj-lt"/>
                <a:cs typeface="Verdana"/>
              </a:rPr>
              <a:t>       </a:t>
            </a:r>
            <a:r>
              <a:rPr i="1" spc="-100" dirty="0" smtClean="0">
                <a:latin typeface="+mj-lt"/>
                <a:cs typeface="Verdana"/>
              </a:rPr>
              <a:t>Un </a:t>
            </a:r>
            <a:r>
              <a:rPr i="1" spc="-44" dirty="0" smtClean="0">
                <a:latin typeface="+mj-lt"/>
                <a:cs typeface="Verdana"/>
              </a:rPr>
              <a:t>Director</a:t>
            </a:r>
            <a:r>
              <a:rPr i="1" spc="-85" dirty="0" smtClean="0">
                <a:latin typeface="+mj-lt"/>
                <a:cs typeface="Verdana"/>
              </a:rPr>
              <a:t> </a:t>
            </a:r>
            <a:r>
              <a:rPr i="1" spc="-41" dirty="0" err="1" smtClean="0">
                <a:latin typeface="+mj-lt"/>
                <a:cs typeface="Verdana"/>
              </a:rPr>
              <a:t>Ejecutivo</a:t>
            </a:r>
            <a:r>
              <a:rPr i="1" spc="-110" dirty="0" smtClean="0">
                <a:latin typeface="+mj-lt"/>
                <a:cs typeface="Verdana"/>
              </a:rPr>
              <a:t> </a:t>
            </a:r>
            <a:r>
              <a:rPr i="1" spc="41" dirty="0" smtClean="0">
                <a:latin typeface="+mj-lt"/>
                <a:cs typeface="Verdana"/>
              </a:rPr>
              <a:t>que</a:t>
            </a:r>
            <a:r>
              <a:rPr i="1" spc="-121" dirty="0" smtClean="0">
                <a:latin typeface="+mj-lt"/>
                <a:cs typeface="Verdana"/>
              </a:rPr>
              <a:t> </a:t>
            </a:r>
            <a:r>
              <a:rPr i="1" spc="-55" dirty="0" err="1" smtClean="0">
                <a:latin typeface="+mj-lt"/>
                <a:cs typeface="Verdana"/>
              </a:rPr>
              <a:t>será</a:t>
            </a:r>
            <a:r>
              <a:rPr i="1" spc="-121" dirty="0" smtClean="0">
                <a:latin typeface="+mj-lt"/>
                <a:cs typeface="Verdana"/>
              </a:rPr>
              <a:t> </a:t>
            </a:r>
            <a:r>
              <a:rPr i="1" spc="20" dirty="0" err="1" smtClean="0">
                <a:latin typeface="+mj-lt"/>
                <a:cs typeface="Verdana"/>
              </a:rPr>
              <a:t>nombrado</a:t>
            </a:r>
            <a:r>
              <a:rPr i="1" spc="-110" dirty="0" smtClean="0">
                <a:latin typeface="+mj-lt"/>
                <a:cs typeface="Verdana"/>
              </a:rPr>
              <a:t> </a:t>
            </a:r>
            <a:r>
              <a:rPr i="1" spc="-20" dirty="0" err="1" smtClean="0">
                <a:latin typeface="+mj-lt"/>
                <a:cs typeface="Verdana"/>
              </a:rPr>
              <a:t>por</a:t>
            </a:r>
            <a:r>
              <a:rPr i="1" spc="-110" dirty="0" smtClean="0">
                <a:latin typeface="+mj-lt"/>
                <a:cs typeface="Verdana"/>
              </a:rPr>
              <a:t> </a:t>
            </a:r>
            <a:r>
              <a:rPr i="1" spc="-85" dirty="0" err="1" smtClean="0">
                <a:latin typeface="+mj-lt"/>
                <a:cs typeface="Verdana"/>
              </a:rPr>
              <a:t>los</a:t>
            </a:r>
            <a:r>
              <a:rPr i="1" spc="-124" dirty="0" smtClean="0">
                <a:latin typeface="+mj-lt"/>
                <a:cs typeface="Verdana"/>
              </a:rPr>
              <a:t> </a:t>
            </a:r>
            <a:r>
              <a:rPr i="1" spc="-44" dirty="0" err="1" smtClean="0">
                <a:latin typeface="+mj-lt"/>
                <a:cs typeface="Verdana"/>
              </a:rPr>
              <a:t>integrantes</a:t>
            </a:r>
            <a:r>
              <a:rPr i="1" spc="-80" dirty="0" smtClean="0">
                <a:latin typeface="+mj-lt"/>
                <a:cs typeface="Verdana"/>
              </a:rPr>
              <a:t> </a:t>
            </a:r>
            <a:r>
              <a:rPr i="1" spc="85" dirty="0" smtClean="0">
                <a:latin typeface="+mj-lt"/>
                <a:cs typeface="Verdana"/>
              </a:rPr>
              <a:t>de</a:t>
            </a:r>
            <a:r>
              <a:rPr i="1" spc="-114" dirty="0" smtClean="0">
                <a:latin typeface="+mj-lt"/>
                <a:cs typeface="Verdana"/>
              </a:rPr>
              <a:t> </a:t>
            </a:r>
            <a:r>
              <a:rPr i="1" spc="11" dirty="0" smtClean="0">
                <a:latin typeface="+mj-lt"/>
                <a:cs typeface="Verdana"/>
              </a:rPr>
              <a:t>la</a:t>
            </a:r>
            <a:r>
              <a:rPr i="1" spc="-146" dirty="0" smtClean="0">
                <a:latin typeface="+mj-lt"/>
                <a:cs typeface="Verdana"/>
              </a:rPr>
              <a:t> </a:t>
            </a:r>
            <a:r>
              <a:rPr i="1" spc="-14" dirty="0" err="1" smtClean="0">
                <a:latin typeface="+mj-lt"/>
                <a:cs typeface="Verdana"/>
              </a:rPr>
              <a:t>Dirección</a:t>
            </a:r>
            <a:r>
              <a:rPr lang="es-SV" i="1" spc="-14" dirty="0" smtClean="0">
                <a:latin typeface="+mj-lt"/>
                <a:cs typeface="Verdana"/>
              </a:rPr>
              <a:t>.</a:t>
            </a:r>
            <a:endParaRPr i="1" dirty="0" smtClean="0">
              <a:latin typeface="+mj-lt"/>
              <a:cs typeface="Verdana"/>
            </a:endParaRPr>
          </a:p>
          <a:p>
            <a:pPr marL="12701" marR="1156999" algn="just">
              <a:spcBef>
                <a:spcPts val="359"/>
              </a:spcBef>
            </a:pPr>
            <a:endParaRPr lang="es-SV" spc="-100" dirty="0" smtClean="0">
              <a:latin typeface="+mj-lt"/>
              <a:cs typeface="Verdana"/>
            </a:endParaRPr>
          </a:p>
          <a:p>
            <a:pPr marL="12701" marR="1156999" algn="just">
              <a:spcBef>
                <a:spcPts val="359"/>
              </a:spcBef>
            </a:pPr>
            <a:r>
              <a:rPr spc="-100" dirty="0" smtClean="0">
                <a:latin typeface="+mj-lt"/>
                <a:cs typeface="Verdana"/>
              </a:rPr>
              <a:t>Los</a:t>
            </a:r>
            <a:r>
              <a:rPr spc="-121" dirty="0" smtClean="0">
                <a:latin typeface="+mj-lt"/>
                <a:cs typeface="Verdana"/>
              </a:rPr>
              <a:t> </a:t>
            </a:r>
            <a:r>
              <a:rPr spc="11" dirty="0" err="1" smtClean="0">
                <a:latin typeface="+mj-lt"/>
                <a:cs typeface="Verdana"/>
              </a:rPr>
              <a:t>acuerdos</a:t>
            </a:r>
            <a:r>
              <a:rPr spc="-80" dirty="0" smtClean="0">
                <a:latin typeface="+mj-lt"/>
                <a:cs typeface="Verdana"/>
              </a:rPr>
              <a:t> </a:t>
            </a:r>
            <a:r>
              <a:rPr spc="-94" dirty="0" smtClean="0">
                <a:latin typeface="+mj-lt"/>
                <a:cs typeface="Verdana"/>
              </a:rPr>
              <a:t>y</a:t>
            </a:r>
            <a:r>
              <a:rPr spc="-124" dirty="0" smtClean="0">
                <a:latin typeface="+mj-lt"/>
                <a:cs typeface="Verdana"/>
              </a:rPr>
              <a:t> </a:t>
            </a:r>
            <a:r>
              <a:rPr spc="-41" dirty="0" err="1" smtClean="0">
                <a:latin typeface="+mj-lt"/>
                <a:cs typeface="Verdana"/>
              </a:rPr>
              <a:t>resoluciones</a:t>
            </a:r>
            <a:r>
              <a:rPr spc="-94" dirty="0" smtClean="0">
                <a:latin typeface="+mj-lt"/>
                <a:cs typeface="Verdana"/>
              </a:rPr>
              <a:t> </a:t>
            </a:r>
            <a:r>
              <a:rPr spc="-69" dirty="0" smtClean="0">
                <a:latin typeface="+mj-lt"/>
                <a:cs typeface="Verdana"/>
              </a:rPr>
              <a:t>se</a:t>
            </a:r>
            <a:r>
              <a:rPr spc="-124" dirty="0" smtClean="0">
                <a:latin typeface="+mj-lt"/>
                <a:cs typeface="Verdana"/>
              </a:rPr>
              <a:t> </a:t>
            </a:r>
            <a:r>
              <a:rPr spc="30" dirty="0" err="1" smtClean="0">
                <a:latin typeface="+mj-lt"/>
                <a:cs typeface="Verdana"/>
              </a:rPr>
              <a:t>adoptarán</a:t>
            </a:r>
            <a:r>
              <a:rPr spc="-110" dirty="0" smtClean="0">
                <a:latin typeface="+mj-lt"/>
                <a:cs typeface="Verdana"/>
              </a:rPr>
              <a:t> </a:t>
            </a:r>
            <a:r>
              <a:rPr spc="-20" dirty="0" err="1" smtClean="0">
                <a:latin typeface="+mj-lt"/>
                <a:cs typeface="Verdana"/>
              </a:rPr>
              <a:t>por</a:t>
            </a:r>
            <a:r>
              <a:rPr spc="-124" dirty="0" smtClean="0">
                <a:latin typeface="+mj-lt"/>
                <a:cs typeface="Verdana"/>
              </a:rPr>
              <a:t> </a:t>
            </a:r>
            <a:r>
              <a:rPr spc="-20" dirty="0" err="1" smtClean="0">
                <a:latin typeface="+mj-lt"/>
                <a:cs typeface="Verdana"/>
              </a:rPr>
              <a:t>mayoría</a:t>
            </a:r>
            <a:r>
              <a:rPr spc="-130" dirty="0" smtClean="0">
                <a:latin typeface="+mj-lt"/>
                <a:cs typeface="Verdana"/>
              </a:rPr>
              <a:t> </a:t>
            </a:r>
            <a:r>
              <a:rPr spc="-55" dirty="0" smtClean="0">
                <a:latin typeface="+mj-lt"/>
                <a:cs typeface="Verdana"/>
              </a:rPr>
              <a:t>simple</a:t>
            </a:r>
            <a:r>
              <a:rPr spc="-135" dirty="0" smtClean="0">
                <a:latin typeface="+mj-lt"/>
                <a:cs typeface="Verdana"/>
              </a:rPr>
              <a:t> </a:t>
            </a:r>
            <a:r>
              <a:rPr spc="-94" dirty="0" smtClean="0">
                <a:latin typeface="+mj-lt"/>
                <a:cs typeface="Verdana"/>
              </a:rPr>
              <a:t>y</a:t>
            </a:r>
            <a:r>
              <a:rPr spc="-124" dirty="0" smtClean="0">
                <a:latin typeface="+mj-lt"/>
                <a:cs typeface="Verdana"/>
              </a:rPr>
              <a:t> </a:t>
            </a:r>
            <a:r>
              <a:rPr spc="20" dirty="0" err="1" smtClean="0">
                <a:latin typeface="+mj-lt"/>
                <a:cs typeface="Verdana"/>
              </a:rPr>
              <a:t>en</a:t>
            </a:r>
            <a:r>
              <a:rPr spc="-121" dirty="0" smtClean="0">
                <a:latin typeface="+mj-lt"/>
                <a:cs typeface="Verdana"/>
              </a:rPr>
              <a:t> </a:t>
            </a:r>
            <a:r>
              <a:rPr spc="44" dirty="0" err="1" smtClean="0">
                <a:latin typeface="+mj-lt"/>
                <a:cs typeface="Verdana"/>
              </a:rPr>
              <a:t>caso</a:t>
            </a:r>
            <a:r>
              <a:rPr spc="-114" dirty="0" smtClean="0">
                <a:latin typeface="+mj-lt"/>
                <a:cs typeface="Verdana"/>
              </a:rPr>
              <a:t> </a:t>
            </a:r>
            <a:r>
              <a:rPr spc="85" dirty="0" smtClean="0">
                <a:latin typeface="+mj-lt"/>
                <a:cs typeface="Verdana"/>
              </a:rPr>
              <a:t>de</a:t>
            </a:r>
            <a:r>
              <a:rPr spc="-85" dirty="0" smtClean="0">
                <a:latin typeface="+mj-lt"/>
                <a:cs typeface="Verdana"/>
              </a:rPr>
              <a:t> </a:t>
            </a:r>
            <a:r>
              <a:rPr spc="36" dirty="0" err="1" smtClean="0">
                <a:latin typeface="+mj-lt"/>
                <a:cs typeface="Verdana"/>
              </a:rPr>
              <a:t>empate</a:t>
            </a:r>
            <a:r>
              <a:rPr lang="es-SV" spc="36" dirty="0">
                <a:latin typeface="+mj-lt"/>
                <a:cs typeface="Verdana"/>
              </a:rPr>
              <a:t> </a:t>
            </a:r>
            <a:r>
              <a:rPr spc="-25" dirty="0" smtClean="0">
                <a:latin typeface="+mj-lt"/>
                <a:cs typeface="Verdana"/>
              </a:rPr>
              <a:t>el</a:t>
            </a:r>
            <a:r>
              <a:rPr spc="-114" dirty="0" smtClean="0">
                <a:latin typeface="+mj-lt"/>
                <a:cs typeface="Verdana"/>
              </a:rPr>
              <a:t> </a:t>
            </a:r>
            <a:r>
              <a:rPr spc="-44" dirty="0" smtClean="0">
                <a:latin typeface="+mj-lt"/>
                <a:cs typeface="Verdana"/>
              </a:rPr>
              <a:t>Director</a:t>
            </a:r>
            <a:r>
              <a:rPr spc="-91" dirty="0" smtClean="0">
                <a:latin typeface="+mj-lt"/>
                <a:cs typeface="Verdana"/>
              </a:rPr>
              <a:t> </a:t>
            </a:r>
            <a:r>
              <a:rPr spc="85" dirty="0" smtClean="0">
                <a:latin typeface="+mj-lt"/>
                <a:cs typeface="Verdana"/>
              </a:rPr>
              <a:t>de</a:t>
            </a:r>
            <a:r>
              <a:rPr spc="-114" dirty="0" smtClean="0">
                <a:latin typeface="+mj-lt"/>
                <a:cs typeface="Verdana"/>
              </a:rPr>
              <a:t> </a:t>
            </a:r>
            <a:r>
              <a:rPr spc="11" dirty="0" smtClean="0">
                <a:latin typeface="+mj-lt"/>
                <a:cs typeface="Verdana"/>
              </a:rPr>
              <a:t>la</a:t>
            </a:r>
            <a:r>
              <a:rPr spc="-146" dirty="0" smtClean="0">
                <a:latin typeface="+mj-lt"/>
                <a:cs typeface="Verdana"/>
              </a:rPr>
              <a:t> </a:t>
            </a:r>
            <a:r>
              <a:rPr dirty="0" err="1" smtClean="0">
                <a:latin typeface="+mj-lt"/>
                <a:cs typeface="Verdana"/>
              </a:rPr>
              <a:t>Dirección</a:t>
            </a:r>
            <a:r>
              <a:rPr spc="-94" dirty="0" smtClean="0">
                <a:latin typeface="+mj-lt"/>
                <a:cs typeface="Verdana"/>
              </a:rPr>
              <a:t> </a:t>
            </a:r>
            <a:r>
              <a:rPr spc="-11" dirty="0" err="1" smtClean="0">
                <a:latin typeface="+mj-lt"/>
                <a:cs typeface="Verdana"/>
              </a:rPr>
              <a:t>tendrá</a:t>
            </a:r>
            <a:r>
              <a:rPr spc="-100" dirty="0" smtClean="0">
                <a:latin typeface="+mj-lt"/>
                <a:cs typeface="Verdana"/>
              </a:rPr>
              <a:t> </a:t>
            </a:r>
            <a:r>
              <a:rPr dirty="0" err="1" smtClean="0">
                <a:latin typeface="+mj-lt"/>
                <a:cs typeface="Verdana"/>
              </a:rPr>
              <a:t>voto</a:t>
            </a:r>
            <a:r>
              <a:rPr spc="-121" dirty="0" smtClean="0">
                <a:latin typeface="+mj-lt"/>
                <a:cs typeface="Verdana"/>
              </a:rPr>
              <a:t> </a:t>
            </a:r>
            <a:r>
              <a:rPr spc="25" dirty="0" err="1" smtClean="0">
                <a:latin typeface="+mj-lt"/>
                <a:cs typeface="Verdana"/>
              </a:rPr>
              <a:t>calificado</a:t>
            </a:r>
            <a:r>
              <a:rPr spc="25" dirty="0" smtClean="0">
                <a:latin typeface="+mj-lt"/>
                <a:cs typeface="Verdana"/>
              </a:rPr>
              <a:t>.</a:t>
            </a:r>
            <a:endParaRPr dirty="0">
              <a:latin typeface="+mj-lt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1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 smtClean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28883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3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:8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205" y="199999"/>
            <a:ext cx="9174988" cy="10140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1" marR="5081" indent="88268" algn="ctr">
              <a:lnSpc>
                <a:spcPts val="3890"/>
              </a:lnSpc>
              <a:spcBef>
                <a:spcPts val="585"/>
              </a:spcBef>
            </a:pPr>
            <a:r>
              <a:rPr lang="es-SV" sz="2400" b="1" spc="-171" dirty="0" smtClean="0"/>
              <a:t>Unidad de Control de Calidad en el Pre y Post Registro de Medicamentos</a:t>
            </a:r>
            <a:endParaRPr sz="2400" b="1" spc="-121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1233044" y="1831412"/>
            <a:ext cx="9748837" cy="3853126"/>
          </a:xfrm>
        </p:spPr>
        <p:txBody>
          <a:bodyPr/>
          <a:lstStyle/>
          <a:p>
            <a:pPr algn="just"/>
            <a:r>
              <a:rPr lang="es-SV" sz="1800" dirty="0" smtClean="0">
                <a:solidFill>
                  <a:schemeClr val="tx1"/>
                </a:solidFill>
                <a:latin typeface="+mj-lt"/>
              </a:rPr>
              <a:t>Tiene por objetivo verificar </a:t>
            </a:r>
            <a:r>
              <a:rPr lang="es-SV" sz="1800" dirty="0">
                <a:solidFill>
                  <a:schemeClr val="tx1"/>
                </a:solidFill>
                <a:latin typeface="+mj-lt"/>
              </a:rPr>
              <a:t>la calidad y seguridad de los medicamentos, productos afines e insumos médicos que se fabrican, importan y comercializan a nivel nacional tomando en cuenta el riesgo sanitario, conforme a normas nacionales e </a:t>
            </a:r>
            <a:r>
              <a:rPr lang="es-SV" sz="1800" dirty="0" smtClean="0">
                <a:solidFill>
                  <a:schemeClr val="tx1"/>
                </a:solidFill>
                <a:latin typeface="+mj-lt"/>
              </a:rPr>
              <a:t>internacionales.</a:t>
            </a:r>
          </a:p>
          <a:p>
            <a:pPr algn="just"/>
            <a:endParaRPr lang="es-SV" sz="1800" dirty="0">
              <a:solidFill>
                <a:schemeClr val="tx1"/>
              </a:solidFill>
              <a:latin typeface="+mj-lt"/>
            </a:endParaRPr>
          </a:p>
          <a:p>
            <a:pPr marL="12701" algn="just"/>
            <a:r>
              <a:rPr lang="es-SV" sz="1800" spc="-14" dirty="0">
                <a:solidFill>
                  <a:schemeClr val="tx1"/>
                </a:solidFill>
                <a:latin typeface="+mj-lt"/>
              </a:rPr>
              <a:t>Algunas </a:t>
            </a:r>
            <a:r>
              <a:rPr lang="es-SV" sz="1800" spc="80" dirty="0">
                <a:solidFill>
                  <a:schemeClr val="tx1"/>
                </a:solidFill>
                <a:latin typeface="+mj-lt"/>
              </a:rPr>
              <a:t>de</a:t>
            </a:r>
            <a:r>
              <a:rPr lang="es-SV" sz="1800" spc="-22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SV" sz="1800" spc="-140" dirty="0">
                <a:solidFill>
                  <a:schemeClr val="tx1"/>
                </a:solidFill>
                <a:latin typeface="+mj-lt"/>
              </a:rPr>
              <a:t>sus  f</a:t>
            </a:r>
            <a:r>
              <a:rPr lang="es-SV" sz="1800" spc="-41" dirty="0">
                <a:solidFill>
                  <a:schemeClr val="tx1"/>
                </a:solidFill>
                <a:latin typeface="+mj-lt"/>
              </a:rPr>
              <a:t>unciones son: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800" dirty="0">
                <a:solidFill>
                  <a:schemeClr val="tx1"/>
                </a:solidFill>
                <a:latin typeface="+mj-lt"/>
              </a:rPr>
              <a:t>Revisar la metodología analítica validada de los medicamentos para definir las pruebas analíticas a </a:t>
            </a:r>
            <a:r>
              <a:rPr lang="es-SV" sz="1800" dirty="0" smtClean="0">
                <a:solidFill>
                  <a:schemeClr val="tx1"/>
                </a:solidFill>
                <a:latin typeface="+mj-lt"/>
              </a:rPr>
              <a:t>ejecutar.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800" dirty="0" smtClean="0">
                <a:solidFill>
                  <a:schemeClr val="tx1"/>
                </a:solidFill>
                <a:latin typeface="+mj-lt"/>
              </a:rPr>
              <a:t>Realizar </a:t>
            </a:r>
            <a:r>
              <a:rPr lang="es-SV" sz="1800" dirty="0">
                <a:solidFill>
                  <a:schemeClr val="tx1"/>
                </a:solidFill>
                <a:latin typeface="+mj-lt"/>
              </a:rPr>
              <a:t>análisis del primer lote de comercialización a los medicamentos, según la metodología presentada por el </a:t>
            </a:r>
            <a:r>
              <a:rPr lang="es-SV" sz="1800" dirty="0" smtClean="0">
                <a:solidFill>
                  <a:schemeClr val="tx1"/>
                </a:solidFill>
                <a:latin typeface="+mj-lt"/>
              </a:rPr>
              <a:t>fabricante.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800" dirty="0" smtClean="0">
                <a:solidFill>
                  <a:schemeClr val="tx1"/>
                </a:solidFill>
                <a:latin typeface="+mj-lt"/>
              </a:rPr>
              <a:t>Análisis </a:t>
            </a:r>
            <a:r>
              <a:rPr lang="es-SV" sz="1800" dirty="0">
                <a:solidFill>
                  <a:schemeClr val="tx1"/>
                </a:solidFill>
                <a:latin typeface="+mj-lt"/>
              </a:rPr>
              <a:t>de los medicamentos que se deseen comercializar en el país previo a su </a:t>
            </a:r>
            <a:r>
              <a:rPr lang="es-SV" sz="1800" dirty="0" smtClean="0">
                <a:solidFill>
                  <a:schemeClr val="tx1"/>
                </a:solidFill>
                <a:latin typeface="+mj-lt"/>
              </a:rPr>
              <a:t>registro.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sz="1800" dirty="0" smtClean="0">
                <a:solidFill>
                  <a:schemeClr val="tx1"/>
                </a:solidFill>
                <a:latin typeface="+mj-lt"/>
              </a:rPr>
              <a:t>Comprobar </a:t>
            </a:r>
            <a:r>
              <a:rPr lang="es-SV" sz="1800" dirty="0">
                <a:solidFill>
                  <a:schemeClr val="tx1"/>
                </a:solidFill>
                <a:latin typeface="+mj-lt"/>
              </a:rPr>
              <a:t>la identidad, pureza y potencia de los medicamentos mediante los análisis físicos, químicos y microbiológicos</a:t>
            </a:r>
            <a:r>
              <a:rPr lang="es-SV" sz="1800" dirty="0" smtClean="0">
                <a:solidFill>
                  <a:schemeClr val="tx1"/>
                </a:solidFill>
                <a:latin typeface="+mj-lt"/>
              </a:rPr>
              <a:t>.</a:t>
            </a:r>
            <a:endParaRPr lang="es-SV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8815" y="1277602"/>
            <a:ext cx="9753600" cy="207644"/>
          </a:xfrm>
          <a:custGeom>
            <a:avLst/>
            <a:gdLst/>
            <a:ahLst/>
            <a:cxnLst/>
            <a:rect l="l" t="t" r="r" b="b"/>
            <a:pathLst>
              <a:path w="9753600" h="207644">
                <a:moveTo>
                  <a:pt x="0" y="207263"/>
                </a:moveTo>
                <a:lnTo>
                  <a:pt x="9753600" y="207263"/>
                </a:lnTo>
                <a:lnTo>
                  <a:pt x="9753600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98684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10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13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961" y="325901"/>
            <a:ext cx="9753599" cy="4583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364013" marR="5081" indent="-1351949" algn="ctr">
              <a:lnSpc>
                <a:spcPts val="3460"/>
              </a:lnSpc>
              <a:spcBef>
                <a:spcPts val="535"/>
              </a:spcBef>
            </a:pPr>
            <a:r>
              <a:rPr lang="es-SV" sz="2000" b="1" spc="-146" dirty="0" smtClean="0"/>
              <a:t>Unidad de Importaciones, Exportaciones y Donaciones de Medicamentos</a:t>
            </a:r>
            <a:endParaRPr sz="2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354393" y="1537188"/>
            <a:ext cx="9707244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415936" algn="just">
              <a:lnSpc>
                <a:spcPct val="150000"/>
              </a:lnSpc>
              <a:spcBef>
                <a:spcPts val="105"/>
              </a:spcBef>
            </a:pPr>
            <a:r>
              <a:rPr lang="es-SV" sz="2200" dirty="0">
                <a:latin typeface="+mj-lt"/>
              </a:rPr>
              <a:t>Tiene por objetivo a</a:t>
            </a:r>
            <a:r>
              <a:rPr lang="es-SV" sz="2200" dirty="0" smtClean="0">
                <a:latin typeface="+mj-lt"/>
              </a:rPr>
              <a:t>plicar </a:t>
            </a:r>
            <a:r>
              <a:rPr lang="es-SV" sz="2200" dirty="0">
                <a:latin typeface="+mj-lt"/>
              </a:rPr>
              <a:t>lo establecido en la Ley de </a:t>
            </a:r>
            <a:r>
              <a:rPr lang="es-SV" sz="2200" dirty="0" smtClean="0">
                <a:latin typeface="+mj-lt"/>
              </a:rPr>
              <a:t>Medicamentos, Reglamento </a:t>
            </a:r>
            <a:r>
              <a:rPr lang="es-SV" sz="2200" dirty="0">
                <a:latin typeface="+mj-lt"/>
              </a:rPr>
              <a:t>General </a:t>
            </a:r>
            <a:r>
              <a:rPr lang="es-SV" sz="2200" dirty="0" smtClean="0">
                <a:latin typeface="+mj-lt"/>
              </a:rPr>
              <a:t>de la Ley de Medicamentos, los Reglamentos Técnicos y la normativa complementaria concerniente a las Importaciones</a:t>
            </a:r>
            <a:r>
              <a:rPr lang="es-SV" sz="2200" dirty="0">
                <a:latin typeface="+mj-lt"/>
              </a:rPr>
              <a:t>, Exportaciones y el ingreso de donativos de medicamentos y productos </a:t>
            </a:r>
            <a:r>
              <a:rPr lang="es-SV" sz="2200" dirty="0" smtClean="0">
                <a:latin typeface="+mj-lt"/>
              </a:rPr>
              <a:t>afines.</a:t>
            </a:r>
          </a:p>
        </p:txBody>
      </p:sp>
      <p:sp>
        <p:nvSpPr>
          <p:cNvPr id="8" name="object 8"/>
          <p:cNvSpPr/>
          <p:nvPr/>
        </p:nvSpPr>
        <p:spPr>
          <a:xfrm>
            <a:off x="1308037" y="857884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81729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8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5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4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7863" y="373499"/>
            <a:ext cx="9753600" cy="51392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1" marR="5081" indent="459119" algn="ctr">
              <a:lnSpc>
                <a:spcPts val="3890"/>
              </a:lnSpc>
              <a:spcBef>
                <a:spcPts val="585"/>
              </a:spcBef>
            </a:pPr>
            <a:r>
              <a:rPr lang="es-SV" sz="2400" b="1" spc="-265" dirty="0" smtClean="0"/>
              <a:t>Unidad de Estupefacientes</a:t>
            </a:r>
            <a:endParaRPr sz="2400" b="1" spc="-155" dirty="0"/>
          </a:p>
        </p:txBody>
      </p:sp>
      <p:sp>
        <p:nvSpPr>
          <p:cNvPr id="3" name="object 3"/>
          <p:cNvSpPr txBox="1"/>
          <p:nvPr/>
        </p:nvSpPr>
        <p:spPr>
          <a:xfrm>
            <a:off x="1197863" y="1355451"/>
            <a:ext cx="9753600" cy="2512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407045" algn="just">
              <a:lnSpc>
                <a:spcPct val="150000"/>
              </a:lnSpc>
              <a:spcBef>
                <a:spcPts val="100"/>
              </a:spcBef>
            </a:pPr>
            <a:endParaRPr lang="es-SV" sz="2200" b="1" u="sng" dirty="0" smtClean="0">
              <a:latin typeface="+mj-lt"/>
              <a:cs typeface="Verdana"/>
            </a:endParaRPr>
          </a:p>
          <a:p>
            <a:pPr marL="12701" marR="407045" algn="just">
              <a:lnSpc>
                <a:spcPct val="150000"/>
              </a:lnSpc>
              <a:spcBef>
                <a:spcPts val="100"/>
              </a:spcBef>
            </a:pPr>
            <a:r>
              <a:rPr lang="es-SV" sz="2200" dirty="0" smtClean="0">
                <a:latin typeface="+mj-lt"/>
                <a:cs typeface="Verdana"/>
              </a:rPr>
              <a:t>Tiene por objetivo realizar el control y la fiscalización de la importación, exportación, fabricación, comercialización, prescripción y uso de los medicamentos clasificados como estupefacientes, psicotrópicos, precursores químicos y agregados.</a:t>
            </a:r>
            <a:endParaRPr lang="es-SV" sz="2200" dirty="0"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7863" y="99873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70594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5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7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007" y="283929"/>
            <a:ext cx="9753601" cy="51392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0521" marR="5081" indent="-2267006" algn="ctr">
              <a:lnSpc>
                <a:spcPts val="3890"/>
              </a:lnSpc>
              <a:spcBef>
                <a:spcPts val="585"/>
              </a:spcBef>
            </a:pPr>
            <a:r>
              <a:rPr lang="es-SV" sz="2400" b="1" spc="-171" dirty="0" smtClean="0"/>
              <a:t>Unidad de Litigios Regulatorios</a:t>
            </a:r>
            <a:endParaRPr sz="2400" b="1" spc="-36" dirty="0"/>
          </a:p>
        </p:txBody>
      </p:sp>
      <p:sp>
        <p:nvSpPr>
          <p:cNvPr id="3" name="object 3"/>
          <p:cNvSpPr txBox="1"/>
          <p:nvPr/>
        </p:nvSpPr>
        <p:spPr>
          <a:xfrm>
            <a:off x="1098739" y="1600200"/>
            <a:ext cx="9970135" cy="8015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45085" algn="just">
              <a:lnSpc>
                <a:spcPct val="150000"/>
              </a:lnSpc>
              <a:spcBef>
                <a:spcPts val="105"/>
              </a:spcBef>
            </a:pPr>
            <a:r>
              <a:rPr lang="es-SV" spc="-25" dirty="0" smtClean="0">
                <a:latin typeface="+mj-lt"/>
                <a:cs typeface="Verdana"/>
              </a:rPr>
              <a:t>Tiene por objetivo </a:t>
            </a:r>
            <a:r>
              <a:rPr lang="es-SV" dirty="0" smtClean="0">
                <a:latin typeface="+mj-lt"/>
              </a:rPr>
              <a:t>dar apoyo técnico y especializado a la Dirección Ejecutiva en el ejercicio de su potestad sancionatoria, así como a la Junta de Delegados en el ejercicio de su potestad </a:t>
            </a:r>
            <a:r>
              <a:rPr lang="es-SV" dirty="0" err="1" smtClean="0">
                <a:latin typeface="+mj-lt"/>
              </a:rPr>
              <a:t>autorizatoria</a:t>
            </a:r>
            <a:r>
              <a:rPr lang="es-SV" dirty="0" smtClean="0">
                <a:latin typeface="+mj-lt"/>
              </a:rPr>
              <a:t>.</a:t>
            </a:r>
            <a:endParaRPr lang="es-SV" dirty="0">
              <a:latin typeface="+mj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7008" y="941999"/>
            <a:ext cx="9753600" cy="207644"/>
          </a:xfrm>
          <a:custGeom>
            <a:avLst/>
            <a:gdLst/>
            <a:ahLst/>
            <a:cxnLst/>
            <a:rect l="l" t="t" r="r" b="b"/>
            <a:pathLst>
              <a:path w="9753600" h="207644">
                <a:moveTo>
                  <a:pt x="0" y="207263"/>
                </a:moveTo>
                <a:lnTo>
                  <a:pt x="9753600" y="207263"/>
                </a:lnTo>
                <a:lnTo>
                  <a:pt x="9753600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3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9798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3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6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5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675" y="291210"/>
            <a:ext cx="9753600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24" dirty="0" smtClean="0"/>
              <a:t>Dirección</a:t>
            </a:r>
            <a:r>
              <a:rPr lang="es-SV" b="1" spc="-356" dirty="0" smtClean="0"/>
              <a:t> </a:t>
            </a:r>
            <a:r>
              <a:rPr lang="es-SV" b="1" dirty="0"/>
              <a:t>N</a:t>
            </a:r>
            <a:r>
              <a:rPr lang="es-SV" b="1" dirty="0" smtClean="0"/>
              <a:t>acional</a:t>
            </a:r>
            <a:endParaRPr lang="es-SV" b="1" dirty="0"/>
          </a:p>
        </p:txBody>
      </p:sp>
      <p:sp>
        <p:nvSpPr>
          <p:cNvPr id="3" name="object 3"/>
          <p:cNvSpPr txBox="1"/>
          <p:nvPr/>
        </p:nvSpPr>
        <p:spPr>
          <a:xfrm>
            <a:off x="1295400" y="1343046"/>
            <a:ext cx="9746614" cy="4552529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1" marR="5081" algn="just">
              <a:lnSpc>
                <a:spcPct val="150000"/>
              </a:lnSpc>
              <a:spcBef>
                <a:spcPts val="94"/>
              </a:spcBef>
            </a:pPr>
            <a:r>
              <a:rPr lang="es-MX" spc="-25" dirty="0">
                <a:latin typeface="+mj-lt"/>
                <a:cs typeface="Verdana"/>
              </a:rPr>
              <a:t>Las atribuciones del Director </a:t>
            </a:r>
            <a:r>
              <a:rPr lang="es-MX" spc="-25" dirty="0" smtClean="0">
                <a:latin typeface="+mj-lt"/>
                <a:cs typeface="Verdana"/>
              </a:rPr>
              <a:t>Nacional de Medicamentos están en el </a:t>
            </a:r>
            <a:r>
              <a:rPr lang="es-SV" dirty="0" smtClean="0">
                <a:latin typeface="+mj-lt"/>
              </a:rPr>
              <a:t>artículo </a:t>
            </a:r>
            <a:r>
              <a:rPr lang="es-SV" dirty="0">
                <a:latin typeface="+mj-lt"/>
              </a:rPr>
              <a:t>4 del Reglamento de Organización y Funcionamiento de la Dirección Nacional de </a:t>
            </a:r>
            <a:r>
              <a:rPr lang="es-SV" dirty="0" smtClean="0">
                <a:latin typeface="+mj-lt"/>
              </a:rPr>
              <a:t>Medicamentos, entre ellas:</a:t>
            </a:r>
          </a:p>
          <a:p>
            <a:pPr marL="12701" marR="5081" algn="just">
              <a:lnSpc>
                <a:spcPct val="150000"/>
              </a:lnSpc>
              <a:spcBef>
                <a:spcPts val="94"/>
              </a:spcBef>
            </a:pPr>
            <a:endParaRPr lang="es-SV" dirty="0">
              <a:latin typeface="+mj-lt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Elaborar </a:t>
            </a:r>
            <a:r>
              <a:rPr lang="es-SV" dirty="0">
                <a:latin typeface="+mj-lt"/>
              </a:rPr>
              <a:t>la Memoria de Labores de la Dirección y presentarla para su aprobación por los </a:t>
            </a:r>
            <a:r>
              <a:rPr lang="es-SV" dirty="0" smtClean="0">
                <a:latin typeface="+mj-lt"/>
              </a:rPr>
              <a:t>Delegados.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Supervisar </a:t>
            </a:r>
            <a:r>
              <a:rPr lang="es-SV" dirty="0">
                <a:latin typeface="+mj-lt"/>
              </a:rPr>
              <a:t>el desempeño de la Dirección </a:t>
            </a:r>
            <a:r>
              <a:rPr lang="es-SV" dirty="0" smtClean="0">
                <a:latin typeface="+mj-lt"/>
              </a:rPr>
              <a:t>Ejecutiva.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Administrar </a:t>
            </a:r>
            <a:r>
              <a:rPr lang="es-SV" dirty="0">
                <a:latin typeface="+mj-lt"/>
              </a:rPr>
              <a:t>los fondos asignados a la Dirección; </a:t>
            </a:r>
            <a:r>
              <a:rPr lang="es-SV" dirty="0" smtClean="0">
                <a:latin typeface="+mj-lt"/>
              </a:rPr>
              <a:t>y,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Autorizar </a:t>
            </a:r>
            <a:r>
              <a:rPr lang="es-SV" dirty="0">
                <a:latin typeface="+mj-lt"/>
              </a:rPr>
              <a:t>la reprogramación sobre lo estimado en las fuentes específicas de ingreso en el ejercicio fiscal, remitirlas al Ministerio de Hacienda para ser presentadas a la Asamblea Legislativa, con el objeto que sean </a:t>
            </a:r>
            <a:r>
              <a:rPr lang="es-SV" dirty="0" smtClean="0">
                <a:latin typeface="+mj-lt"/>
              </a:rPr>
              <a:t>aprobadas.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Ejercer </a:t>
            </a:r>
            <a:r>
              <a:rPr lang="es-SV" dirty="0">
                <a:latin typeface="+mj-lt"/>
              </a:rPr>
              <a:t>la representación legal de La Dirección, según delegación por parte de los Delegados, a través del respectivo </a:t>
            </a:r>
            <a:r>
              <a:rPr lang="es-SV" dirty="0" smtClean="0">
                <a:latin typeface="+mj-lt"/>
              </a:rPr>
              <a:t>acuerdo.</a:t>
            </a:r>
          </a:p>
        </p:txBody>
      </p:sp>
      <p:sp>
        <p:nvSpPr>
          <p:cNvPr id="8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9" name="object 9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44336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1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6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675" y="291210"/>
            <a:ext cx="9753599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24" dirty="0" smtClean="0"/>
              <a:t>Dirección Ejecutiva</a:t>
            </a:r>
            <a:endParaRPr b="1" spc="-174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1219604"/>
            <a:ext cx="11201399" cy="47765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algn="just">
              <a:lnSpc>
                <a:spcPct val="150000"/>
              </a:lnSpc>
            </a:pPr>
            <a:r>
              <a:rPr lang="es-MX" sz="1600" spc="-14" dirty="0" smtClean="0">
                <a:latin typeface="+mj-lt"/>
                <a:cs typeface="Verdana"/>
              </a:rPr>
              <a:t>Sus facultades y atribuciones están descritas en el </a:t>
            </a:r>
            <a:r>
              <a:rPr lang="es-SV" sz="1600" dirty="0" smtClean="0">
                <a:latin typeface="+mj-lt"/>
              </a:rPr>
              <a:t>artículo 11 de la Ley de Medicamentos: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SV" sz="1600" dirty="0" smtClean="0">
              <a:latin typeface="+mj-lt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+mj-lt"/>
              </a:rPr>
              <a:t>Llevar </a:t>
            </a:r>
            <a:r>
              <a:rPr lang="es-SV" sz="1600" dirty="0">
                <a:latin typeface="+mj-lt"/>
              </a:rPr>
              <a:t>un registro público para la inscripción de los establecimientos que se </a:t>
            </a:r>
            <a:r>
              <a:rPr lang="es-SV" sz="1600" dirty="0" smtClean="0">
                <a:latin typeface="+mj-lt"/>
              </a:rPr>
              <a:t>autoricen.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+mj-lt"/>
              </a:rPr>
              <a:t>Llevar </a:t>
            </a:r>
            <a:r>
              <a:rPr lang="es-SV" sz="1600" dirty="0">
                <a:latin typeface="+mj-lt"/>
              </a:rPr>
              <a:t>un registro público de las autorizaciones de los medicamentos, productos cosméticos, especialidades químico farmacéuticas y otras sustancias que ofrezcan acción </a:t>
            </a:r>
            <a:r>
              <a:rPr lang="es-SV" sz="1600" dirty="0" smtClean="0">
                <a:latin typeface="+mj-lt"/>
              </a:rPr>
              <a:t>terapéutica.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+mj-lt"/>
              </a:rPr>
              <a:t>Elaborar </a:t>
            </a:r>
            <a:r>
              <a:rPr lang="es-SV" sz="1600" dirty="0">
                <a:latin typeface="+mj-lt"/>
              </a:rPr>
              <a:t>los proyectos de Reglamentos, a que están sometidos los organismos y establecimientos bajo su control y enviarlos a la Dirección para su </a:t>
            </a:r>
            <a:r>
              <a:rPr lang="es-SV" sz="1600" dirty="0" smtClean="0">
                <a:latin typeface="+mj-lt"/>
              </a:rPr>
              <a:t>aprobación.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+mj-lt"/>
              </a:rPr>
              <a:t>Contar </a:t>
            </a:r>
            <a:r>
              <a:rPr lang="es-SV" sz="1600" dirty="0">
                <a:latin typeface="+mj-lt"/>
              </a:rPr>
              <a:t>con un registro de los regentes responsables de cada farmacia </a:t>
            </a:r>
            <a:r>
              <a:rPr lang="es-SV" sz="1600" dirty="0" smtClean="0">
                <a:latin typeface="+mj-lt"/>
              </a:rPr>
              <a:t>autorizada.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+mj-lt"/>
              </a:rPr>
              <a:t>Notificar </a:t>
            </a:r>
            <a:r>
              <a:rPr lang="es-SV" sz="1600" dirty="0">
                <a:latin typeface="+mj-lt"/>
              </a:rPr>
              <a:t>a la Fiscalía General de la República de todos los procesos irregulares relacionados a la aplicación de la Ley de </a:t>
            </a:r>
            <a:r>
              <a:rPr lang="es-SV" sz="1600" dirty="0" smtClean="0">
                <a:latin typeface="+mj-lt"/>
              </a:rPr>
              <a:t>Medicamentos.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+mj-lt"/>
              </a:rPr>
              <a:t>Imponer </a:t>
            </a:r>
            <a:r>
              <a:rPr lang="es-SV" sz="1600" dirty="0">
                <a:latin typeface="+mj-lt"/>
              </a:rPr>
              <a:t>las sanciones y multas, a que haya lugar, por las infracciones que se cometan en contra de las disposiciones contenidas en la Ley de </a:t>
            </a:r>
            <a:r>
              <a:rPr lang="es-SV" sz="1600" dirty="0" smtClean="0">
                <a:latin typeface="+mj-lt"/>
              </a:rPr>
              <a:t>Medicamentos.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1600" dirty="0" smtClean="0">
                <a:latin typeface="+mj-lt"/>
              </a:rPr>
              <a:t>Asesorar </a:t>
            </a:r>
            <a:r>
              <a:rPr lang="es-SV" sz="1600" dirty="0">
                <a:latin typeface="+mj-lt"/>
              </a:rPr>
              <a:t>al Director Nacional en temas de las áreas técnicas</a:t>
            </a:r>
            <a:r>
              <a:rPr lang="es-SV" sz="1600" dirty="0" smtClean="0">
                <a:latin typeface="+mj-lt"/>
              </a:rPr>
              <a:t>.</a:t>
            </a:r>
            <a:endParaRPr lang="es-SV" sz="1600" dirty="0"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5" name="object 5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93564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8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3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675" y="291210"/>
            <a:ext cx="9753600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71" dirty="0" smtClean="0"/>
              <a:t>Unidad</a:t>
            </a:r>
            <a:r>
              <a:rPr lang="es-SV" b="1" spc="-325" dirty="0" smtClean="0"/>
              <a:t> J</a:t>
            </a:r>
            <a:r>
              <a:rPr lang="es-SV" b="1" spc="-174" dirty="0" smtClean="0"/>
              <a:t>urídica</a:t>
            </a:r>
            <a:endParaRPr lang="es-SV" b="1" spc="-174" dirty="0"/>
          </a:p>
        </p:txBody>
      </p:sp>
      <p:sp>
        <p:nvSpPr>
          <p:cNvPr id="3" name="object 3"/>
          <p:cNvSpPr txBox="1"/>
          <p:nvPr/>
        </p:nvSpPr>
        <p:spPr>
          <a:xfrm>
            <a:off x="1217675" y="1528674"/>
            <a:ext cx="9946385" cy="30336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1071907" algn="just">
              <a:lnSpc>
                <a:spcPct val="150000"/>
              </a:lnSpc>
              <a:spcBef>
                <a:spcPts val="105"/>
              </a:spcBef>
            </a:pPr>
            <a:r>
              <a:rPr lang="es-SV" sz="2200" spc="25" dirty="0">
                <a:latin typeface="+mj-lt"/>
                <a:cs typeface="Verdana"/>
              </a:rPr>
              <a:t>Su objetivo principal es b</a:t>
            </a:r>
            <a:r>
              <a:rPr sz="2200" spc="25" dirty="0" err="1">
                <a:latin typeface="+mj-lt"/>
                <a:cs typeface="Verdana"/>
              </a:rPr>
              <a:t>rindar</a:t>
            </a:r>
            <a:r>
              <a:rPr sz="2200" spc="25" dirty="0">
                <a:latin typeface="+mj-lt"/>
                <a:cs typeface="Verdana"/>
              </a:rPr>
              <a:t> asesoría jurídica en todas las ramas del derecho a todos los niveles de la </a:t>
            </a:r>
            <a:r>
              <a:rPr sz="2200" spc="25" dirty="0" err="1">
                <a:latin typeface="+mj-lt"/>
                <a:cs typeface="Verdana"/>
              </a:rPr>
              <a:t>Dirección</a:t>
            </a:r>
            <a:r>
              <a:rPr lang="es-SV" sz="2200" spc="25" dirty="0">
                <a:latin typeface="+mj-lt"/>
                <a:cs typeface="Verdana"/>
              </a:rPr>
              <a:t> </a:t>
            </a:r>
            <a:r>
              <a:rPr sz="2200" spc="25" dirty="0">
                <a:latin typeface="+mj-lt"/>
                <a:cs typeface="Verdana"/>
              </a:rPr>
              <a:t>Nacional</a:t>
            </a:r>
            <a:r>
              <a:rPr lang="es-SV" sz="2200" spc="25" dirty="0">
                <a:latin typeface="+mj-lt"/>
                <a:cs typeface="Verdana"/>
              </a:rPr>
              <a:t>.</a:t>
            </a:r>
          </a:p>
          <a:p>
            <a:pPr marL="12701" marR="1071907" algn="just">
              <a:lnSpc>
                <a:spcPct val="150000"/>
              </a:lnSpc>
              <a:spcBef>
                <a:spcPts val="105"/>
              </a:spcBef>
            </a:pPr>
            <a:endParaRPr lang="es-MX" sz="2200" spc="25" dirty="0">
              <a:latin typeface="+mj-lt"/>
              <a:cs typeface="Verdana"/>
            </a:endParaRPr>
          </a:p>
          <a:p>
            <a:pPr marL="12701" marR="1071907" algn="just">
              <a:lnSpc>
                <a:spcPct val="150000"/>
              </a:lnSpc>
              <a:spcBef>
                <a:spcPts val="105"/>
              </a:spcBef>
            </a:pPr>
            <a:r>
              <a:rPr lang="es-MX" sz="2200" spc="25" dirty="0" smtClean="0">
                <a:latin typeface="+mj-lt"/>
                <a:cs typeface="Verdana"/>
              </a:rPr>
              <a:t>Asimismo, velar por la igualdad de género con base a lo estipulado en legislación vigente y por el desarrollo de la reglamentación técnica pertinente.</a:t>
            </a:r>
            <a:endParaRPr lang="es-SV" sz="2200" spc="25" dirty="0" smtClean="0">
              <a:latin typeface="+mj-lt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9" name="object 9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18107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1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6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7674" y="291210"/>
            <a:ext cx="9761093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71" dirty="0" smtClean="0"/>
              <a:t>Unidad Financiera Institucional</a:t>
            </a:r>
            <a:endParaRPr b="1" spc="-306" dirty="0"/>
          </a:p>
        </p:txBody>
      </p:sp>
      <p:sp>
        <p:nvSpPr>
          <p:cNvPr id="4" name="object 4"/>
          <p:cNvSpPr txBox="1"/>
          <p:nvPr/>
        </p:nvSpPr>
        <p:spPr>
          <a:xfrm>
            <a:off x="1100391" y="1676400"/>
            <a:ext cx="9988167" cy="41940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1" marR="5081" algn="just">
              <a:spcBef>
                <a:spcPts val="105"/>
              </a:spcBef>
            </a:pPr>
            <a:r>
              <a:rPr lang="es-SV" dirty="0" smtClean="0">
                <a:latin typeface="+mj-lt"/>
                <a:cs typeface="Verdana"/>
              </a:rPr>
              <a:t>Tiene por objetivo p</a:t>
            </a:r>
            <a:r>
              <a:rPr lang="es-SV" dirty="0" smtClean="0">
                <a:latin typeface="+mj-lt"/>
              </a:rPr>
              <a:t>lanificar</a:t>
            </a:r>
            <a:r>
              <a:rPr lang="es-SV" dirty="0">
                <a:latin typeface="+mj-lt"/>
              </a:rPr>
              <a:t>, organizar, dirigir y controlar, las actividades del Proceso Administrativo Financiero correspondiente a la Institución, en forma integrada, velando por el cumplimiento de la normativa definida por el Ministerio de Hacienda</a:t>
            </a:r>
            <a:r>
              <a:rPr lang="es-SV" dirty="0" smtClean="0">
                <a:latin typeface="+mj-lt"/>
              </a:rPr>
              <a:t>.</a:t>
            </a:r>
          </a:p>
          <a:p>
            <a:pPr marL="12701" marR="5081" algn="just">
              <a:spcBef>
                <a:spcPts val="105"/>
              </a:spcBef>
            </a:pPr>
            <a:endParaRPr lang="es-SV" dirty="0">
              <a:latin typeface="+mj-lt"/>
            </a:endParaRPr>
          </a:p>
          <a:p>
            <a:pPr marL="12701" marR="5081" algn="just">
              <a:spcBef>
                <a:spcPts val="105"/>
              </a:spcBef>
            </a:pPr>
            <a:r>
              <a:rPr lang="es-SV" dirty="0" smtClean="0">
                <a:latin typeface="+mj-lt"/>
              </a:rPr>
              <a:t>Algunas de sus funciones son:</a:t>
            </a:r>
            <a:endParaRPr lang="es-SV" dirty="0">
              <a:latin typeface="+mj-lt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dirty="0">
                <a:latin typeface="+mj-lt"/>
              </a:rPr>
              <a:t>Coordinar las actividades relacionadas con la elaboración del Proyecto de Presupuesto Institucional, Ejecución, Seguimiento y Evaluación </a:t>
            </a:r>
            <a:r>
              <a:rPr lang="es-SV" dirty="0" smtClean="0">
                <a:latin typeface="+mj-lt"/>
              </a:rPr>
              <a:t>Presupuestaria.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Realizar </a:t>
            </a:r>
            <a:r>
              <a:rPr lang="es-SV" dirty="0">
                <a:latin typeface="+mj-lt"/>
              </a:rPr>
              <a:t>la gestión de los recursos financieros, las actividades relacionadas con el pago de los compromisos institucionales y mantener actualizados los </a:t>
            </a:r>
            <a:r>
              <a:rPr lang="es-SV" dirty="0" smtClean="0">
                <a:latin typeface="+mj-lt"/>
              </a:rPr>
              <a:t>auxiliares.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Validar </a:t>
            </a:r>
            <a:r>
              <a:rPr lang="es-SV" dirty="0">
                <a:latin typeface="+mj-lt"/>
              </a:rPr>
              <a:t>los registros contables que se generen en forma automática y efectuar los registros contables directos; realizar oportunamente los cierres contables, preparar los estados financieros básicos e informar al </a:t>
            </a:r>
            <a:r>
              <a:rPr lang="es-SV" dirty="0" smtClean="0">
                <a:latin typeface="+mj-lt"/>
              </a:rPr>
              <a:t>Director Nacional </a:t>
            </a:r>
            <a:r>
              <a:rPr lang="es-SV" dirty="0">
                <a:latin typeface="+mj-lt"/>
              </a:rPr>
              <a:t>sobre el comportamiento de los recursos y obligaciones </a:t>
            </a:r>
            <a:r>
              <a:rPr lang="es-SV" dirty="0" smtClean="0">
                <a:latin typeface="+mj-lt"/>
              </a:rPr>
              <a:t>institucionales.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SV" dirty="0" smtClean="0">
                <a:latin typeface="+mj-lt"/>
              </a:rPr>
              <a:t>Gestionar </a:t>
            </a:r>
            <a:r>
              <a:rPr lang="es-SV" dirty="0">
                <a:latin typeface="+mj-lt"/>
              </a:rPr>
              <a:t>y administrar eficientemente, los recursos financieros asignados, para el cumplimiento de las obligaciones legalmente exigibles adquiridas por la Institución, y mantener actualizados los auxiliares correspondientes</a:t>
            </a:r>
            <a:r>
              <a:rPr lang="es-SV" dirty="0" smtClean="0">
                <a:latin typeface="+mj-lt"/>
              </a:rPr>
              <a:t>.</a:t>
            </a:r>
            <a:endParaRPr lang="es-SV" dirty="0">
              <a:latin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54973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6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5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2137" y="291210"/>
            <a:ext cx="9753599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71" dirty="0" smtClean="0"/>
              <a:t>Unidad de Cooperación Internacional</a:t>
            </a:r>
            <a:endParaRPr b="1" spc="-309" dirty="0"/>
          </a:p>
        </p:txBody>
      </p:sp>
      <p:sp>
        <p:nvSpPr>
          <p:cNvPr id="3" name="object 3"/>
          <p:cNvSpPr txBox="1"/>
          <p:nvPr/>
        </p:nvSpPr>
        <p:spPr>
          <a:xfrm>
            <a:off x="1342137" y="1505837"/>
            <a:ext cx="10076814" cy="1483228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1" marR="426731" algn="just">
              <a:lnSpc>
                <a:spcPct val="150000"/>
              </a:lnSpc>
              <a:spcBef>
                <a:spcPts val="94"/>
              </a:spcBef>
            </a:pPr>
            <a:r>
              <a:rPr lang="es-SV" sz="2200" spc="-69" dirty="0" smtClean="0">
                <a:latin typeface="+mj-lt"/>
                <a:cs typeface="Verdana"/>
              </a:rPr>
              <a:t>Tiene por objetivo g</a:t>
            </a:r>
            <a:r>
              <a:rPr lang="es-SV" sz="2200" dirty="0" smtClean="0">
                <a:latin typeface="+mj-lt"/>
              </a:rPr>
              <a:t>estionar, </a:t>
            </a:r>
            <a:r>
              <a:rPr lang="es-SV" sz="2200" dirty="0">
                <a:latin typeface="+mj-lt"/>
              </a:rPr>
              <a:t>coordinar </a:t>
            </a:r>
            <a:r>
              <a:rPr lang="es-SV" sz="2200" dirty="0" smtClean="0">
                <a:latin typeface="+mj-lt"/>
              </a:rPr>
              <a:t>y dar seguimiento a la cooperación recibida y ofrecida por la DNM, y fortalecer las alianzas estratégicas, para la implementación efectiva de proyectos y acciones que contribuyan a la misión y fines institucionales.</a:t>
            </a:r>
          </a:p>
        </p:txBody>
      </p:sp>
      <p:sp>
        <p:nvSpPr>
          <p:cNvPr id="4" name="object 4"/>
          <p:cNvSpPr/>
          <p:nvPr/>
        </p:nvSpPr>
        <p:spPr>
          <a:xfrm>
            <a:off x="1342137" y="889631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0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075868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3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1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9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675" y="291210"/>
            <a:ext cx="9753599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s-SV" b="1" spc="-171" dirty="0" smtClean="0"/>
              <a:t>Unidad de Planificación Institucional</a:t>
            </a:r>
            <a:endParaRPr b="1" spc="-309" dirty="0"/>
          </a:p>
        </p:txBody>
      </p:sp>
      <p:sp>
        <p:nvSpPr>
          <p:cNvPr id="3" name="object 3"/>
          <p:cNvSpPr txBox="1"/>
          <p:nvPr/>
        </p:nvSpPr>
        <p:spPr>
          <a:xfrm>
            <a:off x="1321216" y="1345187"/>
            <a:ext cx="10177582" cy="4260526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701" marR="426731" algn="just">
              <a:lnSpc>
                <a:spcPct val="150000"/>
              </a:lnSpc>
              <a:spcBef>
                <a:spcPts val="94"/>
              </a:spcBef>
            </a:pPr>
            <a:r>
              <a:rPr lang="es-SV" sz="2000" spc="-69" dirty="0" smtClean="0">
                <a:latin typeface="+mj-lt"/>
                <a:cs typeface="Verdana"/>
              </a:rPr>
              <a:t>Tiene por objetivo </a:t>
            </a:r>
            <a:r>
              <a:rPr lang="es-MX" sz="2000" spc="-69" dirty="0" smtClean="0">
                <a:latin typeface="+mj-lt"/>
                <a:cs typeface="Verdana"/>
              </a:rPr>
              <a:t>dar seguimiento al desarrollo de los objetivos y metas establecidas institucionalmente; mediante apoyo a la formulación de planes y proyectos y el correspondiente seguimiento a los mismos; de tal forma que se contribuya a la mejora de la gestión institucional.</a:t>
            </a:r>
            <a:endParaRPr sz="2000" dirty="0">
              <a:latin typeface="+mj-lt"/>
              <a:cs typeface="Verdana"/>
            </a:endParaRPr>
          </a:p>
          <a:p>
            <a:pPr marL="12701" algn="just">
              <a:lnSpc>
                <a:spcPct val="150000"/>
              </a:lnSpc>
              <a:spcBef>
                <a:spcPts val="1106"/>
              </a:spcBef>
            </a:pPr>
            <a:r>
              <a:rPr lang="es-SV" sz="2000" spc="-55" dirty="0" smtClean="0">
                <a:latin typeface="+mj-lt"/>
                <a:cs typeface="Verdana"/>
              </a:rPr>
              <a:t>Entre sus funciones están</a:t>
            </a:r>
            <a:r>
              <a:rPr sz="2000" spc="-55" dirty="0" smtClean="0">
                <a:latin typeface="+mj-lt"/>
                <a:cs typeface="Verdana"/>
              </a:rPr>
              <a:t>:</a:t>
            </a:r>
            <a:endParaRPr lang="es-SV" sz="2000" spc="-55" dirty="0" smtClean="0">
              <a:latin typeface="+mj-lt"/>
              <a:cs typeface="Verdana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 smtClean="0">
                <a:latin typeface="+mj-lt"/>
              </a:rPr>
              <a:t>Coordinar </a:t>
            </a:r>
            <a:r>
              <a:rPr lang="es-SV" sz="2000" dirty="0">
                <a:latin typeface="+mj-lt"/>
              </a:rPr>
              <a:t>la elaboración del Plan Estratégico </a:t>
            </a:r>
            <a:r>
              <a:rPr lang="es-SV" sz="2000" dirty="0" smtClean="0">
                <a:latin typeface="+mj-lt"/>
              </a:rPr>
              <a:t>Institucional.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 smtClean="0">
                <a:latin typeface="+mj-lt"/>
              </a:rPr>
              <a:t>Coordinar </a:t>
            </a:r>
            <a:r>
              <a:rPr lang="es-SV" sz="2000" dirty="0">
                <a:latin typeface="+mj-lt"/>
              </a:rPr>
              <a:t>la formulación de los Planes de Trabajo </a:t>
            </a:r>
            <a:r>
              <a:rPr lang="es-SV" sz="2000" dirty="0" smtClean="0">
                <a:latin typeface="+mj-lt"/>
              </a:rPr>
              <a:t>anuales.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 smtClean="0">
                <a:latin typeface="+mj-lt"/>
              </a:rPr>
              <a:t>Dar </a:t>
            </a:r>
            <a:r>
              <a:rPr lang="es-SV" sz="2000" dirty="0">
                <a:latin typeface="+mj-lt"/>
              </a:rPr>
              <a:t>seguimiento, monitoreo y evaluación del cumplimiento de los objetivos institucionales de los Planes de </a:t>
            </a:r>
            <a:r>
              <a:rPr lang="es-SV" sz="2000" dirty="0" smtClean="0">
                <a:latin typeface="+mj-lt"/>
              </a:rPr>
              <a:t>Trabajo.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 smtClean="0">
                <a:latin typeface="+mj-lt"/>
              </a:rPr>
              <a:t>Coordinar </a:t>
            </a:r>
            <a:r>
              <a:rPr lang="es-SV" sz="2000" dirty="0">
                <a:latin typeface="+mj-lt"/>
              </a:rPr>
              <a:t>el proceso de valoración de riesgos institucionales</a:t>
            </a:r>
            <a:r>
              <a:rPr lang="es-SV" sz="2000" dirty="0" smtClean="0">
                <a:latin typeface="+mj-lt"/>
              </a:rPr>
              <a:t>.</a:t>
            </a:r>
            <a:endParaRPr lang="es-SV" sz="2000" dirty="0">
              <a:latin typeface="+mj-lt"/>
            </a:endParaRPr>
          </a:p>
        </p:txBody>
      </p:sp>
      <p:sp>
        <p:nvSpPr>
          <p:cNvPr id="10" name="object 11">
            <a:hlinkClick r:id="rId2" action="ppaction://hlinksldjump"/>
          </p:cNvPr>
          <p:cNvSpPr/>
          <p:nvPr/>
        </p:nvSpPr>
        <p:spPr>
          <a:xfrm>
            <a:off x="0" y="6298689"/>
            <a:ext cx="1900428" cy="559310"/>
          </a:xfrm>
          <a:custGeom>
            <a:avLst/>
            <a:gdLst/>
            <a:ahLst/>
            <a:cxnLst/>
            <a:rect l="l" t="t" r="r" b="b"/>
            <a:pathLst>
              <a:path w="1835150" h="350520">
                <a:moveTo>
                  <a:pt x="0" y="58420"/>
                </a:moveTo>
                <a:lnTo>
                  <a:pt x="4591" y="35677"/>
                </a:lnTo>
                <a:lnTo>
                  <a:pt x="17113" y="17108"/>
                </a:lnTo>
                <a:lnTo>
                  <a:pt x="35683" y="4590"/>
                </a:lnTo>
                <a:lnTo>
                  <a:pt x="58419" y="0"/>
                </a:lnTo>
                <a:lnTo>
                  <a:pt x="1776476" y="0"/>
                </a:lnTo>
                <a:lnTo>
                  <a:pt x="1799212" y="4590"/>
                </a:lnTo>
                <a:lnTo>
                  <a:pt x="1817782" y="17108"/>
                </a:lnTo>
                <a:lnTo>
                  <a:pt x="1830304" y="35677"/>
                </a:lnTo>
                <a:lnTo>
                  <a:pt x="1834896" y="58420"/>
                </a:lnTo>
                <a:lnTo>
                  <a:pt x="1834896" y="292100"/>
                </a:lnTo>
                <a:lnTo>
                  <a:pt x="1830304" y="314836"/>
                </a:lnTo>
                <a:lnTo>
                  <a:pt x="1817782" y="333406"/>
                </a:lnTo>
                <a:lnTo>
                  <a:pt x="1799212" y="345928"/>
                </a:lnTo>
                <a:lnTo>
                  <a:pt x="1776476" y="350520"/>
                </a:lnTo>
                <a:lnTo>
                  <a:pt x="58419" y="350520"/>
                </a:lnTo>
                <a:lnTo>
                  <a:pt x="35683" y="345928"/>
                </a:lnTo>
                <a:lnTo>
                  <a:pt x="17113" y="333406"/>
                </a:lnTo>
                <a:lnTo>
                  <a:pt x="4591" y="314836"/>
                </a:lnTo>
                <a:lnTo>
                  <a:pt x="0" y="292100"/>
                </a:lnTo>
                <a:lnTo>
                  <a:pt x="0" y="58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s-SV" sz="1600" b="1" dirty="0">
                <a:solidFill>
                  <a:schemeClr val="bg1"/>
                </a:solidFill>
              </a:rPr>
              <a:t>Regresar a Organigrama General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1" name="object 8"/>
          <p:cNvSpPr/>
          <p:nvPr/>
        </p:nvSpPr>
        <p:spPr>
          <a:xfrm>
            <a:off x="1217675" y="908306"/>
            <a:ext cx="9753600" cy="208916"/>
          </a:xfrm>
          <a:custGeom>
            <a:avLst/>
            <a:gdLst/>
            <a:ahLst/>
            <a:cxnLst/>
            <a:rect l="l" t="t" r="r" b="b"/>
            <a:pathLst>
              <a:path w="9753600" h="208915">
                <a:moveTo>
                  <a:pt x="0" y="208787"/>
                </a:moveTo>
                <a:lnTo>
                  <a:pt x="9753600" y="208787"/>
                </a:lnTo>
                <a:lnTo>
                  <a:pt x="97536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8556"/>
              </p:ext>
            </p:extLst>
          </p:nvPr>
        </p:nvGraphicFramePr>
        <p:xfrm>
          <a:off x="3148077" y="6121399"/>
          <a:ext cx="5815076" cy="736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0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88">
                <a:tc gridSpan="2"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Total</a:t>
                      </a:r>
                      <a:r>
                        <a:rPr lang="es-SV" baseline="0" dirty="0" smtClean="0"/>
                        <a:t> de funcionarios:</a:t>
                      </a:r>
                      <a:endParaRPr lang="es-SV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b="1" dirty="0" smtClean="0"/>
                        <a:t>Mujeres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SV" b="1" dirty="0" smtClean="0"/>
                        <a:t>Hombres</a:t>
                      </a:r>
                      <a:r>
                        <a:rPr lang="es-SV" dirty="0" smtClean="0"/>
                        <a:t>: 2</a:t>
                      </a:r>
                      <a:endParaRPr lang="es-SV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3643</Words>
  <Application>Microsoft Office PowerPoint</Application>
  <PresentationFormat>Panorámica</PresentationFormat>
  <Paragraphs>326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Calibri</vt:lpstr>
      <vt:lpstr>Times New Roman</vt:lpstr>
      <vt:lpstr>Verdana</vt:lpstr>
      <vt:lpstr>Wingdings</vt:lpstr>
      <vt:lpstr>Office Theme</vt:lpstr>
      <vt:lpstr>Presentación de PowerPoint</vt:lpstr>
      <vt:lpstr>Organigrama DNM</vt:lpstr>
      <vt:lpstr>Junta de Delegados DNM</vt:lpstr>
      <vt:lpstr>Dirección Nacional</vt:lpstr>
      <vt:lpstr>Dirección Ejecutiva</vt:lpstr>
      <vt:lpstr>Unidad Jurídica</vt:lpstr>
      <vt:lpstr>Unidad Financiera Institucional</vt:lpstr>
      <vt:lpstr>Unidad de Cooperación Internacional</vt:lpstr>
      <vt:lpstr>Unidad de Planificación Institucional</vt:lpstr>
      <vt:lpstr>Unidad de Gestión de la Calidad</vt:lpstr>
      <vt:lpstr>Unidad de Auditoría Interna</vt:lpstr>
      <vt:lpstr>Unidad de Acceso a la Información Pública</vt:lpstr>
      <vt:lpstr>Unidad de Comunicaciones</vt:lpstr>
      <vt:lpstr>Unidad de Adquisiciones y Contrataciones Institucionales</vt:lpstr>
      <vt:lpstr>Unidad de Seguridad Institucional y Servicios Generales</vt:lpstr>
      <vt:lpstr>Unidad de Recursos Humanos</vt:lpstr>
      <vt:lpstr>Unidad de Informática</vt:lpstr>
      <vt:lpstr>Unidad de Gestión Documental y Archivo</vt:lpstr>
      <vt:lpstr>Unidad de Administración de Bienes Institucionales</vt:lpstr>
      <vt:lpstr>Comisión Técnica Coordinadora de Farmacovigilancia</vt:lpstr>
      <vt:lpstr>Comité de Liberación de Lotes de Productos Biológicos</vt:lpstr>
      <vt:lpstr>Unidad de Registro de Medicamentos</vt:lpstr>
      <vt:lpstr>Unidad de Registro de Cosméticos e Higiénicos</vt:lpstr>
      <vt:lpstr>Unidad de Registro de Dispositivos Médicos</vt:lpstr>
      <vt:lpstr>Unidad de Investigación Clínica</vt:lpstr>
      <vt:lpstr>Unidad de Precios</vt:lpstr>
      <vt:lpstr>Unidad de Promoción y Publicidad</vt:lpstr>
      <vt:lpstr>Unidad de Registro de Establecimientos y Poderes</vt:lpstr>
      <vt:lpstr>Unidad de Inspección y Fiscalización</vt:lpstr>
      <vt:lpstr>Unidad de Control de Calidad en el Pre y Post Registro de Medicamentos</vt:lpstr>
      <vt:lpstr>Unidad de Importaciones, Exportaciones y Donaciones de Medicamentos</vt:lpstr>
      <vt:lpstr>Unidad de Estupefacientes</vt:lpstr>
      <vt:lpstr>Unidad de Litigios Regulatorios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Daysi Concepcion Orellana de Larin</dc:creator>
  <cp:lastModifiedBy>Daysi Concepcion Orellana de Larin</cp:lastModifiedBy>
  <cp:revision>50</cp:revision>
  <dcterms:created xsi:type="dcterms:W3CDTF">2019-04-24T21:41:05Z</dcterms:created>
  <dcterms:modified xsi:type="dcterms:W3CDTF">2022-05-19T14:37:07Z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2019-04-24T00:00:00Z</vt:filetime>
  </property>
</Properties>
</file>