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717" r:id="rId2"/>
  </p:sldMasterIdLst>
  <p:sldIdLst>
    <p:sldId id="256" r:id="rId3"/>
    <p:sldId id="294" r:id="rId4"/>
    <p:sldId id="259" r:id="rId5"/>
    <p:sldId id="295" r:id="rId6"/>
    <p:sldId id="289" r:id="rId7"/>
    <p:sldId id="261" r:id="rId8"/>
    <p:sldId id="263" r:id="rId9"/>
    <p:sldId id="264" r:id="rId10"/>
    <p:sldId id="266" r:id="rId11"/>
    <p:sldId id="267" r:id="rId12"/>
    <p:sldId id="269" r:id="rId13"/>
    <p:sldId id="270" r:id="rId14"/>
    <p:sldId id="271" r:id="rId15"/>
    <p:sldId id="273" r:id="rId16"/>
    <p:sldId id="274" r:id="rId17"/>
    <p:sldId id="276" r:id="rId18"/>
    <p:sldId id="277" r:id="rId19"/>
    <p:sldId id="278" r:id="rId20"/>
    <p:sldId id="279" r:id="rId21"/>
    <p:sldId id="280" r:id="rId22"/>
    <p:sldId id="296" r:id="rId23"/>
    <p:sldId id="290" r:id="rId24"/>
    <p:sldId id="281" r:id="rId25"/>
    <p:sldId id="282" r:id="rId26"/>
    <p:sldId id="283" r:id="rId27"/>
    <p:sldId id="284" r:id="rId28"/>
    <p:sldId id="292" r:id="rId29"/>
    <p:sldId id="293"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torres" initials="l" lastIdx="1" clrIdx="0">
    <p:extLst>
      <p:ext uri="{19B8F6BF-5375-455C-9EA6-DF929625EA0E}">
        <p15:presenceInfo xmlns:p15="http://schemas.microsoft.com/office/powerpoint/2012/main" userId="ltor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2" d="100"/>
          <a:sy n="72" d="100"/>
        </p:scale>
        <p:origin x="61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Torres\Documents\TRANSPARENCIA%20Y%20ANTICORRUPCI&#211;N\RENDICI&#211;N%20DE%20CUENTAS%20JUNIO%202014%20A%20MAYO%202015\MERCADEO\Copia%20de%20Informe%20de%20capacitaci&#243;n%20ENA%20%20junio%202014%20a%20mayo%20201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Número de Jóvenes examinados </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Lbls>
            <c:dLbl>
              <c:idx val="0"/>
              <c:layout>
                <c:manualLayout>
                  <c:x val="-8.3545352598162356E-2"/>
                  <c:y val="-0.1783929063152827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smtClean="0"/>
                      <a:t>243</a:t>
                    </a:r>
                    <a:endParaRPr lang="en-US" dirty="0"/>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0294715542985719"/>
                  <c:y val="0.1384106032176844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mtClean="0"/>
                      <a:t>71</a:t>
                    </a:r>
                    <a:endParaRPr lang="en-US" dirty="0"/>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extLst>
                <c:ext xmlns:c15="http://schemas.microsoft.com/office/drawing/2012/chart" uri="{CE6537A1-D6FC-4f65-9D91-7224C49458BB}">
                  <c15:layout/>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Caballeros </c:v>
                </c:pt>
                <c:pt idx="1">
                  <c:v>Señoritas </c:v>
                </c:pt>
              </c:strCache>
            </c:strRef>
          </c:cat>
          <c:val>
            <c:numRef>
              <c:f>Hoja1!$B$2:$B$3</c:f>
              <c:numCache>
                <c:formatCode>General</c:formatCode>
                <c:ptCount val="2"/>
                <c:pt idx="0">
                  <c:v>243</c:v>
                </c:pt>
                <c:pt idx="1">
                  <c:v>71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929297574584236"/>
          <c:y val="0.49980913740408495"/>
          <c:w val="0.19325167614602834"/>
          <c:h val="0.16208480424681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Consultas ENA</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Junio-Diciembre 2015</c:v>
                </c:pt>
                <c:pt idx="1">
                  <c:v>Enero-Mayo 2016</c:v>
                </c:pt>
              </c:strCache>
            </c:strRef>
          </c:cat>
          <c:val>
            <c:numRef>
              <c:f>Hoja1!$B$2:$B$3</c:f>
              <c:numCache>
                <c:formatCode>General</c:formatCode>
                <c:ptCount val="2"/>
                <c:pt idx="0">
                  <c:v>649</c:v>
                </c:pt>
                <c:pt idx="1">
                  <c:v>444</c:v>
                </c:pt>
              </c:numCache>
            </c:numRef>
          </c:val>
        </c:ser>
        <c:ser>
          <c:idx val="1"/>
          <c:order val="1"/>
          <c:tx>
            <c:strRef>
              <c:f>Hoja1!$C$1</c:f>
              <c:strCache>
                <c:ptCount val="1"/>
                <c:pt idx="0">
                  <c:v>Consultas CENTA</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Junio-Diciembre 2015</c:v>
                </c:pt>
                <c:pt idx="1">
                  <c:v>Enero-Mayo 2016</c:v>
                </c:pt>
              </c:strCache>
            </c:strRef>
          </c:cat>
          <c:val>
            <c:numRef>
              <c:f>Hoja1!$C$2:$C$3</c:f>
              <c:numCache>
                <c:formatCode>General</c:formatCode>
                <c:ptCount val="2"/>
                <c:pt idx="0">
                  <c:v>760</c:v>
                </c:pt>
                <c:pt idx="1">
                  <c:v>626</c:v>
                </c:pt>
              </c:numCache>
            </c:numRef>
          </c:val>
        </c:ser>
        <c:ser>
          <c:idx val="2"/>
          <c:order val="2"/>
          <c:tx>
            <c:strRef>
              <c:f>Hoja1!$D$1</c:f>
              <c:strCache>
                <c:ptCount val="1"/>
                <c:pt idx="0">
                  <c:v>Consultas Estudiantes</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Junio-Diciembre 2015</c:v>
                </c:pt>
                <c:pt idx="1">
                  <c:v>Enero-Mayo 2016</c:v>
                </c:pt>
              </c:strCache>
            </c:strRef>
          </c:cat>
          <c:val>
            <c:numRef>
              <c:f>Hoja1!$D$2:$D$3</c:f>
              <c:numCache>
                <c:formatCode>General</c:formatCode>
                <c:ptCount val="2"/>
                <c:pt idx="0">
                  <c:v>686</c:v>
                </c:pt>
                <c:pt idx="1">
                  <c:v>306</c:v>
                </c:pt>
              </c:numCache>
            </c:numRef>
          </c:val>
        </c:ser>
        <c:dLbls>
          <c:showLegendKey val="0"/>
          <c:showVal val="1"/>
          <c:showCatName val="0"/>
          <c:showSerName val="0"/>
          <c:showPercent val="0"/>
          <c:showBubbleSize val="0"/>
        </c:dLbls>
        <c:gapWidth val="100"/>
        <c:overlap val="-24"/>
        <c:axId val="330914608"/>
        <c:axId val="326592944"/>
      </c:barChart>
      <c:catAx>
        <c:axId val="330914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326592944"/>
        <c:crosses val="autoZero"/>
        <c:auto val="1"/>
        <c:lblAlgn val="ctr"/>
        <c:lblOffset val="100"/>
        <c:noMultiLvlLbl val="0"/>
      </c:catAx>
      <c:valAx>
        <c:axId val="32659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330914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400" b="1"/>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Número de jóvenes que aprobaron el examen de admisión.</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Lbls>
            <c:dLbl>
              <c:idx val="0"/>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r>
                      <a:rPr lang="en-US" smtClean="0"/>
                      <a:t>146</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fld id="{E94E0D32-5E73-4972-A4BB-4B5E3C29E1AC}" type="VALUE">
                      <a:rPr lang="en-US" smtClean="0"/>
                      <a:pPr>
                        <a:defRPr sz="2000">
                          <a:solidFill>
                            <a:schemeClr val="tx1"/>
                          </a:solidFill>
                        </a:defRPr>
                      </a:pPr>
                      <a:t>[VALOR]</a:t>
                    </a:fld>
                    <a:endParaRPr lang="es-ES"/>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Caballeros </c:v>
                </c:pt>
                <c:pt idx="1">
                  <c:v>Señoritas </c:v>
                </c:pt>
              </c:strCache>
            </c:strRef>
          </c:cat>
          <c:val>
            <c:numRef>
              <c:f>Hoja1!$B$2:$B$3</c:f>
              <c:numCache>
                <c:formatCode>General</c:formatCode>
                <c:ptCount val="2"/>
                <c:pt idx="0">
                  <c:v>146</c:v>
                </c:pt>
                <c:pt idx="1">
                  <c:v>41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342545736373529"/>
          <c:y val="0.46884337221806455"/>
          <c:w val="0.18787106410037852"/>
          <c:h val="0.160515044890511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Caballeros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Hoja1!$A$2:$A$3</c:f>
              <c:strCache>
                <c:ptCount val="2"/>
                <c:pt idx="0">
                  <c:v>Inscritos</c:v>
                </c:pt>
                <c:pt idx="1">
                  <c:v>Aprobaron</c:v>
                </c:pt>
              </c:strCache>
            </c:strRef>
          </c:cat>
          <c:val>
            <c:numRef>
              <c:f>Hoja1!$B$2:$B$3</c:f>
              <c:numCache>
                <c:formatCode>General</c:formatCode>
                <c:ptCount val="2"/>
                <c:pt idx="0">
                  <c:v>141</c:v>
                </c:pt>
                <c:pt idx="1">
                  <c:v>95</c:v>
                </c:pt>
              </c:numCache>
            </c:numRef>
          </c:val>
        </c:ser>
        <c:ser>
          <c:idx val="1"/>
          <c:order val="1"/>
          <c:tx>
            <c:strRef>
              <c:f>Hoja1!$C$1</c:f>
              <c:strCache>
                <c:ptCount val="1"/>
                <c:pt idx="0">
                  <c:v>Señoritas</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Hoja1!$A$2:$A$3</c:f>
              <c:strCache>
                <c:ptCount val="2"/>
                <c:pt idx="0">
                  <c:v>Inscritos</c:v>
                </c:pt>
                <c:pt idx="1">
                  <c:v>Aprobaron</c:v>
                </c:pt>
              </c:strCache>
            </c:strRef>
          </c:cat>
          <c:val>
            <c:numRef>
              <c:f>Hoja1!$C$2:$C$3</c:f>
              <c:numCache>
                <c:formatCode>General</c:formatCode>
                <c:ptCount val="2"/>
                <c:pt idx="0">
                  <c:v>34</c:v>
                </c:pt>
                <c:pt idx="1">
                  <c:v>25</c:v>
                </c:pt>
              </c:numCache>
            </c:numRef>
          </c:val>
        </c:ser>
        <c:dLbls>
          <c:dLblPos val="inEnd"/>
          <c:showLegendKey val="0"/>
          <c:showVal val="1"/>
          <c:showCatName val="0"/>
          <c:showSerName val="0"/>
          <c:showPercent val="0"/>
          <c:showBubbleSize val="0"/>
        </c:dLbls>
        <c:gapWidth val="65"/>
        <c:axId val="326590592"/>
        <c:axId val="326592160"/>
      </c:barChart>
      <c:catAx>
        <c:axId val="326590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S"/>
          </a:p>
        </c:txPr>
        <c:crossAx val="326592160"/>
        <c:crosses val="autoZero"/>
        <c:auto val="1"/>
        <c:lblAlgn val="ctr"/>
        <c:lblOffset val="100"/>
        <c:noMultiLvlLbl val="0"/>
      </c:catAx>
      <c:valAx>
        <c:axId val="3265921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265905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Hombres</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Junio-Diciembre 2015</c:v>
                </c:pt>
                <c:pt idx="1">
                  <c:v>Enero-Mayo 2016</c:v>
                </c:pt>
              </c:strCache>
            </c:strRef>
          </c:cat>
          <c:val>
            <c:numRef>
              <c:f>Hoja1!$B$2:$B$3</c:f>
              <c:numCache>
                <c:formatCode>General</c:formatCode>
                <c:ptCount val="2"/>
                <c:pt idx="0">
                  <c:v>228</c:v>
                </c:pt>
                <c:pt idx="1">
                  <c:v>248</c:v>
                </c:pt>
              </c:numCache>
            </c:numRef>
          </c:val>
        </c:ser>
        <c:ser>
          <c:idx val="1"/>
          <c:order val="1"/>
          <c:tx>
            <c:strRef>
              <c:f>Hoja1!$C$1</c:f>
              <c:strCache>
                <c:ptCount val="1"/>
                <c:pt idx="0">
                  <c:v>Mujeres</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Junio-Diciembre 2015</c:v>
                </c:pt>
                <c:pt idx="1">
                  <c:v>Enero-Mayo 2016</c:v>
                </c:pt>
              </c:strCache>
            </c:strRef>
          </c:cat>
          <c:val>
            <c:numRef>
              <c:f>Hoja1!$C$2:$C$3</c:f>
              <c:numCache>
                <c:formatCode>General</c:formatCode>
                <c:ptCount val="2"/>
                <c:pt idx="0">
                  <c:v>68</c:v>
                </c:pt>
                <c:pt idx="1">
                  <c:v>74</c:v>
                </c:pt>
              </c:numCache>
            </c:numRef>
          </c:val>
        </c:ser>
        <c:ser>
          <c:idx val="2"/>
          <c:order val="2"/>
          <c:tx>
            <c:strRef>
              <c:f>Hoja1!$D$1</c:f>
              <c:strCache>
                <c:ptCount val="1"/>
                <c:pt idx="0">
                  <c:v>Total</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Junio-Diciembre 2015</c:v>
                </c:pt>
                <c:pt idx="1">
                  <c:v>Enero-Mayo 2016</c:v>
                </c:pt>
              </c:strCache>
            </c:strRef>
          </c:cat>
          <c:val>
            <c:numRef>
              <c:f>Hoja1!$D$2:$D$3</c:f>
              <c:numCache>
                <c:formatCode>General</c:formatCode>
                <c:ptCount val="2"/>
                <c:pt idx="0">
                  <c:v>296</c:v>
                </c:pt>
                <c:pt idx="1">
                  <c:v>322</c:v>
                </c:pt>
              </c:numCache>
            </c:numRef>
          </c:val>
        </c:ser>
        <c:dLbls>
          <c:dLblPos val="outEnd"/>
          <c:showLegendKey val="0"/>
          <c:showVal val="1"/>
          <c:showCatName val="0"/>
          <c:showSerName val="0"/>
          <c:showPercent val="0"/>
          <c:showBubbleSize val="0"/>
        </c:dLbls>
        <c:gapWidth val="100"/>
        <c:overlap val="-24"/>
        <c:axId val="326591768"/>
        <c:axId val="326594904"/>
      </c:barChart>
      <c:catAx>
        <c:axId val="326591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326594904"/>
        <c:crosses val="autoZero"/>
        <c:auto val="1"/>
        <c:lblAlgn val="ctr"/>
        <c:lblOffset val="100"/>
        <c:noMultiLvlLbl val="0"/>
      </c:catAx>
      <c:valAx>
        <c:axId val="326594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26591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Graduados</c:v>
                </c:pt>
              </c:strCache>
            </c:strRef>
          </c:tx>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Hombres</c:v>
                </c:pt>
                <c:pt idx="1">
                  <c:v>Mujeres</c:v>
                </c:pt>
              </c:strCache>
            </c:strRef>
          </c:cat>
          <c:val>
            <c:numRef>
              <c:f>Hoja1!$B$2:$B$3</c:f>
              <c:numCache>
                <c:formatCode>General</c:formatCode>
                <c:ptCount val="2"/>
                <c:pt idx="0">
                  <c:v>69</c:v>
                </c:pt>
                <c:pt idx="1">
                  <c:v>17</c:v>
                </c:pt>
              </c:numCache>
            </c:numRef>
          </c:val>
        </c:ser>
        <c:dLbls>
          <c:dLblPos val="ctr"/>
          <c:showLegendKey val="0"/>
          <c:showVal val="1"/>
          <c:showCatName val="1"/>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35162401574798E-2"/>
          <c:y val="0.10086336731893658"/>
          <c:w val="0.92687733759842517"/>
          <c:h val="0.76748654235442038"/>
        </c:manualLayout>
      </c:layout>
      <c:barChart>
        <c:barDir val="col"/>
        <c:grouping val="clustered"/>
        <c:varyColors val="0"/>
        <c:ser>
          <c:idx val="0"/>
          <c:order val="0"/>
          <c:tx>
            <c:strRef>
              <c:f>Hoja1!$B$1</c:f>
              <c:strCache>
                <c:ptCount val="1"/>
                <c:pt idx="0">
                  <c:v>Hombres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Hoja1!$A$2:$A$3</c:f>
              <c:strCache>
                <c:ptCount val="2"/>
                <c:pt idx="0">
                  <c:v>Junio-Diciembre 2015</c:v>
                </c:pt>
                <c:pt idx="1">
                  <c:v>Enero-Mayo 2016</c:v>
                </c:pt>
              </c:strCache>
            </c:strRef>
          </c:cat>
          <c:val>
            <c:numRef>
              <c:f>Hoja1!$B$2:$B$3</c:f>
              <c:numCache>
                <c:formatCode>General</c:formatCode>
                <c:ptCount val="2"/>
                <c:pt idx="0">
                  <c:v>207</c:v>
                </c:pt>
                <c:pt idx="1">
                  <c:v>224</c:v>
                </c:pt>
              </c:numCache>
            </c:numRef>
          </c:val>
        </c:ser>
        <c:ser>
          <c:idx val="1"/>
          <c:order val="1"/>
          <c:tx>
            <c:strRef>
              <c:f>Hoja1!$C$1</c:f>
              <c:strCache>
                <c:ptCount val="1"/>
                <c:pt idx="0">
                  <c:v>Mujeres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Hoja1!$A$2:$A$3</c:f>
              <c:strCache>
                <c:ptCount val="2"/>
                <c:pt idx="0">
                  <c:v>Junio-Diciembre 2015</c:v>
                </c:pt>
                <c:pt idx="1">
                  <c:v>Enero-Mayo 2016</c:v>
                </c:pt>
              </c:strCache>
            </c:strRef>
          </c:cat>
          <c:val>
            <c:numRef>
              <c:f>Hoja1!$C$2:$C$3</c:f>
              <c:numCache>
                <c:formatCode>General</c:formatCode>
                <c:ptCount val="2"/>
                <c:pt idx="0">
                  <c:v>62</c:v>
                </c:pt>
                <c:pt idx="1">
                  <c:v>67</c:v>
                </c:pt>
              </c:numCache>
            </c:numRef>
          </c:val>
        </c:ser>
        <c:ser>
          <c:idx val="2"/>
          <c:order val="2"/>
          <c:tx>
            <c:strRef>
              <c:f>Hoja1!$D$1</c:f>
              <c:strCache>
                <c:ptCount val="1"/>
                <c:pt idx="0">
                  <c:v>Total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Hoja1!$A$2:$A$3</c:f>
              <c:strCache>
                <c:ptCount val="2"/>
                <c:pt idx="0">
                  <c:v>Junio-Diciembre 2015</c:v>
                </c:pt>
                <c:pt idx="1">
                  <c:v>Enero-Mayo 2016</c:v>
                </c:pt>
              </c:strCache>
            </c:strRef>
          </c:cat>
          <c:val>
            <c:numRef>
              <c:f>Hoja1!$D$2:$D$3</c:f>
              <c:numCache>
                <c:formatCode>General</c:formatCode>
                <c:ptCount val="2"/>
                <c:pt idx="0">
                  <c:v>269</c:v>
                </c:pt>
                <c:pt idx="1">
                  <c:v>291</c:v>
                </c:pt>
              </c:numCache>
            </c:numRef>
          </c:val>
        </c:ser>
        <c:dLbls>
          <c:dLblPos val="inEnd"/>
          <c:showLegendKey val="0"/>
          <c:showVal val="1"/>
          <c:showCatName val="0"/>
          <c:showSerName val="0"/>
          <c:showPercent val="0"/>
          <c:showBubbleSize val="0"/>
        </c:dLbls>
        <c:gapWidth val="199"/>
        <c:axId val="330916568"/>
        <c:axId val="330918136"/>
      </c:barChart>
      <c:catAx>
        <c:axId val="33091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mn-lt"/>
                <a:ea typeface="+mn-ea"/>
                <a:cs typeface="+mn-cs"/>
              </a:defRPr>
            </a:pPr>
            <a:endParaRPr lang="es-ES"/>
          </a:p>
        </c:txPr>
        <c:crossAx val="330918136"/>
        <c:crosses val="autoZero"/>
        <c:auto val="1"/>
        <c:lblAlgn val="ctr"/>
        <c:lblOffset val="100"/>
        <c:noMultiLvlLbl val="0"/>
      </c:catAx>
      <c:valAx>
        <c:axId val="3309181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309165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dLbl>
              <c:idx val="0"/>
              <c:layout/>
              <c:tx>
                <c:rich>
                  <a:bodyPr/>
                  <a:lstStyle/>
                  <a:p>
                    <a:fld id="{FED8D959-E63F-43B5-A722-5CAAA0C6B16B}" type="CATEGORYNAME">
                      <a:rPr lang="en-US"/>
                      <a:pPr/>
                      <a:t>[NOMBRE DE CATEGORÍA]</a:t>
                    </a:fld>
                    <a:r>
                      <a:rPr lang="en-US" baseline="0"/>
                      <a:t>; </a:t>
                    </a:r>
                    <a:r>
                      <a:rPr lang="en-US" baseline="0" smtClean="0"/>
                      <a:t>94; </a:t>
                    </a:r>
                    <a:fld id="{FA0A9645-30B0-4261-878E-752DC217E558}" type="PERCENTAGE">
                      <a:rPr lang="en-US" baseline="0"/>
                      <a:pPr/>
                      <a:t>[PORCENTAJE]</a:t>
                    </a:fld>
                    <a:endParaRPr lang="en-US" baseline="0" smtClean="0"/>
                  </a:p>
                </c:rich>
              </c:tx>
              <c:dLblPos val="ctr"/>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5FAA685C-7B51-4B57-9B7B-0A4279FAF6D6}" type="CATEGORYNAME">
                      <a:rPr lang="en-US"/>
                      <a:pPr/>
                      <a:t>[NOMBRE DE CATEGORÍA]</a:t>
                    </a:fld>
                    <a:r>
                      <a:rPr lang="en-US" baseline="0"/>
                      <a:t>; </a:t>
                    </a:r>
                    <a:r>
                      <a:rPr lang="en-US" baseline="0" smtClean="0"/>
                      <a:t>80; </a:t>
                    </a:r>
                    <a:fld id="{726AEBF0-E8A0-4928-A915-A3CE07966D0F}" type="PERCENTAGE">
                      <a:rPr lang="en-US" baseline="0"/>
                      <a:pPr/>
                      <a:t>[PORCENTAJE]</a:t>
                    </a:fld>
                    <a:endParaRPr lang="en-US" baseline="0" smtClean="0"/>
                  </a:p>
                </c:rich>
              </c:tx>
              <c:dLblPos val="ctr"/>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92</c:v>
                </c:pt>
                <c:pt idx="1">
                  <c:v>81</c:v>
                </c:pt>
              </c:numCache>
            </c:numRef>
          </c:val>
        </c:ser>
        <c:dLbls>
          <c:dLblPos val="ctr"/>
          <c:showLegendKey val="0"/>
          <c:showVal val="1"/>
          <c:showCatName val="1"/>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712953186007196"/>
          <c:y val="0"/>
          <c:w val="0.53114769353309821"/>
          <c:h val="1"/>
        </c:manualLayout>
      </c:layout>
      <c:pie3DChart>
        <c:varyColors val="1"/>
        <c:ser>
          <c:idx val="0"/>
          <c:order val="0"/>
          <c:tx>
            <c:strRef>
              <c:f>Hoja1!$B$1</c:f>
              <c:strCache>
                <c:ptCount val="1"/>
                <c:pt idx="0">
                  <c:v>Gráfico 2. Número de usuarios de servicios de biblioteca ENA.</c:v>
                </c:pt>
              </c:strCache>
            </c:strRef>
          </c:tx>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Hombres</c:v>
                </c:pt>
                <c:pt idx="1">
                  <c:v>Mujeres</c:v>
                </c:pt>
              </c:strCache>
            </c:strRef>
          </c:cat>
          <c:val>
            <c:numRef>
              <c:f>Hoja1!$B$2:$B$3</c:f>
              <c:numCache>
                <c:formatCode>General</c:formatCode>
                <c:ptCount val="2"/>
                <c:pt idx="0">
                  <c:v>1356</c:v>
                </c:pt>
                <c:pt idx="1">
                  <c:v>956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Hoja1!$B$14:$C$17</c:f>
              <c:strCache>
                <c:ptCount val="4"/>
                <c:pt idx="0">
                  <c:v>Estudiantes ENA</c:v>
                </c:pt>
                <c:pt idx="1">
                  <c:v>Profesores</c:v>
                </c:pt>
                <c:pt idx="2">
                  <c:v>Investigadores</c:v>
                </c:pt>
                <c:pt idx="3">
                  <c:v>Estudiantes  otros centros educativos </c:v>
                </c:pt>
              </c:strCache>
            </c:strRef>
          </c:cat>
          <c:val>
            <c:numRef>
              <c:f>Hoja1!$D$14:$D$17</c:f>
              <c:numCache>
                <c:formatCode>General</c:formatCode>
                <c:ptCount val="4"/>
              </c:numCache>
            </c:numRef>
          </c:val>
        </c:ser>
        <c:ser>
          <c:idx val="1"/>
          <c:order val="1"/>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tx>
                <c:rich>
                  <a:bodyPr/>
                  <a:lstStyle/>
                  <a:p>
                    <a:r>
                      <a:rPr lang="en-US" smtClean="0"/>
                      <a:t>2,239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Hoja1!$B$14:$C$17</c:f>
              <c:strCache>
                <c:ptCount val="4"/>
                <c:pt idx="0">
                  <c:v>Estudiantes ENA</c:v>
                </c:pt>
                <c:pt idx="1">
                  <c:v>Profesores</c:v>
                </c:pt>
                <c:pt idx="2">
                  <c:v>Investigadores</c:v>
                </c:pt>
                <c:pt idx="3">
                  <c:v>Estudiantes  otros centros educativos </c:v>
                </c:pt>
              </c:strCache>
            </c:strRef>
          </c:cat>
          <c:val>
            <c:numRef>
              <c:f>Hoja1!$E$14:$E$17</c:f>
              <c:numCache>
                <c:formatCode>General</c:formatCode>
                <c:ptCount val="4"/>
                <c:pt idx="0" formatCode="#,##0">
                  <c:v>1103</c:v>
                </c:pt>
                <c:pt idx="1">
                  <c:v>39</c:v>
                </c:pt>
                <c:pt idx="2">
                  <c:v>45</c:v>
                </c:pt>
                <c:pt idx="3">
                  <c:v>8</c:v>
                </c:pt>
              </c:numCache>
            </c:numRef>
          </c:val>
        </c:ser>
        <c:dLbls>
          <c:showLegendKey val="0"/>
          <c:showVal val="0"/>
          <c:showCatName val="0"/>
          <c:showSerName val="0"/>
          <c:showPercent val="0"/>
          <c:showBubbleSize val="0"/>
        </c:dLbls>
        <c:gapWidth val="150"/>
        <c:shape val="box"/>
        <c:axId val="283232464"/>
        <c:axId val="283230504"/>
        <c:axId val="0"/>
      </c:bar3DChart>
      <c:catAx>
        <c:axId val="28323246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83230504"/>
        <c:crosses val="autoZero"/>
        <c:auto val="1"/>
        <c:lblAlgn val="ctr"/>
        <c:lblOffset val="100"/>
        <c:noMultiLvlLbl val="0"/>
      </c:catAx>
      <c:valAx>
        <c:axId val="283230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8323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303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74969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1781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51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40328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0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03027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170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6140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76128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9/22/2016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16713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516305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9876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39069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938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295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75546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24533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85610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2010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8824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600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39580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247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3.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6" y="156267"/>
            <a:ext cx="2929945" cy="167425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024" y="376024"/>
            <a:ext cx="3889635" cy="954061"/>
          </a:xfrm>
          <a:prstGeom prst="rect">
            <a:avLst/>
          </a:prstGeom>
        </p:spPr>
      </p:pic>
      <p:sp>
        <p:nvSpPr>
          <p:cNvPr id="7" name="Rectángulo 6"/>
          <p:cNvSpPr/>
          <p:nvPr/>
        </p:nvSpPr>
        <p:spPr>
          <a:xfrm>
            <a:off x="144949" y="1729500"/>
            <a:ext cx="11621516" cy="2554545"/>
          </a:xfrm>
          <a:prstGeom prst="rect">
            <a:avLst/>
          </a:prstGeom>
          <a:noFill/>
        </p:spPr>
        <p:txBody>
          <a:bodyPr wrap="none" lIns="91440" tIns="45720" rIns="91440" bIns="45720">
            <a:spAutoFit/>
          </a:bodyPr>
          <a:lstStyle/>
          <a:p>
            <a:pPr algn="ctr"/>
            <a:r>
              <a:rPr lang="es-ES" sz="8800" b="1" dirty="0" smtClean="0">
                <a:ln w="9525">
                  <a:solidFill>
                    <a:schemeClr val="bg1"/>
                  </a:solidFill>
                  <a:prstDash val="solid"/>
                </a:ln>
                <a:effectLst>
                  <a:outerShdw blurRad="12700" dist="38100" dir="2700000" algn="tl" rotWithShape="0">
                    <a:schemeClr val="bg1">
                      <a:lumMod val="50000"/>
                    </a:schemeClr>
                  </a:outerShdw>
                </a:effectLst>
              </a:rPr>
              <a:t>RENDICION DE CUENTAS</a:t>
            </a:r>
          </a:p>
          <a:p>
            <a:pPr algn="ctr"/>
            <a:endParaRPr lang="es-ES" sz="7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8" name="Rectángulo 7"/>
          <p:cNvSpPr/>
          <p:nvPr/>
        </p:nvSpPr>
        <p:spPr>
          <a:xfrm>
            <a:off x="2399565" y="9772679"/>
            <a:ext cx="5524459" cy="1754326"/>
          </a:xfrm>
          <a:prstGeom prst="rect">
            <a:avLst/>
          </a:prstGeom>
          <a:noFill/>
        </p:spPr>
        <p:txBody>
          <a:bodyPr wrap="squar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JULIO 2014 – MAYO 2015</a:t>
            </a:r>
            <a:endParaRPr lang="es-E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ángulo 8"/>
          <p:cNvSpPr/>
          <p:nvPr/>
        </p:nvSpPr>
        <p:spPr>
          <a:xfrm>
            <a:off x="1033309" y="3106176"/>
            <a:ext cx="10355464" cy="1107996"/>
          </a:xfrm>
          <a:prstGeom prst="rect">
            <a:avLst/>
          </a:prstGeom>
          <a:noFill/>
        </p:spPr>
        <p:txBody>
          <a:bodyPr wrap="none" lIns="91440" tIns="45720" rIns="91440" bIns="45720">
            <a:spAutoFit/>
          </a:bodyPr>
          <a:lstStyle/>
          <a:p>
            <a:pPr algn="ctr"/>
            <a:r>
              <a:rPr lang="es-ES" sz="6600" b="1" cap="none" spc="0" dirty="0" smtClean="0">
                <a:ln w="6600">
                  <a:solidFill>
                    <a:schemeClr val="accent2"/>
                  </a:solidFill>
                  <a:prstDash val="solid"/>
                </a:ln>
                <a:solidFill>
                  <a:srgbClr val="FFFFFF"/>
                </a:solidFill>
                <a:effectLst>
                  <a:outerShdw dist="38100" dir="2700000" algn="tl" rotWithShape="0">
                    <a:schemeClr val="accent2"/>
                  </a:outerShdw>
                </a:effectLst>
              </a:rPr>
              <a:t>JUNIO 2015 – MAYO 2016 </a:t>
            </a:r>
            <a:endParaRPr lang="es-ES"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ángulo 9"/>
          <p:cNvSpPr/>
          <p:nvPr/>
        </p:nvSpPr>
        <p:spPr>
          <a:xfrm>
            <a:off x="1821358" y="4485998"/>
            <a:ext cx="8869416" cy="1569660"/>
          </a:xfrm>
          <a:prstGeom prst="rect">
            <a:avLst/>
          </a:prstGeom>
          <a:noFill/>
        </p:spPr>
        <p:txBody>
          <a:bodyPr wrap="none" lIns="91440" tIns="45720" rIns="91440" bIns="45720">
            <a:spAutoFit/>
          </a:bodyPr>
          <a:lstStyle/>
          <a:p>
            <a:pPr algn="ctr"/>
            <a:r>
              <a:rPr lang="es-ES" sz="4800" dirty="0" smtClean="0">
                <a:ln w="0"/>
                <a:solidFill>
                  <a:schemeClr val="accent2">
                    <a:lumMod val="50000"/>
                  </a:schemeClr>
                </a:solidFill>
                <a:effectLst>
                  <a:outerShdw blurRad="38100" dist="19050" dir="2700000" algn="tl" rotWithShape="0">
                    <a:schemeClr val="dk1">
                      <a:alpha val="40000"/>
                    </a:schemeClr>
                  </a:outerShdw>
                </a:effectLst>
              </a:rPr>
              <a:t>Escuela Nacional de Agricultura</a:t>
            </a:r>
          </a:p>
          <a:p>
            <a:pPr algn="ctr"/>
            <a:r>
              <a:rPr lang="es-ES" sz="4800" b="0" cap="none" spc="0" dirty="0" smtClean="0">
                <a:ln w="0"/>
                <a:solidFill>
                  <a:schemeClr val="accent2">
                    <a:lumMod val="50000"/>
                  </a:schemeClr>
                </a:solidFill>
                <a:effectLst>
                  <a:outerShdw blurRad="38100" dist="19050" dir="2700000" algn="tl" rotWithShape="0">
                    <a:schemeClr val="dk1">
                      <a:alpha val="40000"/>
                    </a:schemeClr>
                  </a:outerShdw>
                </a:effectLst>
              </a:rPr>
              <a:t>“Roberto Quiñónez”</a:t>
            </a:r>
            <a:endParaRPr lang="es-ES" sz="4800" b="0" cap="none" spc="0" dirty="0">
              <a:ln w="0"/>
              <a:solidFill>
                <a:schemeClr val="accent2">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27193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3618" y="272928"/>
            <a:ext cx="2550635" cy="523220"/>
          </a:xfrm>
          <a:prstGeom prst="rect">
            <a:avLst/>
          </a:prstGeom>
        </p:spPr>
        <p:txBody>
          <a:bodyPr wrap="none">
            <a:spAutoFit/>
          </a:bodyPr>
          <a:lstStyle/>
          <a:p>
            <a:r>
              <a:rPr lang="es-SV" sz="2800" b="1" u="sng" dirty="0" smtClean="0">
                <a:latin typeface="Calibri" panose="020F0502020204030204" pitchFamily="34" charset="0"/>
              </a:rPr>
              <a:t>INVESTIGACION</a:t>
            </a:r>
            <a:endParaRPr lang="es-SV" sz="2000" u="sng" dirty="0"/>
          </a:p>
        </p:txBody>
      </p:sp>
      <p:sp>
        <p:nvSpPr>
          <p:cNvPr id="6" name="Rectángulo 5"/>
          <p:cNvSpPr/>
          <p:nvPr/>
        </p:nvSpPr>
        <p:spPr>
          <a:xfrm>
            <a:off x="102870" y="943882"/>
            <a:ext cx="11247120" cy="729430"/>
          </a:xfrm>
          <a:prstGeom prst="rect">
            <a:avLst/>
          </a:prstGeom>
        </p:spPr>
        <p:txBody>
          <a:bodyPr wrap="square">
            <a:spAutoFit/>
          </a:bodyPr>
          <a:lstStyle/>
          <a:p>
            <a:pPr marL="457200" algn="just">
              <a:lnSpc>
                <a:spcPct val="115000"/>
              </a:lnSpc>
              <a:spcAft>
                <a:spcPts val="1000"/>
              </a:spcAft>
            </a:pPr>
            <a:r>
              <a:rPr lang="es-ES" dirty="0"/>
              <a:t>Como actividad fundamental de la Educación Superior, la ENA dedicó esfuerzos encaminados al desarrollo y ejecución de proyectos de investigación</a:t>
            </a:r>
            <a:r>
              <a:rPr lang="es-ES" dirty="0" smtClean="0"/>
              <a:t>.</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descr="https://scontent-dfw1-1.xx.fbcdn.net/hphotos-xfa1/v/t1.0-9/10273573_792252617471781_9147470476947990084_n.jpg?oh=0b4cfe11a3126484368d376ddac40204&amp;oe=5670E99E"/>
          <p:cNvPicPr>
            <a:picLocks noChangeAspect="1" noChangeArrowheads="1"/>
          </p:cNvPicPr>
          <p:nvPr/>
        </p:nvPicPr>
        <p:blipFill rotWithShape="1">
          <a:blip r:embed="rId2">
            <a:extLst>
              <a:ext uri="{28A0092B-C50C-407E-A947-70E740481C1C}">
                <a14:useLocalDpi xmlns:a14="http://schemas.microsoft.com/office/drawing/2010/main" val="0"/>
              </a:ext>
            </a:extLst>
          </a:blip>
          <a:srcRect l="4028" t="16439"/>
          <a:stretch/>
        </p:blipFill>
        <p:spPr bwMode="auto">
          <a:xfrm>
            <a:off x="3736330" y="3937080"/>
            <a:ext cx="4390294" cy="2398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615834" y="2642808"/>
            <a:ext cx="10631286" cy="1200329"/>
          </a:xfrm>
          <a:prstGeom prst="rect">
            <a:avLst/>
          </a:prstGeom>
        </p:spPr>
        <p:txBody>
          <a:bodyPr wrap="square">
            <a:spAutoFit/>
          </a:bodyPr>
          <a:lstStyle/>
          <a:p>
            <a:pPr algn="ctr"/>
            <a:r>
              <a:rPr lang="es-E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Estudio del comportamiento del desarrollo y rendimiento de grano y biomasa verde de híbridos y variedades de maíces locales, utilizando arreglos topológicos que permitan altas densidades de siembra.</a:t>
            </a:r>
            <a:endParaRPr lang="es-419" sz="2400" b="1" dirty="0">
              <a:effectLst>
                <a:outerShdw blurRad="38100" dist="38100" dir="2700000" algn="tl">
                  <a:srgbClr val="000000">
                    <a:alpha val="43137"/>
                  </a:srgbClr>
                </a:outerShdw>
              </a:effectLst>
            </a:endParaRPr>
          </a:p>
        </p:txBody>
      </p:sp>
      <p:sp>
        <p:nvSpPr>
          <p:cNvPr id="5" name="Rectángulo 4"/>
          <p:cNvSpPr/>
          <p:nvPr/>
        </p:nvSpPr>
        <p:spPr>
          <a:xfrm>
            <a:off x="615834" y="1834894"/>
            <a:ext cx="10631286" cy="646331"/>
          </a:xfrm>
          <a:prstGeom prst="rect">
            <a:avLst/>
          </a:prstGeom>
        </p:spPr>
        <p:txBody>
          <a:bodyPr wrap="square">
            <a:spAutoFit/>
          </a:bodyPr>
          <a:lstStyle/>
          <a:p>
            <a:pPr algn="just"/>
            <a:r>
              <a:rPr lang="es-ES" dirty="0">
                <a:cs typeface="Calibri" panose="020F0502020204030204" pitchFamily="34" charset="0"/>
              </a:rPr>
              <a:t>Durante el período que se informa se </a:t>
            </a:r>
            <a:r>
              <a:rPr lang="es-ES" dirty="0" smtClean="0">
                <a:cs typeface="Calibri" panose="020F0502020204030204" pitchFamily="34" charset="0"/>
              </a:rPr>
              <a:t>desarrollo </a:t>
            </a:r>
            <a:r>
              <a:rPr lang="es-ES" dirty="0">
                <a:cs typeface="Calibri" panose="020F0502020204030204" pitchFamily="34" charset="0"/>
              </a:rPr>
              <a:t>el proyecto de </a:t>
            </a:r>
            <a:r>
              <a:rPr lang="es-ES" dirty="0" smtClean="0">
                <a:cs typeface="Calibri" panose="020F0502020204030204" pitchFamily="34" charset="0"/>
              </a:rPr>
              <a:t>investigación con la participación de 100 estudiantes:</a:t>
            </a:r>
            <a:endParaRPr lang="es-419" dirty="0">
              <a:effectLst/>
            </a:endParaRPr>
          </a:p>
        </p:txBody>
      </p:sp>
    </p:spTree>
    <p:extLst>
      <p:ext uri="{BB962C8B-B14F-4D97-AF65-F5344CB8AC3E}">
        <p14:creationId xmlns:p14="http://schemas.microsoft.com/office/powerpoint/2010/main" val="69361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2390" y="14808"/>
            <a:ext cx="3707425" cy="584775"/>
          </a:xfrm>
          <a:prstGeom prst="rect">
            <a:avLst/>
          </a:prstGeom>
        </p:spPr>
        <p:txBody>
          <a:bodyPr wrap="none">
            <a:spAutoFit/>
          </a:bodyPr>
          <a:lstStyle/>
          <a:p>
            <a:r>
              <a:rPr lang="es-SV" sz="3200" b="1" u="sng" dirty="0" smtClean="0">
                <a:latin typeface="Calibri" panose="020F0502020204030204" pitchFamily="34" charset="0"/>
              </a:rPr>
              <a:t>PROYECCION SOCIAL</a:t>
            </a:r>
            <a:endParaRPr lang="es-SV" sz="2400" u="sng" dirty="0"/>
          </a:p>
        </p:txBody>
      </p:sp>
      <p:sp>
        <p:nvSpPr>
          <p:cNvPr id="3" name="Rectángulo 2"/>
          <p:cNvSpPr/>
          <p:nvPr/>
        </p:nvSpPr>
        <p:spPr>
          <a:xfrm>
            <a:off x="-228602" y="753146"/>
            <a:ext cx="11955782" cy="750975"/>
          </a:xfrm>
          <a:prstGeom prst="rect">
            <a:avLst/>
          </a:prstGeom>
        </p:spPr>
        <p:txBody>
          <a:bodyPr wrap="square">
            <a:spAutoFit/>
          </a:bodyPr>
          <a:lstStyle/>
          <a:p>
            <a:pPr marL="449580" algn="just">
              <a:lnSpc>
                <a:spcPct val="107000"/>
              </a:lnSpc>
              <a:spcAft>
                <a:spcPts val="800"/>
              </a:spcAft>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Durante el período de </a:t>
            </a:r>
            <a:r>
              <a:rPr lang="es-E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junio </a:t>
            </a:r>
            <a:r>
              <a:rPr lang="es-ES" sz="20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2015 </a:t>
            </a:r>
            <a:r>
              <a:rPr lang="es-E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a mayo 2016 se registraron 2,450 beneficiarios de la proyección social</a:t>
            </a: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 de los cuales </a:t>
            </a:r>
            <a:r>
              <a:rPr lang="es-E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1.081 fueron productores y 1,369 productoras</a:t>
            </a: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 En diferentes temas de capacitación como:</a:t>
            </a:r>
            <a:endParaRPr lang="es-419"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22390" y="1776605"/>
            <a:ext cx="5354435" cy="2888483"/>
          </a:xfrm>
          <a:prstGeom prst="rect">
            <a:avLst/>
          </a:prstGeom>
        </p:spPr>
        <p:txBody>
          <a:bodyPr wrap="square">
            <a:spAutoFit/>
          </a:bodyPr>
          <a:lstStyle/>
          <a:p>
            <a:pPr marL="285750" lvl="0" indent="-285750" algn="just">
              <a:lnSpc>
                <a:spcPct val="115000"/>
              </a:lnSpc>
              <a:spcAft>
                <a:spcPts val="0"/>
              </a:spcAft>
              <a:buFont typeface="Arial" panose="020B0604020202020204" pitchFamily="34" charset="0"/>
              <a:buChar char="•"/>
            </a:pPr>
            <a:r>
              <a:rPr lang="es-SV" b="1" dirty="0">
                <a:solidFill>
                  <a:srgbClr val="000000"/>
                </a:solidFill>
                <a:latin typeface="Calibri" panose="020F0502020204030204" pitchFamily="34" charset="0"/>
                <a:ea typeface="Calibri" panose="020F0502020204030204" pitchFamily="34" charset="0"/>
                <a:cs typeface="Calibri" panose="020F0502020204030204" pitchFamily="34" charset="0"/>
              </a:rPr>
              <a:t>Fomento de la Agricultura Familiar</a:t>
            </a:r>
            <a:r>
              <a:rPr lang="es-SV"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lvl="0" algn="just">
              <a:lnSpc>
                <a:spcPct val="115000"/>
              </a:lnSpc>
              <a:spcAft>
                <a:spcPts val="0"/>
              </a:spcAft>
            </a:pPr>
            <a:endParaRPr lang="es-419" sz="1600" b="1"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es-SV" b="1" dirty="0">
                <a:latin typeface="Calibri" panose="020F0502020204030204" pitchFamily="34" charset="0"/>
                <a:ea typeface="Calibri" panose="020F0502020204030204" pitchFamily="34" charset="0"/>
                <a:cs typeface="Times New Roman" panose="02020603050405020304" pitchFamily="18" charset="0"/>
              </a:rPr>
              <a:t>Capacitación en la producción de alimentos, a personas de la tercera edad atendidos por el Instituto Salvadoreño del Seguro Social</a:t>
            </a:r>
            <a:r>
              <a:rPr lang="es-SV" b="1" dirty="0" smtClean="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spcAft>
                <a:spcPts val="0"/>
              </a:spcAft>
            </a:pPr>
            <a:endParaRPr lang="es-419" sz="1600" b="1"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es-SV" b="1" dirty="0">
                <a:latin typeface="Calibri" panose="020F0502020204030204" pitchFamily="34" charset="0"/>
                <a:ea typeface="Times New Roman" panose="02020603050405020304" pitchFamily="18" charset="0"/>
                <a:cs typeface="Arial" panose="020B0604020202020204" pitchFamily="34" charset="0"/>
              </a:rPr>
              <a:t>Formación de capacidades productivas agropecuarias a beneficiarios del Centro de Capacitación del ISRI</a:t>
            </a:r>
            <a:r>
              <a:rPr lang="es-SV" b="1" dirty="0" smtClean="0">
                <a:latin typeface="Calibri" panose="020F0502020204030204" pitchFamily="34" charset="0"/>
                <a:ea typeface="Times New Roman" panose="02020603050405020304" pitchFamily="18" charset="0"/>
                <a:cs typeface="Arial" panose="020B0604020202020204" pitchFamily="34" charset="0"/>
              </a:rPr>
              <a:t>.</a:t>
            </a:r>
          </a:p>
        </p:txBody>
      </p:sp>
      <p:sp>
        <p:nvSpPr>
          <p:cNvPr id="2" name="Rectángulo 1"/>
          <p:cNvSpPr/>
          <p:nvPr/>
        </p:nvSpPr>
        <p:spPr>
          <a:xfrm>
            <a:off x="222389" y="4665088"/>
            <a:ext cx="5354435" cy="1649682"/>
          </a:xfrm>
          <a:prstGeom prst="rect">
            <a:avLst/>
          </a:prstGeom>
        </p:spPr>
        <p:txBody>
          <a:bodyPr wrap="square">
            <a:spAutoFit/>
          </a:bodyPr>
          <a:lstStyle/>
          <a:p>
            <a:pPr marL="285750" lvl="0" indent="-285750" algn="just">
              <a:lnSpc>
                <a:spcPct val="115000"/>
              </a:lnSpc>
              <a:spcAft>
                <a:spcPts val="0"/>
              </a:spcAft>
              <a:buFont typeface="Arial" panose="020B0604020202020204" pitchFamily="34" charset="0"/>
              <a:buChar char="•"/>
            </a:pPr>
            <a:r>
              <a:rPr lang="es-SV" b="1" dirty="0" smtClean="0">
                <a:latin typeface="Calibri" panose="020F0502020204030204" pitchFamily="34" charset="0"/>
                <a:ea typeface="Times New Roman" panose="02020603050405020304" pitchFamily="18" charset="0"/>
                <a:cs typeface="Arial" panose="020B0604020202020204" pitchFamily="34" charset="0"/>
              </a:rPr>
              <a:t>Capacitación </a:t>
            </a:r>
            <a:r>
              <a:rPr lang="es-SV" b="1" dirty="0">
                <a:latin typeface="Calibri" panose="020F0502020204030204" pitchFamily="34" charset="0"/>
                <a:ea typeface="Times New Roman" panose="02020603050405020304" pitchFamily="18" charset="0"/>
                <a:cs typeface="Arial" panose="020B0604020202020204" pitchFamily="34" charset="0"/>
              </a:rPr>
              <a:t>a productores y productoras en temas de producción agropecuarias.</a:t>
            </a:r>
          </a:p>
          <a:p>
            <a:pPr lvl="0" algn="just">
              <a:lnSpc>
                <a:spcPct val="115000"/>
              </a:lnSpc>
              <a:spcAft>
                <a:spcPts val="0"/>
              </a:spcAft>
            </a:pPr>
            <a:endParaRPr lang="es-419" sz="1600" b="1"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Arial" panose="020B0604020202020204" pitchFamily="34" charset="0"/>
              <a:buChar char="•"/>
            </a:pPr>
            <a:r>
              <a:rPr lang="es-SV" b="1" dirty="0">
                <a:solidFill>
                  <a:srgbClr val="000000"/>
                </a:solidFill>
                <a:latin typeface="Calibri" panose="020F0502020204030204" pitchFamily="34" charset="0"/>
                <a:ea typeface="Calibri" panose="020F0502020204030204" pitchFamily="34" charset="0"/>
                <a:cs typeface="Calibri" panose="020F0502020204030204" pitchFamily="34" charset="0"/>
              </a:rPr>
              <a:t>Erradicación de las peores formas de trabajo infantil.</a:t>
            </a:r>
            <a:endParaRPr lang="es-419"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6779569" y="2556384"/>
            <a:ext cx="3970020"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Zacatecoluca</a:t>
            </a:r>
          </a:p>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San Salvador</a:t>
            </a:r>
          </a:p>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San </a:t>
            </a: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Juan </a:t>
            </a: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Opico</a:t>
            </a:r>
          </a:p>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Guadalupe</a:t>
            </a:r>
          </a:p>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Candelaria</a:t>
            </a:r>
          </a:p>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San Martín</a:t>
            </a:r>
          </a:p>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Nahuizalco</a:t>
            </a:r>
          </a:p>
          <a:p>
            <a:pPr marL="285750" indent="-285750">
              <a:lnSpc>
                <a:spcPct val="150000"/>
              </a:lnSpc>
              <a:buFont typeface="Arial" panose="020B0604020202020204" pitchFamily="34" charset="0"/>
              <a:buChar char="•"/>
            </a:pPr>
            <a:r>
              <a:rPr lang="es-E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Lourdes Colon</a:t>
            </a:r>
          </a:p>
        </p:txBody>
      </p:sp>
      <p:sp>
        <p:nvSpPr>
          <p:cNvPr id="9" name="Rectángulo 8"/>
          <p:cNvSpPr/>
          <p:nvPr/>
        </p:nvSpPr>
        <p:spPr>
          <a:xfrm>
            <a:off x="9210855" y="2558352"/>
            <a:ext cx="2201278"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La Laguna</a:t>
            </a:r>
          </a:p>
          <a:p>
            <a:pPr marL="285750" indent="-285750">
              <a:lnSpc>
                <a:spcPct val="150000"/>
              </a:lnSpc>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Antiguo Cuscatlán</a:t>
            </a:r>
          </a:p>
          <a:p>
            <a:pPr marL="285750" indent="-285750">
              <a:lnSpc>
                <a:spcPct val="150000"/>
              </a:lnSpc>
              <a:buFont typeface="Arial" panose="020B0604020202020204" pitchFamily="34" charset="0"/>
              <a:buChar char="•"/>
            </a:pPr>
            <a:r>
              <a:rPr lang="es-ES" dirty="0" err="1">
                <a:solidFill>
                  <a:srgbClr val="000000"/>
                </a:solidFill>
                <a:latin typeface="Calibri" panose="020F0502020204030204" pitchFamily="34" charset="0"/>
                <a:ea typeface="Calibri" panose="020F0502020204030204" pitchFamily="34" charset="0"/>
                <a:cs typeface="Calibri" panose="020F0502020204030204" pitchFamily="34" charset="0"/>
              </a:rPr>
              <a:t>Tonacatepeque</a:t>
            </a: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50000"/>
              </a:lnSpc>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El Triunfo</a:t>
            </a:r>
          </a:p>
          <a:p>
            <a:pPr marL="285750" indent="-285750">
              <a:lnSpc>
                <a:spcPct val="150000"/>
              </a:lnSpc>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Santa Tecla</a:t>
            </a:r>
          </a:p>
          <a:p>
            <a:pPr marL="285750" indent="-285750">
              <a:lnSpc>
                <a:spcPct val="150000"/>
              </a:lnSpc>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Mejicanos</a:t>
            </a:r>
          </a:p>
          <a:p>
            <a:pPr marL="285750" indent="-285750">
              <a:lnSpc>
                <a:spcPct val="150000"/>
              </a:lnSpc>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Sonsonate </a:t>
            </a:r>
          </a:p>
          <a:p>
            <a:pPr marL="285750" indent="-285750">
              <a:lnSpc>
                <a:spcPct val="150000"/>
              </a:lnSpc>
              <a:buFont typeface="Arial" panose="020B0604020202020204" pitchFamily="34" charset="0"/>
              <a:buChar char="•"/>
            </a:pPr>
            <a:r>
              <a:rPr lang="es-ES" dirty="0" err="1">
                <a:solidFill>
                  <a:srgbClr val="000000"/>
                </a:solidFill>
                <a:latin typeface="Calibri" panose="020F0502020204030204" pitchFamily="34" charset="0"/>
                <a:ea typeface="Calibri" panose="020F0502020204030204" pitchFamily="34" charset="0"/>
                <a:cs typeface="Calibri" panose="020F0502020204030204" pitchFamily="34" charset="0"/>
              </a:rPr>
              <a:t>Atiquizaya</a:t>
            </a: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s-419" dirty="0"/>
          </a:p>
        </p:txBody>
      </p:sp>
      <p:sp>
        <p:nvSpPr>
          <p:cNvPr id="10" name="Rectángulo 9"/>
          <p:cNvSpPr/>
          <p:nvPr/>
        </p:nvSpPr>
        <p:spPr>
          <a:xfrm>
            <a:off x="6548908" y="2189020"/>
            <a:ext cx="2215671" cy="369332"/>
          </a:xfrm>
          <a:prstGeom prst="rect">
            <a:avLst/>
          </a:prstGeom>
        </p:spPr>
        <p:txBody>
          <a:bodyPr wrap="none">
            <a:spAutoFit/>
          </a:bodyPr>
          <a:lstStyle/>
          <a:p>
            <a:r>
              <a:rPr lang="es-ES" b="1" dirty="0">
                <a:solidFill>
                  <a:srgbClr val="000000"/>
                </a:solidFill>
                <a:latin typeface="Calibri" panose="020F0502020204030204" pitchFamily="34" charset="0"/>
                <a:ea typeface="Calibri" panose="020F0502020204030204" pitchFamily="34" charset="0"/>
                <a:cs typeface="Calibri" panose="020F0502020204030204" pitchFamily="34" charset="0"/>
              </a:rPr>
              <a:t>De los municipios de:</a:t>
            </a:r>
          </a:p>
        </p:txBody>
      </p:sp>
    </p:spTree>
    <p:extLst>
      <p:ext uri="{BB962C8B-B14F-4D97-AF65-F5344CB8AC3E}">
        <p14:creationId xmlns:p14="http://schemas.microsoft.com/office/powerpoint/2010/main" val="383009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5671" y="277579"/>
            <a:ext cx="9200917" cy="461665"/>
          </a:xfrm>
          <a:prstGeom prst="rect">
            <a:avLst/>
          </a:prstGeom>
        </p:spPr>
        <p:txBody>
          <a:bodyPr wrap="none">
            <a:spAutoFit/>
          </a:bodyPr>
          <a:lstStyle/>
          <a:p>
            <a:r>
              <a:rPr lang="es-SV" sz="2400" b="1" dirty="0" smtClean="0"/>
              <a:t>Personas </a:t>
            </a:r>
            <a:r>
              <a:rPr lang="es-SV" sz="2400" b="1" dirty="0"/>
              <a:t>capacitadas mediante cursos cortos de formación profesional</a:t>
            </a:r>
            <a:endParaRPr lang="es-SV" sz="2400" dirty="0"/>
          </a:p>
        </p:txBody>
      </p:sp>
      <p:sp>
        <p:nvSpPr>
          <p:cNvPr id="2" name="Rectángulo 1"/>
          <p:cNvSpPr/>
          <p:nvPr/>
        </p:nvSpPr>
        <p:spPr>
          <a:xfrm>
            <a:off x="205671" y="925180"/>
            <a:ext cx="11452929" cy="685059"/>
          </a:xfrm>
          <a:prstGeom prst="rect">
            <a:avLst/>
          </a:prstGeom>
        </p:spPr>
        <p:txBody>
          <a:bodyPr wrap="square">
            <a:spAutoFit/>
          </a:bodyPr>
          <a:lstStyle/>
          <a:p>
            <a:pPr algn="just">
              <a:lnSpc>
                <a:spcPct val="107000"/>
              </a:lnSpc>
              <a:spcAft>
                <a:spcPts val="800"/>
              </a:spcAft>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Otros cursos cortos de capacitación impartidos por temas, municipios y números de participantes segregados por sexo, son los que se muestran en cuadro a continuación:</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04753352"/>
              </p:ext>
            </p:extLst>
          </p:nvPr>
        </p:nvGraphicFramePr>
        <p:xfrm>
          <a:off x="820882" y="1899481"/>
          <a:ext cx="10597687" cy="4038596"/>
        </p:xfrm>
        <a:graphic>
          <a:graphicData uri="http://schemas.openxmlformats.org/drawingml/2006/table">
            <a:tbl>
              <a:tblPr firstRow="1" firstCol="1" bandRow="1">
                <a:tableStyleId>{5C22544A-7EE6-4342-B048-85BDC9FD1C3A}</a:tableStyleId>
              </a:tblPr>
              <a:tblGrid>
                <a:gridCol w="1838786"/>
                <a:gridCol w="2963053"/>
                <a:gridCol w="2211857"/>
                <a:gridCol w="1464882"/>
                <a:gridCol w="1063826"/>
                <a:gridCol w="1055283"/>
              </a:tblGrid>
              <a:tr h="0">
                <a:tc>
                  <a:txBody>
                    <a:bodyPr/>
                    <a:lstStyle/>
                    <a:p>
                      <a:pPr algn="ctr">
                        <a:lnSpc>
                          <a:spcPct val="107000"/>
                        </a:lnSpc>
                        <a:spcAft>
                          <a:spcPts val="0"/>
                        </a:spcAft>
                      </a:pPr>
                      <a:r>
                        <a:rPr lang="es-SV" sz="1400" dirty="0">
                          <a:solidFill>
                            <a:schemeClr val="tx1"/>
                          </a:solidFill>
                          <a:effectLst/>
                        </a:rPr>
                        <a:t>TEMATICA</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MUNICIPIO</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FECHA</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a:solidFill>
                            <a:schemeClr val="tx1"/>
                          </a:solidFill>
                          <a:effectLst/>
                        </a:rPr>
                        <a:t>HOMBRE</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a:solidFill>
                            <a:schemeClr val="tx1"/>
                          </a:solidFill>
                          <a:effectLst/>
                        </a:rPr>
                        <a:t>MUJER</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a:solidFill>
                            <a:schemeClr val="tx1"/>
                          </a:solidFill>
                          <a:effectLst/>
                        </a:rPr>
                        <a:t>TOTAL</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3385">
                <a:tc>
                  <a:txBody>
                    <a:bodyPr/>
                    <a:lstStyle/>
                    <a:p>
                      <a:pPr algn="ctr">
                        <a:lnSpc>
                          <a:spcPct val="107000"/>
                        </a:lnSpc>
                        <a:spcAft>
                          <a:spcPts val="0"/>
                        </a:spcAft>
                      </a:pPr>
                      <a:r>
                        <a:rPr lang="es-SV" sz="1400">
                          <a:solidFill>
                            <a:schemeClr val="tx1"/>
                          </a:solidFill>
                          <a:effectLst/>
                        </a:rPr>
                        <a:t>CRIANZA DE AVES DE CORRAL</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USULUTAN</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SEPTIEMBRE DE 2015</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7</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8</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smtClean="0">
                          <a:solidFill>
                            <a:schemeClr val="tx1"/>
                          </a:solidFill>
                          <a:effectLst/>
                        </a:rPr>
                        <a:t>15</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3385">
                <a:tc>
                  <a:txBody>
                    <a:bodyPr/>
                    <a:lstStyle/>
                    <a:p>
                      <a:pPr algn="ctr">
                        <a:lnSpc>
                          <a:spcPct val="107000"/>
                        </a:lnSpc>
                        <a:spcAft>
                          <a:spcPts val="0"/>
                        </a:spcAft>
                      </a:pPr>
                      <a:r>
                        <a:rPr lang="es-SV" sz="1400">
                          <a:solidFill>
                            <a:schemeClr val="tx1"/>
                          </a:solidFill>
                          <a:effectLst/>
                        </a:rPr>
                        <a:t>CULTIVAR MAIZ Y FRIJOL</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TECOLUCA SAN VICENTE</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JUNIO DE 2015</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8</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15</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23</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8883">
                <a:tc>
                  <a:txBody>
                    <a:bodyPr/>
                    <a:lstStyle/>
                    <a:p>
                      <a:pPr algn="ctr">
                        <a:lnSpc>
                          <a:spcPct val="107000"/>
                        </a:lnSpc>
                        <a:spcAft>
                          <a:spcPts val="0"/>
                        </a:spcAft>
                      </a:pPr>
                      <a:r>
                        <a:rPr lang="es-SV" sz="1400">
                          <a:solidFill>
                            <a:schemeClr val="tx1"/>
                          </a:solidFill>
                          <a:effectLst/>
                        </a:rPr>
                        <a:t>CRIANZA DE AVES PONEDORAS</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AHUACHAPAN, HACIENDA LA LABOR</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NOVIEMBRE DE 2015</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11</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5</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16</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5578">
                <a:tc>
                  <a:txBody>
                    <a:bodyPr/>
                    <a:lstStyle/>
                    <a:p>
                      <a:pPr algn="ctr">
                        <a:lnSpc>
                          <a:spcPct val="107000"/>
                        </a:lnSpc>
                        <a:spcAft>
                          <a:spcPts val="0"/>
                        </a:spcAft>
                      </a:pPr>
                      <a:r>
                        <a:rPr lang="es-SV" sz="1400">
                          <a:solidFill>
                            <a:schemeClr val="tx1"/>
                          </a:solidFill>
                          <a:effectLst/>
                        </a:rPr>
                        <a:t>CONSERVACION DE RECURSOS NATURALES</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CIUDAD ARCE,LA LIBERTAD</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FEBERO DE 2016</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17</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13</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30</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1370">
                <a:tc>
                  <a:txBody>
                    <a:bodyPr/>
                    <a:lstStyle/>
                    <a:p>
                      <a:pPr algn="ctr">
                        <a:lnSpc>
                          <a:spcPct val="107000"/>
                        </a:lnSpc>
                        <a:spcAft>
                          <a:spcPts val="0"/>
                        </a:spcAft>
                      </a:pPr>
                      <a:r>
                        <a:rPr lang="es-SV" sz="1400">
                          <a:solidFill>
                            <a:schemeClr val="tx1"/>
                          </a:solidFill>
                          <a:effectLst/>
                        </a:rPr>
                        <a:t>EXTENSIONISMO AGROPECURIO</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CIUDAD ARCE,LA LIBERTAD</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MARZO DE 2016</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17</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13</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30</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8055">
                <a:tc>
                  <a:txBody>
                    <a:bodyPr/>
                    <a:lstStyle/>
                    <a:p>
                      <a:pPr algn="ctr">
                        <a:lnSpc>
                          <a:spcPct val="107000"/>
                        </a:lnSpc>
                        <a:spcAft>
                          <a:spcPts val="0"/>
                        </a:spcAft>
                      </a:pPr>
                      <a:r>
                        <a:rPr lang="es-SV" sz="1400">
                          <a:solidFill>
                            <a:schemeClr val="tx1"/>
                          </a:solidFill>
                          <a:effectLst/>
                        </a:rPr>
                        <a:t>AGRICULTURA ORGANICA</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CIUDAD ARCE,LA LIBERTAD</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ABRIL DE 2016</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17</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13</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30</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6160">
                <a:tc>
                  <a:txBody>
                    <a:bodyPr/>
                    <a:lstStyle/>
                    <a:p>
                      <a:pPr algn="ctr">
                        <a:lnSpc>
                          <a:spcPct val="107000"/>
                        </a:lnSpc>
                        <a:spcAft>
                          <a:spcPts val="0"/>
                        </a:spcAft>
                      </a:pPr>
                      <a:r>
                        <a:rPr lang="es-SV" sz="1400">
                          <a:solidFill>
                            <a:schemeClr val="tx1"/>
                          </a:solidFill>
                          <a:effectLst/>
                        </a:rPr>
                        <a:t>PLANES DE NEGOCIO</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CIUDAD ARCE,LA LIBERTAD</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400" dirty="0">
                          <a:solidFill>
                            <a:schemeClr val="tx1"/>
                          </a:solidFill>
                          <a:effectLst/>
                        </a:rPr>
                        <a:t>MAYO DE 2016</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17</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13</a:t>
                      </a:r>
                      <a:endParaRPr lang="es-419"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30</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9610">
                <a:tc gridSpan="5">
                  <a:txBody>
                    <a:bodyPr/>
                    <a:lstStyle/>
                    <a:p>
                      <a:pPr algn="ctr">
                        <a:lnSpc>
                          <a:spcPct val="107000"/>
                        </a:lnSpc>
                        <a:spcAft>
                          <a:spcPts val="0"/>
                        </a:spcAft>
                      </a:pPr>
                      <a:r>
                        <a:rPr lang="es-SV" sz="1800" b="1" dirty="0">
                          <a:solidFill>
                            <a:schemeClr val="tx1"/>
                          </a:solidFill>
                          <a:effectLst/>
                        </a:rPr>
                        <a:t>TOTAL</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a:txBody>
                    <a:bodyPr/>
                    <a:lstStyle/>
                    <a:p>
                      <a:pPr algn="ctr">
                        <a:lnSpc>
                          <a:spcPct val="107000"/>
                        </a:lnSpc>
                        <a:spcAft>
                          <a:spcPts val="0"/>
                        </a:spcAft>
                      </a:pPr>
                      <a:r>
                        <a:rPr lang="es-SV" sz="1800" b="1" dirty="0" smtClean="0">
                          <a:solidFill>
                            <a:schemeClr val="tx1"/>
                          </a:solidFill>
                          <a:effectLst/>
                        </a:rPr>
                        <a:t>174</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412069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177333893"/>
              </p:ext>
            </p:extLst>
          </p:nvPr>
        </p:nvGraphicFramePr>
        <p:xfrm>
          <a:off x="469497" y="1934686"/>
          <a:ext cx="5252921" cy="42543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1121960" y="816988"/>
            <a:ext cx="9200917" cy="461665"/>
          </a:xfrm>
          <a:prstGeom prst="rect">
            <a:avLst/>
          </a:prstGeom>
        </p:spPr>
        <p:txBody>
          <a:bodyPr wrap="none">
            <a:spAutoFit/>
          </a:bodyPr>
          <a:lstStyle/>
          <a:p>
            <a:r>
              <a:rPr lang="es-SV" sz="2400" b="1" dirty="0" smtClean="0"/>
              <a:t>Personas </a:t>
            </a:r>
            <a:r>
              <a:rPr lang="es-SV" sz="2400" b="1" dirty="0"/>
              <a:t>capacitadas mediante cursos cortos de formación profesional</a:t>
            </a:r>
            <a:endParaRPr lang="es-SV" sz="2400" dirty="0"/>
          </a:p>
        </p:txBody>
      </p:sp>
      <p:sp>
        <p:nvSpPr>
          <p:cNvPr id="8" name="Rectángulo 7"/>
          <p:cNvSpPr/>
          <p:nvPr/>
        </p:nvSpPr>
        <p:spPr>
          <a:xfrm>
            <a:off x="6015990" y="2217069"/>
            <a:ext cx="5442721" cy="1200329"/>
          </a:xfrm>
          <a:prstGeom prst="rect">
            <a:avLst/>
          </a:prstGeom>
        </p:spPr>
        <p:txBody>
          <a:bodyPr wrap="square">
            <a:spAutoFit/>
          </a:bodyPr>
          <a:lstStyle/>
          <a:p>
            <a:pPr algn="just"/>
            <a:r>
              <a:rPr lang="es-ES" dirty="0">
                <a:latin typeface="Calibri" panose="020F0502020204030204" pitchFamily="34" charset="0"/>
                <a:ea typeface="Calibri" panose="020F0502020204030204" pitchFamily="34" charset="0"/>
                <a:cs typeface="Times New Roman" panose="02020603050405020304" pitchFamily="18" charset="0"/>
              </a:rPr>
              <a:t>Los cursos fueron impartidos a beneficiarios de Proyectos especiales de INSAFORP en los municipios de san Vicente y Usulután y al Programa Nueva Amanecer Rural, en el municipio de Ciudad Arce</a:t>
            </a:r>
            <a:endParaRPr lang="es-419" dirty="0"/>
          </a:p>
        </p:txBody>
      </p:sp>
      <p:sp>
        <p:nvSpPr>
          <p:cNvPr id="10" name="Rectángulo 9"/>
          <p:cNvSpPr/>
          <p:nvPr/>
        </p:nvSpPr>
        <p:spPr>
          <a:xfrm>
            <a:off x="6972300" y="4546870"/>
            <a:ext cx="5093970" cy="1607107"/>
          </a:xfrm>
          <a:prstGeom prst="rect">
            <a:avLst/>
          </a:prstGeom>
        </p:spPr>
        <p:txBody>
          <a:bodyPr wrap="square">
            <a:spAutoFit/>
          </a:bodyPr>
          <a:lstStyle/>
          <a:p>
            <a:pPr algn="just">
              <a:lnSpc>
                <a:spcPct val="107000"/>
              </a:lnSpc>
              <a:spcAft>
                <a:spcPts val="800"/>
              </a:spcAft>
            </a:pPr>
            <a:r>
              <a:rPr lang="es-ES"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Además en el período se a</a:t>
            </a:r>
            <a:r>
              <a:rPr lang="es-ES" b="1" i="1" dirty="0">
                <a:latin typeface="Calibri" panose="020F0502020204030204" pitchFamily="34" charset="0"/>
                <a:ea typeface="Calibri" panose="020F0502020204030204" pitchFamily="34" charset="0"/>
                <a:cs typeface="Times New Roman" panose="02020603050405020304" pitchFamily="18" charset="0"/>
              </a:rPr>
              <a:t>tendieron giras de instituciones Educativas, un total de 1,165 estudiantes de universidades, bachilleratos, tercero, segundo y primero ciclo; 625 estudiantes caballeros y 540 señoritas. </a:t>
            </a:r>
            <a:endParaRPr lang="es-419"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8219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3894" y="247915"/>
            <a:ext cx="6277231" cy="584775"/>
          </a:xfrm>
          <a:prstGeom prst="rect">
            <a:avLst/>
          </a:prstGeom>
        </p:spPr>
        <p:txBody>
          <a:bodyPr wrap="none">
            <a:spAutoFit/>
          </a:bodyPr>
          <a:lstStyle/>
          <a:p>
            <a:r>
              <a:rPr lang="es-SV" sz="3200" b="1" dirty="0">
                <a:latin typeface="Calibri" panose="020F0502020204030204" pitchFamily="34" charset="0"/>
                <a:ea typeface="Calibri" panose="020F0502020204030204" pitchFamily="34" charset="0"/>
                <a:cs typeface="Times New Roman" panose="02020603050405020304" pitchFamily="18" charset="0"/>
              </a:rPr>
              <a:t>OTROS SERVICIOS  A LA POBLACIÓN</a:t>
            </a:r>
            <a:endParaRPr lang="es-SV" sz="3200" dirty="0"/>
          </a:p>
        </p:txBody>
      </p:sp>
      <p:graphicFrame>
        <p:nvGraphicFramePr>
          <p:cNvPr id="6" name="Gráfico 5"/>
          <p:cNvGraphicFramePr/>
          <p:nvPr>
            <p:extLst>
              <p:ext uri="{D42A27DB-BD31-4B8C-83A1-F6EECF244321}">
                <p14:modId xmlns:p14="http://schemas.microsoft.com/office/powerpoint/2010/main" val="1244226615"/>
              </p:ext>
            </p:extLst>
          </p:nvPr>
        </p:nvGraphicFramePr>
        <p:xfrm>
          <a:off x="401064" y="2011680"/>
          <a:ext cx="5199636"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83894" y="5488867"/>
            <a:ext cx="11589006" cy="646331"/>
          </a:xfrm>
          <a:prstGeom prst="rect">
            <a:avLst/>
          </a:prstGeom>
        </p:spPr>
        <p:txBody>
          <a:bodyPr wrap="square">
            <a:spAutoFit/>
          </a:bodyPr>
          <a:lstStyle/>
          <a:p>
            <a:pPr algn="just"/>
            <a:r>
              <a:rPr lang="es-ES" dirty="0"/>
              <a:t>En este período se superó la meta del servicio de la biblioteca en relación con el período anterior, en tal sentido  se debió trasladar  de ubicación la Biblioteca para hacer más accesible a los estudiantes, docentes, empleados y particulares.  </a:t>
            </a:r>
            <a:endParaRPr lang="es-419" dirty="0"/>
          </a:p>
        </p:txBody>
      </p:sp>
      <p:graphicFrame>
        <p:nvGraphicFramePr>
          <p:cNvPr id="8" name="Gráfico 7"/>
          <p:cNvGraphicFramePr/>
          <p:nvPr>
            <p:extLst>
              <p:ext uri="{D42A27DB-BD31-4B8C-83A1-F6EECF244321}">
                <p14:modId xmlns:p14="http://schemas.microsoft.com/office/powerpoint/2010/main" val="191608084"/>
              </p:ext>
            </p:extLst>
          </p:nvPr>
        </p:nvGraphicFramePr>
        <p:xfrm>
          <a:off x="5989321" y="2011680"/>
          <a:ext cx="5680710" cy="336736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226936" y="1117828"/>
            <a:ext cx="5143267" cy="461665"/>
          </a:xfrm>
          <a:prstGeom prst="rect">
            <a:avLst/>
          </a:prstGeom>
        </p:spPr>
        <p:txBody>
          <a:bodyPr wrap="none">
            <a:spAutoFit/>
          </a:bodyPr>
          <a:lstStyle/>
          <a:p>
            <a:pPr algn="ctr">
              <a:defRPr sz="2000" b="1" i="0" u="none" strike="noStrike" kern="1200" baseline="0">
                <a:solidFill>
                  <a:prstClr val="black">
                    <a:lumMod val="75000"/>
                    <a:lumOff val="25000"/>
                  </a:prstClr>
                </a:solidFill>
                <a:latin typeface="+mn-lt"/>
                <a:ea typeface="+mn-ea"/>
                <a:cs typeface="+mn-cs"/>
              </a:defRPr>
            </a:pPr>
            <a:r>
              <a:rPr lang="en-US" sz="2400" dirty="0" err="1"/>
              <a:t>Consultas</a:t>
            </a:r>
            <a:r>
              <a:rPr lang="en-US" sz="2400" dirty="0"/>
              <a:t> de </a:t>
            </a:r>
            <a:r>
              <a:rPr lang="en-US" sz="2400" dirty="0" err="1"/>
              <a:t>los</a:t>
            </a:r>
            <a:r>
              <a:rPr lang="en-US" sz="2400" dirty="0"/>
              <a:t> </a:t>
            </a:r>
            <a:r>
              <a:rPr lang="en-US" sz="2400" dirty="0" err="1"/>
              <a:t>servicios</a:t>
            </a:r>
            <a:r>
              <a:rPr lang="en-US" sz="2400" dirty="0"/>
              <a:t> de </a:t>
            </a:r>
            <a:r>
              <a:rPr lang="en-US" sz="2400" dirty="0" err="1"/>
              <a:t>Biblioteca</a:t>
            </a:r>
            <a:endParaRPr lang="en-US" sz="2400" dirty="0"/>
          </a:p>
        </p:txBody>
      </p:sp>
    </p:spTree>
    <p:extLst>
      <p:ext uri="{BB962C8B-B14F-4D97-AF65-F5344CB8AC3E}">
        <p14:creationId xmlns:p14="http://schemas.microsoft.com/office/powerpoint/2010/main" val="753514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1817" y="562954"/>
            <a:ext cx="5110807" cy="646331"/>
          </a:xfrm>
          <a:prstGeom prst="rect">
            <a:avLst/>
          </a:prstGeom>
          <a:noFill/>
        </p:spPr>
        <p:txBody>
          <a:bodyPr wrap="square" rtlCol="0">
            <a:spAutoFit/>
          </a:bodyPr>
          <a:lstStyle/>
          <a:p>
            <a:r>
              <a:rPr lang="es-SV" sz="3600" b="1" dirty="0" smtClean="0">
                <a:latin typeface="Calibri" panose="020F0502020204030204" pitchFamily="34" charset="0"/>
              </a:rPr>
              <a:t>Acceso</a:t>
            </a:r>
            <a:r>
              <a:rPr lang="es-SV" sz="3200" b="1" dirty="0" smtClean="0"/>
              <a:t> a </a:t>
            </a:r>
            <a:r>
              <a:rPr lang="es-SV" sz="3200" b="1" dirty="0" smtClean="0">
                <a:latin typeface="Calibri" panose="020F0502020204030204" pitchFamily="34" charset="0"/>
              </a:rPr>
              <a:t>la</a:t>
            </a:r>
            <a:r>
              <a:rPr lang="es-SV" sz="3200" b="1" dirty="0" smtClean="0"/>
              <a:t> </a:t>
            </a:r>
            <a:r>
              <a:rPr lang="es-SV" sz="3600" b="1" dirty="0" smtClean="0"/>
              <a:t>Información</a:t>
            </a:r>
            <a:endParaRPr lang="es-SV" sz="3200" b="1" dirty="0"/>
          </a:p>
        </p:txBody>
      </p:sp>
      <p:graphicFrame>
        <p:nvGraphicFramePr>
          <p:cNvPr id="10" name="Tabla 9"/>
          <p:cNvGraphicFramePr>
            <a:graphicFrameLocks noGrp="1"/>
          </p:cNvGraphicFramePr>
          <p:nvPr>
            <p:extLst>
              <p:ext uri="{D42A27DB-BD31-4B8C-83A1-F6EECF244321}">
                <p14:modId xmlns:p14="http://schemas.microsoft.com/office/powerpoint/2010/main" val="882185382"/>
              </p:ext>
            </p:extLst>
          </p:nvPr>
        </p:nvGraphicFramePr>
        <p:xfrm>
          <a:off x="1810742" y="2321442"/>
          <a:ext cx="8178084" cy="2292726"/>
        </p:xfrm>
        <a:graphic>
          <a:graphicData uri="http://schemas.openxmlformats.org/drawingml/2006/table">
            <a:tbl>
              <a:tblPr firstRow="1" bandRow="1">
                <a:tableStyleId>{5A111915-BE36-4E01-A7E5-04B1672EAD32}</a:tableStyleId>
              </a:tblPr>
              <a:tblGrid>
                <a:gridCol w="3323851"/>
                <a:gridCol w="2490551"/>
                <a:gridCol w="2363682"/>
              </a:tblGrid>
              <a:tr h="1225926">
                <a:tc row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SV" sz="1600" kern="1200" noProof="0" dirty="0" smtClean="0"/>
                        <a:t>SOLICITUDES DE INFORMACIÓN ATENDIDAS EN EL PERÍODO JUNIO 2015 A MAYO 2016</a:t>
                      </a:r>
                    </a:p>
                    <a:p>
                      <a:pPr algn="just"/>
                      <a:endParaRPr lang="es-SV" sz="14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SV" sz="1600" dirty="0" smtClean="0"/>
                        <a:t>NUMERO DE SOLICITUDES DE LA</a:t>
                      </a:r>
                      <a:r>
                        <a:rPr lang="es-SV" sz="1600" baseline="0" dirty="0" smtClean="0"/>
                        <a:t> INFORMACIÓN</a:t>
                      </a:r>
                    </a:p>
                    <a:p>
                      <a:pPr algn="ctr"/>
                      <a:endParaRPr lang="es-SV" sz="14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SV" sz="1600" dirty="0" smtClean="0"/>
                        <a:t>NÚMERO DE REQUERIMIENTOS</a:t>
                      </a:r>
                      <a:r>
                        <a:rPr lang="es-SV" sz="1600" baseline="0" dirty="0" smtClean="0"/>
                        <a:t> DE LA INFORMACIÓN</a:t>
                      </a:r>
                      <a:endParaRPr lang="es-SV" sz="1600" dirty="0" smtClean="0"/>
                    </a:p>
                    <a:p>
                      <a:pPr algn="ctr"/>
                      <a:endParaRPr lang="es-SV" sz="1400" b="1" dirty="0"/>
                    </a:p>
                  </a:txBody>
                  <a:tcPr anchor="ctr"/>
                </a:tc>
              </a:tr>
              <a:tr h="1001772">
                <a:tc vMerge="1">
                  <a:txBody>
                    <a:bodyPr/>
                    <a:lstStyle/>
                    <a:p>
                      <a:pPr algn="just"/>
                      <a:endParaRPr lang="es-SV" sz="1400" b="1" dirty="0"/>
                    </a:p>
                  </a:txBody>
                  <a:tcPr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SV" sz="3200" dirty="0" smtClean="0"/>
                        <a:t>16</a:t>
                      </a:r>
                    </a:p>
                    <a:p>
                      <a:pPr algn="ctr"/>
                      <a:endParaRPr lang="es-SV" sz="32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SV" sz="3200" dirty="0" smtClean="0"/>
                        <a:t>101</a:t>
                      </a:r>
                    </a:p>
                    <a:p>
                      <a:pPr algn="ctr"/>
                      <a:endParaRPr lang="es-SV" sz="3200" b="1" dirty="0"/>
                    </a:p>
                  </a:txBody>
                  <a:tcPr anchor="ctr"/>
                </a:tc>
              </a:tr>
            </a:tbl>
          </a:graphicData>
        </a:graphic>
      </p:graphicFrame>
      <p:pic>
        <p:nvPicPr>
          <p:cNvPr id="1028" name="Picture 4" descr="http://publica.gobiernoabierto.gob.sv/assets/shared/logo-transparencia-activa-1ba00e56177bee1f41e77846aaadaa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6137">
            <a:off x="1017127" y="5347822"/>
            <a:ext cx="3745569" cy="43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433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0848" y="337361"/>
            <a:ext cx="4693785" cy="461665"/>
          </a:xfrm>
          <a:prstGeom prst="rect">
            <a:avLst/>
          </a:prstGeom>
        </p:spPr>
        <p:txBody>
          <a:bodyPr wrap="none">
            <a:spAutoFit/>
          </a:bodyPr>
          <a:lstStyle/>
          <a:p>
            <a:r>
              <a:rPr lang="es-SV" sz="2400" b="1" dirty="0" smtClean="0"/>
              <a:t>Publicación </a:t>
            </a:r>
            <a:r>
              <a:rPr lang="es-SV" sz="2400" b="1" dirty="0"/>
              <a:t>de información oficiosa</a:t>
            </a:r>
          </a:p>
        </p:txBody>
      </p:sp>
      <p:sp>
        <p:nvSpPr>
          <p:cNvPr id="3" name="2 Rectángulo"/>
          <p:cNvSpPr/>
          <p:nvPr/>
        </p:nvSpPr>
        <p:spPr>
          <a:xfrm>
            <a:off x="803761" y="989916"/>
            <a:ext cx="10749888" cy="1200329"/>
          </a:xfrm>
          <a:prstGeom prst="rect">
            <a:avLst/>
          </a:prstGeom>
        </p:spPr>
        <p:txBody>
          <a:bodyPr wrap="square">
            <a:spAutoFit/>
          </a:bodyPr>
          <a:lstStyle/>
          <a:p>
            <a:pPr algn="just"/>
            <a:r>
              <a:rPr lang="es-SV" sz="2400" dirty="0" smtClean="0"/>
              <a:t>En la </a:t>
            </a:r>
            <a:r>
              <a:rPr lang="es-SV" sz="2400" dirty="0"/>
              <a:t>evaluación realizada por la Secretaría de Participación Ciudadana Transparencia y Anticorrupción, respecto de la información publicada a mayo de 2015, la ENA obtuvo una calificación de 9.82.</a:t>
            </a:r>
          </a:p>
        </p:txBody>
      </p:sp>
      <p:sp>
        <p:nvSpPr>
          <p:cNvPr id="4" name="3 Rectángulo"/>
          <p:cNvSpPr/>
          <p:nvPr/>
        </p:nvSpPr>
        <p:spPr>
          <a:xfrm>
            <a:off x="1201185" y="2537819"/>
            <a:ext cx="7365243" cy="400110"/>
          </a:xfrm>
          <a:prstGeom prst="rect">
            <a:avLst/>
          </a:prstGeom>
        </p:spPr>
        <p:txBody>
          <a:bodyPr wrap="square">
            <a:spAutoFit/>
          </a:bodyPr>
          <a:lstStyle/>
          <a:p>
            <a:r>
              <a:rPr lang="es-SV" sz="2000" dirty="0"/>
              <a:t>Publicación de la Información oficiosa Junio </a:t>
            </a:r>
            <a:r>
              <a:rPr lang="es-SV" sz="2000" dirty="0" smtClean="0"/>
              <a:t>2015 </a:t>
            </a:r>
            <a:r>
              <a:rPr lang="es-SV" sz="2000" dirty="0"/>
              <a:t>a Mayo </a:t>
            </a:r>
            <a:r>
              <a:rPr lang="es-SV" sz="2000" dirty="0" smtClean="0"/>
              <a:t>2016</a:t>
            </a:r>
            <a:endParaRPr lang="es-SV" sz="2000" dirty="0"/>
          </a:p>
        </p:txBody>
      </p:sp>
      <p:graphicFrame>
        <p:nvGraphicFramePr>
          <p:cNvPr id="5" name="4 Tabla"/>
          <p:cNvGraphicFramePr>
            <a:graphicFrameLocks noGrp="1"/>
          </p:cNvGraphicFramePr>
          <p:nvPr>
            <p:extLst>
              <p:ext uri="{D42A27DB-BD31-4B8C-83A1-F6EECF244321}">
                <p14:modId xmlns:p14="http://schemas.microsoft.com/office/powerpoint/2010/main" val="1773968352"/>
              </p:ext>
            </p:extLst>
          </p:nvPr>
        </p:nvGraphicFramePr>
        <p:xfrm>
          <a:off x="803761" y="3363789"/>
          <a:ext cx="9786966" cy="1331976"/>
        </p:xfrm>
        <a:graphic>
          <a:graphicData uri="http://schemas.openxmlformats.org/drawingml/2006/table">
            <a:tbl>
              <a:tblPr firstRow="1" bandRow="1">
                <a:tableStyleId>{7DF18680-E054-41AD-8BC1-D1AEF772440D}</a:tableStyleId>
              </a:tblPr>
              <a:tblGrid>
                <a:gridCol w="3262322"/>
                <a:gridCol w="3262322"/>
                <a:gridCol w="3262322"/>
              </a:tblGrid>
              <a:tr h="370840">
                <a:tc>
                  <a:txBody>
                    <a:bodyPr/>
                    <a:lstStyle/>
                    <a:p>
                      <a:pPr algn="ctr">
                        <a:lnSpc>
                          <a:spcPct val="115000"/>
                        </a:lnSpc>
                        <a:spcAft>
                          <a:spcPts val="0"/>
                        </a:spcAft>
                      </a:pPr>
                      <a:r>
                        <a:rPr lang="es-SV" sz="1600" dirty="0">
                          <a:effectLst/>
                        </a:rPr>
                        <a:t>NÚMERO DE DOCUMENTOS PUBLICADOS EN EL PORTAL DE TRANSPARENCIA INSTITUCIONAL</a:t>
                      </a:r>
                      <a:endParaRPr lang="es-SV" sz="1600" dirty="0">
                        <a:solidFill>
                          <a:schemeClr val="tx1"/>
                        </a:solidFill>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s-SV" sz="1600" dirty="0">
                          <a:effectLst/>
                        </a:rPr>
                        <a:t>TOTAL DE VISITAS EN EL PORTAL DE TRANSPARENCIA INSTITUCIONAL </a:t>
                      </a:r>
                      <a:endParaRPr lang="es-SV" sz="1600" dirty="0">
                        <a:solidFill>
                          <a:schemeClr val="tx1"/>
                        </a:solidFill>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s-SV" sz="1600" dirty="0" smtClean="0">
                          <a:effectLst/>
                        </a:rPr>
                        <a:t>NÚMERO</a:t>
                      </a:r>
                      <a:r>
                        <a:rPr lang="es-SV" sz="1600" baseline="0" dirty="0" smtClean="0">
                          <a:effectLst/>
                        </a:rPr>
                        <a:t> DE DOCUMENTOS DESCARGADOS EN EL PORTAL DE TRANSPARENCIA INSTITUCIONAL</a:t>
                      </a:r>
                      <a:endParaRPr lang="es-SV" sz="1600" dirty="0">
                        <a:solidFill>
                          <a:schemeClr val="tx1"/>
                        </a:solidFill>
                        <a:effectLst/>
                        <a:latin typeface="+mn-lt"/>
                        <a:ea typeface="Calibri"/>
                        <a:cs typeface="Times New Roman"/>
                      </a:endParaRPr>
                    </a:p>
                  </a:txBody>
                  <a:tcPr marL="68580" marR="68580" marT="0" marB="0" anchor="ctr"/>
                </a:tc>
              </a:tr>
              <a:tr h="370840">
                <a:tc>
                  <a:txBody>
                    <a:bodyPr/>
                    <a:lstStyle/>
                    <a:p>
                      <a:pPr algn="ctr">
                        <a:lnSpc>
                          <a:spcPct val="115000"/>
                        </a:lnSpc>
                        <a:spcAft>
                          <a:spcPts val="0"/>
                        </a:spcAft>
                      </a:pPr>
                      <a:r>
                        <a:rPr lang="es-SV" sz="2800" dirty="0" smtClean="0">
                          <a:effectLst/>
                        </a:rPr>
                        <a:t>404</a:t>
                      </a:r>
                      <a:endParaRPr lang="es-SV" sz="2800" b="1" dirty="0">
                        <a:solidFill>
                          <a:schemeClr val="tx1"/>
                        </a:solidFill>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s-SV" sz="2800" dirty="0" smtClean="0">
                          <a:effectLst/>
                        </a:rPr>
                        <a:t>12,705</a:t>
                      </a:r>
                      <a:endParaRPr lang="es-SV" sz="2800" b="1" dirty="0">
                        <a:solidFill>
                          <a:schemeClr val="tx1"/>
                        </a:solidFill>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s-SV" sz="2800" dirty="0" smtClean="0">
                          <a:effectLst/>
                        </a:rPr>
                        <a:t>26,146</a:t>
                      </a:r>
                      <a:endParaRPr lang="es-SV" sz="2800" b="1" dirty="0">
                        <a:solidFill>
                          <a:schemeClr val="tx1"/>
                        </a:solidFill>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172601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8620" y="243564"/>
            <a:ext cx="8849580" cy="461665"/>
          </a:xfrm>
          <a:prstGeom prst="rect">
            <a:avLst/>
          </a:prstGeom>
        </p:spPr>
        <p:txBody>
          <a:bodyPr wrap="square">
            <a:spAutoFit/>
          </a:bodyPr>
          <a:lstStyle/>
          <a:p>
            <a:r>
              <a:rPr lang="es-SV" sz="2400" b="1" dirty="0" smtClean="0"/>
              <a:t>ADQUISICIONES</a:t>
            </a:r>
            <a:r>
              <a:rPr lang="es-SV" sz="2400" b="1" dirty="0"/>
              <a:t>, CONTRATACIONES  Y  LICITACIONES </a:t>
            </a:r>
            <a:r>
              <a:rPr lang="es-SV" sz="2400" b="1" dirty="0" smtClean="0"/>
              <a:t>CELEBRADAS</a:t>
            </a:r>
            <a:endParaRPr lang="es-SV" sz="2400" b="1" dirty="0"/>
          </a:p>
        </p:txBody>
      </p:sp>
      <p:sp>
        <p:nvSpPr>
          <p:cNvPr id="3" name="2 Rectángulo"/>
          <p:cNvSpPr/>
          <p:nvPr/>
        </p:nvSpPr>
        <p:spPr>
          <a:xfrm>
            <a:off x="769314" y="648173"/>
            <a:ext cx="1868910" cy="461665"/>
          </a:xfrm>
          <a:prstGeom prst="rect">
            <a:avLst/>
          </a:prstGeom>
        </p:spPr>
        <p:txBody>
          <a:bodyPr wrap="none">
            <a:spAutoFit/>
          </a:bodyPr>
          <a:lstStyle/>
          <a:p>
            <a:r>
              <a:rPr lang="es-SV" sz="2400" b="1" dirty="0"/>
              <a:t>L</a:t>
            </a:r>
            <a:r>
              <a:rPr lang="es-SV" sz="2400" b="1" dirty="0" smtClean="0"/>
              <a:t>ibre Gestión</a:t>
            </a:r>
            <a:endParaRPr lang="es-SV" sz="2400" b="1" dirty="0"/>
          </a:p>
        </p:txBody>
      </p:sp>
      <p:sp>
        <p:nvSpPr>
          <p:cNvPr id="4" name="3 Rectángulo"/>
          <p:cNvSpPr/>
          <p:nvPr/>
        </p:nvSpPr>
        <p:spPr>
          <a:xfrm>
            <a:off x="683878" y="1109838"/>
            <a:ext cx="11420492" cy="800219"/>
          </a:xfrm>
          <a:prstGeom prst="rect">
            <a:avLst/>
          </a:prstGeom>
        </p:spPr>
        <p:txBody>
          <a:bodyPr wrap="square">
            <a:spAutoFit/>
          </a:bodyPr>
          <a:lstStyle/>
          <a:p>
            <a:r>
              <a:rPr lang="es-SV" sz="2200" dirty="0"/>
              <a:t>Durante el período informado se realizaron adquisiciones por medio de Libre Gestión, por un monto de </a:t>
            </a:r>
            <a:r>
              <a:rPr lang="es-SV" sz="2200" dirty="0" smtClean="0"/>
              <a:t>US </a:t>
            </a:r>
            <a:r>
              <a:rPr lang="es-ES" sz="2400" b="1" dirty="0" smtClean="0"/>
              <a:t>437,057.82</a:t>
            </a:r>
            <a:r>
              <a:rPr lang="es-SV" sz="2200" dirty="0" smtClean="0"/>
              <a:t>,  </a:t>
            </a:r>
            <a:r>
              <a:rPr lang="es-SV" sz="2200" dirty="0"/>
              <a:t>tal como lo muestra el  </a:t>
            </a:r>
            <a:r>
              <a:rPr lang="es-SV" sz="2200" dirty="0" smtClean="0"/>
              <a:t>siguiente cuadro </a:t>
            </a:r>
            <a:endParaRPr lang="es-SV" sz="2200" dirty="0"/>
          </a:p>
        </p:txBody>
      </p:sp>
      <p:sp>
        <p:nvSpPr>
          <p:cNvPr id="5" name="4 Rectángulo"/>
          <p:cNvSpPr/>
          <p:nvPr/>
        </p:nvSpPr>
        <p:spPr>
          <a:xfrm>
            <a:off x="769314" y="2048836"/>
            <a:ext cx="10570875" cy="400110"/>
          </a:xfrm>
          <a:prstGeom prst="rect">
            <a:avLst/>
          </a:prstGeom>
        </p:spPr>
        <p:txBody>
          <a:bodyPr wrap="square">
            <a:spAutoFit/>
          </a:bodyPr>
          <a:lstStyle/>
          <a:p>
            <a:pPr algn="ctr"/>
            <a:r>
              <a:rPr lang="es-SV" sz="2000" b="1" dirty="0"/>
              <a:t>Monto de adquisiciones por Libre Gestión realizadas período Junio </a:t>
            </a:r>
            <a:r>
              <a:rPr lang="es-SV" sz="2000" b="1" dirty="0" smtClean="0"/>
              <a:t>2015  </a:t>
            </a:r>
            <a:r>
              <a:rPr lang="es-SV" sz="2000" b="1" dirty="0"/>
              <a:t>a Mayo </a:t>
            </a:r>
            <a:r>
              <a:rPr lang="es-SV" sz="2000" b="1" dirty="0" smtClean="0"/>
              <a:t>2016</a:t>
            </a:r>
            <a:endParaRPr lang="es-SV" sz="2000" b="1" dirty="0"/>
          </a:p>
        </p:txBody>
      </p:sp>
      <p:graphicFrame>
        <p:nvGraphicFramePr>
          <p:cNvPr id="6" name="5 Tabla"/>
          <p:cNvGraphicFramePr>
            <a:graphicFrameLocks noGrp="1"/>
          </p:cNvGraphicFramePr>
          <p:nvPr>
            <p:extLst>
              <p:ext uri="{D42A27DB-BD31-4B8C-83A1-F6EECF244321}">
                <p14:modId xmlns:p14="http://schemas.microsoft.com/office/powerpoint/2010/main" val="3221723878"/>
              </p:ext>
            </p:extLst>
          </p:nvPr>
        </p:nvGraphicFramePr>
        <p:xfrm>
          <a:off x="2273054" y="2587725"/>
          <a:ext cx="7773374" cy="3476965"/>
        </p:xfrm>
        <a:graphic>
          <a:graphicData uri="http://schemas.openxmlformats.org/drawingml/2006/table">
            <a:tbl>
              <a:tblPr firstRow="1" firstCol="1" bandRow="1">
                <a:tableStyleId>{93296810-A885-4BE3-A3E7-6D5BEEA58F35}</a:tableStyleId>
              </a:tblPr>
              <a:tblGrid>
                <a:gridCol w="4725962"/>
                <a:gridCol w="3047412"/>
              </a:tblGrid>
              <a:tr h="498785">
                <a:tc>
                  <a:txBody>
                    <a:bodyPr/>
                    <a:lstStyle/>
                    <a:p>
                      <a:pPr algn="ctr">
                        <a:lnSpc>
                          <a:spcPct val="115000"/>
                        </a:lnSpc>
                        <a:spcAft>
                          <a:spcPts val="0"/>
                        </a:spcAft>
                      </a:pPr>
                      <a:r>
                        <a:rPr lang="es-SV" sz="1800" dirty="0">
                          <a:solidFill>
                            <a:schemeClr val="tx1"/>
                          </a:solidFill>
                          <a:effectLst/>
                        </a:rPr>
                        <a:t>DESCRIPCIÓN</a:t>
                      </a:r>
                      <a:endParaRPr lang="es-SV"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1800" dirty="0" smtClean="0">
                          <a:solidFill>
                            <a:schemeClr val="tx1"/>
                          </a:solidFill>
                          <a:effectLst/>
                        </a:rPr>
                        <a:t>MONTO </a:t>
                      </a:r>
                      <a:r>
                        <a:rPr lang="es-SV" sz="1800" dirty="0">
                          <a:solidFill>
                            <a:schemeClr val="tx1"/>
                          </a:solidFill>
                          <a:effectLst/>
                        </a:rPr>
                        <a:t>EN US$</a:t>
                      </a:r>
                      <a:endParaRPr lang="es-SV" sz="1800" dirty="0">
                        <a:solidFill>
                          <a:schemeClr val="tx1"/>
                        </a:solidFill>
                        <a:effectLst/>
                        <a:latin typeface="Calibri"/>
                        <a:ea typeface="Calibri"/>
                        <a:cs typeface="Times New Roman"/>
                      </a:endParaRPr>
                    </a:p>
                  </a:txBody>
                  <a:tcPr marL="68580" marR="68580" marT="0" marB="0" anchor="ctr"/>
                </a:tc>
              </a:tr>
              <a:tr h="911893">
                <a:tc>
                  <a:txBody>
                    <a:bodyPr/>
                    <a:lstStyle/>
                    <a:p>
                      <a:pPr algn="just">
                        <a:lnSpc>
                          <a:spcPct val="115000"/>
                        </a:lnSpc>
                        <a:spcAft>
                          <a:spcPts val="0"/>
                        </a:spcAft>
                      </a:pPr>
                      <a:endParaRPr lang="es-SV" sz="1800" dirty="0" smtClean="0">
                        <a:solidFill>
                          <a:schemeClr val="tx1"/>
                        </a:solidFill>
                        <a:effectLst/>
                      </a:endParaRPr>
                    </a:p>
                    <a:p>
                      <a:pPr algn="just">
                        <a:lnSpc>
                          <a:spcPct val="115000"/>
                        </a:lnSpc>
                        <a:spcAft>
                          <a:spcPts val="0"/>
                        </a:spcAft>
                      </a:pPr>
                      <a:r>
                        <a:rPr lang="es-SV" sz="1800" dirty="0" smtClean="0">
                          <a:solidFill>
                            <a:schemeClr val="tx1"/>
                          </a:solidFill>
                          <a:effectLst/>
                        </a:rPr>
                        <a:t>Adquisiciones </a:t>
                      </a:r>
                      <a:r>
                        <a:rPr lang="es-SV" sz="1800" dirty="0">
                          <a:solidFill>
                            <a:schemeClr val="tx1"/>
                          </a:solidFill>
                          <a:effectLst/>
                        </a:rPr>
                        <a:t>por Libre Gestión realizadas período Junio a Diciembre </a:t>
                      </a:r>
                      <a:r>
                        <a:rPr lang="es-SV" sz="1800" dirty="0" smtClean="0">
                          <a:solidFill>
                            <a:schemeClr val="tx1"/>
                          </a:solidFill>
                          <a:effectLst/>
                        </a:rPr>
                        <a:t>2015</a:t>
                      </a:r>
                      <a:endParaRPr lang="es-SV" sz="1800" dirty="0">
                        <a:solidFill>
                          <a:schemeClr val="tx1"/>
                        </a:solidFill>
                        <a:effectLst/>
                      </a:endParaRPr>
                    </a:p>
                    <a:p>
                      <a:pPr algn="just">
                        <a:lnSpc>
                          <a:spcPct val="115000"/>
                        </a:lnSpc>
                        <a:spcAft>
                          <a:spcPts val="0"/>
                        </a:spcAft>
                      </a:pPr>
                      <a:r>
                        <a:rPr lang="es-SV" sz="1800" dirty="0">
                          <a:solidFill>
                            <a:schemeClr val="tx1"/>
                          </a:solidFill>
                          <a:effectLst/>
                        </a:rPr>
                        <a:t> </a:t>
                      </a:r>
                      <a:endParaRPr lang="es-SV"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000" dirty="0">
                          <a:solidFill>
                            <a:schemeClr val="tx1"/>
                          </a:solidFill>
                          <a:effectLst/>
                        </a:rPr>
                        <a:t> </a:t>
                      </a:r>
                    </a:p>
                    <a:p>
                      <a:pPr algn="ctr">
                        <a:lnSpc>
                          <a:spcPct val="115000"/>
                        </a:lnSpc>
                        <a:spcAft>
                          <a:spcPts val="0"/>
                        </a:spcAft>
                      </a:pPr>
                      <a:r>
                        <a:rPr lang="es-ES" sz="2000" kern="1200" dirty="0" smtClean="0">
                          <a:solidFill>
                            <a:schemeClr val="tx1"/>
                          </a:solidFill>
                          <a:effectLst/>
                        </a:rPr>
                        <a:t>200,894.17</a:t>
                      </a:r>
                      <a:endParaRPr lang="es-SV" sz="2000" b="1" dirty="0">
                        <a:solidFill>
                          <a:schemeClr val="tx1"/>
                        </a:solidFill>
                        <a:effectLst/>
                        <a:latin typeface="Calibri"/>
                        <a:ea typeface="Calibri"/>
                        <a:cs typeface="Times New Roman"/>
                      </a:endParaRPr>
                    </a:p>
                  </a:txBody>
                  <a:tcPr marL="68580" marR="68580" marT="0" marB="0" anchor="ctr"/>
                </a:tc>
              </a:tr>
              <a:tr h="929693">
                <a:tc>
                  <a:txBody>
                    <a:bodyPr/>
                    <a:lstStyle/>
                    <a:p>
                      <a:pPr algn="just">
                        <a:lnSpc>
                          <a:spcPct val="115000"/>
                        </a:lnSpc>
                        <a:spcAft>
                          <a:spcPts val="0"/>
                        </a:spcAft>
                      </a:pPr>
                      <a:endParaRPr lang="es-SV" sz="1800" dirty="0" smtClean="0">
                        <a:solidFill>
                          <a:schemeClr val="tx1"/>
                        </a:solidFill>
                        <a:effectLst/>
                      </a:endParaRPr>
                    </a:p>
                    <a:p>
                      <a:pPr algn="just">
                        <a:lnSpc>
                          <a:spcPct val="115000"/>
                        </a:lnSpc>
                        <a:spcAft>
                          <a:spcPts val="0"/>
                        </a:spcAft>
                      </a:pPr>
                      <a:r>
                        <a:rPr lang="es-SV" sz="1800" dirty="0" smtClean="0">
                          <a:solidFill>
                            <a:schemeClr val="tx1"/>
                          </a:solidFill>
                          <a:effectLst/>
                        </a:rPr>
                        <a:t>Adquisiciones </a:t>
                      </a:r>
                      <a:r>
                        <a:rPr lang="es-SV" sz="1800" dirty="0">
                          <a:solidFill>
                            <a:schemeClr val="tx1"/>
                          </a:solidFill>
                          <a:effectLst/>
                        </a:rPr>
                        <a:t>por Libre Gestión realizadas período Enero a Mayo </a:t>
                      </a:r>
                      <a:r>
                        <a:rPr lang="es-SV" sz="1800" dirty="0" smtClean="0">
                          <a:solidFill>
                            <a:schemeClr val="tx1"/>
                          </a:solidFill>
                          <a:effectLst/>
                        </a:rPr>
                        <a:t>2016</a:t>
                      </a:r>
                      <a:endParaRPr lang="es-SV" sz="1800" dirty="0">
                        <a:solidFill>
                          <a:schemeClr val="tx1"/>
                        </a:solidFill>
                        <a:effectLst/>
                      </a:endParaRPr>
                    </a:p>
                    <a:p>
                      <a:pPr algn="just">
                        <a:lnSpc>
                          <a:spcPct val="115000"/>
                        </a:lnSpc>
                        <a:spcAft>
                          <a:spcPts val="0"/>
                        </a:spcAft>
                      </a:pPr>
                      <a:r>
                        <a:rPr lang="es-SV" sz="1800" dirty="0">
                          <a:solidFill>
                            <a:schemeClr val="tx1"/>
                          </a:solidFill>
                          <a:effectLst/>
                        </a:rPr>
                        <a:t> </a:t>
                      </a:r>
                      <a:endParaRPr lang="es-SV"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es-SV" sz="2000" dirty="0">
                        <a:solidFill>
                          <a:schemeClr val="tx1"/>
                        </a:solidFill>
                        <a:effectLst/>
                      </a:endParaRPr>
                    </a:p>
                    <a:p>
                      <a:pPr algn="ctr">
                        <a:lnSpc>
                          <a:spcPct val="115000"/>
                        </a:lnSpc>
                        <a:spcAft>
                          <a:spcPts val="0"/>
                        </a:spcAft>
                      </a:pPr>
                      <a:r>
                        <a:rPr lang="es-ES" sz="2000" kern="1200" dirty="0" smtClean="0">
                          <a:solidFill>
                            <a:schemeClr val="tx1"/>
                          </a:solidFill>
                          <a:effectLst/>
                        </a:rPr>
                        <a:t>236,163.65</a:t>
                      </a:r>
                      <a:endParaRPr lang="es-SV" sz="2000" b="1" dirty="0">
                        <a:solidFill>
                          <a:schemeClr val="tx1"/>
                        </a:solidFill>
                        <a:effectLst/>
                        <a:latin typeface="Calibri"/>
                        <a:ea typeface="Calibri"/>
                        <a:cs typeface="Times New Roman"/>
                      </a:endParaRPr>
                    </a:p>
                  </a:txBody>
                  <a:tcPr marL="68580" marR="68580" marT="0" marB="0" anchor="ctr"/>
                </a:tc>
              </a:tr>
              <a:tr h="454436">
                <a:tc>
                  <a:txBody>
                    <a:bodyPr/>
                    <a:lstStyle/>
                    <a:p>
                      <a:pPr algn="ctr">
                        <a:lnSpc>
                          <a:spcPct val="115000"/>
                        </a:lnSpc>
                        <a:spcAft>
                          <a:spcPts val="0"/>
                        </a:spcAft>
                      </a:pPr>
                      <a:r>
                        <a:rPr lang="es-SV" sz="1800" dirty="0">
                          <a:solidFill>
                            <a:schemeClr val="tx1"/>
                          </a:solidFill>
                          <a:effectLst/>
                        </a:rPr>
                        <a:t> </a:t>
                      </a:r>
                      <a:r>
                        <a:rPr lang="es-SV" sz="1800" dirty="0" smtClean="0">
                          <a:solidFill>
                            <a:schemeClr val="tx1"/>
                          </a:solidFill>
                          <a:effectLst/>
                        </a:rPr>
                        <a:t>TOTAL</a:t>
                      </a:r>
                      <a:endParaRPr lang="es-SV"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b="1" kern="1200" dirty="0" smtClean="0">
                          <a:solidFill>
                            <a:schemeClr val="tx1"/>
                          </a:solidFill>
                          <a:effectLst/>
                        </a:rPr>
                        <a:t>437,057.82</a:t>
                      </a:r>
                      <a:endParaRPr lang="es-SV" sz="2000" b="1" dirty="0">
                        <a:solidFill>
                          <a:schemeClr val="tx1"/>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687491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6501" y="158017"/>
            <a:ext cx="2103974" cy="461665"/>
          </a:xfrm>
          <a:prstGeom prst="rect">
            <a:avLst/>
          </a:prstGeom>
        </p:spPr>
        <p:txBody>
          <a:bodyPr wrap="none">
            <a:spAutoFit/>
          </a:bodyPr>
          <a:lstStyle/>
          <a:p>
            <a:r>
              <a:rPr lang="es-SV" sz="2400" b="1" dirty="0" smtClean="0"/>
              <a:t>Contrataciones</a:t>
            </a:r>
            <a:endParaRPr lang="es-SV" sz="2400" b="1" dirty="0"/>
          </a:p>
        </p:txBody>
      </p:sp>
      <p:sp>
        <p:nvSpPr>
          <p:cNvPr id="3" name="2 Rectángulo"/>
          <p:cNvSpPr/>
          <p:nvPr/>
        </p:nvSpPr>
        <p:spPr>
          <a:xfrm>
            <a:off x="896650" y="670516"/>
            <a:ext cx="9931021" cy="707886"/>
          </a:xfrm>
          <a:prstGeom prst="rect">
            <a:avLst/>
          </a:prstGeom>
        </p:spPr>
        <p:txBody>
          <a:bodyPr wrap="square">
            <a:spAutoFit/>
          </a:bodyPr>
          <a:lstStyle/>
          <a:p>
            <a:r>
              <a:rPr lang="es-SV" sz="2000" dirty="0"/>
              <a:t>Durante el período informado se realizaron contrataciones por un monto de US$ 207,555.12,  tal como lo muestra el  </a:t>
            </a:r>
            <a:r>
              <a:rPr lang="es-SV" sz="2000" dirty="0" smtClean="0"/>
              <a:t>siguiente cuadro </a:t>
            </a:r>
            <a:endParaRPr lang="es-SV" sz="2000" dirty="0"/>
          </a:p>
        </p:txBody>
      </p:sp>
      <p:sp>
        <p:nvSpPr>
          <p:cNvPr id="4" name="3 Rectángulo"/>
          <p:cNvSpPr/>
          <p:nvPr/>
        </p:nvSpPr>
        <p:spPr>
          <a:xfrm>
            <a:off x="1437563" y="1614769"/>
            <a:ext cx="8457064" cy="400110"/>
          </a:xfrm>
          <a:prstGeom prst="rect">
            <a:avLst/>
          </a:prstGeom>
        </p:spPr>
        <p:txBody>
          <a:bodyPr wrap="square">
            <a:spAutoFit/>
          </a:bodyPr>
          <a:lstStyle/>
          <a:p>
            <a:pPr algn="ctr"/>
            <a:r>
              <a:rPr lang="es-SV" sz="2000" b="1" dirty="0"/>
              <a:t>Monto de contrataciones  realizadas período Junio </a:t>
            </a:r>
            <a:r>
              <a:rPr lang="es-SV" sz="2000" b="1" dirty="0" smtClean="0"/>
              <a:t>2015 </a:t>
            </a:r>
            <a:r>
              <a:rPr lang="es-SV" sz="2000" b="1" dirty="0"/>
              <a:t>a Mayo </a:t>
            </a:r>
            <a:r>
              <a:rPr lang="es-SV" sz="2000" b="1" dirty="0" smtClean="0"/>
              <a:t>2016</a:t>
            </a:r>
            <a:endParaRPr lang="es-SV" sz="2000" b="1" dirty="0"/>
          </a:p>
        </p:txBody>
      </p:sp>
      <p:graphicFrame>
        <p:nvGraphicFramePr>
          <p:cNvPr id="5" name="4 Tabla"/>
          <p:cNvGraphicFramePr>
            <a:graphicFrameLocks noGrp="1"/>
          </p:cNvGraphicFramePr>
          <p:nvPr>
            <p:extLst>
              <p:ext uri="{D42A27DB-BD31-4B8C-83A1-F6EECF244321}">
                <p14:modId xmlns:p14="http://schemas.microsoft.com/office/powerpoint/2010/main" val="783072564"/>
              </p:ext>
            </p:extLst>
          </p:nvPr>
        </p:nvGraphicFramePr>
        <p:xfrm>
          <a:off x="1367050" y="2251246"/>
          <a:ext cx="8598090" cy="3597692"/>
        </p:xfrm>
        <a:graphic>
          <a:graphicData uri="http://schemas.openxmlformats.org/drawingml/2006/table">
            <a:tbl>
              <a:tblPr firstRow="1" firstCol="1" bandRow="1">
                <a:tableStyleId>{93296810-A885-4BE3-A3E7-6D5BEEA58F35}</a:tableStyleId>
              </a:tblPr>
              <a:tblGrid>
                <a:gridCol w="5227362"/>
                <a:gridCol w="3370728"/>
              </a:tblGrid>
              <a:tr h="525967">
                <a:tc>
                  <a:txBody>
                    <a:bodyPr/>
                    <a:lstStyle/>
                    <a:p>
                      <a:pPr algn="ctr">
                        <a:lnSpc>
                          <a:spcPct val="115000"/>
                        </a:lnSpc>
                        <a:spcAft>
                          <a:spcPts val="0"/>
                        </a:spcAft>
                      </a:pPr>
                      <a:r>
                        <a:rPr lang="es-SV" sz="1800" dirty="0">
                          <a:solidFill>
                            <a:schemeClr val="tx1"/>
                          </a:solidFill>
                          <a:effectLst/>
                        </a:rPr>
                        <a:t>DESCRIPCIÓN</a:t>
                      </a:r>
                      <a:endParaRPr lang="es-SV" sz="18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1800" dirty="0" smtClean="0">
                          <a:solidFill>
                            <a:schemeClr val="tx1"/>
                          </a:solidFill>
                          <a:effectLst/>
                        </a:rPr>
                        <a:t>MONTO </a:t>
                      </a:r>
                      <a:r>
                        <a:rPr lang="es-SV" sz="1800" dirty="0">
                          <a:solidFill>
                            <a:schemeClr val="tx1"/>
                          </a:solidFill>
                          <a:effectLst/>
                        </a:rPr>
                        <a:t>EN US$</a:t>
                      </a:r>
                      <a:endParaRPr lang="es-SV" sz="1800" b="1" dirty="0">
                        <a:solidFill>
                          <a:schemeClr val="tx1"/>
                        </a:solidFill>
                        <a:effectLst/>
                        <a:latin typeface="Calibri"/>
                        <a:ea typeface="Calibri"/>
                        <a:cs typeface="Times New Roman"/>
                      </a:endParaRPr>
                    </a:p>
                  </a:txBody>
                  <a:tcPr marL="68580" marR="68580" marT="0" marB="0" anchor="ctr"/>
                </a:tc>
              </a:tr>
              <a:tr h="0">
                <a:tc>
                  <a:txBody>
                    <a:bodyPr/>
                    <a:lstStyle/>
                    <a:p>
                      <a:pPr>
                        <a:lnSpc>
                          <a:spcPct val="115000"/>
                        </a:lnSpc>
                        <a:spcAft>
                          <a:spcPts val="0"/>
                        </a:spcAft>
                      </a:pPr>
                      <a:endParaRPr lang="es-SV" sz="1800" dirty="0" smtClean="0">
                        <a:solidFill>
                          <a:schemeClr val="tx1"/>
                        </a:solidFill>
                        <a:effectLst/>
                      </a:endParaRPr>
                    </a:p>
                    <a:p>
                      <a:pPr>
                        <a:lnSpc>
                          <a:spcPct val="115000"/>
                        </a:lnSpc>
                        <a:spcAft>
                          <a:spcPts val="0"/>
                        </a:spcAft>
                      </a:pPr>
                      <a:r>
                        <a:rPr lang="es-SV" sz="1800" dirty="0" smtClean="0">
                          <a:solidFill>
                            <a:schemeClr val="tx1"/>
                          </a:solidFill>
                          <a:effectLst/>
                        </a:rPr>
                        <a:t>Contratos </a:t>
                      </a:r>
                      <a:r>
                        <a:rPr lang="es-SV" sz="1800" dirty="0">
                          <a:solidFill>
                            <a:schemeClr val="tx1"/>
                          </a:solidFill>
                          <a:effectLst/>
                        </a:rPr>
                        <a:t>por medio de Libre gestión  de Junio a Diciembre </a:t>
                      </a:r>
                      <a:r>
                        <a:rPr lang="es-SV" sz="1800" dirty="0" smtClean="0">
                          <a:solidFill>
                            <a:schemeClr val="tx1"/>
                          </a:solidFill>
                          <a:effectLst/>
                        </a:rPr>
                        <a:t>2015</a:t>
                      </a:r>
                      <a:endParaRPr lang="es-SV" sz="1800" dirty="0">
                        <a:solidFill>
                          <a:schemeClr val="tx1"/>
                        </a:solidFill>
                        <a:effectLst/>
                      </a:endParaRPr>
                    </a:p>
                    <a:p>
                      <a:pPr algn="just">
                        <a:lnSpc>
                          <a:spcPct val="115000"/>
                        </a:lnSpc>
                        <a:spcAft>
                          <a:spcPts val="0"/>
                        </a:spcAft>
                      </a:pPr>
                      <a:r>
                        <a:rPr lang="es-SV" sz="1800" dirty="0">
                          <a:solidFill>
                            <a:schemeClr val="tx1"/>
                          </a:solidFill>
                          <a:effectLst/>
                        </a:rPr>
                        <a:t> </a:t>
                      </a:r>
                      <a:endParaRPr lang="es-SV" sz="18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000" dirty="0">
                          <a:solidFill>
                            <a:schemeClr val="tx1"/>
                          </a:solidFill>
                          <a:effectLst/>
                        </a:rPr>
                        <a:t> </a:t>
                      </a:r>
                    </a:p>
                    <a:p>
                      <a:pPr algn="ctr">
                        <a:lnSpc>
                          <a:spcPct val="115000"/>
                        </a:lnSpc>
                        <a:spcAft>
                          <a:spcPts val="0"/>
                        </a:spcAft>
                      </a:pPr>
                      <a:r>
                        <a:rPr lang="es-SV" sz="2000" kern="1200" dirty="0" smtClean="0">
                          <a:solidFill>
                            <a:schemeClr val="tx1"/>
                          </a:solidFill>
                          <a:effectLst/>
                        </a:rPr>
                        <a:t>$14,550.00</a:t>
                      </a:r>
                      <a:endParaRPr lang="es-SV" sz="2400" b="1" dirty="0">
                        <a:solidFill>
                          <a:schemeClr val="tx1"/>
                        </a:solidFill>
                        <a:effectLst/>
                        <a:latin typeface="Calibri"/>
                        <a:ea typeface="Calibri"/>
                        <a:cs typeface="Times New Roman"/>
                      </a:endParaRPr>
                    </a:p>
                  </a:txBody>
                  <a:tcPr marL="68580" marR="68580" marT="0" marB="0" anchor="ctr"/>
                </a:tc>
              </a:tr>
              <a:tr h="0">
                <a:tc>
                  <a:txBody>
                    <a:bodyPr/>
                    <a:lstStyle/>
                    <a:p>
                      <a:pPr algn="just">
                        <a:lnSpc>
                          <a:spcPct val="115000"/>
                        </a:lnSpc>
                        <a:spcAft>
                          <a:spcPts val="0"/>
                        </a:spcAft>
                      </a:pPr>
                      <a:endParaRPr lang="es-SV" sz="1800" dirty="0" smtClean="0">
                        <a:solidFill>
                          <a:schemeClr val="tx1"/>
                        </a:solidFill>
                        <a:effectLst/>
                      </a:endParaRPr>
                    </a:p>
                    <a:p>
                      <a:pPr algn="just">
                        <a:lnSpc>
                          <a:spcPct val="115000"/>
                        </a:lnSpc>
                        <a:spcAft>
                          <a:spcPts val="0"/>
                        </a:spcAft>
                      </a:pPr>
                      <a:r>
                        <a:rPr lang="es-SV" sz="1800" dirty="0" smtClean="0">
                          <a:solidFill>
                            <a:schemeClr val="tx1"/>
                          </a:solidFill>
                          <a:effectLst/>
                        </a:rPr>
                        <a:t>Contratos </a:t>
                      </a:r>
                      <a:r>
                        <a:rPr lang="es-SV" sz="1800" dirty="0">
                          <a:solidFill>
                            <a:schemeClr val="tx1"/>
                          </a:solidFill>
                          <a:effectLst/>
                        </a:rPr>
                        <a:t>por medio de libre gestión  de Enero a Mayo </a:t>
                      </a:r>
                      <a:r>
                        <a:rPr lang="es-SV" sz="1800" dirty="0" smtClean="0">
                          <a:solidFill>
                            <a:schemeClr val="tx1"/>
                          </a:solidFill>
                          <a:effectLst/>
                        </a:rPr>
                        <a:t>2016</a:t>
                      </a:r>
                      <a:endParaRPr lang="es-SV" sz="1800" dirty="0">
                        <a:solidFill>
                          <a:schemeClr val="tx1"/>
                        </a:solidFill>
                        <a:effectLst/>
                      </a:endParaRPr>
                    </a:p>
                    <a:p>
                      <a:pPr algn="just">
                        <a:lnSpc>
                          <a:spcPct val="115000"/>
                        </a:lnSpc>
                        <a:spcAft>
                          <a:spcPts val="0"/>
                        </a:spcAft>
                      </a:pPr>
                      <a:r>
                        <a:rPr lang="es-SV" sz="1800" dirty="0">
                          <a:solidFill>
                            <a:schemeClr val="tx1"/>
                          </a:solidFill>
                          <a:effectLst/>
                        </a:rPr>
                        <a:t> </a:t>
                      </a:r>
                      <a:endParaRPr lang="es-SV" sz="18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000" dirty="0">
                          <a:solidFill>
                            <a:schemeClr val="tx1"/>
                          </a:solidFill>
                          <a:effectLst/>
                        </a:rPr>
                        <a:t> </a:t>
                      </a:r>
                    </a:p>
                    <a:p>
                      <a:pPr algn="ctr">
                        <a:lnSpc>
                          <a:spcPct val="115000"/>
                        </a:lnSpc>
                        <a:spcAft>
                          <a:spcPts val="0"/>
                        </a:spcAft>
                      </a:pPr>
                      <a:r>
                        <a:rPr lang="es-ES" sz="2000" kern="1200" dirty="0" smtClean="0">
                          <a:solidFill>
                            <a:schemeClr val="tx1"/>
                          </a:solidFill>
                          <a:effectLst/>
                        </a:rPr>
                        <a:t>94,969.23</a:t>
                      </a:r>
                      <a:endParaRPr lang="es-SV" sz="2400" b="1" dirty="0">
                        <a:solidFill>
                          <a:schemeClr val="tx1"/>
                        </a:solidFill>
                        <a:effectLst/>
                        <a:latin typeface="Calibri"/>
                        <a:ea typeface="Calibri"/>
                        <a:cs typeface="Times New Roman"/>
                      </a:endParaRPr>
                    </a:p>
                  </a:txBody>
                  <a:tcPr marL="68580" marR="68580" marT="0" marB="0"/>
                </a:tc>
              </a:tr>
              <a:tr h="547981">
                <a:tc>
                  <a:txBody>
                    <a:bodyPr/>
                    <a:lstStyle/>
                    <a:p>
                      <a:pPr algn="ctr">
                        <a:lnSpc>
                          <a:spcPct val="115000"/>
                        </a:lnSpc>
                        <a:spcAft>
                          <a:spcPts val="0"/>
                        </a:spcAft>
                      </a:pPr>
                      <a:r>
                        <a:rPr lang="es-SV" sz="1800" dirty="0">
                          <a:solidFill>
                            <a:schemeClr val="tx1"/>
                          </a:solidFill>
                          <a:effectLst/>
                        </a:rPr>
                        <a:t> </a:t>
                      </a:r>
                      <a:r>
                        <a:rPr lang="es-SV" sz="1800" dirty="0" smtClean="0">
                          <a:solidFill>
                            <a:schemeClr val="tx1"/>
                          </a:solidFill>
                          <a:effectLst/>
                        </a:rPr>
                        <a:t>TOTAL</a:t>
                      </a:r>
                      <a:endParaRPr lang="es-SV" sz="18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800" dirty="0">
                          <a:solidFill>
                            <a:schemeClr val="tx1"/>
                          </a:solidFill>
                          <a:effectLst/>
                        </a:rPr>
                        <a:t> </a:t>
                      </a:r>
                      <a:r>
                        <a:rPr lang="es-ES" sz="2400" kern="1200" dirty="0" smtClean="0">
                          <a:solidFill>
                            <a:schemeClr val="tx1"/>
                          </a:solidFill>
                          <a:effectLst/>
                        </a:rPr>
                        <a:t>109,249.23</a:t>
                      </a:r>
                      <a:endParaRPr lang="es-SV" sz="2800" b="0" dirty="0">
                        <a:solidFill>
                          <a:schemeClr val="tx1"/>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5920129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636" y="87858"/>
            <a:ext cx="2800357" cy="492122"/>
          </a:xfrm>
          <a:prstGeom prst="rect">
            <a:avLst/>
          </a:prstGeom>
        </p:spPr>
        <p:txBody>
          <a:bodyPr wrap="square">
            <a:spAutoFit/>
          </a:bodyPr>
          <a:lstStyle/>
          <a:p>
            <a:pPr lvl="0">
              <a:lnSpc>
                <a:spcPct val="115000"/>
              </a:lnSpc>
              <a:spcAft>
                <a:spcPts val="1000"/>
              </a:spcAft>
            </a:pPr>
            <a:r>
              <a:rPr lang="es-SV" sz="2400" b="1" dirty="0" smtClean="0">
                <a:ea typeface="Calibri"/>
                <a:cs typeface="Calibri"/>
              </a:rPr>
              <a:t>Licitaciones</a:t>
            </a:r>
            <a:endParaRPr lang="es-SV" sz="2000" dirty="0">
              <a:effectLst/>
              <a:ea typeface="Calibri"/>
              <a:cs typeface="Times New Roman"/>
            </a:endParaRPr>
          </a:p>
        </p:txBody>
      </p:sp>
      <p:sp>
        <p:nvSpPr>
          <p:cNvPr id="3" name="2 Rectángulo"/>
          <p:cNvSpPr/>
          <p:nvPr/>
        </p:nvSpPr>
        <p:spPr>
          <a:xfrm>
            <a:off x="342089" y="543897"/>
            <a:ext cx="10053852" cy="707886"/>
          </a:xfrm>
          <a:prstGeom prst="rect">
            <a:avLst/>
          </a:prstGeom>
        </p:spPr>
        <p:txBody>
          <a:bodyPr wrap="square">
            <a:spAutoFit/>
          </a:bodyPr>
          <a:lstStyle/>
          <a:p>
            <a:r>
              <a:rPr lang="es-SV" sz="2000" dirty="0"/>
              <a:t>Durante el período informado se realizaron licitaciones por un monto de US$ </a:t>
            </a:r>
            <a:r>
              <a:rPr lang="es-SV" sz="2000" b="1" dirty="0"/>
              <a:t>$453,314.79</a:t>
            </a:r>
            <a:r>
              <a:rPr lang="es-SV" sz="2000" dirty="0" smtClean="0"/>
              <a:t>,  </a:t>
            </a:r>
            <a:r>
              <a:rPr lang="es-SV" sz="2000" dirty="0"/>
              <a:t>tal como lo muestra el  </a:t>
            </a:r>
            <a:r>
              <a:rPr lang="es-SV" sz="2000" dirty="0" smtClean="0"/>
              <a:t>siguiente cuadro </a:t>
            </a:r>
            <a:endParaRPr lang="es-SV" sz="2000" dirty="0"/>
          </a:p>
        </p:txBody>
      </p:sp>
      <p:sp>
        <p:nvSpPr>
          <p:cNvPr id="4" name="3 Rectángulo"/>
          <p:cNvSpPr/>
          <p:nvPr/>
        </p:nvSpPr>
        <p:spPr>
          <a:xfrm>
            <a:off x="1249113" y="1251783"/>
            <a:ext cx="8969307" cy="461665"/>
          </a:xfrm>
          <a:prstGeom prst="rect">
            <a:avLst/>
          </a:prstGeom>
        </p:spPr>
        <p:txBody>
          <a:bodyPr wrap="square">
            <a:spAutoFit/>
          </a:bodyPr>
          <a:lstStyle/>
          <a:p>
            <a:pPr algn="ctr"/>
            <a:r>
              <a:rPr lang="es-SV" sz="2400" b="1" dirty="0">
                <a:latin typeface="Calibri"/>
                <a:ea typeface="Calibri"/>
              </a:rPr>
              <a:t>Monto de licitaciones  realizadas período Junio </a:t>
            </a:r>
            <a:r>
              <a:rPr lang="es-SV" sz="2400" b="1" dirty="0" smtClean="0">
                <a:latin typeface="Calibri"/>
                <a:ea typeface="Calibri"/>
              </a:rPr>
              <a:t>2015 </a:t>
            </a:r>
            <a:r>
              <a:rPr lang="es-SV" sz="2400" b="1" dirty="0">
                <a:latin typeface="Calibri"/>
                <a:ea typeface="Calibri"/>
              </a:rPr>
              <a:t>a Mayo </a:t>
            </a:r>
            <a:r>
              <a:rPr lang="es-SV" sz="2400" b="1" dirty="0" smtClean="0">
                <a:latin typeface="Calibri"/>
                <a:ea typeface="Calibri"/>
              </a:rPr>
              <a:t>2016</a:t>
            </a:r>
            <a:endParaRPr lang="es-SV" sz="2400" dirty="0"/>
          </a:p>
        </p:txBody>
      </p:sp>
      <p:graphicFrame>
        <p:nvGraphicFramePr>
          <p:cNvPr id="11" name="Tabla 10"/>
          <p:cNvGraphicFramePr>
            <a:graphicFrameLocks noGrp="1"/>
          </p:cNvGraphicFramePr>
          <p:nvPr>
            <p:extLst>
              <p:ext uri="{D42A27DB-BD31-4B8C-83A1-F6EECF244321}">
                <p14:modId xmlns:p14="http://schemas.microsoft.com/office/powerpoint/2010/main" val="1058066651"/>
              </p:ext>
            </p:extLst>
          </p:nvPr>
        </p:nvGraphicFramePr>
        <p:xfrm>
          <a:off x="645025" y="2082780"/>
          <a:ext cx="9757064" cy="4127157"/>
        </p:xfrm>
        <a:graphic>
          <a:graphicData uri="http://schemas.openxmlformats.org/drawingml/2006/table">
            <a:tbl>
              <a:tblPr firstRow="1" firstCol="1" bandRow="1">
                <a:tableStyleId>{5FD0F851-EC5A-4D38-B0AD-8093EC10F338}</a:tableStyleId>
              </a:tblPr>
              <a:tblGrid>
                <a:gridCol w="7612442"/>
                <a:gridCol w="2144622"/>
              </a:tblGrid>
              <a:tr h="317284">
                <a:tc>
                  <a:txBody>
                    <a:bodyPr/>
                    <a:lstStyle/>
                    <a:p>
                      <a:pPr algn="ctr">
                        <a:lnSpc>
                          <a:spcPct val="107000"/>
                        </a:lnSpc>
                        <a:spcAft>
                          <a:spcPts val="800"/>
                        </a:spcAft>
                      </a:pPr>
                      <a:r>
                        <a:rPr lang="es-SV" sz="1400" dirty="0" smtClean="0">
                          <a:effectLst/>
                        </a:rPr>
                        <a:t>DESCRIPCIÓN</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SV" sz="1400" dirty="0">
                          <a:effectLst/>
                        </a:rPr>
                        <a:t>MONTO EN US$</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8625">
                <a:tc>
                  <a:txBody>
                    <a:bodyPr/>
                    <a:lstStyle/>
                    <a:p>
                      <a:pPr algn="l">
                        <a:lnSpc>
                          <a:spcPct val="107000"/>
                        </a:lnSpc>
                        <a:spcAft>
                          <a:spcPts val="800"/>
                        </a:spcAft>
                      </a:pPr>
                      <a:r>
                        <a:rPr lang="es-SV" sz="1200" dirty="0">
                          <a:effectLst/>
                        </a:rPr>
                        <a:t>ENA-LP 01/2016 SERVICIO DE VIGILANCIA PARA LAS INSTALACIONES DE LA ESCUELA NACIONAL DE AGRICULTURA "ROBERTO QUIÑONEZ" </a:t>
                      </a:r>
                      <a:endParaRPr lang="es-SV" sz="1200" dirty="0" smtClean="0">
                        <a:effectLst/>
                      </a:endParaRPr>
                    </a:p>
                    <a:p>
                      <a:pPr algn="l">
                        <a:lnSpc>
                          <a:spcPct val="107000"/>
                        </a:lnSpc>
                        <a:spcAft>
                          <a:spcPts val="800"/>
                        </a:spcAft>
                      </a:pP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SV" sz="1600" dirty="0">
                          <a:effectLst/>
                        </a:rPr>
                        <a:t>$110,400.00</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8625">
                <a:tc>
                  <a:txBody>
                    <a:bodyPr/>
                    <a:lstStyle/>
                    <a:p>
                      <a:pPr algn="l">
                        <a:lnSpc>
                          <a:spcPct val="107000"/>
                        </a:lnSpc>
                        <a:spcAft>
                          <a:spcPts val="800"/>
                        </a:spcAft>
                      </a:pPr>
                      <a:r>
                        <a:rPr lang="es-SV" sz="1200" dirty="0">
                          <a:effectLst/>
                        </a:rPr>
                        <a:t>ENA-LP 02/2016 "ADQUISICIÓN DE INSUMOS PARA LA ELABORACIÓN DE ALIMENTACIÓN HUMANA” </a:t>
                      </a:r>
                      <a:endParaRPr lang="es-SV" sz="1200" dirty="0" smtClean="0">
                        <a:effectLst/>
                      </a:endParaRPr>
                    </a:p>
                    <a:p>
                      <a:pPr algn="l">
                        <a:lnSpc>
                          <a:spcPct val="107000"/>
                        </a:lnSpc>
                        <a:spcAft>
                          <a:spcPts val="800"/>
                        </a:spcAft>
                      </a:pP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SV" sz="1600" dirty="0">
                          <a:effectLst/>
                        </a:rPr>
                        <a:t>$ 96,999.78</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8625">
                <a:tc>
                  <a:txBody>
                    <a:bodyPr/>
                    <a:lstStyle/>
                    <a:p>
                      <a:pPr algn="l">
                        <a:lnSpc>
                          <a:spcPct val="107000"/>
                        </a:lnSpc>
                        <a:spcAft>
                          <a:spcPts val="800"/>
                        </a:spcAft>
                      </a:pPr>
                      <a:r>
                        <a:rPr lang="es-SV" sz="1200" dirty="0">
                          <a:effectLst/>
                        </a:rPr>
                        <a:t>ENA-LP 04/2016 ADQUISICIÓN DE PAQUETES CON PRODUCTOS DE LA CANASTA </a:t>
                      </a:r>
                      <a:r>
                        <a:rPr lang="es-SV" sz="1200" dirty="0" smtClean="0">
                          <a:effectLst/>
                        </a:rPr>
                        <a:t>BÁSICA“</a:t>
                      </a:r>
                    </a:p>
                    <a:p>
                      <a:pPr algn="l">
                        <a:lnSpc>
                          <a:spcPct val="107000"/>
                        </a:lnSpc>
                        <a:spcAft>
                          <a:spcPts val="800"/>
                        </a:spcAft>
                      </a:pP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SV" sz="1600" dirty="0">
                          <a:effectLst/>
                        </a:rPr>
                        <a:t>$ 85,182.96</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5750">
                <a:tc>
                  <a:txBody>
                    <a:bodyPr/>
                    <a:lstStyle/>
                    <a:p>
                      <a:pPr algn="l">
                        <a:lnSpc>
                          <a:spcPct val="107000"/>
                        </a:lnSpc>
                        <a:spcAft>
                          <a:spcPts val="800"/>
                        </a:spcAft>
                      </a:pPr>
                      <a:r>
                        <a:rPr lang="es-SV" sz="1200" dirty="0">
                          <a:effectLst/>
                        </a:rPr>
                        <a:t>ENA-LP 05/2016 "ADQUISICIÓN DE CONCENTRADO Y MATERIA PRIMA PARA ELABORAR ALIMENTACIÓN DE </a:t>
                      </a:r>
                      <a:r>
                        <a:rPr lang="es-SV" sz="1200" dirty="0" smtClean="0">
                          <a:effectLst/>
                        </a:rPr>
                        <a:t>ANIMALES“</a:t>
                      </a:r>
                    </a:p>
                    <a:p>
                      <a:pPr algn="l">
                        <a:lnSpc>
                          <a:spcPct val="107000"/>
                        </a:lnSpc>
                        <a:spcAft>
                          <a:spcPts val="800"/>
                        </a:spcAft>
                      </a:pPr>
                      <a:r>
                        <a:rPr lang="es-SV" sz="1200" dirty="0" smtClean="0">
                          <a:effectLst/>
                        </a:rPr>
                        <a:t> </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SV" sz="1600" dirty="0">
                          <a:effectLst/>
                        </a:rPr>
                        <a:t>$110,010.65</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5750">
                <a:tc>
                  <a:txBody>
                    <a:bodyPr/>
                    <a:lstStyle/>
                    <a:p>
                      <a:pPr algn="l">
                        <a:lnSpc>
                          <a:spcPct val="107000"/>
                        </a:lnSpc>
                        <a:spcAft>
                          <a:spcPts val="800"/>
                        </a:spcAft>
                      </a:pPr>
                      <a:r>
                        <a:rPr lang="es-SV" sz="1200" dirty="0">
                          <a:effectLst/>
                        </a:rPr>
                        <a:t>PRORROGA DE SERVICIO DE VIGILANCIA PARA LAS INSTALACIONES DE LA ENA (SEPTIEMBRE A DICIEMBRE/2015</a:t>
                      </a:r>
                      <a:r>
                        <a:rPr lang="es-SV" sz="1200" dirty="0" smtClean="0">
                          <a:effectLst/>
                        </a:rPr>
                        <a:t>)</a:t>
                      </a:r>
                    </a:p>
                    <a:p>
                      <a:pPr algn="l">
                        <a:lnSpc>
                          <a:spcPct val="107000"/>
                        </a:lnSpc>
                        <a:spcAft>
                          <a:spcPts val="800"/>
                        </a:spcAft>
                      </a:pP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SV" sz="1600" dirty="0">
                          <a:effectLst/>
                        </a:rPr>
                        <a:t>$39,414.40</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5750">
                <a:tc>
                  <a:txBody>
                    <a:bodyPr/>
                    <a:lstStyle/>
                    <a:p>
                      <a:pPr algn="l">
                        <a:lnSpc>
                          <a:spcPct val="107000"/>
                        </a:lnSpc>
                        <a:spcAft>
                          <a:spcPts val="800"/>
                        </a:spcAft>
                      </a:pPr>
                      <a:r>
                        <a:rPr lang="es-SV" sz="1200" dirty="0">
                          <a:effectLst/>
                        </a:rPr>
                        <a:t>MODIFICATORIA DE CONTRATO SOBRE ADQUISICIÓN DE INSUMOS PARA ELABORAR ALIMENTACIÓN DE ANIMALES </a:t>
                      </a:r>
                      <a:endParaRPr lang="es-SV" sz="1200" dirty="0" smtClean="0">
                        <a:effectLst/>
                      </a:endParaRPr>
                    </a:p>
                    <a:p>
                      <a:pPr algn="l">
                        <a:lnSpc>
                          <a:spcPct val="107000"/>
                        </a:lnSpc>
                        <a:spcAft>
                          <a:spcPts val="800"/>
                        </a:spcAft>
                      </a:pP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SV" sz="1600" dirty="0">
                          <a:effectLst/>
                        </a:rPr>
                        <a:t>$11,307.00</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2875">
                <a:tc>
                  <a:txBody>
                    <a:bodyPr/>
                    <a:lstStyle/>
                    <a:p>
                      <a:pPr algn="ctr">
                        <a:lnSpc>
                          <a:spcPct val="107000"/>
                        </a:lnSpc>
                        <a:spcAft>
                          <a:spcPts val="800"/>
                        </a:spcAft>
                      </a:pPr>
                      <a:r>
                        <a:rPr lang="es-SV" sz="1100" dirty="0" smtClean="0">
                          <a:effectLst/>
                        </a:rPr>
                        <a:t>TOTAL</a:t>
                      </a:r>
                    </a:p>
                    <a:p>
                      <a:pPr algn="ctr">
                        <a:lnSpc>
                          <a:spcPct val="107000"/>
                        </a:lnSpc>
                        <a:spcAft>
                          <a:spcPts val="800"/>
                        </a:spcAft>
                      </a:pPr>
                      <a:endParaRPr lang="es-419"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SV" sz="1600" dirty="0">
                          <a:effectLst/>
                        </a:rPr>
                        <a:t>$453,314.79</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947016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219" y="92956"/>
            <a:ext cx="6096000" cy="3215239"/>
          </a:xfrm>
          <a:prstGeom prst="rect">
            <a:avLst/>
          </a:prstGeom>
        </p:spPr>
        <p:txBody>
          <a:bodyPr>
            <a:spAutoFit/>
          </a:bodyPr>
          <a:lstStyle/>
          <a:p>
            <a:pPr lvl="0" algn="ctr">
              <a:lnSpc>
                <a:spcPct val="115000"/>
              </a:lnSpc>
              <a:spcAft>
                <a:spcPts val="1000"/>
              </a:spcAft>
              <a:tabLst>
                <a:tab pos="4244340" algn="l"/>
              </a:tabLst>
            </a:pPr>
            <a:r>
              <a:rPr lang="es-SV" sz="4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VISIÓN</a:t>
            </a:r>
            <a:r>
              <a:rPr lang="es-SV"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s-SV"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r>
              <a:rPr lang="es-SV" sz="2400" dirty="0">
                <a:latin typeface="Calibri" panose="020F0502020204030204" pitchFamily="34" charset="0"/>
                <a:ea typeface="Calibri" panose="020F0502020204030204" pitchFamily="34" charset="0"/>
                <a:cs typeface="Calibri" panose="020F0502020204030204" pitchFamily="34" charset="0"/>
              </a:rPr>
              <a:t>Ser una institución líder a nivel nacional en educación superior agropecuaria y agroindustrial, formando profesionales competitivos, con alto grado de conciencia social, orientada al desarrollo sostenible de los recursos naturales.</a:t>
            </a:r>
            <a:endParaRPr lang="es-SV" sz="2400" dirty="0"/>
          </a:p>
        </p:txBody>
      </p:sp>
      <p:sp>
        <p:nvSpPr>
          <p:cNvPr id="3" name="Rectángulo 2"/>
          <p:cNvSpPr/>
          <p:nvPr/>
        </p:nvSpPr>
        <p:spPr>
          <a:xfrm>
            <a:off x="5659321" y="3062099"/>
            <a:ext cx="6096000" cy="3122906"/>
          </a:xfrm>
          <a:prstGeom prst="rect">
            <a:avLst/>
          </a:prstGeom>
        </p:spPr>
        <p:txBody>
          <a:bodyPr>
            <a:spAutoFit/>
          </a:bodyPr>
          <a:lstStyle/>
          <a:p>
            <a:pPr lvl="0" algn="ctr">
              <a:lnSpc>
                <a:spcPct val="115000"/>
              </a:lnSpc>
              <a:spcAft>
                <a:spcPts val="1000"/>
              </a:spcAft>
              <a:tabLst>
                <a:tab pos="4244340" algn="l"/>
              </a:tabLst>
            </a:pPr>
            <a:r>
              <a:rPr lang="es-SV" sz="4400" b="1" dirty="0" smtClean="0">
                <a:latin typeface="Calibri" panose="020F0502020204030204" pitchFamily="34" charset="0"/>
                <a:ea typeface="Calibri" panose="020F0502020204030204" pitchFamily="34" charset="0"/>
                <a:cs typeface="Calibri" panose="020F0502020204030204" pitchFamily="34" charset="0"/>
              </a:rPr>
              <a:t>MISIÓN</a:t>
            </a:r>
            <a:endParaRPr lang="es-SV" sz="400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4244340" algn="l"/>
              </a:tabLst>
            </a:pPr>
            <a:r>
              <a:rPr lang="es-SV" sz="2400" dirty="0" smtClean="0">
                <a:latin typeface="Calibri" panose="020F0502020204030204" pitchFamily="34" charset="0"/>
                <a:ea typeface="Calibri" panose="020F0502020204030204" pitchFamily="34" charset="0"/>
                <a:cs typeface="Calibri" panose="020F0502020204030204" pitchFamily="34" charset="0"/>
              </a:rPr>
              <a:t>La </a:t>
            </a:r>
            <a:r>
              <a:rPr lang="es-SV" sz="2400" dirty="0">
                <a:latin typeface="Calibri" panose="020F0502020204030204" pitchFamily="34" charset="0"/>
                <a:ea typeface="Calibri" panose="020F0502020204030204" pitchFamily="34" charset="0"/>
                <a:cs typeface="Calibri" panose="020F0502020204030204" pitchFamily="34" charset="0"/>
              </a:rPr>
              <a:t>ENA es una institución especializada en la formación de profesionales en el área agropecuaria y agroindustrial, con alto  compromiso social y ambiental, bajo la metodología “Aprender haciendo”.</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https://scontent-mia1-1.xx.fbcdn.net/t31.0-8/12719520_1183383508358688_297713425132556801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48" y="3362118"/>
            <a:ext cx="4153444" cy="2768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scontent-mia1-1.xx.fbcdn.net/t31.0-8/12901492_1183500221680350_6706251109368456463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709" y="305016"/>
            <a:ext cx="4437122" cy="2958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10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1099" y="419249"/>
            <a:ext cx="4688271" cy="584775"/>
          </a:xfrm>
          <a:prstGeom prst="rect">
            <a:avLst/>
          </a:prstGeom>
        </p:spPr>
        <p:txBody>
          <a:bodyPr wrap="none">
            <a:spAutoFit/>
          </a:bodyPr>
          <a:lstStyle/>
          <a:p>
            <a:r>
              <a:rPr lang="es-SV" sz="3200" b="1" u="sng" dirty="0">
                <a:ea typeface="Calibri"/>
              </a:rPr>
              <a:t>INCENTIVOS AL PERSONAL</a:t>
            </a:r>
            <a:endParaRPr lang="es-SV" sz="3200" u="sng" dirty="0"/>
          </a:p>
        </p:txBody>
      </p:sp>
      <p:sp>
        <p:nvSpPr>
          <p:cNvPr id="3" name="2 Rectángulo"/>
          <p:cNvSpPr/>
          <p:nvPr/>
        </p:nvSpPr>
        <p:spPr>
          <a:xfrm>
            <a:off x="660047" y="1084155"/>
            <a:ext cx="2867452" cy="461665"/>
          </a:xfrm>
          <a:prstGeom prst="rect">
            <a:avLst/>
          </a:prstGeom>
        </p:spPr>
        <p:txBody>
          <a:bodyPr wrap="none">
            <a:spAutoFit/>
          </a:bodyPr>
          <a:lstStyle/>
          <a:p>
            <a:r>
              <a:rPr lang="es-SV" sz="2400" b="1" dirty="0" smtClean="0"/>
              <a:t>Bienestar </a:t>
            </a:r>
            <a:r>
              <a:rPr lang="es-SV" sz="2400" b="1" dirty="0"/>
              <a:t>al personal</a:t>
            </a:r>
            <a:endParaRPr lang="es-SV" sz="2400" dirty="0"/>
          </a:p>
        </p:txBody>
      </p:sp>
      <p:graphicFrame>
        <p:nvGraphicFramePr>
          <p:cNvPr id="4" name="3 Tabla"/>
          <p:cNvGraphicFramePr>
            <a:graphicFrameLocks noGrp="1"/>
          </p:cNvGraphicFramePr>
          <p:nvPr>
            <p:extLst>
              <p:ext uri="{D42A27DB-BD31-4B8C-83A1-F6EECF244321}">
                <p14:modId xmlns:p14="http://schemas.microsoft.com/office/powerpoint/2010/main" val="837304328"/>
              </p:ext>
            </p:extLst>
          </p:nvPr>
        </p:nvGraphicFramePr>
        <p:xfrm>
          <a:off x="660047" y="1885761"/>
          <a:ext cx="8340847" cy="4079043"/>
        </p:xfrm>
        <a:graphic>
          <a:graphicData uri="http://schemas.openxmlformats.org/drawingml/2006/table">
            <a:tbl>
              <a:tblPr firstRow="1" firstCol="1" bandRow="1">
                <a:tableStyleId>{93296810-A885-4BE3-A3E7-6D5BEEA58F35}</a:tableStyleId>
              </a:tblPr>
              <a:tblGrid>
                <a:gridCol w="3772593"/>
                <a:gridCol w="2711110"/>
                <a:gridCol w="1857144"/>
              </a:tblGrid>
              <a:tr h="858442">
                <a:tc>
                  <a:txBody>
                    <a:bodyPr/>
                    <a:lstStyle/>
                    <a:p>
                      <a:pPr algn="ctr">
                        <a:lnSpc>
                          <a:spcPct val="115000"/>
                        </a:lnSpc>
                        <a:spcAft>
                          <a:spcPts val="0"/>
                        </a:spcAft>
                      </a:pPr>
                      <a:r>
                        <a:rPr lang="es-SV" sz="1800" dirty="0">
                          <a:solidFill>
                            <a:schemeClr val="tx1"/>
                          </a:solidFill>
                          <a:effectLst/>
                        </a:rPr>
                        <a:t>ACCIÓN</a:t>
                      </a:r>
                      <a:endParaRPr lang="es-SV"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1800" dirty="0">
                          <a:solidFill>
                            <a:schemeClr val="tx1"/>
                          </a:solidFill>
                          <a:effectLst/>
                        </a:rPr>
                        <a:t>NÚMERO DE EMPLEADOS </a:t>
                      </a:r>
                    </a:p>
                    <a:p>
                      <a:pPr algn="ctr">
                        <a:lnSpc>
                          <a:spcPct val="115000"/>
                        </a:lnSpc>
                        <a:spcAft>
                          <a:spcPts val="0"/>
                        </a:spcAft>
                      </a:pPr>
                      <a:r>
                        <a:rPr lang="es-SV" sz="1800" dirty="0">
                          <a:solidFill>
                            <a:schemeClr val="tx1"/>
                          </a:solidFill>
                          <a:effectLst/>
                        </a:rPr>
                        <a:t>BENEFICIADOS</a:t>
                      </a:r>
                      <a:endParaRPr lang="es-SV" sz="1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SV" sz="1800">
                          <a:solidFill>
                            <a:schemeClr val="tx1"/>
                          </a:solidFill>
                          <a:effectLst/>
                        </a:rPr>
                        <a:t>MONTO DE LA </a:t>
                      </a:r>
                    </a:p>
                    <a:p>
                      <a:pPr algn="ctr">
                        <a:lnSpc>
                          <a:spcPct val="115000"/>
                        </a:lnSpc>
                        <a:spcAft>
                          <a:spcPts val="0"/>
                        </a:spcAft>
                      </a:pPr>
                      <a:r>
                        <a:rPr lang="es-SV" sz="1800">
                          <a:solidFill>
                            <a:schemeClr val="tx1"/>
                          </a:solidFill>
                          <a:effectLst/>
                        </a:rPr>
                        <a:t>INVERSIÓN EN US$</a:t>
                      </a:r>
                      <a:endParaRPr lang="es-SV" sz="1800">
                        <a:solidFill>
                          <a:schemeClr val="tx1"/>
                        </a:solidFill>
                        <a:effectLst/>
                        <a:latin typeface="Calibri"/>
                        <a:ea typeface="Calibri"/>
                        <a:cs typeface="Times New Roman"/>
                      </a:endParaRPr>
                    </a:p>
                  </a:txBody>
                  <a:tcPr marL="68580" marR="68580" marT="0" marB="0"/>
                </a:tc>
              </a:tr>
              <a:tr h="410862">
                <a:tc>
                  <a:txBody>
                    <a:bodyPr/>
                    <a:lstStyle/>
                    <a:p>
                      <a:pPr>
                        <a:lnSpc>
                          <a:spcPct val="115000"/>
                        </a:lnSpc>
                        <a:spcAft>
                          <a:spcPts val="0"/>
                        </a:spcAft>
                      </a:pPr>
                      <a:r>
                        <a:rPr lang="es-SV" sz="1800" dirty="0">
                          <a:solidFill>
                            <a:schemeClr val="tx1"/>
                          </a:solidFill>
                          <a:effectLst/>
                        </a:rPr>
                        <a:t>UNIFORMES AL </a:t>
                      </a:r>
                      <a:r>
                        <a:rPr lang="es-SV" sz="1800" dirty="0" smtClean="0">
                          <a:solidFill>
                            <a:schemeClr val="tx1"/>
                          </a:solidFill>
                          <a:effectLst/>
                        </a:rPr>
                        <a:t>PERSONAL</a:t>
                      </a:r>
                    </a:p>
                    <a:p>
                      <a:pPr>
                        <a:lnSpc>
                          <a:spcPct val="115000"/>
                        </a:lnSpc>
                        <a:spcAft>
                          <a:spcPts val="0"/>
                        </a:spcAft>
                      </a:pPr>
                      <a:endParaRPr lang="es-SV" sz="1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SV" sz="2400" dirty="0" smtClean="0">
                          <a:solidFill>
                            <a:schemeClr val="tx1"/>
                          </a:solidFill>
                          <a:effectLst/>
                        </a:rPr>
                        <a:t>189</a:t>
                      </a:r>
                      <a:endParaRPr lang="es-SV" sz="24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400" dirty="0">
                          <a:solidFill>
                            <a:schemeClr val="tx1"/>
                          </a:solidFill>
                          <a:effectLst/>
                        </a:rPr>
                        <a:t>$ </a:t>
                      </a:r>
                      <a:r>
                        <a:rPr lang="es-SV" sz="2400" dirty="0" smtClean="0">
                          <a:solidFill>
                            <a:schemeClr val="tx1"/>
                          </a:solidFill>
                          <a:effectLst/>
                        </a:rPr>
                        <a:t>21,606.25</a:t>
                      </a:r>
                      <a:endParaRPr lang="es-SV" sz="2400" dirty="0">
                        <a:solidFill>
                          <a:schemeClr val="tx1"/>
                        </a:solidFill>
                        <a:effectLst/>
                        <a:latin typeface="Calibri"/>
                        <a:ea typeface="Calibri"/>
                        <a:cs typeface="Times New Roman"/>
                      </a:endParaRPr>
                    </a:p>
                  </a:txBody>
                  <a:tcPr marL="68580" marR="68580" marT="0" marB="0" anchor="ctr"/>
                </a:tc>
              </a:tr>
              <a:tr h="566579">
                <a:tc>
                  <a:txBody>
                    <a:bodyPr/>
                    <a:lstStyle/>
                    <a:p>
                      <a:pPr>
                        <a:lnSpc>
                          <a:spcPct val="115000"/>
                        </a:lnSpc>
                        <a:spcAft>
                          <a:spcPts val="0"/>
                        </a:spcAft>
                      </a:pPr>
                      <a:r>
                        <a:rPr lang="es-SV" sz="1800" dirty="0">
                          <a:solidFill>
                            <a:schemeClr val="tx1"/>
                          </a:solidFill>
                          <a:effectLst/>
                        </a:rPr>
                        <a:t>ENTREGA DE CANASTAS </a:t>
                      </a:r>
                      <a:r>
                        <a:rPr lang="es-SV" sz="1800" dirty="0" smtClean="0">
                          <a:solidFill>
                            <a:schemeClr val="tx1"/>
                          </a:solidFill>
                          <a:effectLst/>
                        </a:rPr>
                        <a:t>BASICAS DE ALIMENTACION AL </a:t>
                      </a:r>
                      <a:r>
                        <a:rPr lang="es-SV" sz="1800" dirty="0">
                          <a:solidFill>
                            <a:schemeClr val="tx1"/>
                          </a:solidFill>
                          <a:effectLst/>
                        </a:rPr>
                        <a:t>PERSONAL </a:t>
                      </a:r>
                      <a:endParaRPr lang="es-SV" sz="1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SV" sz="2400" dirty="0" smtClean="0">
                          <a:solidFill>
                            <a:schemeClr val="tx1"/>
                          </a:solidFill>
                          <a:effectLst/>
                        </a:rPr>
                        <a:t>144</a:t>
                      </a:r>
                      <a:endParaRPr lang="es-SV" sz="24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400" dirty="0">
                          <a:solidFill>
                            <a:schemeClr val="tx1"/>
                          </a:solidFill>
                          <a:effectLst/>
                        </a:rPr>
                        <a:t>$ </a:t>
                      </a:r>
                      <a:r>
                        <a:rPr lang="es-SV" sz="2400" dirty="0" smtClean="0">
                          <a:solidFill>
                            <a:schemeClr val="tx1"/>
                          </a:solidFill>
                          <a:effectLst/>
                        </a:rPr>
                        <a:t>88,376.80</a:t>
                      </a:r>
                      <a:endParaRPr lang="es-SV" sz="2400" dirty="0">
                        <a:solidFill>
                          <a:schemeClr val="tx1"/>
                        </a:solidFill>
                        <a:effectLst/>
                        <a:latin typeface="Calibri"/>
                        <a:ea typeface="Calibri"/>
                        <a:cs typeface="Times New Roman"/>
                      </a:endParaRPr>
                    </a:p>
                  </a:txBody>
                  <a:tcPr marL="68580" marR="68580" marT="0" marB="0" anchor="ctr"/>
                </a:tc>
              </a:tr>
              <a:tr h="566579">
                <a:tc>
                  <a:txBody>
                    <a:bodyPr/>
                    <a:lstStyle/>
                    <a:p>
                      <a:pPr>
                        <a:lnSpc>
                          <a:spcPct val="115000"/>
                        </a:lnSpc>
                        <a:spcAft>
                          <a:spcPts val="0"/>
                        </a:spcAft>
                      </a:pPr>
                      <a:r>
                        <a:rPr lang="es-SV" sz="1800" dirty="0">
                          <a:solidFill>
                            <a:schemeClr val="tx1"/>
                          </a:solidFill>
                          <a:effectLst/>
                        </a:rPr>
                        <a:t>SERVICIO DE TRANSPORTE AL PERSONAL</a:t>
                      </a:r>
                      <a:endParaRPr lang="es-SV" sz="1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SV" sz="2400" dirty="0" smtClean="0">
                          <a:solidFill>
                            <a:schemeClr val="tx1"/>
                          </a:solidFill>
                          <a:effectLst/>
                        </a:rPr>
                        <a:t>70</a:t>
                      </a:r>
                      <a:endParaRPr lang="es-SV" sz="24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400" dirty="0">
                          <a:solidFill>
                            <a:schemeClr val="tx1"/>
                          </a:solidFill>
                          <a:effectLst/>
                        </a:rPr>
                        <a:t>$ </a:t>
                      </a:r>
                      <a:r>
                        <a:rPr lang="es-SV" sz="2400" dirty="0" smtClean="0">
                          <a:solidFill>
                            <a:schemeClr val="tx1"/>
                          </a:solidFill>
                          <a:effectLst/>
                        </a:rPr>
                        <a:t>39,335.00</a:t>
                      </a:r>
                      <a:endParaRPr lang="es-SV" sz="2400" dirty="0">
                        <a:solidFill>
                          <a:schemeClr val="tx1"/>
                        </a:solidFill>
                        <a:effectLst/>
                        <a:latin typeface="Calibri"/>
                        <a:ea typeface="Calibri"/>
                        <a:cs typeface="Times New Roman"/>
                      </a:endParaRPr>
                    </a:p>
                  </a:txBody>
                  <a:tcPr marL="68580" marR="68580" marT="0" marB="0" anchor="ctr"/>
                </a:tc>
              </a:tr>
              <a:tr h="566579">
                <a:tc>
                  <a:txBody>
                    <a:bodyPr/>
                    <a:lstStyle/>
                    <a:p>
                      <a:pPr>
                        <a:lnSpc>
                          <a:spcPct val="115000"/>
                        </a:lnSpc>
                        <a:spcAft>
                          <a:spcPts val="0"/>
                        </a:spcAft>
                      </a:pPr>
                      <a:r>
                        <a:rPr lang="es-SV" sz="1800">
                          <a:solidFill>
                            <a:schemeClr val="tx1"/>
                          </a:solidFill>
                          <a:effectLst/>
                        </a:rPr>
                        <a:t>SUBSIDIO DE ALIMENTACIÓN AL PERSONAL</a:t>
                      </a:r>
                      <a:endParaRPr lang="es-SV" sz="18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SV" sz="2400" dirty="0" smtClean="0">
                          <a:solidFill>
                            <a:schemeClr val="tx1"/>
                          </a:solidFill>
                          <a:effectLst/>
                        </a:rPr>
                        <a:t>190</a:t>
                      </a:r>
                      <a:endParaRPr lang="es-SV" sz="24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400" dirty="0">
                          <a:solidFill>
                            <a:schemeClr val="tx1"/>
                          </a:solidFill>
                          <a:effectLst/>
                        </a:rPr>
                        <a:t>$ </a:t>
                      </a:r>
                      <a:r>
                        <a:rPr lang="es-SV" sz="2400" dirty="0" smtClean="0">
                          <a:solidFill>
                            <a:schemeClr val="tx1"/>
                          </a:solidFill>
                          <a:effectLst/>
                        </a:rPr>
                        <a:t>109,440.00</a:t>
                      </a:r>
                      <a:endParaRPr lang="es-SV" sz="2400" dirty="0">
                        <a:solidFill>
                          <a:schemeClr val="tx1"/>
                        </a:solidFill>
                        <a:effectLst/>
                        <a:latin typeface="Calibri"/>
                        <a:ea typeface="Calibri"/>
                        <a:cs typeface="Times New Roman"/>
                      </a:endParaRPr>
                    </a:p>
                  </a:txBody>
                  <a:tcPr marL="68580" marR="68580" marT="0" marB="0" anchor="ctr"/>
                </a:tc>
              </a:tr>
              <a:tr h="627437">
                <a:tc>
                  <a:txBody>
                    <a:bodyPr/>
                    <a:lstStyle/>
                    <a:p>
                      <a:pPr algn="ctr">
                        <a:lnSpc>
                          <a:spcPct val="115000"/>
                        </a:lnSpc>
                        <a:spcAft>
                          <a:spcPts val="0"/>
                        </a:spcAft>
                      </a:pPr>
                      <a:r>
                        <a:rPr lang="es-SV" sz="1800" dirty="0">
                          <a:solidFill>
                            <a:schemeClr val="tx1"/>
                          </a:solidFill>
                          <a:effectLst/>
                        </a:rPr>
                        <a:t>TOTAL</a:t>
                      </a:r>
                      <a:endParaRPr lang="es-SV"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es-SV" sz="24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SV" sz="2400" dirty="0">
                          <a:solidFill>
                            <a:schemeClr val="tx1"/>
                          </a:solidFill>
                          <a:effectLst/>
                        </a:rPr>
                        <a:t> </a:t>
                      </a:r>
                      <a:r>
                        <a:rPr lang="es-SV" sz="2400" b="1" dirty="0">
                          <a:solidFill>
                            <a:schemeClr val="tx1"/>
                          </a:solidFill>
                          <a:effectLst/>
                        </a:rPr>
                        <a:t>$</a:t>
                      </a:r>
                      <a:r>
                        <a:rPr lang="es-SV" sz="2400" b="1" dirty="0" smtClean="0">
                          <a:solidFill>
                            <a:schemeClr val="tx1"/>
                          </a:solidFill>
                          <a:effectLst/>
                        </a:rPr>
                        <a:t>256,781.25</a:t>
                      </a:r>
                      <a:endParaRPr lang="es-SV" sz="2400" b="1"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92929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1099" y="419249"/>
            <a:ext cx="4688271" cy="584775"/>
          </a:xfrm>
          <a:prstGeom prst="rect">
            <a:avLst/>
          </a:prstGeom>
        </p:spPr>
        <p:txBody>
          <a:bodyPr wrap="none">
            <a:spAutoFit/>
          </a:bodyPr>
          <a:lstStyle/>
          <a:p>
            <a:r>
              <a:rPr lang="es-SV" sz="3200" b="1" u="sng" dirty="0">
                <a:ea typeface="Calibri"/>
              </a:rPr>
              <a:t>INCENTIVOS AL PERSONAL</a:t>
            </a:r>
            <a:endParaRPr lang="es-SV" sz="3200" u="sng" dirty="0"/>
          </a:p>
        </p:txBody>
      </p:sp>
      <p:graphicFrame>
        <p:nvGraphicFramePr>
          <p:cNvPr id="3" name="Tabla 2"/>
          <p:cNvGraphicFramePr>
            <a:graphicFrameLocks noGrp="1"/>
          </p:cNvGraphicFramePr>
          <p:nvPr>
            <p:extLst>
              <p:ext uri="{D42A27DB-BD31-4B8C-83A1-F6EECF244321}">
                <p14:modId xmlns:p14="http://schemas.microsoft.com/office/powerpoint/2010/main" val="2864124455"/>
              </p:ext>
            </p:extLst>
          </p:nvPr>
        </p:nvGraphicFramePr>
        <p:xfrm>
          <a:off x="306818" y="1171861"/>
          <a:ext cx="5116831" cy="1032066"/>
        </p:xfrm>
        <a:graphic>
          <a:graphicData uri="http://schemas.openxmlformats.org/drawingml/2006/table">
            <a:tbl>
              <a:tblPr firstRow="1" firstCol="1" bandRow="1">
                <a:tableStyleId>{93296810-A885-4BE3-A3E7-6D5BEEA58F35}</a:tableStyleId>
              </a:tblPr>
              <a:tblGrid>
                <a:gridCol w="2372566"/>
                <a:gridCol w="1062296"/>
                <a:gridCol w="962706"/>
                <a:gridCol w="719263"/>
              </a:tblGrid>
              <a:tr h="171664">
                <a:tc>
                  <a:txBody>
                    <a:bodyPr/>
                    <a:lstStyle/>
                    <a:p>
                      <a:pPr algn="ctr">
                        <a:lnSpc>
                          <a:spcPct val="107000"/>
                        </a:lnSpc>
                        <a:spcAft>
                          <a:spcPts val="0"/>
                        </a:spcAft>
                      </a:pPr>
                      <a:r>
                        <a:rPr lang="es-SV" sz="1600" dirty="0">
                          <a:solidFill>
                            <a:schemeClr val="tx1"/>
                          </a:solidFill>
                          <a:effectLst/>
                        </a:rPr>
                        <a:t>ACTIVIDAD</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600">
                          <a:solidFill>
                            <a:schemeClr val="tx1"/>
                          </a:solidFill>
                          <a:effectLst/>
                        </a:rPr>
                        <a:t>HOMBRE</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600">
                          <a:solidFill>
                            <a:schemeClr val="tx1"/>
                          </a:solidFill>
                          <a:effectLst/>
                        </a:rPr>
                        <a:t>MUJERES</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600">
                          <a:solidFill>
                            <a:schemeClr val="tx1"/>
                          </a:solidFill>
                          <a:effectLst/>
                        </a:rPr>
                        <a:t>TOTAL</a:t>
                      </a:r>
                      <a:endParaRPr lang="es-419"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0996">
                <a:tc>
                  <a:txBody>
                    <a:bodyPr/>
                    <a:lstStyle/>
                    <a:p>
                      <a:pPr algn="ctr">
                        <a:lnSpc>
                          <a:spcPct val="107000"/>
                        </a:lnSpc>
                        <a:spcAft>
                          <a:spcPts val="0"/>
                        </a:spcAft>
                      </a:pPr>
                      <a:r>
                        <a:rPr lang="es-SV" sz="1600" dirty="0">
                          <a:solidFill>
                            <a:schemeClr val="tx1"/>
                          </a:solidFill>
                          <a:effectLst/>
                        </a:rPr>
                        <a:t>Capacitación al personal</a:t>
                      </a:r>
                      <a:endParaRPr lang="es-419"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SV" sz="1600" b="1" dirty="0">
                          <a:solidFill>
                            <a:schemeClr val="tx1"/>
                          </a:solidFill>
                          <a:effectLst/>
                        </a:rPr>
                        <a:t> </a:t>
                      </a:r>
                      <a:endParaRPr lang="es-419" sz="1400" b="1" dirty="0">
                        <a:solidFill>
                          <a:schemeClr val="tx1"/>
                        </a:solidFill>
                        <a:effectLst/>
                      </a:endParaRPr>
                    </a:p>
                    <a:p>
                      <a:pPr algn="ctr">
                        <a:lnSpc>
                          <a:spcPct val="107000"/>
                        </a:lnSpc>
                        <a:spcAft>
                          <a:spcPts val="0"/>
                        </a:spcAft>
                      </a:pPr>
                      <a:r>
                        <a:rPr lang="es-SV" sz="1600" b="1" dirty="0" smtClean="0">
                          <a:solidFill>
                            <a:schemeClr val="tx1"/>
                          </a:solidFill>
                          <a:effectLst/>
                        </a:rPr>
                        <a:t>150</a:t>
                      </a:r>
                      <a:endParaRPr lang="es-419" sz="1400" b="1" dirty="0">
                        <a:solidFill>
                          <a:schemeClr val="tx1"/>
                        </a:solidFill>
                        <a:effectLst/>
                      </a:endParaRPr>
                    </a:p>
                    <a:p>
                      <a:pPr algn="ctr">
                        <a:lnSpc>
                          <a:spcPct val="107000"/>
                        </a:lnSpc>
                        <a:spcAft>
                          <a:spcPts val="0"/>
                        </a:spcAft>
                      </a:pPr>
                      <a:r>
                        <a:rPr lang="es-SV" sz="1600" b="1" dirty="0">
                          <a:solidFill>
                            <a:schemeClr val="tx1"/>
                          </a:solidFill>
                          <a:effectLst/>
                        </a:rPr>
                        <a:t> </a:t>
                      </a:r>
                      <a:endParaRPr lang="es-419"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SV" sz="1600" b="1" dirty="0" smtClean="0">
                          <a:solidFill>
                            <a:schemeClr val="tx1"/>
                          </a:solidFill>
                          <a:effectLst/>
                          <a:latin typeface="+mn-lt"/>
                          <a:ea typeface="+mn-ea"/>
                          <a:cs typeface="+mn-cs"/>
                        </a:rPr>
                        <a:t>67</a:t>
                      </a:r>
                      <a:endParaRPr lang="es-419"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SV" sz="1800" b="1" dirty="0" smtClean="0">
                          <a:solidFill>
                            <a:schemeClr val="tx1"/>
                          </a:solidFill>
                          <a:effectLst/>
                          <a:latin typeface="+mn-lt"/>
                          <a:ea typeface="+mn-ea"/>
                          <a:cs typeface="+mn-cs"/>
                        </a:rPr>
                        <a:t>217</a:t>
                      </a:r>
                      <a:endParaRPr lang="es-419"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641795601"/>
              </p:ext>
            </p:extLst>
          </p:nvPr>
        </p:nvGraphicFramePr>
        <p:xfrm>
          <a:off x="6318998" y="1087914"/>
          <a:ext cx="5305312" cy="4527915"/>
        </p:xfrm>
        <a:graphic>
          <a:graphicData uri="http://schemas.openxmlformats.org/drawingml/2006/table">
            <a:tbl>
              <a:tblPr firstRow="1" bandRow="1">
                <a:tableStyleId>{74C1A8A3-306A-4EB7-A6B1-4F7E0EB9C5D6}</a:tableStyleId>
              </a:tblPr>
              <a:tblGrid>
                <a:gridCol w="2973592"/>
                <a:gridCol w="2331720"/>
              </a:tblGrid>
              <a:tr h="290177">
                <a:tc>
                  <a:txBody>
                    <a:bodyPr/>
                    <a:lstStyle/>
                    <a:p>
                      <a:r>
                        <a:rPr lang="es-419" sz="1200" dirty="0" smtClean="0"/>
                        <a:t>Capacitación (Junio</a:t>
                      </a:r>
                      <a:r>
                        <a:rPr lang="es-419" sz="1200" baseline="0" dirty="0" smtClean="0"/>
                        <a:t> 2015 – Diciembre 2015</a:t>
                      </a:r>
                      <a:r>
                        <a:rPr lang="es-419" sz="1200" dirty="0" smtClean="0"/>
                        <a:t>)</a:t>
                      </a:r>
                      <a:endParaRPr lang="es-419" sz="1200" dirty="0">
                        <a:latin typeface="+mn-lt"/>
                      </a:endParaRPr>
                    </a:p>
                  </a:txBody>
                  <a:tcPr/>
                </a:tc>
                <a:tc>
                  <a:txBody>
                    <a:bodyPr/>
                    <a:lstStyle/>
                    <a:p>
                      <a:r>
                        <a:rPr lang="es-419" sz="1200" dirty="0" smtClean="0"/>
                        <a:t>Impartido por</a:t>
                      </a:r>
                      <a:endParaRPr lang="es-419" sz="1200" dirty="0">
                        <a:latin typeface="+mn-lt"/>
                      </a:endParaRPr>
                    </a:p>
                  </a:txBody>
                  <a:tcPr/>
                </a:tc>
              </a:tr>
              <a:tr h="290177">
                <a:tc>
                  <a:txBody>
                    <a:bodyPr/>
                    <a:lstStyle/>
                    <a:p>
                      <a:r>
                        <a:rPr lang="es-ES" sz="1200" dirty="0" smtClean="0"/>
                        <a:t>Clasificación de Información Reservada</a:t>
                      </a:r>
                      <a:endParaRPr lang="es-419" sz="1200" dirty="0">
                        <a:latin typeface="+mn-lt"/>
                      </a:endParaRPr>
                    </a:p>
                  </a:txBody>
                  <a:tcPr/>
                </a:tc>
                <a:tc>
                  <a:txBody>
                    <a:bodyPr/>
                    <a:lstStyle/>
                    <a:p>
                      <a:r>
                        <a:rPr lang="es-ES" sz="1200" dirty="0" smtClean="0"/>
                        <a:t>Oficial de Información ENA</a:t>
                      </a:r>
                      <a:endParaRPr lang="es-419" sz="1200" dirty="0">
                        <a:latin typeface="+mn-lt"/>
                      </a:endParaRPr>
                    </a:p>
                  </a:txBody>
                  <a:tcPr/>
                </a:tc>
              </a:tr>
              <a:tr h="357752">
                <a:tc>
                  <a:txBody>
                    <a:bodyPr/>
                    <a:lstStyle/>
                    <a:p>
                      <a:r>
                        <a:rPr lang="es-ES" sz="1200" dirty="0" smtClean="0"/>
                        <a:t>Uso de sistemas de información Geográficos Aplicados a Recursos Hídricos</a:t>
                      </a:r>
                      <a:endParaRPr lang="es-419" sz="1200" dirty="0">
                        <a:latin typeface="+mn-lt"/>
                      </a:endParaRPr>
                    </a:p>
                  </a:txBody>
                  <a:tcPr/>
                </a:tc>
                <a:tc>
                  <a:txBody>
                    <a:bodyPr/>
                    <a:lstStyle/>
                    <a:p>
                      <a:r>
                        <a:rPr lang="es-419" sz="1200" dirty="0" smtClean="0"/>
                        <a:t>Ministerio</a:t>
                      </a:r>
                      <a:r>
                        <a:rPr lang="es-419" sz="1200" baseline="0" dirty="0" smtClean="0"/>
                        <a:t> de Agricultura y Ganadería</a:t>
                      </a:r>
                      <a:endParaRPr lang="es-419" sz="1200" dirty="0">
                        <a:latin typeface="+mn-lt"/>
                      </a:endParaRPr>
                    </a:p>
                  </a:txBody>
                  <a:tcPr/>
                </a:tc>
              </a:tr>
              <a:tr h="290177">
                <a:tc>
                  <a:txBody>
                    <a:bodyPr/>
                    <a:lstStyle/>
                    <a:p>
                      <a:r>
                        <a:rPr lang="es-ES" sz="1200" dirty="0" smtClean="0"/>
                        <a:t>Curso de actualización de las OIR</a:t>
                      </a:r>
                      <a:endParaRPr lang="es-419" sz="1200" dirty="0">
                        <a:latin typeface="+mn-lt"/>
                      </a:endParaRPr>
                    </a:p>
                  </a:txBody>
                  <a:tcPr/>
                </a:tc>
                <a:tc>
                  <a:txBody>
                    <a:bodyPr/>
                    <a:lstStyle/>
                    <a:p>
                      <a:r>
                        <a:rPr lang="es-419" sz="1200" dirty="0" smtClean="0"/>
                        <a:t>Casa Presidencial</a:t>
                      </a:r>
                      <a:endParaRPr lang="es-419" sz="1200" dirty="0">
                        <a:latin typeface="+mn-lt"/>
                      </a:endParaRPr>
                    </a:p>
                  </a:txBody>
                  <a:tcPr/>
                </a:tc>
              </a:tr>
              <a:tr h="500853">
                <a:tc>
                  <a:txBody>
                    <a:bodyPr/>
                    <a:lstStyle/>
                    <a:p>
                      <a:r>
                        <a:rPr lang="es-ES" sz="1200" dirty="0" smtClean="0"/>
                        <a:t>Actualización del Plan Maestro de Desarrollo de la Región Oriental</a:t>
                      </a:r>
                      <a:endParaRPr lang="es-419" sz="1200" dirty="0">
                        <a:latin typeface="+mn-lt"/>
                      </a:endParaRPr>
                    </a:p>
                  </a:txBody>
                  <a:tcPr/>
                </a:tc>
                <a:tc>
                  <a:txBody>
                    <a:bodyPr/>
                    <a:lstStyle/>
                    <a:p>
                      <a:r>
                        <a:rPr lang="es-ES" sz="1200" dirty="0" smtClean="0"/>
                        <a:t>Secretaria Técnica de la Presidencia</a:t>
                      </a:r>
                      <a:endParaRPr lang="es-419" sz="1200" dirty="0">
                        <a:latin typeface="+mn-lt"/>
                      </a:endParaRPr>
                    </a:p>
                  </a:txBody>
                  <a:tcPr/>
                </a:tc>
              </a:tr>
              <a:tr h="290177">
                <a:tc>
                  <a:txBody>
                    <a:bodyPr/>
                    <a:lstStyle/>
                    <a:p>
                      <a:r>
                        <a:rPr lang="es-ES" sz="1200" dirty="0" smtClean="0"/>
                        <a:t>Uso y Manejo de CBUES</a:t>
                      </a:r>
                      <a:endParaRPr lang="es-419" sz="1200" dirty="0">
                        <a:latin typeface="+mn-lt"/>
                      </a:endParaRPr>
                    </a:p>
                  </a:txBody>
                  <a:tcPr/>
                </a:tc>
                <a:tc>
                  <a:txBody>
                    <a:bodyPr/>
                    <a:lstStyle/>
                    <a:p>
                      <a:r>
                        <a:rPr lang="es-419" sz="1200" dirty="0" smtClean="0"/>
                        <a:t>Ministerio</a:t>
                      </a:r>
                      <a:r>
                        <a:rPr lang="es-419" sz="1200" baseline="0" dirty="0" smtClean="0"/>
                        <a:t> de Educación</a:t>
                      </a:r>
                      <a:endParaRPr lang="es-419" sz="1200" dirty="0">
                        <a:latin typeface="+mn-lt"/>
                      </a:endParaRPr>
                    </a:p>
                  </a:txBody>
                  <a:tcPr/>
                </a:tc>
              </a:tr>
              <a:tr h="290177">
                <a:tc>
                  <a:txBody>
                    <a:bodyPr/>
                    <a:lstStyle/>
                    <a:p>
                      <a:r>
                        <a:rPr lang="es-ES" sz="1200" dirty="0" smtClean="0"/>
                        <a:t>Respuestas Creativas al Conflicto</a:t>
                      </a:r>
                      <a:endParaRPr lang="es-419" sz="1200" dirty="0">
                        <a:latin typeface="+mn-lt"/>
                      </a:endParaRPr>
                    </a:p>
                  </a:txBody>
                  <a:tcPr/>
                </a:tc>
                <a:tc>
                  <a:txBody>
                    <a:bodyPr/>
                    <a:lstStyle/>
                    <a:p>
                      <a:r>
                        <a:rPr lang="es-419" sz="1200" dirty="0" smtClean="0"/>
                        <a:t>FUNPRES</a:t>
                      </a:r>
                      <a:endParaRPr lang="es-419" sz="1200" dirty="0">
                        <a:latin typeface="+mn-lt"/>
                      </a:endParaRPr>
                    </a:p>
                  </a:txBody>
                  <a:tcPr/>
                </a:tc>
              </a:tr>
              <a:tr h="357752">
                <a:tc>
                  <a:txBody>
                    <a:bodyPr/>
                    <a:lstStyle/>
                    <a:p>
                      <a:r>
                        <a:rPr lang="es-ES" sz="1200" dirty="0" smtClean="0"/>
                        <a:t>Curso corto a distancia, jóvenes,  educación y trabajo, nuevas tendencias y desafíos </a:t>
                      </a:r>
                      <a:endParaRPr lang="es-419" sz="1200" dirty="0">
                        <a:latin typeface="+mn-lt"/>
                      </a:endParaRPr>
                    </a:p>
                  </a:txBody>
                  <a:tcPr/>
                </a:tc>
                <a:tc>
                  <a:txBody>
                    <a:bodyPr/>
                    <a:lstStyle/>
                    <a:p>
                      <a:r>
                        <a:rPr lang="es-ES" sz="1200" dirty="0" smtClean="0"/>
                        <a:t>Organización de Estados Americanos</a:t>
                      </a:r>
                      <a:endParaRPr lang="es-419" sz="1200" dirty="0">
                        <a:latin typeface="+mn-lt"/>
                      </a:endParaRPr>
                    </a:p>
                  </a:txBody>
                  <a:tcPr/>
                </a:tc>
              </a:tr>
              <a:tr h="290177">
                <a:tc>
                  <a:txBody>
                    <a:bodyPr/>
                    <a:lstStyle/>
                    <a:p>
                      <a:r>
                        <a:rPr lang="es-ES" sz="1200" kern="1200" dirty="0" smtClean="0">
                          <a:effectLst/>
                        </a:rPr>
                        <a:t>Educación Financiera </a:t>
                      </a:r>
                      <a:endParaRPr lang="es-419" sz="1200" dirty="0">
                        <a:latin typeface="+mn-lt"/>
                      </a:endParaRPr>
                    </a:p>
                  </a:txBody>
                  <a:tcPr/>
                </a:tc>
                <a:tc>
                  <a:txBody>
                    <a:bodyPr/>
                    <a:lstStyle/>
                    <a:p>
                      <a:r>
                        <a:rPr lang="es-ES" sz="1200" kern="1200" dirty="0" smtClean="0">
                          <a:effectLst/>
                        </a:rPr>
                        <a:t>Banco Agrícola</a:t>
                      </a:r>
                      <a:endParaRPr lang="es-419" sz="1200" dirty="0">
                        <a:latin typeface="+mn-lt"/>
                      </a:endParaRPr>
                    </a:p>
                  </a:txBody>
                  <a:tcPr/>
                </a:tc>
              </a:tr>
              <a:tr h="290177">
                <a:tc>
                  <a:txBody>
                    <a:bodyPr/>
                    <a:lstStyle/>
                    <a:p>
                      <a:r>
                        <a:rPr lang="es-ES" sz="1200" kern="1200" dirty="0" smtClean="0">
                          <a:effectLst/>
                        </a:rPr>
                        <a:t>Impulsando el concepto de Sostenibilidad en Latinoamérica.</a:t>
                      </a:r>
                      <a:endParaRPr lang="es-419" sz="1200" dirty="0">
                        <a:latin typeface="+mn-lt"/>
                      </a:endParaRPr>
                    </a:p>
                  </a:txBody>
                  <a:tcPr/>
                </a:tc>
                <a:tc>
                  <a:txBody>
                    <a:bodyPr/>
                    <a:lstStyle/>
                    <a:p>
                      <a:r>
                        <a:rPr lang="es-ES" sz="1200" kern="1200" dirty="0" smtClean="0">
                          <a:effectLst/>
                        </a:rPr>
                        <a:t>AECID </a:t>
                      </a:r>
                      <a:r>
                        <a:rPr lang="es-ES" sz="1200" kern="1200" dirty="0" err="1" smtClean="0">
                          <a:effectLst/>
                        </a:rPr>
                        <a:t>Bolívia</a:t>
                      </a:r>
                      <a:endParaRPr lang="es-419" sz="1200" dirty="0">
                        <a:latin typeface="+mn-lt"/>
                      </a:endParaRPr>
                    </a:p>
                  </a:txBody>
                  <a:tcPr/>
                </a:tc>
              </a:tr>
              <a:tr h="290177">
                <a:tc>
                  <a:txBody>
                    <a:bodyPr/>
                    <a:lstStyle/>
                    <a:p>
                      <a:r>
                        <a:rPr lang="es-ES" sz="1200" kern="1200" dirty="0" smtClean="0">
                          <a:effectLst/>
                        </a:rPr>
                        <a:t>Re levantamiento de los Indicadores de Ciencia y Tecnología</a:t>
                      </a:r>
                      <a:endParaRPr lang="es-419" sz="1200" dirty="0">
                        <a:latin typeface="+mn-lt"/>
                      </a:endParaRPr>
                    </a:p>
                  </a:txBody>
                  <a:tcPr/>
                </a:tc>
                <a:tc>
                  <a:txBody>
                    <a:bodyPr/>
                    <a:lstStyle/>
                    <a:p>
                      <a:r>
                        <a:rPr lang="es-ES" sz="1200" kern="1200" dirty="0" smtClean="0">
                          <a:effectLst/>
                        </a:rPr>
                        <a:t>UACIS</a:t>
                      </a:r>
                      <a:endParaRPr lang="es-419" sz="1200" dirty="0">
                        <a:latin typeface="+mn-lt"/>
                      </a:endParaRPr>
                    </a:p>
                  </a:txBody>
                  <a:tcPr/>
                </a:tc>
              </a:tr>
              <a:tr h="357752">
                <a:tc>
                  <a:txBody>
                    <a:bodyPr/>
                    <a:lstStyle/>
                    <a:p>
                      <a:r>
                        <a:rPr lang="es-ES" sz="1200" kern="1200" dirty="0" smtClean="0">
                          <a:effectLst/>
                        </a:rPr>
                        <a:t>Cambios Tecnológicos- Actividad de I+D e Innovación Empresarial</a:t>
                      </a:r>
                      <a:endParaRPr lang="es-419" sz="1200" dirty="0">
                        <a:latin typeface="+mn-lt"/>
                      </a:endParaRPr>
                    </a:p>
                  </a:txBody>
                  <a:tcPr/>
                </a:tc>
                <a:tc>
                  <a:txBody>
                    <a:bodyPr/>
                    <a:lstStyle/>
                    <a:p>
                      <a:r>
                        <a:rPr lang="es-ES" sz="1200" kern="1200" dirty="0" smtClean="0">
                          <a:effectLst/>
                        </a:rPr>
                        <a:t>Organización de Estados Americanos</a:t>
                      </a:r>
                      <a:endParaRPr lang="es-419" sz="1200" dirty="0">
                        <a:latin typeface="+mn-lt"/>
                      </a:endParaRPr>
                    </a:p>
                  </a:txBody>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637482789"/>
              </p:ext>
            </p:extLst>
          </p:nvPr>
        </p:nvGraphicFramePr>
        <p:xfrm>
          <a:off x="521099" y="3682416"/>
          <a:ext cx="5221492" cy="1933413"/>
        </p:xfrm>
        <a:graphic>
          <a:graphicData uri="http://schemas.openxmlformats.org/drawingml/2006/table">
            <a:tbl>
              <a:tblPr firstRow="1" bandRow="1">
                <a:tableStyleId>{74C1A8A3-306A-4EB7-A6B1-4F7E0EB9C5D6}</a:tableStyleId>
              </a:tblPr>
              <a:tblGrid>
                <a:gridCol w="5221492"/>
              </a:tblGrid>
              <a:tr h="0">
                <a:tc>
                  <a:txBody>
                    <a:bodyPr/>
                    <a:lstStyle/>
                    <a:p>
                      <a:r>
                        <a:rPr lang="es-419" sz="1400" dirty="0" smtClean="0">
                          <a:latin typeface="+mn-lt"/>
                        </a:rPr>
                        <a:t>Capacitación </a:t>
                      </a:r>
                      <a:r>
                        <a:rPr lang="es-419" sz="1400" dirty="0" smtClean="0">
                          <a:latin typeface="+mn-lt"/>
                        </a:rPr>
                        <a:t>(Junio</a:t>
                      </a:r>
                      <a:r>
                        <a:rPr lang="es-419" sz="1400" baseline="0" dirty="0" smtClean="0">
                          <a:latin typeface="+mn-lt"/>
                        </a:rPr>
                        <a:t>  2015– </a:t>
                      </a:r>
                      <a:r>
                        <a:rPr lang="es-419" sz="1400" baseline="0" dirty="0" smtClean="0">
                          <a:latin typeface="+mn-lt"/>
                        </a:rPr>
                        <a:t>Mayo 2016)</a:t>
                      </a:r>
                      <a:endParaRPr lang="es-419" sz="1400" dirty="0">
                        <a:latin typeface="+mn-lt"/>
                      </a:endParaRPr>
                    </a:p>
                  </a:txBody>
                  <a:tcPr/>
                </a:tc>
              </a:tr>
              <a:tr h="290177">
                <a:tc>
                  <a:txBody>
                    <a:bodyPr/>
                    <a:lstStyle/>
                    <a:p>
                      <a:r>
                        <a:rPr lang="es-ES" sz="1400" kern="1200" dirty="0" smtClean="0">
                          <a:solidFill>
                            <a:schemeClr val="dk1"/>
                          </a:solidFill>
                          <a:effectLst/>
                          <a:latin typeface="+mn-lt"/>
                          <a:ea typeface="+mn-ea"/>
                          <a:cs typeface="+mn-cs"/>
                        </a:rPr>
                        <a:t>Derechos Humanos</a:t>
                      </a:r>
                      <a:endParaRPr lang="es-419" sz="1400" dirty="0">
                        <a:latin typeface="+mn-lt"/>
                      </a:endParaRPr>
                    </a:p>
                  </a:txBody>
                  <a:tcPr/>
                </a:tc>
              </a:tr>
              <a:tr h="357752">
                <a:tc>
                  <a:txBody>
                    <a:bodyPr/>
                    <a:lstStyle/>
                    <a:p>
                      <a:r>
                        <a:rPr lang="es-ES" sz="1400" kern="1200" dirty="0" smtClean="0">
                          <a:solidFill>
                            <a:schemeClr val="dk1"/>
                          </a:solidFill>
                          <a:effectLst/>
                          <a:latin typeface="+mn-lt"/>
                          <a:ea typeface="+mn-ea"/>
                          <a:cs typeface="+mn-cs"/>
                        </a:rPr>
                        <a:t>Diplomado de Postgrado en Gestión de Ciencia, Tecnología e Innovación para agentes públicos</a:t>
                      </a:r>
                      <a:endParaRPr lang="es-419" sz="1400" dirty="0">
                        <a:latin typeface="+mn-lt"/>
                      </a:endParaRPr>
                    </a:p>
                  </a:txBody>
                  <a:tcPr/>
                </a:tc>
              </a:tr>
              <a:tr h="290177">
                <a:tc>
                  <a:txBody>
                    <a:bodyPr/>
                    <a:lstStyle/>
                    <a:p>
                      <a:r>
                        <a:rPr lang="es-ES" sz="1400" kern="1200" dirty="0" smtClean="0">
                          <a:solidFill>
                            <a:schemeClr val="dk1"/>
                          </a:solidFill>
                          <a:effectLst/>
                          <a:latin typeface="+mn-lt"/>
                          <a:ea typeface="+mn-ea"/>
                          <a:cs typeface="+mn-cs"/>
                        </a:rPr>
                        <a:t>Cuarto Diplomado de Ética Pública(Propedéutico)</a:t>
                      </a:r>
                      <a:endParaRPr lang="es-419" sz="1400" dirty="0">
                        <a:latin typeface="+mn-lt"/>
                      </a:endParaRPr>
                    </a:p>
                  </a:txBody>
                  <a:tcPr/>
                </a:tc>
              </a:tr>
              <a:tr h="500853">
                <a:tc>
                  <a:txBody>
                    <a:bodyPr/>
                    <a:lstStyle/>
                    <a:p>
                      <a:r>
                        <a:rPr lang="es-ES" sz="1400" kern="1200" dirty="0" smtClean="0">
                          <a:solidFill>
                            <a:schemeClr val="dk1"/>
                          </a:solidFill>
                          <a:effectLst/>
                          <a:latin typeface="+mn-lt"/>
                          <a:ea typeface="+mn-ea"/>
                          <a:cs typeface="+mn-cs"/>
                        </a:rPr>
                        <a:t>Cuarto Diplomado de Ética(Cambio Actitudinal y Cultural</a:t>
                      </a:r>
                      <a:endParaRPr lang="es-419" sz="1400" dirty="0">
                        <a:latin typeface="+mn-lt"/>
                      </a:endParaRPr>
                    </a:p>
                  </a:txBody>
                  <a:tcPr/>
                </a:tc>
              </a:tr>
            </a:tbl>
          </a:graphicData>
        </a:graphic>
      </p:graphicFrame>
    </p:spTree>
    <p:extLst>
      <p:ext uri="{BB962C8B-B14F-4D97-AF65-F5344CB8AC3E}">
        <p14:creationId xmlns:p14="http://schemas.microsoft.com/office/powerpoint/2010/main" val="2926962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5359" y="190649"/>
            <a:ext cx="4877297" cy="461665"/>
          </a:xfrm>
          <a:prstGeom prst="rect">
            <a:avLst/>
          </a:prstGeom>
        </p:spPr>
        <p:txBody>
          <a:bodyPr wrap="none">
            <a:spAutoFit/>
          </a:bodyPr>
          <a:lstStyle/>
          <a:p>
            <a:r>
              <a:rPr lang="es-SV" sz="2400" b="1" dirty="0" smtClean="0">
                <a:ea typeface="Calibri"/>
              </a:rPr>
              <a:t>SERVICIOS DE CLÍNICA EMPRESARIAL</a:t>
            </a:r>
            <a:endParaRPr lang="es-SV" sz="2400" dirty="0"/>
          </a:p>
        </p:txBody>
      </p:sp>
      <p:sp>
        <p:nvSpPr>
          <p:cNvPr id="3" name="Rectángulo 2"/>
          <p:cNvSpPr/>
          <p:nvPr/>
        </p:nvSpPr>
        <p:spPr>
          <a:xfrm>
            <a:off x="-342900" y="652314"/>
            <a:ext cx="12222624" cy="710707"/>
          </a:xfrm>
          <a:prstGeom prst="rect">
            <a:avLst/>
          </a:prstGeom>
        </p:spPr>
        <p:txBody>
          <a:bodyPr wrap="square">
            <a:spAutoFit/>
          </a:bodyPr>
          <a:lstStyle/>
          <a:p>
            <a:pPr marL="683895" algn="just">
              <a:lnSpc>
                <a:spcPct val="115000"/>
              </a:lnSpc>
              <a:spcAft>
                <a:spcPts val="1000"/>
              </a:spcAft>
            </a:pPr>
            <a:r>
              <a:rPr lang="es-SV" dirty="0">
                <a:solidFill>
                  <a:srgbClr val="000000"/>
                </a:solidFill>
                <a:latin typeface="Calibri" panose="020F0502020204030204" pitchFamily="34" charset="0"/>
                <a:ea typeface="Calibri" panose="020F0502020204030204" pitchFamily="34" charset="0"/>
                <a:cs typeface="Calibri" panose="020F0502020204030204" pitchFamily="34" charset="0"/>
              </a:rPr>
              <a:t>Los servicios médicos y odontológicos a empleados de ENA, CENTA y estudiantes ENA, en el período informado fueron proporcionados por la Clínica Empresarial de manera normal según lo muestran </a:t>
            </a:r>
            <a:r>
              <a:rPr lang="es-SV"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 gráfico </a:t>
            </a:r>
            <a:r>
              <a:rPr lang="es-SV" dirty="0">
                <a:solidFill>
                  <a:srgbClr val="000000"/>
                </a:solidFill>
                <a:latin typeface="Calibri" panose="020F0502020204030204" pitchFamily="34" charset="0"/>
                <a:ea typeface="Calibri" panose="020F0502020204030204" pitchFamily="34" charset="0"/>
                <a:cs typeface="Calibri" panose="020F0502020204030204" pitchFamily="34" charset="0"/>
              </a:rPr>
              <a:t>a continuación:</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1341974350"/>
              </p:ext>
            </p:extLst>
          </p:nvPr>
        </p:nvGraphicFramePr>
        <p:xfrm>
          <a:off x="2171700" y="1565911"/>
          <a:ext cx="8035290" cy="47891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06385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98163" y="337358"/>
            <a:ext cx="6055184" cy="369332"/>
          </a:xfrm>
          <a:prstGeom prst="rect">
            <a:avLst/>
          </a:prstGeom>
        </p:spPr>
        <p:txBody>
          <a:bodyPr wrap="none">
            <a:spAutoFit/>
          </a:bodyPr>
          <a:lstStyle/>
          <a:p>
            <a:pPr lvl="0"/>
            <a:r>
              <a:rPr lang="es-SV" b="1" dirty="0"/>
              <a:t>GESTIÓN FINANCIERA Y  EJECUCION  </a:t>
            </a:r>
            <a:r>
              <a:rPr lang="es-SV" b="1" dirty="0" smtClean="0"/>
              <a:t>PRESUPUESTARIA</a:t>
            </a:r>
            <a:endParaRPr lang="es-SV" dirty="0"/>
          </a:p>
        </p:txBody>
      </p:sp>
      <p:sp>
        <p:nvSpPr>
          <p:cNvPr id="3" name="2 Rectángulo"/>
          <p:cNvSpPr/>
          <p:nvPr/>
        </p:nvSpPr>
        <p:spPr>
          <a:xfrm>
            <a:off x="786349" y="764592"/>
            <a:ext cx="2974340" cy="369332"/>
          </a:xfrm>
          <a:prstGeom prst="rect">
            <a:avLst/>
          </a:prstGeom>
        </p:spPr>
        <p:txBody>
          <a:bodyPr wrap="none">
            <a:spAutoFit/>
          </a:bodyPr>
          <a:lstStyle/>
          <a:p>
            <a:pPr lvl="0"/>
            <a:r>
              <a:rPr lang="es-SV" b="1" dirty="0" smtClean="0"/>
              <a:t>GASTOS  </a:t>
            </a:r>
            <a:r>
              <a:rPr lang="es-SV" b="1" dirty="0"/>
              <a:t>FONDOS GOES </a:t>
            </a:r>
            <a:r>
              <a:rPr lang="es-SV" b="1" dirty="0" smtClean="0"/>
              <a:t>2015</a:t>
            </a:r>
            <a:endParaRPr lang="es-SV" dirty="0"/>
          </a:p>
        </p:txBody>
      </p:sp>
      <p:sp>
        <p:nvSpPr>
          <p:cNvPr id="6" name="5 Rectángulo"/>
          <p:cNvSpPr/>
          <p:nvPr/>
        </p:nvSpPr>
        <p:spPr>
          <a:xfrm>
            <a:off x="598163" y="1103430"/>
            <a:ext cx="10786473" cy="830997"/>
          </a:xfrm>
          <a:prstGeom prst="rect">
            <a:avLst/>
          </a:prstGeom>
        </p:spPr>
        <p:txBody>
          <a:bodyPr wrap="square">
            <a:spAutoFit/>
          </a:bodyPr>
          <a:lstStyle/>
          <a:p>
            <a:pPr>
              <a:lnSpc>
                <a:spcPct val="150000"/>
              </a:lnSpc>
            </a:pPr>
            <a:r>
              <a:rPr lang="es-ES" sz="1600" dirty="0"/>
              <a:t>La ejecución presupuestaria de egresos de fondos proveniente de las transferencias recibidas del Gobierno Central de junio diciembre de 2015, ascienden a $  1,281,018.98, que representa un 58.44% del presupuesto asignado. </a:t>
            </a:r>
            <a:endParaRPr lang="es-419" sz="1600" dirty="0"/>
          </a:p>
        </p:txBody>
      </p:sp>
      <p:graphicFrame>
        <p:nvGraphicFramePr>
          <p:cNvPr id="5" name="Tabla 4"/>
          <p:cNvGraphicFramePr>
            <a:graphicFrameLocks noGrp="1"/>
          </p:cNvGraphicFramePr>
          <p:nvPr>
            <p:extLst>
              <p:ext uri="{D42A27DB-BD31-4B8C-83A1-F6EECF244321}">
                <p14:modId xmlns:p14="http://schemas.microsoft.com/office/powerpoint/2010/main" val="1306427672"/>
              </p:ext>
            </p:extLst>
          </p:nvPr>
        </p:nvGraphicFramePr>
        <p:xfrm>
          <a:off x="598163" y="2586852"/>
          <a:ext cx="10282674" cy="2591808"/>
        </p:xfrm>
        <a:graphic>
          <a:graphicData uri="http://schemas.openxmlformats.org/drawingml/2006/table">
            <a:tbl>
              <a:tblPr firstRow="1" firstCol="1" bandRow="1">
                <a:tableStyleId>{93296810-A885-4BE3-A3E7-6D5BEEA58F35}</a:tableStyleId>
              </a:tblPr>
              <a:tblGrid>
                <a:gridCol w="747894"/>
                <a:gridCol w="3073443"/>
                <a:gridCol w="2868340"/>
                <a:gridCol w="2283743"/>
                <a:gridCol w="1309254"/>
              </a:tblGrid>
              <a:tr h="387282">
                <a:tc rowSpan="2">
                  <a:txBody>
                    <a:bodyPr/>
                    <a:lstStyle/>
                    <a:p>
                      <a:pPr algn="l">
                        <a:lnSpc>
                          <a:spcPct val="107000"/>
                        </a:lnSpc>
                        <a:spcAft>
                          <a:spcPts val="0"/>
                        </a:spcAft>
                      </a:pPr>
                      <a:r>
                        <a:rPr lang="es-ES" sz="1400" dirty="0">
                          <a:solidFill>
                            <a:schemeClr val="tx1"/>
                          </a:solidFill>
                          <a:effectLst/>
                        </a:rPr>
                        <a:t>RUBRO</a:t>
                      </a:r>
                      <a:endParaRPr lang="es-419"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07000"/>
                        </a:lnSpc>
                        <a:spcAft>
                          <a:spcPts val="0"/>
                        </a:spcAft>
                      </a:pPr>
                      <a:r>
                        <a:rPr lang="es-ES" sz="1400" dirty="0">
                          <a:solidFill>
                            <a:schemeClr val="tx1"/>
                          </a:solidFill>
                          <a:effectLst/>
                        </a:rPr>
                        <a:t>DESCRIPCIÓN </a:t>
                      </a:r>
                      <a:endParaRPr lang="es-419"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solidFill>
                            <a:schemeClr val="tx1"/>
                          </a:solidFill>
                          <a:effectLst/>
                        </a:rPr>
                        <a:t>PRESUPUESTADO</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solidFill>
                            <a:schemeClr val="tx1"/>
                          </a:solidFill>
                          <a:effectLst/>
                        </a:rPr>
                        <a:t>EJECUTADO</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PORCENTAJE</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8586">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ES" sz="1600" dirty="0">
                          <a:solidFill>
                            <a:schemeClr val="tx1"/>
                          </a:solidFill>
                          <a:effectLst/>
                        </a:rPr>
                        <a:t>EN US$</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EN US$</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7282">
                <a:tc>
                  <a:txBody>
                    <a:bodyPr/>
                    <a:lstStyle/>
                    <a:p>
                      <a:pPr algn="ctr">
                        <a:lnSpc>
                          <a:spcPct val="107000"/>
                        </a:lnSpc>
                        <a:spcAft>
                          <a:spcPts val="0"/>
                        </a:spcAft>
                      </a:pPr>
                      <a:r>
                        <a:rPr lang="es-ES" sz="1400" dirty="0">
                          <a:solidFill>
                            <a:schemeClr val="tx1"/>
                          </a:solidFill>
                          <a:effectLst/>
                        </a:rPr>
                        <a:t>51</a:t>
                      </a:r>
                      <a:endParaRPr lang="es-419"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400" dirty="0">
                          <a:solidFill>
                            <a:schemeClr val="tx1"/>
                          </a:solidFill>
                          <a:effectLst/>
                        </a:rPr>
                        <a:t>REMUNERACIONES</a:t>
                      </a:r>
                      <a:endParaRPr lang="es-419"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 $             1,359,828.32 </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852,837.66 </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62.72</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94476">
                <a:tc>
                  <a:txBody>
                    <a:bodyPr/>
                    <a:lstStyle/>
                    <a:p>
                      <a:pPr algn="ctr">
                        <a:lnSpc>
                          <a:spcPct val="107000"/>
                        </a:lnSpc>
                        <a:spcAft>
                          <a:spcPts val="0"/>
                        </a:spcAft>
                      </a:pPr>
                      <a:r>
                        <a:rPr lang="es-ES" sz="1400">
                          <a:solidFill>
                            <a:schemeClr val="tx1"/>
                          </a:solidFill>
                          <a:effectLst/>
                        </a:rPr>
                        <a:t>54</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400" dirty="0">
                          <a:solidFill>
                            <a:schemeClr val="tx1"/>
                          </a:solidFill>
                          <a:effectLst/>
                        </a:rPr>
                        <a:t>ADQUISICIÓN DE BIENES Y SERVICIOS</a:t>
                      </a:r>
                      <a:endParaRPr lang="es-419"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832,174.55 </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 $            428,181.32 </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51.45</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7282">
                <a:tc>
                  <a:txBody>
                    <a:bodyPr/>
                    <a:lstStyle/>
                    <a:p>
                      <a:pPr algn="ctr">
                        <a:lnSpc>
                          <a:spcPct val="107000"/>
                        </a:lnSpc>
                        <a:spcAft>
                          <a:spcPts val="0"/>
                        </a:spcAft>
                      </a:pPr>
                      <a:r>
                        <a:rPr lang="es-ES" sz="1400">
                          <a:solidFill>
                            <a:schemeClr val="tx1"/>
                          </a:solidFill>
                          <a:effectLst/>
                        </a:rPr>
                        <a:t>55</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400" dirty="0">
                          <a:solidFill>
                            <a:schemeClr val="tx1"/>
                          </a:solidFill>
                          <a:effectLst/>
                        </a:rPr>
                        <a:t>GASTOS FINANCIEROS Y OTROS</a:t>
                      </a:r>
                      <a:endParaRPr lang="es-419"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 $                                  -   </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 $                              -   </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0.00</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7282">
                <a:tc>
                  <a:txBody>
                    <a:bodyPr/>
                    <a:lstStyle/>
                    <a:p>
                      <a:pPr algn="ctr">
                        <a:lnSpc>
                          <a:spcPct val="107000"/>
                        </a:lnSpc>
                        <a:spcAft>
                          <a:spcPts val="0"/>
                        </a:spcAft>
                      </a:pPr>
                      <a:r>
                        <a:rPr lang="es-ES" sz="1400">
                          <a:solidFill>
                            <a:schemeClr val="tx1"/>
                          </a:solidFill>
                          <a:effectLst/>
                        </a:rPr>
                        <a:t>61</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400">
                          <a:solidFill>
                            <a:schemeClr val="tx1"/>
                          </a:solidFill>
                          <a:effectLst/>
                        </a:rPr>
                        <a:t>INVERSIONES EN ACTIVO FIJO</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   </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 $                              -   </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0.00</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7282">
                <a:tc>
                  <a:txBody>
                    <a:bodyPr/>
                    <a:lstStyle/>
                    <a:p>
                      <a:pPr algn="l">
                        <a:lnSpc>
                          <a:spcPct val="107000"/>
                        </a:lnSpc>
                        <a:spcAft>
                          <a:spcPts val="0"/>
                        </a:spcAft>
                      </a:pPr>
                      <a:r>
                        <a:rPr lang="es-ES" sz="1400">
                          <a:solidFill>
                            <a:schemeClr val="tx1"/>
                          </a:solidFill>
                          <a:effectLst/>
                        </a:rPr>
                        <a:t> </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400">
                          <a:solidFill>
                            <a:schemeClr val="tx1"/>
                          </a:solidFill>
                          <a:effectLst/>
                        </a:rPr>
                        <a:t>TOTAL</a:t>
                      </a:r>
                      <a:endParaRPr lang="es-419"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2,192,002.87 </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1,281,018.98 </a:t>
                      </a:r>
                      <a:endParaRPr lang="es-419"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58.44</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Llamada rectangular 6"/>
          <p:cNvSpPr/>
          <p:nvPr/>
        </p:nvSpPr>
        <p:spPr>
          <a:xfrm>
            <a:off x="9157508" y="910480"/>
            <a:ext cx="2701637" cy="1261432"/>
          </a:xfrm>
          <a:prstGeom prst="wedgeRectCallout">
            <a:avLst>
              <a:gd name="adj1" fmla="val -47407"/>
              <a:gd name="adj2" fmla="val 14667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1400" dirty="0">
                <a:solidFill>
                  <a:schemeClr val="tx1"/>
                </a:solidFill>
              </a:rPr>
              <a:t>D</a:t>
            </a:r>
            <a:r>
              <a:rPr lang="es-ES" sz="1400" dirty="0" smtClean="0">
                <a:solidFill>
                  <a:schemeClr val="tx1"/>
                </a:solidFill>
              </a:rPr>
              <a:t>estinado </a:t>
            </a:r>
            <a:r>
              <a:rPr lang="es-ES" sz="1400" dirty="0">
                <a:solidFill>
                  <a:schemeClr val="tx1"/>
                </a:solidFill>
              </a:rPr>
              <a:t>para el pago de sueldos y salarios, así como las prestaciones sociales de AFP´S, ISSS, IPSFA</a:t>
            </a:r>
            <a:endParaRPr lang="es-419" sz="1400" dirty="0">
              <a:solidFill>
                <a:schemeClr val="tx1"/>
              </a:solidFill>
            </a:endParaRPr>
          </a:p>
        </p:txBody>
      </p:sp>
      <p:sp>
        <p:nvSpPr>
          <p:cNvPr id="8" name="Llamada rectangular 7"/>
          <p:cNvSpPr/>
          <p:nvPr/>
        </p:nvSpPr>
        <p:spPr>
          <a:xfrm>
            <a:off x="5522769" y="5174054"/>
            <a:ext cx="2774374" cy="1290820"/>
          </a:xfrm>
          <a:prstGeom prst="wedgeRectCallout">
            <a:avLst>
              <a:gd name="adj1" fmla="val 52876"/>
              <a:gd name="adj2" fmla="val -150634"/>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r>
              <a:rPr lang="es-ES" sz="1600" dirty="0">
                <a:solidFill>
                  <a:schemeClr val="tx1"/>
                </a:solidFill>
              </a:rPr>
              <a:t>T</a:t>
            </a:r>
            <a:r>
              <a:rPr lang="es-ES" sz="1600" dirty="0" smtClean="0">
                <a:solidFill>
                  <a:schemeClr val="tx1"/>
                </a:solidFill>
              </a:rPr>
              <a:t>ransporte</a:t>
            </a:r>
          </a:p>
          <a:p>
            <a:pPr marL="285750" indent="-285750">
              <a:buFont typeface="Arial" panose="020B0604020202020204" pitchFamily="34" charset="0"/>
              <a:buChar char="•"/>
            </a:pPr>
            <a:r>
              <a:rPr lang="es-ES" sz="1600" dirty="0">
                <a:solidFill>
                  <a:schemeClr val="tx1"/>
                </a:solidFill>
              </a:rPr>
              <a:t>V</a:t>
            </a:r>
            <a:r>
              <a:rPr lang="es-ES" sz="1600" dirty="0" smtClean="0">
                <a:solidFill>
                  <a:schemeClr val="tx1"/>
                </a:solidFill>
              </a:rPr>
              <a:t>igilancia </a:t>
            </a:r>
          </a:p>
          <a:p>
            <a:pPr marL="285750" indent="-285750">
              <a:buFont typeface="Arial" panose="020B0604020202020204" pitchFamily="34" charset="0"/>
              <a:buChar char="•"/>
            </a:pPr>
            <a:r>
              <a:rPr lang="es-ES" sz="1600" dirty="0">
                <a:solidFill>
                  <a:schemeClr val="tx1"/>
                </a:solidFill>
              </a:rPr>
              <a:t>E</a:t>
            </a:r>
            <a:r>
              <a:rPr lang="es-ES" sz="1600" dirty="0" smtClean="0">
                <a:solidFill>
                  <a:schemeClr val="tx1"/>
                </a:solidFill>
              </a:rPr>
              <a:t>nergía eléctrica </a:t>
            </a:r>
          </a:p>
          <a:p>
            <a:pPr marL="285750" indent="-285750">
              <a:buFont typeface="Arial" panose="020B0604020202020204" pitchFamily="34" charset="0"/>
              <a:buChar char="•"/>
            </a:pPr>
            <a:r>
              <a:rPr lang="es-ES" sz="1600" dirty="0">
                <a:solidFill>
                  <a:schemeClr val="tx1"/>
                </a:solidFill>
              </a:rPr>
              <a:t>A</a:t>
            </a:r>
            <a:r>
              <a:rPr lang="es-ES" sz="1600" dirty="0" smtClean="0">
                <a:solidFill>
                  <a:schemeClr val="tx1"/>
                </a:solidFill>
              </a:rPr>
              <a:t>limentos </a:t>
            </a:r>
            <a:r>
              <a:rPr lang="es-ES" sz="1600" dirty="0">
                <a:solidFill>
                  <a:schemeClr val="tx1"/>
                </a:solidFill>
              </a:rPr>
              <a:t>para personas </a:t>
            </a:r>
            <a:r>
              <a:rPr lang="es-ES" sz="1600" dirty="0" smtClean="0">
                <a:solidFill>
                  <a:schemeClr val="tx1"/>
                </a:solidFill>
              </a:rPr>
              <a:t> </a:t>
            </a:r>
            <a:r>
              <a:rPr lang="es-ES" sz="1600" dirty="0">
                <a:solidFill>
                  <a:schemeClr val="tx1"/>
                </a:solidFill>
              </a:rPr>
              <a:t>A</a:t>
            </a:r>
            <a:r>
              <a:rPr lang="es-ES" sz="1600" dirty="0" smtClean="0">
                <a:solidFill>
                  <a:schemeClr val="tx1"/>
                </a:solidFill>
              </a:rPr>
              <a:t>limentos </a:t>
            </a:r>
            <a:r>
              <a:rPr lang="es-ES" sz="1600" dirty="0">
                <a:solidFill>
                  <a:schemeClr val="tx1"/>
                </a:solidFill>
              </a:rPr>
              <a:t>para animales</a:t>
            </a:r>
            <a:endParaRPr lang="es-419" sz="1600" dirty="0">
              <a:solidFill>
                <a:schemeClr val="tx1"/>
              </a:solidFill>
            </a:endParaRPr>
          </a:p>
        </p:txBody>
      </p:sp>
    </p:spTree>
    <p:extLst>
      <p:ext uri="{BB962C8B-B14F-4D97-AF65-F5344CB8AC3E}">
        <p14:creationId xmlns:p14="http://schemas.microsoft.com/office/powerpoint/2010/main" val="562845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0234" y="342237"/>
            <a:ext cx="6616298" cy="400110"/>
          </a:xfrm>
          <a:prstGeom prst="rect">
            <a:avLst/>
          </a:prstGeom>
        </p:spPr>
        <p:txBody>
          <a:bodyPr wrap="none">
            <a:spAutoFit/>
          </a:bodyPr>
          <a:lstStyle/>
          <a:p>
            <a:pPr lvl="0"/>
            <a:r>
              <a:rPr lang="es-SV" sz="2000" b="1" dirty="0"/>
              <a:t>GESTIÓN FINANCIERA Y  EJECUCION  PRESUPUESTARIA</a:t>
            </a:r>
            <a:endParaRPr lang="es-SV" sz="2000" dirty="0"/>
          </a:p>
        </p:txBody>
      </p:sp>
      <p:sp>
        <p:nvSpPr>
          <p:cNvPr id="3" name="2 Rectángulo"/>
          <p:cNvSpPr/>
          <p:nvPr/>
        </p:nvSpPr>
        <p:spPr>
          <a:xfrm>
            <a:off x="630748" y="833653"/>
            <a:ext cx="4196149" cy="400110"/>
          </a:xfrm>
          <a:prstGeom prst="rect">
            <a:avLst/>
          </a:prstGeom>
        </p:spPr>
        <p:txBody>
          <a:bodyPr wrap="none">
            <a:spAutoFit/>
          </a:bodyPr>
          <a:lstStyle/>
          <a:p>
            <a:r>
              <a:rPr lang="es-SV" sz="2000" b="1" dirty="0" smtClean="0"/>
              <a:t>GASTOS RECURSOS </a:t>
            </a:r>
            <a:r>
              <a:rPr lang="es-SV" sz="2000" b="1" dirty="0"/>
              <a:t>PROPIOS </a:t>
            </a:r>
            <a:r>
              <a:rPr lang="es-SV" sz="2000" b="1" dirty="0" smtClean="0"/>
              <a:t>2015</a:t>
            </a:r>
            <a:endParaRPr lang="es-SV" sz="2000" dirty="0"/>
          </a:p>
        </p:txBody>
      </p:sp>
      <p:sp>
        <p:nvSpPr>
          <p:cNvPr id="4" name="3 Rectángulo"/>
          <p:cNvSpPr/>
          <p:nvPr/>
        </p:nvSpPr>
        <p:spPr>
          <a:xfrm>
            <a:off x="270234" y="1416375"/>
            <a:ext cx="11243480" cy="1015663"/>
          </a:xfrm>
          <a:prstGeom prst="rect">
            <a:avLst/>
          </a:prstGeom>
        </p:spPr>
        <p:txBody>
          <a:bodyPr wrap="square">
            <a:spAutoFit/>
          </a:bodyPr>
          <a:lstStyle/>
          <a:p>
            <a:pPr algn="just">
              <a:lnSpc>
                <a:spcPct val="150000"/>
              </a:lnSpc>
            </a:pPr>
            <a:r>
              <a:rPr lang="es-ES" sz="2000" dirty="0"/>
              <a:t>La ejecución presupuestaria de egresos fondos propios de junio diciembre de 2015, ascienden a $ 669,682.53, que representa un 52.95% del presupuesto asignado. </a:t>
            </a:r>
            <a:endParaRPr lang="es-419" sz="2000" dirty="0"/>
          </a:p>
        </p:txBody>
      </p:sp>
      <p:sp>
        <p:nvSpPr>
          <p:cNvPr id="6" name="5 Rectángulo"/>
          <p:cNvSpPr/>
          <p:nvPr/>
        </p:nvSpPr>
        <p:spPr>
          <a:xfrm>
            <a:off x="3265820" y="3310410"/>
            <a:ext cx="554960" cy="230832"/>
          </a:xfrm>
          <a:prstGeom prst="rect">
            <a:avLst/>
          </a:prstGeom>
        </p:spPr>
        <p:txBody>
          <a:bodyPr wrap="none">
            <a:spAutoFit/>
          </a:bodyPr>
          <a:lstStyle/>
          <a:p>
            <a:r>
              <a:rPr lang="es-SV" sz="900" b="1" dirty="0">
                <a:solidFill>
                  <a:prstClr val="white"/>
                </a:solidFill>
              </a:rPr>
              <a:t>RUBRO</a:t>
            </a:r>
            <a:endParaRPr lang="es-SV" dirty="0"/>
          </a:p>
        </p:txBody>
      </p:sp>
      <p:graphicFrame>
        <p:nvGraphicFramePr>
          <p:cNvPr id="7" name="Tabla 6"/>
          <p:cNvGraphicFramePr>
            <a:graphicFrameLocks noGrp="1"/>
          </p:cNvGraphicFramePr>
          <p:nvPr>
            <p:extLst>
              <p:ext uri="{D42A27DB-BD31-4B8C-83A1-F6EECF244321}">
                <p14:modId xmlns:p14="http://schemas.microsoft.com/office/powerpoint/2010/main" val="3089358016"/>
              </p:ext>
            </p:extLst>
          </p:nvPr>
        </p:nvGraphicFramePr>
        <p:xfrm>
          <a:off x="540327" y="2631573"/>
          <a:ext cx="10474036" cy="3224112"/>
        </p:xfrm>
        <a:graphic>
          <a:graphicData uri="http://schemas.openxmlformats.org/drawingml/2006/table">
            <a:tbl>
              <a:tblPr firstRow="1" firstCol="1" bandRow="1">
                <a:tableStyleId>{93296810-A885-4BE3-A3E7-6D5BEEA58F35}</a:tableStyleId>
              </a:tblPr>
              <a:tblGrid>
                <a:gridCol w="839773"/>
                <a:gridCol w="3420429"/>
                <a:gridCol w="2525062"/>
                <a:gridCol w="2213263"/>
                <a:gridCol w="1475509"/>
              </a:tblGrid>
              <a:tr h="418716">
                <a:tc rowSpan="2">
                  <a:txBody>
                    <a:bodyPr/>
                    <a:lstStyle/>
                    <a:p>
                      <a:pPr>
                        <a:lnSpc>
                          <a:spcPct val="107000"/>
                        </a:lnSpc>
                        <a:spcAft>
                          <a:spcPts val="0"/>
                        </a:spcAft>
                      </a:pPr>
                      <a:r>
                        <a:rPr lang="es-ES" sz="1600" dirty="0">
                          <a:solidFill>
                            <a:schemeClr val="tx1"/>
                          </a:solidFill>
                          <a:effectLst/>
                        </a:rPr>
                        <a:t>RUBRO</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07000"/>
                        </a:lnSpc>
                        <a:spcAft>
                          <a:spcPts val="0"/>
                        </a:spcAft>
                      </a:pPr>
                      <a:r>
                        <a:rPr lang="es-ES" sz="1600" dirty="0">
                          <a:solidFill>
                            <a:schemeClr val="tx1"/>
                          </a:solidFill>
                          <a:effectLst/>
                        </a:rPr>
                        <a:t>DESCRIPCIÓN </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PRESUPUESTADO</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EJECUTADO</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600" dirty="0">
                          <a:solidFill>
                            <a:schemeClr val="tx1"/>
                          </a:solidFill>
                          <a:effectLst/>
                        </a:rPr>
                        <a:t>PORCENTAJE</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16">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ES" sz="1600">
                          <a:solidFill>
                            <a:schemeClr val="tx1"/>
                          </a:solidFill>
                          <a:effectLst/>
                        </a:rPr>
                        <a:t>EN US$</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EN US$</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419" sz="2000">
                        <a:solidFill>
                          <a:schemeClr val="tx1"/>
                        </a:solidFill>
                        <a:effectLst/>
                        <a:latin typeface="Calibri" panose="020F0502020204030204" pitchFamily="34" charset="0"/>
                      </a:endParaRPr>
                    </a:p>
                  </a:txBody>
                  <a:tcPr marL="44450" marR="44450" marT="0" marB="0" anchor="b"/>
                </a:tc>
              </a:tr>
              <a:tr h="418716">
                <a:tc>
                  <a:txBody>
                    <a:bodyPr/>
                    <a:lstStyle/>
                    <a:p>
                      <a:pPr algn="ctr">
                        <a:lnSpc>
                          <a:spcPct val="107000"/>
                        </a:lnSpc>
                        <a:spcAft>
                          <a:spcPts val="0"/>
                        </a:spcAft>
                      </a:pPr>
                      <a:r>
                        <a:rPr lang="es-ES" sz="1600">
                          <a:solidFill>
                            <a:schemeClr val="tx1"/>
                          </a:solidFill>
                          <a:effectLst/>
                        </a:rPr>
                        <a:t>51</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600">
                          <a:solidFill>
                            <a:schemeClr val="tx1"/>
                          </a:solidFill>
                          <a:effectLst/>
                        </a:rPr>
                        <a:t>REMUNERACIONES</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385,991.39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252,630.27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65.45</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711816">
                <a:tc>
                  <a:txBody>
                    <a:bodyPr/>
                    <a:lstStyle/>
                    <a:p>
                      <a:pPr algn="ctr">
                        <a:lnSpc>
                          <a:spcPct val="107000"/>
                        </a:lnSpc>
                        <a:spcAft>
                          <a:spcPts val="0"/>
                        </a:spcAft>
                      </a:pPr>
                      <a:r>
                        <a:rPr lang="es-ES" sz="1600">
                          <a:solidFill>
                            <a:schemeClr val="tx1"/>
                          </a:solidFill>
                          <a:effectLst/>
                        </a:rPr>
                        <a:t>54</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600">
                          <a:solidFill>
                            <a:schemeClr val="tx1"/>
                          </a:solidFill>
                          <a:effectLst/>
                        </a:rPr>
                        <a:t>ADQUISICIÓN DE BIENES Y SERVICIOS</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 $                 771,475.33 </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375,717.15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48.70</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8716">
                <a:tc>
                  <a:txBody>
                    <a:bodyPr/>
                    <a:lstStyle/>
                    <a:p>
                      <a:pPr algn="ctr">
                        <a:lnSpc>
                          <a:spcPct val="107000"/>
                        </a:lnSpc>
                        <a:spcAft>
                          <a:spcPts val="0"/>
                        </a:spcAft>
                      </a:pPr>
                      <a:r>
                        <a:rPr lang="es-ES" sz="1600">
                          <a:solidFill>
                            <a:schemeClr val="tx1"/>
                          </a:solidFill>
                          <a:effectLst/>
                        </a:rPr>
                        <a:t>55</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600">
                          <a:solidFill>
                            <a:schemeClr val="tx1"/>
                          </a:solidFill>
                          <a:effectLst/>
                        </a:rPr>
                        <a:t>GASTOS FINANCIEROS Y OTROS</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38,090.41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9,070.62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23.81</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8716">
                <a:tc>
                  <a:txBody>
                    <a:bodyPr/>
                    <a:lstStyle/>
                    <a:p>
                      <a:pPr algn="ctr">
                        <a:lnSpc>
                          <a:spcPct val="107000"/>
                        </a:lnSpc>
                        <a:spcAft>
                          <a:spcPts val="0"/>
                        </a:spcAft>
                      </a:pPr>
                      <a:r>
                        <a:rPr lang="es-ES" sz="1600">
                          <a:solidFill>
                            <a:schemeClr val="tx1"/>
                          </a:solidFill>
                          <a:effectLst/>
                        </a:rPr>
                        <a:t>61</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600">
                          <a:solidFill>
                            <a:schemeClr val="tx1"/>
                          </a:solidFill>
                          <a:effectLst/>
                        </a:rPr>
                        <a:t>INVERSIONES EN ACTIVO FIJO</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69,263.00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32,264.49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46.58</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8716">
                <a:tc>
                  <a:txBody>
                    <a:bodyPr/>
                    <a:lstStyle/>
                    <a:p>
                      <a:pPr>
                        <a:lnSpc>
                          <a:spcPct val="107000"/>
                        </a:lnSpc>
                        <a:spcAft>
                          <a:spcPts val="0"/>
                        </a:spcAft>
                      </a:pPr>
                      <a:r>
                        <a:rPr lang="es-ES" sz="1600">
                          <a:solidFill>
                            <a:schemeClr val="tx1"/>
                          </a:solidFill>
                          <a:effectLst/>
                        </a:rPr>
                        <a:t>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solidFill>
                            <a:schemeClr val="tx1"/>
                          </a:solidFill>
                          <a:effectLst/>
                        </a:rPr>
                        <a:t>TOTAL</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1,264,820.13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solidFill>
                            <a:schemeClr val="tx1"/>
                          </a:solidFill>
                          <a:effectLst/>
                        </a:rPr>
                        <a:t> $            669,682.53 </a:t>
                      </a:r>
                      <a:endParaRPr lang="es-419"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solidFill>
                            <a:schemeClr val="tx1"/>
                          </a:solidFill>
                          <a:effectLst/>
                        </a:rPr>
                        <a:t>52.95</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8" name="Llamada rectangular 7"/>
          <p:cNvSpPr/>
          <p:nvPr/>
        </p:nvSpPr>
        <p:spPr>
          <a:xfrm>
            <a:off x="9275338" y="1416375"/>
            <a:ext cx="2701637" cy="1261432"/>
          </a:xfrm>
          <a:prstGeom prst="wedgeRectCallout">
            <a:avLst>
              <a:gd name="adj1" fmla="val -50792"/>
              <a:gd name="adj2" fmla="val 13580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dirty="0">
                <a:solidFill>
                  <a:schemeClr val="tx1"/>
                </a:solidFill>
              </a:rPr>
              <a:t>D</a:t>
            </a:r>
            <a:r>
              <a:rPr lang="es-ES" sz="1400" dirty="0" smtClean="0">
                <a:solidFill>
                  <a:schemeClr val="tx1"/>
                </a:solidFill>
              </a:rPr>
              <a:t>estinado </a:t>
            </a:r>
            <a:r>
              <a:rPr lang="es-ES" sz="1400" dirty="0">
                <a:solidFill>
                  <a:schemeClr val="tx1"/>
                </a:solidFill>
              </a:rPr>
              <a:t>para el pago de sueldos y salarios, así como las prestaciones sociales de AFP´S, ISSS, IPSFA</a:t>
            </a:r>
            <a:endParaRPr lang="es-419" sz="1400" dirty="0">
              <a:solidFill>
                <a:schemeClr val="tx1"/>
              </a:solidFill>
            </a:endParaRPr>
          </a:p>
        </p:txBody>
      </p:sp>
      <p:sp>
        <p:nvSpPr>
          <p:cNvPr id="9" name="Llamada rectangular 8"/>
          <p:cNvSpPr/>
          <p:nvPr/>
        </p:nvSpPr>
        <p:spPr>
          <a:xfrm>
            <a:off x="2504403" y="941882"/>
            <a:ext cx="4055918" cy="1488247"/>
          </a:xfrm>
          <a:prstGeom prst="wedgeRectCallout">
            <a:avLst>
              <a:gd name="adj1" fmla="val 93954"/>
              <a:gd name="adj2" fmla="val 173675"/>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ES" sz="1400" dirty="0" smtClean="0">
                <a:solidFill>
                  <a:schemeClr val="tx1"/>
                </a:solidFill>
              </a:rPr>
              <a:t>Transporte			- Libros</a:t>
            </a:r>
          </a:p>
          <a:p>
            <a:pPr marL="285750" indent="-285750">
              <a:buFont typeface="Arial" panose="020B0604020202020204" pitchFamily="34" charset="0"/>
              <a:buChar char="•"/>
            </a:pPr>
            <a:r>
              <a:rPr lang="es-ES" sz="1400" dirty="0" smtClean="0">
                <a:solidFill>
                  <a:schemeClr val="tx1"/>
                </a:solidFill>
              </a:rPr>
              <a:t>Vigilancia			-Papelería </a:t>
            </a:r>
          </a:p>
          <a:p>
            <a:pPr marL="285750" indent="-285750">
              <a:buFont typeface="Arial" panose="020B0604020202020204" pitchFamily="34" charset="0"/>
              <a:buChar char="•"/>
            </a:pPr>
            <a:r>
              <a:rPr lang="es-ES" sz="1400" dirty="0">
                <a:solidFill>
                  <a:schemeClr val="tx1"/>
                </a:solidFill>
              </a:rPr>
              <a:t>E</a:t>
            </a:r>
            <a:r>
              <a:rPr lang="es-ES" sz="1400" dirty="0" smtClean="0">
                <a:solidFill>
                  <a:schemeClr val="tx1"/>
                </a:solidFill>
              </a:rPr>
              <a:t>nergía eléctrica		-Insumos agrícolas </a:t>
            </a:r>
          </a:p>
          <a:p>
            <a:pPr marL="285750" indent="-285750">
              <a:buFont typeface="Arial" panose="020B0604020202020204" pitchFamily="34" charset="0"/>
              <a:buChar char="•"/>
            </a:pPr>
            <a:r>
              <a:rPr lang="es-ES" sz="1400" dirty="0">
                <a:solidFill>
                  <a:schemeClr val="tx1"/>
                </a:solidFill>
              </a:rPr>
              <a:t>A</a:t>
            </a:r>
            <a:r>
              <a:rPr lang="es-ES" sz="1400" dirty="0" smtClean="0">
                <a:solidFill>
                  <a:schemeClr val="tx1"/>
                </a:solidFill>
              </a:rPr>
              <a:t>limentos </a:t>
            </a:r>
            <a:r>
              <a:rPr lang="es-ES" sz="1400" dirty="0">
                <a:solidFill>
                  <a:schemeClr val="tx1"/>
                </a:solidFill>
              </a:rPr>
              <a:t>para </a:t>
            </a:r>
            <a:r>
              <a:rPr lang="es-ES" sz="1400" dirty="0" smtClean="0">
                <a:solidFill>
                  <a:schemeClr val="tx1"/>
                </a:solidFill>
              </a:rPr>
              <a:t>personas</a:t>
            </a:r>
          </a:p>
          <a:p>
            <a:pPr marL="285750" indent="-285750">
              <a:buFont typeface="Arial" panose="020B0604020202020204" pitchFamily="34" charset="0"/>
              <a:buChar char="•"/>
            </a:pPr>
            <a:r>
              <a:rPr lang="es-ES" sz="1400" dirty="0" smtClean="0">
                <a:solidFill>
                  <a:schemeClr val="tx1"/>
                </a:solidFill>
              </a:rPr>
              <a:t>Alimentos </a:t>
            </a:r>
            <a:r>
              <a:rPr lang="es-ES" sz="1400" dirty="0">
                <a:solidFill>
                  <a:schemeClr val="tx1"/>
                </a:solidFill>
              </a:rPr>
              <a:t>para </a:t>
            </a:r>
            <a:r>
              <a:rPr lang="es-ES" sz="1400" dirty="0" smtClean="0">
                <a:solidFill>
                  <a:schemeClr val="tx1"/>
                </a:solidFill>
              </a:rPr>
              <a:t>animales</a:t>
            </a:r>
          </a:p>
          <a:p>
            <a:pPr marL="285750" indent="-285750">
              <a:buFont typeface="Arial" panose="020B0604020202020204" pitchFamily="34" charset="0"/>
              <a:buChar char="•"/>
            </a:pPr>
            <a:r>
              <a:rPr lang="es-ES" sz="1400" dirty="0" smtClean="0">
                <a:solidFill>
                  <a:schemeClr val="tx1"/>
                </a:solidFill>
              </a:rPr>
              <a:t>Mantenimiento </a:t>
            </a:r>
            <a:r>
              <a:rPr lang="es-ES" sz="1400" dirty="0">
                <a:solidFill>
                  <a:schemeClr val="tx1"/>
                </a:solidFill>
              </a:rPr>
              <a:t>de las edificaciones</a:t>
            </a:r>
            <a:endParaRPr lang="es-419" sz="1400" dirty="0">
              <a:solidFill>
                <a:schemeClr val="tx1"/>
              </a:solidFill>
            </a:endParaRPr>
          </a:p>
        </p:txBody>
      </p:sp>
      <p:sp>
        <p:nvSpPr>
          <p:cNvPr id="10" name="Llamada rectangular 9"/>
          <p:cNvSpPr/>
          <p:nvPr/>
        </p:nvSpPr>
        <p:spPr>
          <a:xfrm>
            <a:off x="10212738" y="5879138"/>
            <a:ext cx="1603250" cy="799829"/>
          </a:xfrm>
          <a:prstGeom prst="wedgeRectCallout">
            <a:avLst>
              <a:gd name="adj1" fmla="val -121544"/>
              <a:gd name="adj2" fmla="val -11680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400" dirty="0"/>
              <a:t>C</a:t>
            </a:r>
            <a:r>
              <a:rPr lang="es-ES" sz="1400" dirty="0" smtClean="0"/>
              <a:t>ompra </a:t>
            </a:r>
            <a:r>
              <a:rPr lang="es-ES" sz="1400" dirty="0"/>
              <a:t>de ganado vacuno, porcino, computadoras y mobiliario y equipo</a:t>
            </a:r>
            <a:endParaRPr lang="es-419" sz="1400" dirty="0"/>
          </a:p>
        </p:txBody>
      </p:sp>
      <p:sp>
        <p:nvSpPr>
          <p:cNvPr id="12" name="Llamada rectangular 11"/>
          <p:cNvSpPr/>
          <p:nvPr/>
        </p:nvSpPr>
        <p:spPr>
          <a:xfrm>
            <a:off x="5021671" y="5879138"/>
            <a:ext cx="1511348" cy="823282"/>
          </a:xfrm>
          <a:prstGeom prst="wedgeRectCallout">
            <a:avLst>
              <a:gd name="adj1" fmla="val 182804"/>
              <a:gd name="adj2" fmla="val -17225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400" dirty="0" smtClean="0"/>
              <a:t>Pago de pólizas de seguro bienes de larga duración</a:t>
            </a:r>
            <a:endParaRPr lang="es-419" sz="1400" dirty="0"/>
          </a:p>
        </p:txBody>
      </p:sp>
    </p:spTree>
    <p:extLst>
      <p:ext uri="{BB962C8B-B14F-4D97-AF65-F5344CB8AC3E}">
        <p14:creationId xmlns:p14="http://schemas.microsoft.com/office/powerpoint/2010/main" val="2595000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4165" y="432896"/>
            <a:ext cx="5970224" cy="369332"/>
          </a:xfrm>
          <a:prstGeom prst="rect">
            <a:avLst/>
          </a:prstGeom>
        </p:spPr>
        <p:txBody>
          <a:bodyPr wrap="none">
            <a:spAutoFit/>
          </a:bodyPr>
          <a:lstStyle/>
          <a:p>
            <a:pPr lvl="0"/>
            <a:r>
              <a:rPr lang="es-SV" b="1" dirty="0"/>
              <a:t>GESTIÓN FINANCIERA Y  EJECUCION  PRESUPUESTARIA</a:t>
            </a:r>
            <a:endParaRPr lang="es-SV" dirty="0"/>
          </a:p>
        </p:txBody>
      </p:sp>
      <p:sp>
        <p:nvSpPr>
          <p:cNvPr id="3" name="2 Rectángulo"/>
          <p:cNvSpPr/>
          <p:nvPr/>
        </p:nvSpPr>
        <p:spPr>
          <a:xfrm>
            <a:off x="673713" y="811426"/>
            <a:ext cx="3027239" cy="369332"/>
          </a:xfrm>
          <a:prstGeom prst="rect">
            <a:avLst/>
          </a:prstGeom>
        </p:spPr>
        <p:txBody>
          <a:bodyPr wrap="none">
            <a:spAutoFit/>
          </a:bodyPr>
          <a:lstStyle/>
          <a:p>
            <a:r>
              <a:rPr lang="es-SV" b="1" dirty="0" smtClean="0"/>
              <a:t>GASTOS  </a:t>
            </a:r>
            <a:r>
              <a:rPr lang="es-SV" b="1" dirty="0"/>
              <a:t>FONDOS </a:t>
            </a:r>
            <a:r>
              <a:rPr lang="es-SV" b="1" dirty="0" smtClean="0"/>
              <a:t>GOES 2016 </a:t>
            </a:r>
            <a:endParaRPr lang="es-SV" dirty="0"/>
          </a:p>
        </p:txBody>
      </p:sp>
      <p:sp>
        <p:nvSpPr>
          <p:cNvPr id="4" name="3 Rectángulo"/>
          <p:cNvSpPr/>
          <p:nvPr/>
        </p:nvSpPr>
        <p:spPr>
          <a:xfrm>
            <a:off x="504165" y="1241422"/>
            <a:ext cx="10398147" cy="707886"/>
          </a:xfrm>
          <a:prstGeom prst="rect">
            <a:avLst/>
          </a:prstGeom>
        </p:spPr>
        <p:txBody>
          <a:bodyPr wrap="square">
            <a:spAutoFit/>
          </a:bodyPr>
          <a:lstStyle/>
          <a:p>
            <a:r>
              <a:rPr lang="es-ES" sz="2000" dirty="0"/>
              <a:t>El comportamiento de los egresos según fuente de financiamiento Fondos GOES y Propios respectivamente puede apreciarse en </a:t>
            </a:r>
            <a:r>
              <a:rPr lang="es-ES" sz="2000" dirty="0" smtClean="0"/>
              <a:t>el cuadro </a:t>
            </a:r>
            <a:r>
              <a:rPr lang="es-ES" sz="2000" dirty="0"/>
              <a:t>a continuación: </a:t>
            </a:r>
            <a:endParaRPr lang="es-419" sz="2000" dirty="0"/>
          </a:p>
        </p:txBody>
      </p:sp>
      <p:graphicFrame>
        <p:nvGraphicFramePr>
          <p:cNvPr id="6" name="Tabla 5"/>
          <p:cNvGraphicFramePr>
            <a:graphicFrameLocks noGrp="1"/>
          </p:cNvGraphicFramePr>
          <p:nvPr>
            <p:extLst>
              <p:ext uri="{D42A27DB-BD31-4B8C-83A1-F6EECF244321}">
                <p14:modId xmlns:p14="http://schemas.microsoft.com/office/powerpoint/2010/main" val="3325861354"/>
              </p:ext>
            </p:extLst>
          </p:nvPr>
        </p:nvGraphicFramePr>
        <p:xfrm>
          <a:off x="263795" y="2692400"/>
          <a:ext cx="11629460" cy="3940599"/>
        </p:xfrm>
        <a:graphic>
          <a:graphicData uri="http://schemas.openxmlformats.org/drawingml/2006/table">
            <a:tbl>
              <a:tblPr firstRow="1" firstCol="1" bandRow="1">
                <a:tableStyleId>{93296810-A885-4BE3-A3E7-6D5BEEA58F35}</a:tableStyleId>
              </a:tblPr>
              <a:tblGrid>
                <a:gridCol w="927593"/>
                <a:gridCol w="3268134"/>
                <a:gridCol w="3064933"/>
                <a:gridCol w="2709334"/>
                <a:gridCol w="1659466"/>
              </a:tblGrid>
              <a:tr h="112096">
                <a:tc rowSpan="2">
                  <a:txBody>
                    <a:bodyPr/>
                    <a:lstStyle/>
                    <a:p>
                      <a:pPr algn="ctr">
                        <a:lnSpc>
                          <a:spcPct val="107000"/>
                        </a:lnSpc>
                        <a:spcAft>
                          <a:spcPts val="0"/>
                        </a:spcAft>
                      </a:pPr>
                      <a:r>
                        <a:rPr lang="es-ES" sz="1800" dirty="0">
                          <a:solidFill>
                            <a:schemeClr val="tx1"/>
                          </a:solidFill>
                          <a:effectLst/>
                        </a:rPr>
                        <a:t>RUBRO</a:t>
                      </a:r>
                      <a:endParaRPr lang="es-419" sz="2800" dirty="0">
                        <a:solidFill>
                          <a:schemeClr val="tx1"/>
                        </a:solidFill>
                        <a:effectLst/>
                        <a:latin typeface="Calibri" panose="020F0502020204030204" pitchFamily="34" charset="0"/>
                      </a:endParaRPr>
                    </a:p>
                  </a:txBody>
                  <a:tcPr marL="44450" marR="44450" marT="0" marB="0" anchor="b"/>
                </a:tc>
                <a:tc rowSpan="2">
                  <a:txBody>
                    <a:bodyPr/>
                    <a:lstStyle/>
                    <a:p>
                      <a:pPr algn="ctr">
                        <a:lnSpc>
                          <a:spcPct val="107000"/>
                        </a:lnSpc>
                        <a:spcAft>
                          <a:spcPts val="0"/>
                        </a:spcAft>
                      </a:pPr>
                      <a:r>
                        <a:rPr lang="es-ES" sz="1800" dirty="0">
                          <a:solidFill>
                            <a:schemeClr val="tx1"/>
                          </a:solidFill>
                          <a:effectLst/>
                        </a:rPr>
                        <a:t>DESCRIPCIÓN </a:t>
                      </a:r>
                      <a:endParaRPr lang="es-419" sz="2800" dirty="0">
                        <a:solidFill>
                          <a:schemeClr val="tx1"/>
                        </a:solidFill>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S" sz="1800">
                          <a:solidFill>
                            <a:schemeClr val="tx1"/>
                          </a:solidFill>
                          <a:effectLst/>
                        </a:rPr>
                        <a:t>PRESUPUESTADO</a:t>
                      </a:r>
                      <a:endParaRPr lang="es-419" sz="2800">
                        <a:solidFill>
                          <a:schemeClr val="tx1"/>
                        </a:solidFill>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S" sz="1800">
                          <a:solidFill>
                            <a:schemeClr val="tx1"/>
                          </a:solidFill>
                          <a:effectLst/>
                        </a:rPr>
                        <a:t>EJECUTADO</a:t>
                      </a:r>
                      <a:endParaRPr lang="es-419" sz="2800">
                        <a:solidFill>
                          <a:schemeClr val="tx1"/>
                        </a:solidFill>
                        <a:effectLst/>
                        <a:latin typeface="Calibri" panose="020F0502020204030204" pitchFamily="34" charset="0"/>
                      </a:endParaRPr>
                    </a:p>
                  </a:txBody>
                  <a:tcPr marL="44450" marR="44450" marT="0" marB="0" anchor="ctr"/>
                </a:tc>
                <a:tc>
                  <a:txBody>
                    <a:bodyPr/>
                    <a:lstStyle/>
                    <a:p>
                      <a:pPr algn="r">
                        <a:lnSpc>
                          <a:spcPct val="107000"/>
                        </a:lnSpc>
                        <a:spcAft>
                          <a:spcPts val="0"/>
                        </a:spcAft>
                      </a:pPr>
                      <a:r>
                        <a:rPr lang="es-ES" sz="1800">
                          <a:solidFill>
                            <a:schemeClr val="tx1"/>
                          </a:solidFill>
                          <a:effectLst/>
                        </a:rPr>
                        <a:t>PORCENTAJE</a:t>
                      </a:r>
                      <a:endParaRPr lang="es-419" sz="2800">
                        <a:solidFill>
                          <a:schemeClr val="tx1"/>
                        </a:solidFill>
                        <a:effectLst/>
                        <a:latin typeface="Calibri" panose="020F0502020204030204" pitchFamily="34" charset="0"/>
                      </a:endParaRPr>
                    </a:p>
                  </a:txBody>
                  <a:tcPr marL="44450" marR="44450" marT="0" marB="0" anchor="ctr"/>
                </a:tc>
              </a:tr>
              <a:tr h="335551">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ES" sz="1800">
                          <a:solidFill>
                            <a:schemeClr val="tx1"/>
                          </a:solidFill>
                          <a:effectLst/>
                        </a:rPr>
                        <a:t>EN US$</a:t>
                      </a:r>
                      <a:endParaRPr lang="es-419" sz="2800">
                        <a:solidFill>
                          <a:schemeClr val="tx1"/>
                        </a:solidFill>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S" sz="1800">
                          <a:solidFill>
                            <a:schemeClr val="tx1"/>
                          </a:solidFill>
                          <a:effectLst/>
                        </a:rPr>
                        <a:t>EN US$</a:t>
                      </a:r>
                      <a:endParaRPr lang="es-419" sz="2800">
                        <a:solidFill>
                          <a:schemeClr val="tx1"/>
                        </a:solidFill>
                        <a:effectLst/>
                        <a:latin typeface="Calibri" panose="020F0502020204030204" pitchFamily="34" charset="0"/>
                      </a:endParaRPr>
                    </a:p>
                  </a:txBody>
                  <a:tcPr marL="44450" marR="44450" marT="0" marB="0" anchor="ctr"/>
                </a:tc>
                <a:tc>
                  <a:txBody>
                    <a:bodyPr/>
                    <a:lstStyle/>
                    <a:p>
                      <a:pPr>
                        <a:lnSpc>
                          <a:spcPct val="107000"/>
                        </a:lnSpc>
                        <a:spcAft>
                          <a:spcPts val="0"/>
                        </a:spcAft>
                      </a:pPr>
                      <a:r>
                        <a:rPr lang="es-ES" sz="1800">
                          <a:solidFill>
                            <a:schemeClr val="tx1"/>
                          </a:solidFill>
                          <a:effectLst/>
                        </a:rPr>
                        <a:t> </a:t>
                      </a:r>
                      <a:endParaRPr lang="es-419" sz="2800">
                        <a:solidFill>
                          <a:schemeClr val="tx1"/>
                        </a:solidFill>
                        <a:effectLst/>
                        <a:latin typeface="Calibri" panose="020F0502020204030204" pitchFamily="34" charset="0"/>
                      </a:endParaRPr>
                    </a:p>
                  </a:txBody>
                  <a:tcPr marL="44450" marR="44450" marT="0" marB="0" anchor="b"/>
                </a:tc>
              </a:tr>
              <a:tr h="687879">
                <a:tc>
                  <a:txBody>
                    <a:bodyPr/>
                    <a:lstStyle/>
                    <a:p>
                      <a:pPr algn="ctr">
                        <a:lnSpc>
                          <a:spcPct val="107000"/>
                        </a:lnSpc>
                        <a:spcAft>
                          <a:spcPts val="0"/>
                        </a:spcAft>
                      </a:pPr>
                      <a:r>
                        <a:rPr lang="es-ES" sz="2000">
                          <a:solidFill>
                            <a:schemeClr val="tx1"/>
                          </a:solidFill>
                          <a:effectLst/>
                        </a:rPr>
                        <a:t>51</a:t>
                      </a:r>
                      <a:endParaRPr lang="es-419" sz="2800">
                        <a:solidFill>
                          <a:schemeClr val="tx1"/>
                        </a:solidFill>
                        <a:effectLst/>
                        <a:latin typeface="Calibri" panose="020F0502020204030204" pitchFamily="34" charset="0"/>
                      </a:endParaRPr>
                    </a:p>
                  </a:txBody>
                  <a:tcPr marL="44450" marR="44450" marT="0" marB="0" anchor="b"/>
                </a:tc>
                <a:tc>
                  <a:txBody>
                    <a:bodyPr/>
                    <a:lstStyle/>
                    <a:p>
                      <a:pPr algn="just">
                        <a:lnSpc>
                          <a:spcPct val="107000"/>
                        </a:lnSpc>
                        <a:spcAft>
                          <a:spcPts val="0"/>
                        </a:spcAft>
                      </a:pPr>
                      <a:r>
                        <a:rPr lang="es-ES" sz="2000">
                          <a:solidFill>
                            <a:schemeClr val="tx1"/>
                          </a:solidFill>
                          <a:effectLst/>
                        </a:rPr>
                        <a:t>REMUNERACIONES</a:t>
                      </a:r>
                      <a:endParaRPr lang="es-419" sz="2800">
                        <a:solidFill>
                          <a:schemeClr val="tx1"/>
                        </a:solidFill>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S" sz="2000">
                          <a:solidFill>
                            <a:schemeClr val="tx1"/>
                          </a:solidFill>
                          <a:effectLst/>
                        </a:rPr>
                        <a:t> $             1,357,466.05 </a:t>
                      </a:r>
                      <a:endParaRPr lang="es-419" sz="2800">
                        <a:solidFill>
                          <a:schemeClr val="tx1"/>
                        </a:solidFill>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S" sz="2000">
                          <a:solidFill>
                            <a:schemeClr val="tx1"/>
                          </a:solidFill>
                          <a:effectLst/>
                        </a:rPr>
                        <a:t> $            561,418.26 </a:t>
                      </a:r>
                      <a:endParaRPr lang="es-419" sz="2800">
                        <a:solidFill>
                          <a:schemeClr val="tx1"/>
                        </a:solidFill>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S" sz="2000" dirty="0">
                          <a:solidFill>
                            <a:schemeClr val="tx1"/>
                          </a:solidFill>
                          <a:effectLst/>
                        </a:rPr>
                        <a:t>41.36</a:t>
                      </a:r>
                      <a:endParaRPr lang="es-419" sz="2800" dirty="0">
                        <a:solidFill>
                          <a:schemeClr val="tx1"/>
                        </a:solidFill>
                        <a:effectLst/>
                        <a:latin typeface="Calibri" panose="020F0502020204030204" pitchFamily="34" charset="0"/>
                      </a:endParaRPr>
                    </a:p>
                  </a:txBody>
                  <a:tcPr marL="44450" marR="44450" marT="0" marB="0" anchor="b"/>
                </a:tc>
              </a:tr>
              <a:tr h="687879">
                <a:tc>
                  <a:txBody>
                    <a:bodyPr/>
                    <a:lstStyle/>
                    <a:p>
                      <a:pPr algn="ctr">
                        <a:lnSpc>
                          <a:spcPct val="107000"/>
                        </a:lnSpc>
                        <a:spcAft>
                          <a:spcPts val="0"/>
                        </a:spcAft>
                      </a:pPr>
                      <a:r>
                        <a:rPr lang="es-ES" sz="2000">
                          <a:solidFill>
                            <a:schemeClr val="tx1"/>
                          </a:solidFill>
                          <a:effectLst/>
                        </a:rPr>
                        <a:t>54</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2000" dirty="0">
                          <a:solidFill>
                            <a:schemeClr val="tx1"/>
                          </a:solidFill>
                          <a:effectLst/>
                        </a:rPr>
                        <a:t>ADQUISICIÓN DE BIENES Y SERVICIOS</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solidFill>
                            <a:schemeClr val="tx1"/>
                          </a:solidFill>
                          <a:effectLst/>
                        </a:rPr>
                        <a:t> $                 744,078.61 </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solidFill>
                            <a:schemeClr val="tx1"/>
                          </a:solidFill>
                          <a:effectLst/>
                        </a:rPr>
                        <a:t> $            432,574.86 </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solidFill>
                            <a:schemeClr val="tx1"/>
                          </a:solidFill>
                          <a:effectLst/>
                        </a:rPr>
                        <a:t>58.14</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87879">
                <a:tc>
                  <a:txBody>
                    <a:bodyPr/>
                    <a:lstStyle/>
                    <a:p>
                      <a:pPr algn="ctr">
                        <a:lnSpc>
                          <a:spcPct val="107000"/>
                        </a:lnSpc>
                        <a:spcAft>
                          <a:spcPts val="0"/>
                        </a:spcAft>
                      </a:pPr>
                      <a:r>
                        <a:rPr lang="es-ES" sz="2000">
                          <a:solidFill>
                            <a:schemeClr val="tx1"/>
                          </a:solidFill>
                          <a:effectLst/>
                        </a:rPr>
                        <a:t>55</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2000">
                          <a:solidFill>
                            <a:schemeClr val="tx1"/>
                          </a:solidFill>
                          <a:effectLst/>
                        </a:rPr>
                        <a:t>GASTOS FINANCIEROS Y OTROS</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solidFill>
                            <a:schemeClr val="tx1"/>
                          </a:solidFill>
                          <a:effectLst/>
                        </a:rPr>
                        <a:t> $                     1,981.62 </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solidFill>
                            <a:schemeClr val="tx1"/>
                          </a:solidFill>
                          <a:effectLst/>
                        </a:rPr>
                        <a:t> $                 1,759.01 </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solidFill>
                            <a:schemeClr val="tx1"/>
                          </a:solidFill>
                          <a:effectLst/>
                        </a:rPr>
                        <a:t>88.77</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87879">
                <a:tc>
                  <a:txBody>
                    <a:bodyPr/>
                    <a:lstStyle/>
                    <a:p>
                      <a:pPr algn="ctr">
                        <a:lnSpc>
                          <a:spcPct val="107000"/>
                        </a:lnSpc>
                        <a:spcAft>
                          <a:spcPts val="0"/>
                        </a:spcAft>
                      </a:pPr>
                      <a:r>
                        <a:rPr lang="es-ES" sz="2000">
                          <a:solidFill>
                            <a:schemeClr val="tx1"/>
                          </a:solidFill>
                          <a:effectLst/>
                        </a:rPr>
                        <a:t>61</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2000">
                          <a:solidFill>
                            <a:schemeClr val="tx1"/>
                          </a:solidFill>
                          <a:effectLst/>
                        </a:rPr>
                        <a:t>INVERSIONES EN ACTIVO FIJO</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solidFill>
                            <a:schemeClr val="tx1"/>
                          </a:solidFill>
                          <a:effectLst/>
                        </a:rPr>
                        <a:t> $                                  -   </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solidFill>
                            <a:schemeClr val="tx1"/>
                          </a:solidFill>
                          <a:effectLst/>
                        </a:rPr>
                        <a:t> $                              -   </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solidFill>
                            <a:schemeClr val="tx1"/>
                          </a:solidFill>
                          <a:effectLst/>
                        </a:rPr>
                        <a:t>0.00</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60035">
                <a:tc>
                  <a:txBody>
                    <a:bodyPr/>
                    <a:lstStyle/>
                    <a:p>
                      <a:pPr>
                        <a:lnSpc>
                          <a:spcPct val="107000"/>
                        </a:lnSpc>
                        <a:spcAft>
                          <a:spcPts val="0"/>
                        </a:spcAft>
                      </a:pPr>
                      <a:r>
                        <a:rPr lang="es-ES" sz="2000">
                          <a:solidFill>
                            <a:schemeClr val="tx1"/>
                          </a:solidFill>
                          <a:effectLst/>
                        </a:rPr>
                        <a:t> </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2000" dirty="0">
                          <a:solidFill>
                            <a:schemeClr val="tx1"/>
                          </a:solidFill>
                          <a:effectLst/>
                        </a:rPr>
                        <a:t>TOTAL</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solidFill>
                            <a:schemeClr val="tx1"/>
                          </a:solidFill>
                          <a:effectLst/>
                        </a:rPr>
                        <a:t> $             2,103,526.28 </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solidFill>
                            <a:schemeClr val="tx1"/>
                          </a:solidFill>
                          <a:effectLst/>
                        </a:rPr>
                        <a:t> $            995,752.13 </a:t>
                      </a:r>
                      <a:endParaRPr lang="es-419"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solidFill>
                            <a:schemeClr val="tx1"/>
                          </a:solidFill>
                          <a:effectLst/>
                        </a:rPr>
                        <a:t>47.34</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Llamada rectangular 6"/>
          <p:cNvSpPr/>
          <p:nvPr/>
        </p:nvSpPr>
        <p:spPr>
          <a:xfrm>
            <a:off x="9635225" y="1366840"/>
            <a:ext cx="2056361" cy="1164936"/>
          </a:xfrm>
          <a:prstGeom prst="wedgeRectCallout">
            <a:avLst>
              <a:gd name="adj1" fmla="val -42188"/>
              <a:gd name="adj2" fmla="val 13665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dirty="0">
                <a:solidFill>
                  <a:schemeClr val="tx1"/>
                </a:solidFill>
              </a:rPr>
              <a:t>D</a:t>
            </a:r>
            <a:r>
              <a:rPr lang="es-ES" sz="1400" dirty="0" smtClean="0">
                <a:solidFill>
                  <a:schemeClr val="tx1"/>
                </a:solidFill>
              </a:rPr>
              <a:t>estinado </a:t>
            </a:r>
            <a:r>
              <a:rPr lang="es-ES" sz="1400" dirty="0">
                <a:solidFill>
                  <a:schemeClr val="tx1"/>
                </a:solidFill>
              </a:rPr>
              <a:t>para el pago de sueldos y salarios, así como las prestaciones sociales de AFP´S, ISSS, IPSFA</a:t>
            </a:r>
            <a:endParaRPr lang="es-419" sz="1400" dirty="0">
              <a:solidFill>
                <a:schemeClr val="tx1"/>
              </a:solidFill>
            </a:endParaRPr>
          </a:p>
        </p:txBody>
      </p:sp>
      <p:sp>
        <p:nvSpPr>
          <p:cNvPr id="8" name="Llamada rectangular 7"/>
          <p:cNvSpPr/>
          <p:nvPr/>
        </p:nvSpPr>
        <p:spPr>
          <a:xfrm>
            <a:off x="4728369" y="1385782"/>
            <a:ext cx="2539033" cy="1378546"/>
          </a:xfrm>
          <a:prstGeom prst="wedgeRectCallout">
            <a:avLst>
              <a:gd name="adj1" fmla="val 105035"/>
              <a:gd name="adj2" fmla="val 167570"/>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ES" sz="1600" dirty="0">
                <a:solidFill>
                  <a:schemeClr val="tx1"/>
                </a:solidFill>
              </a:rPr>
              <a:t>T</a:t>
            </a:r>
            <a:r>
              <a:rPr lang="es-ES" sz="1600" dirty="0" smtClean="0">
                <a:solidFill>
                  <a:schemeClr val="tx1"/>
                </a:solidFill>
              </a:rPr>
              <a:t>ransporte</a:t>
            </a:r>
          </a:p>
          <a:p>
            <a:pPr marL="285750" indent="-285750">
              <a:buFont typeface="Arial" panose="020B0604020202020204" pitchFamily="34" charset="0"/>
              <a:buChar char="•"/>
            </a:pPr>
            <a:r>
              <a:rPr lang="es-ES" sz="1600" dirty="0">
                <a:solidFill>
                  <a:schemeClr val="tx1"/>
                </a:solidFill>
              </a:rPr>
              <a:t>V</a:t>
            </a:r>
            <a:r>
              <a:rPr lang="es-ES" sz="1600" dirty="0" smtClean="0">
                <a:solidFill>
                  <a:schemeClr val="tx1"/>
                </a:solidFill>
              </a:rPr>
              <a:t>igilancia </a:t>
            </a:r>
          </a:p>
          <a:p>
            <a:pPr marL="285750" indent="-285750">
              <a:buFont typeface="Arial" panose="020B0604020202020204" pitchFamily="34" charset="0"/>
              <a:buChar char="•"/>
            </a:pPr>
            <a:r>
              <a:rPr lang="es-ES" sz="1600" dirty="0">
                <a:solidFill>
                  <a:schemeClr val="tx1"/>
                </a:solidFill>
              </a:rPr>
              <a:t>E</a:t>
            </a:r>
            <a:r>
              <a:rPr lang="es-ES" sz="1600" dirty="0" smtClean="0">
                <a:solidFill>
                  <a:schemeClr val="tx1"/>
                </a:solidFill>
              </a:rPr>
              <a:t>nergía eléctrica </a:t>
            </a:r>
          </a:p>
          <a:p>
            <a:pPr marL="285750" indent="-285750">
              <a:buFont typeface="Arial" panose="020B0604020202020204" pitchFamily="34" charset="0"/>
              <a:buChar char="•"/>
            </a:pPr>
            <a:r>
              <a:rPr lang="es-ES" sz="1600" dirty="0">
                <a:solidFill>
                  <a:schemeClr val="tx1"/>
                </a:solidFill>
              </a:rPr>
              <a:t>A</a:t>
            </a:r>
            <a:r>
              <a:rPr lang="es-ES" sz="1600" dirty="0" smtClean="0">
                <a:solidFill>
                  <a:schemeClr val="tx1"/>
                </a:solidFill>
              </a:rPr>
              <a:t>limentos </a:t>
            </a:r>
            <a:r>
              <a:rPr lang="es-ES" sz="1600" dirty="0">
                <a:solidFill>
                  <a:schemeClr val="tx1"/>
                </a:solidFill>
              </a:rPr>
              <a:t>para </a:t>
            </a:r>
            <a:r>
              <a:rPr lang="es-ES" sz="1600" dirty="0" smtClean="0">
                <a:solidFill>
                  <a:schemeClr val="tx1"/>
                </a:solidFill>
              </a:rPr>
              <a:t>personas</a:t>
            </a:r>
          </a:p>
          <a:p>
            <a:pPr marL="285750" indent="-285750">
              <a:buFont typeface="Arial" panose="020B0604020202020204" pitchFamily="34" charset="0"/>
              <a:buChar char="•"/>
            </a:pPr>
            <a:r>
              <a:rPr lang="es-ES" sz="1600" dirty="0" smtClean="0">
                <a:solidFill>
                  <a:schemeClr val="tx1"/>
                </a:solidFill>
              </a:rPr>
              <a:t>Alimentos </a:t>
            </a:r>
            <a:r>
              <a:rPr lang="es-ES" sz="1600" dirty="0">
                <a:solidFill>
                  <a:schemeClr val="tx1"/>
                </a:solidFill>
              </a:rPr>
              <a:t>para animales</a:t>
            </a:r>
            <a:endParaRPr lang="es-419" sz="1600" dirty="0">
              <a:solidFill>
                <a:schemeClr val="tx1"/>
              </a:solidFill>
            </a:endParaRPr>
          </a:p>
        </p:txBody>
      </p:sp>
      <p:sp>
        <p:nvSpPr>
          <p:cNvPr id="9" name="Llamada rectangular 8"/>
          <p:cNvSpPr/>
          <p:nvPr/>
        </p:nvSpPr>
        <p:spPr>
          <a:xfrm>
            <a:off x="3797530" y="5181945"/>
            <a:ext cx="2466110" cy="898815"/>
          </a:xfrm>
          <a:prstGeom prst="wedgeRectCallout">
            <a:avLst>
              <a:gd name="adj1" fmla="val 159427"/>
              <a:gd name="adj2" fmla="val -70772"/>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600" dirty="0" smtClean="0"/>
              <a:t>Renovación </a:t>
            </a:r>
            <a:r>
              <a:rPr lang="es-ES" sz="1600" dirty="0"/>
              <a:t>de tarjetas de circulación de vehículos institucionales</a:t>
            </a:r>
            <a:endParaRPr lang="es-419" sz="1600" dirty="0"/>
          </a:p>
        </p:txBody>
      </p:sp>
    </p:spTree>
    <p:extLst>
      <p:ext uri="{BB962C8B-B14F-4D97-AF65-F5344CB8AC3E}">
        <p14:creationId xmlns:p14="http://schemas.microsoft.com/office/powerpoint/2010/main" val="38361364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3223" y="432895"/>
            <a:ext cx="5970224" cy="369332"/>
          </a:xfrm>
          <a:prstGeom prst="rect">
            <a:avLst/>
          </a:prstGeom>
        </p:spPr>
        <p:txBody>
          <a:bodyPr wrap="none">
            <a:spAutoFit/>
          </a:bodyPr>
          <a:lstStyle/>
          <a:p>
            <a:pPr lvl="0"/>
            <a:r>
              <a:rPr lang="es-SV" b="1" dirty="0"/>
              <a:t>GESTIÓN FINANCIERA Y  EJECUCION  PRESUPUESTARIA</a:t>
            </a:r>
            <a:endParaRPr lang="es-SV" dirty="0"/>
          </a:p>
        </p:txBody>
      </p:sp>
      <p:sp>
        <p:nvSpPr>
          <p:cNvPr id="3" name="2 Rectángulo"/>
          <p:cNvSpPr/>
          <p:nvPr/>
        </p:nvSpPr>
        <p:spPr>
          <a:xfrm>
            <a:off x="896798" y="1035966"/>
            <a:ext cx="4196149" cy="400110"/>
          </a:xfrm>
          <a:prstGeom prst="rect">
            <a:avLst/>
          </a:prstGeom>
        </p:spPr>
        <p:txBody>
          <a:bodyPr wrap="none">
            <a:spAutoFit/>
          </a:bodyPr>
          <a:lstStyle/>
          <a:p>
            <a:r>
              <a:rPr lang="es-SV" sz="2000" b="1" dirty="0" smtClean="0"/>
              <a:t>GASTOS RECURSOS </a:t>
            </a:r>
            <a:r>
              <a:rPr lang="es-SV" sz="2000" b="1" dirty="0"/>
              <a:t>PROPIOS </a:t>
            </a:r>
            <a:r>
              <a:rPr lang="es-SV" sz="2000" b="1" dirty="0" smtClean="0"/>
              <a:t>2016</a:t>
            </a:r>
            <a:endParaRPr lang="es-SV" sz="2000" dirty="0"/>
          </a:p>
        </p:txBody>
      </p:sp>
      <p:sp>
        <p:nvSpPr>
          <p:cNvPr id="4" name="3 Rectángulo"/>
          <p:cNvSpPr/>
          <p:nvPr/>
        </p:nvSpPr>
        <p:spPr>
          <a:xfrm>
            <a:off x="896798" y="1436076"/>
            <a:ext cx="10458139" cy="1420838"/>
          </a:xfrm>
          <a:prstGeom prst="rect">
            <a:avLst/>
          </a:prstGeom>
        </p:spPr>
        <p:txBody>
          <a:bodyPr wrap="square">
            <a:spAutoFit/>
          </a:bodyPr>
          <a:lstStyle/>
          <a:p>
            <a:pPr algn="just">
              <a:lnSpc>
                <a:spcPct val="150000"/>
              </a:lnSpc>
            </a:pPr>
            <a:r>
              <a:rPr lang="es-SV" sz="2000" dirty="0"/>
              <a:t>En la fuente de financiamiento Fondos Propios en el periodo de enero a mayo del </a:t>
            </a:r>
            <a:r>
              <a:rPr lang="es-SV" sz="2000" dirty="0" smtClean="0"/>
              <a:t>2016 </a:t>
            </a:r>
            <a:r>
              <a:rPr lang="es-SV" sz="2000" dirty="0"/>
              <a:t>los gastos presentan un monto de ejecución por valor de $ </a:t>
            </a:r>
            <a:r>
              <a:rPr lang="es-ES" sz="2000" dirty="0" smtClean="0"/>
              <a:t>313,048.72</a:t>
            </a:r>
            <a:r>
              <a:rPr lang="es-SV" sz="2000" dirty="0" smtClean="0"/>
              <a:t> </a:t>
            </a:r>
            <a:r>
              <a:rPr lang="es-SV" sz="2000" dirty="0"/>
              <a:t>en los rubros de remuneraciones, bienes y servicios, gastos financieros y otros e inversiones en activo </a:t>
            </a:r>
            <a:r>
              <a:rPr lang="es-SV" sz="2000" dirty="0" smtClean="0"/>
              <a:t>fijo. </a:t>
            </a:r>
            <a:endParaRPr lang="es-SV" sz="2000" dirty="0"/>
          </a:p>
        </p:txBody>
      </p:sp>
      <p:graphicFrame>
        <p:nvGraphicFramePr>
          <p:cNvPr id="6" name="Tabla 5"/>
          <p:cNvGraphicFramePr>
            <a:graphicFrameLocks noGrp="1"/>
          </p:cNvGraphicFramePr>
          <p:nvPr>
            <p:extLst>
              <p:ext uri="{D42A27DB-BD31-4B8C-83A1-F6EECF244321}">
                <p14:modId xmlns:p14="http://schemas.microsoft.com/office/powerpoint/2010/main" val="3760104509"/>
              </p:ext>
            </p:extLst>
          </p:nvPr>
        </p:nvGraphicFramePr>
        <p:xfrm>
          <a:off x="293890" y="2989613"/>
          <a:ext cx="11390110" cy="3589646"/>
        </p:xfrm>
        <a:graphic>
          <a:graphicData uri="http://schemas.openxmlformats.org/drawingml/2006/table">
            <a:tbl>
              <a:tblPr firstRow="1" firstCol="1" bandRow="1">
                <a:tableStyleId>{93296810-A885-4BE3-A3E7-6D5BEEA58F35}</a:tableStyleId>
              </a:tblPr>
              <a:tblGrid>
                <a:gridCol w="908377"/>
                <a:gridCol w="3522133"/>
                <a:gridCol w="3098800"/>
                <a:gridCol w="2370667"/>
                <a:gridCol w="1490133"/>
              </a:tblGrid>
              <a:tr h="551973">
                <a:tc rowSpan="2">
                  <a:txBody>
                    <a:bodyPr/>
                    <a:lstStyle/>
                    <a:p>
                      <a:pPr>
                        <a:lnSpc>
                          <a:spcPct val="107000"/>
                        </a:lnSpc>
                        <a:spcAft>
                          <a:spcPts val="0"/>
                        </a:spcAft>
                      </a:pPr>
                      <a:r>
                        <a:rPr lang="es-ES" sz="1800" dirty="0">
                          <a:solidFill>
                            <a:schemeClr val="tx1"/>
                          </a:solidFill>
                          <a:effectLst/>
                        </a:rPr>
                        <a:t>RUBRO</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07000"/>
                        </a:lnSpc>
                        <a:spcAft>
                          <a:spcPts val="0"/>
                        </a:spcAft>
                      </a:pPr>
                      <a:r>
                        <a:rPr lang="es-ES" sz="1800" dirty="0">
                          <a:solidFill>
                            <a:schemeClr val="tx1"/>
                          </a:solidFill>
                          <a:effectLst/>
                        </a:rPr>
                        <a:t>DESCRIPCIÓN </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PRESUPUESTADO</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EJECUTADO</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800">
                          <a:solidFill>
                            <a:schemeClr val="tx1"/>
                          </a:solidFill>
                          <a:effectLst/>
                        </a:rPr>
                        <a:t>PORCENTAJE</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8467">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ES" sz="1800">
                          <a:solidFill>
                            <a:schemeClr val="tx1"/>
                          </a:solidFill>
                          <a:effectLst/>
                        </a:rPr>
                        <a:t>EN US$</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EN US$</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419" sz="2400">
                        <a:solidFill>
                          <a:schemeClr val="tx1"/>
                        </a:solidFill>
                        <a:effectLst/>
                        <a:latin typeface="Calibri" panose="020F0502020204030204" pitchFamily="34" charset="0"/>
                      </a:endParaRPr>
                    </a:p>
                  </a:txBody>
                  <a:tcPr marL="44450" marR="44450" marT="0" marB="0" anchor="b"/>
                </a:tc>
              </a:tr>
              <a:tr h="514832">
                <a:tc>
                  <a:txBody>
                    <a:bodyPr/>
                    <a:lstStyle/>
                    <a:p>
                      <a:pPr algn="r">
                        <a:lnSpc>
                          <a:spcPct val="107000"/>
                        </a:lnSpc>
                        <a:spcAft>
                          <a:spcPts val="0"/>
                        </a:spcAft>
                      </a:pPr>
                      <a:r>
                        <a:rPr lang="es-ES" sz="1800">
                          <a:solidFill>
                            <a:schemeClr val="tx1"/>
                          </a:solidFill>
                          <a:effectLst/>
                        </a:rPr>
                        <a:t>51</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800">
                          <a:solidFill>
                            <a:schemeClr val="tx1"/>
                          </a:solidFill>
                          <a:effectLst/>
                        </a:rPr>
                        <a:t>REMUNERACIONES</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dirty="0">
                          <a:solidFill>
                            <a:schemeClr val="tx1"/>
                          </a:solidFill>
                          <a:effectLst/>
                        </a:rPr>
                        <a:t> $                 419,977.82 </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158,777.55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37.81</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24393">
                <a:tc>
                  <a:txBody>
                    <a:bodyPr/>
                    <a:lstStyle/>
                    <a:p>
                      <a:pPr algn="r">
                        <a:lnSpc>
                          <a:spcPct val="107000"/>
                        </a:lnSpc>
                        <a:spcAft>
                          <a:spcPts val="0"/>
                        </a:spcAft>
                      </a:pPr>
                      <a:r>
                        <a:rPr lang="es-ES" sz="1800">
                          <a:solidFill>
                            <a:schemeClr val="tx1"/>
                          </a:solidFill>
                          <a:effectLst/>
                        </a:rPr>
                        <a:t>54</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800">
                          <a:solidFill>
                            <a:schemeClr val="tx1"/>
                          </a:solidFill>
                          <a:effectLst/>
                        </a:rPr>
                        <a:t>ADQUISICIÓN DE BIENES Y SERVICIOS</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dirty="0">
                          <a:solidFill>
                            <a:schemeClr val="tx1"/>
                          </a:solidFill>
                          <a:effectLst/>
                        </a:rPr>
                        <a:t> $                 317,446.24 </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108,813.73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34.28</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14832">
                <a:tc>
                  <a:txBody>
                    <a:bodyPr/>
                    <a:lstStyle/>
                    <a:p>
                      <a:pPr algn="r">
                        <a:lnSpc>
                          <a:spcPct val="107000"/>
                        </a:lnSpc>
                        <a:spcAft>
                          <a:spcPts val="0"/>
                        </a:spcAft>
                      </a:pPr>
                      <a:r>
                        <a:rPr lang="es-ES" sz="1800">
                          <a:solidFill>
                            <a:schemeClr val="tx1"/>
                          </a:solidFill>
                          <a:effectLst/>
                        </a:rPr>
                        <a:t>55</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800">
                          <a:solidFill>
                            <a:schemeClr val="tx1"/>
                          </a:solidFill>
                          <a:effectLst/>
                        </a:rPr>
                        <a:t>GASTOS FINANCIEROS Y OTROS</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35,534.66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21,190.27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dirty="0">
                          <a:solidFill>
                            <a:schemeClr val="tx1"/>
                          </a:solidFill>
                          <a:effectLst/>
                        </a:rPr>
                        <a:t>59.63</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14832">
                <a:tc>
                  <a:txBody>
                    <a:bodyPr/>
                    <a:lstStyle/>
                    <a:p>
                      <a:pPr algn="r">
                        <a:lnSpc>
                          <a:spcPct val="107000"/>
                        </a:lnSpc>
                        <a:spcAft>
                          <a:spcPts val="0"/>
                        </a:spcAft>
                      </a:pPr>
                      <a:r>
                        <a:rPr lang="es-ES" sz="1800">
                          <a:solidFill>
                            <a:schemeClr val="tx1"/>
                          </a:solidFill>
                          <a:effectLst/>
                        </a:rPr>
                        <a:t>61</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800">
                          <a:solidFill>
                            <a:schemeClr val="tx1"/>
                          </a:solidFill>
                          <a:effectLst/>
                        </a:rPr>
                        <a:t>INVERSIONES EN ACTIVO FIJO</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27,370.00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24,267.17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dirty="0">
                          <a:solidFill>
                            <a:schemeClr val="tx1"/>
                          </a:solidFill>
                          <a:effectLst/>
                        </a:rPr>
                        <a:t>88.66</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14832">
                <a:tc>
                  <a:txBody>
                    <a:bodyPr/>
                    <a:lstStyle/>
                    <a:p>
                      <a:pPr>
                        <a:lnSpc>
                          <a:spcPct val="107000"/>
                        </a:lnSpc>
                        <a:spcAft>
                          <a:spcPts val="0"/>
                        </a:spcAft>
                      </a:pPr>
                      <a:r>
                        <a:rPr lang="es-ES" sz="1800">
                          <a:solidFill>
                            <a:schemeClr val="tx1"/>
                          </a:solidFill>
                          <a:effectLst/>
                        </a:rPr>
                        <a:t>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800" dirty="0">
                          <a:solidFill>
                            <a:schemeClr val="tx1"/>
                          </a:solidFill>
                          <a:effectLst/>
                        </a:rPr>
                        <a:t>TOTAL</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800,328.72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a:solidFill>
                            <a:schemeClr val="tx1"/>
                          </a:solidFill>
                          <a:effectLst/>
                        </a:rPr>
                        <a:t> $            313,048.72 </a:t>
                      </a:r>
                      <a:endParaRPr lang="es-419"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800" dirty="0">
                          <a:solidFill>
                            <a:schemeClr val="tx1"/>
                          </a:solidFill>
                          <a:effectLst/>
                        </a:rPr>
                        <a:t>39.12</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Llamada rectangular 6"/>
          <p:cNvSpPr/>
          <p:nvPr/>
        </p:nvSpPr>
        <p:spPr>
          <a:xfrm>
            <a:off x="9741477" y="1867672"/>
            <a:ext cx="1722813" cy="1055592"/>
          </a:xfrm>
          <a:prstGeom prst="wedgeRectCallout">
            <a:avLst>
              <a:gd name="adj1" fmla="val -44589"/>
              <a:gd name="adj2" fmla="val 1637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dirty="0">
                <a:solidFill>
                  <a:schemeClr val="tx1"/>
                </a:solidFill>
              </a:rPr>
              <a:t>D</a:t>
            </a:r>
            <a:r>
              <a:rPr lang="es-ES" sz="1400" dirty="0" smtClean="0">
                <a:solidFill>
                  <a:schemeClr val="tx1"/>
                </a:solidFill>
              </a:rPr>
              <a:t>estinado </a:t>
            </a:r>
            <a:r>
              <a:rPr lang="es-ES" sz="1400" dirty="0">
                <a:solidFill>
                  <a:schemeClr val="tx1"/>
                </a:solidFill>
              </a:rPr>
              <a:t>para el pago de sueldos y salarios, así como las prestaciones sociales de AFP´S, ISSS, IPSFA</a:t>
            </a:r>
            <a:endParaRPr lang="es-419" sz="1400" dirty="0">
              <a:solidFill>
                <a:schemeClr val="tx1"/>
              </a:solidFill>
            </a:endParaRPr>
          </a:p>
        </p:txBody>
      </p:sp>
      <p:sp>
        <p:nvSpPr>
          <p:cNvPr id="8" name="Llamada rectangular 7"/>
          <p:cNvSpPr/>
          <p:nvPr/>
        </p:nvSpPr>
        <p:spPr>
          <a:xfrm>
            <a:off x="4069321" y="2103714"/>
            <a:ext cx="3839247" cy="1357463"/>
          </a:xfrm>
          <a:prstGeom prst="wedgeRectCallout">
            <a:avLst>
              <a:gd name="adj1" fmla="val 75957"/>
              <a:gd name="adj2" fmla="val 144548"/>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ES" sz="1400" dirty="0" smtClean="0">
                <a:solidFill>
                  <a:schemeClr val="tx1"/>
                </a:solidFill>
              </a:rPr>
              <a:t>Transporte			- Libros</a:t>
            </a:r>
          </a:p>
          <a:p>
            <a:pPr marL="285750" indent="-285750">
              <a:buFont typeface="Arial" panose="020B0604020202020204" pitchFamily="34" charset="0"/>
              <a:buChar char="•"/>
            </a:pPr>
            <a:r>
              <a:rPr lang="es-ES" sz="1400" dirty="0" smtClean="0">
                <a:solidFill>
                  <a:schemeClr val="tx1"/>
                </a:solidFill>
              </a:rPr>
              <a:t>Vigilancia			-Papelería </a:t>
            </a:r>
          </a:p>
          <a:p>
            <a:pPr marL="285750" indent="-285750">
              <a:buFont typeface="Arial" panose="020B0604020202020204" pitchFamily="34" charset="0"/>
              <a:buChar char="•"/>
            </a:pPr>
            <a:r>
              <a:rPr lang="es-ES" sz="1400" dirty="0">
                <a:solidFill>
                  <a:schemeClr val="tx1"/>
                </a:solidFill>
              </a:rPr>
              <a:t>E</a:t>
            </a:r>
            <a:r>
              <a:rPr lang="es-ES" sz="1400" dirty="0" smtClean="0">
                <a:solidFill>
                  <a:schemeClr val="tx1"/>
                </a:solidFill>
              </a:rPr>
              <a:t>nergía eléctrica		-Insumos agrícolas </a:t>
            </a:r>
          </a:p>
          <a:p>
            <a:pPr marL="285750" indent="-285750">
              <a:buFont typeface="Arial" panose="020B0604020202020204" pitchFamily="34" charset="0"/>
              <a:buChar char="•"/>
            </a:pPr>
            <a:r>
              <a:rPr lang="es-ES" sz="1400" dirty="0">
                <a:solidFill>
                  <a:schemeClr val="tx1"/>
                </a:solidFill>
              </a:rPr>
              <a:t>A</a:t>
            </a:r>
            <a:r>
              <a:rPr lang="es-ES" sz="1400" dirty="0" smtClean="0">
                <a:solidFill>
                  <a:schemeClr val="tx1"/>
                </a:solidFill>
              </a:rPr>
              <a:t>limentos </a:t>
            </a:r>
            <a:r>
              <a:rPr lang="es-ES" sz="1400" dirty="0">
                <a:solidFill>
                  <a:schemeClr val="tx1"/>
                </a:solidFill>
              </a:rPr>
              <a:t>para </a:t>
            </a:r>
            <a:r>
              <a:rPr lang="es-ES" sz="1400" dirty="0" smtClean="0">
                <a:solidFill>
                  <a:schemeClr val="tx1"/>
                </a:solidFill>
              </a:rPr>
              <a:t>personas</a:t>
            </a:r>
          </a:p>
          <a:p>
            <a:pPr marL="285750" indent="-285750">
              <a:buFont typeface="Arial" panose="020B0604020202020204" pitchFamily="34" charset="0"/>
              <a:buChar char="•"/>
            </a:pPr>
            <a:r>
              <a:rPr lang="es-ES" sz="1400" dirty="0" smtClean="0">
                <a:solidFill>
                  <a:schemeClr val="tx1"/>
                </a:solidFill>
              </a:rPr>
              <a:t>Alimentos </a:t>
            </a:r>
            <a:r>
              <a:rPr lang="es-ES" sz="1400" dirty="0">
                <a:solidFill>
                  <a:schemeClr val="tx1"/>
                </a:solidFill>
              </a:rPr>
              <a:t>para </a:t>
            </a:r>
            <a:r>
              <a:rPr lang="es-ES" sz="1400" dirty="0" smtClean="0">
                <a:solidFill>
                  <a:schemeClr val="tx1"/>
                </a:solidFill>
              </a:rPr>
              <a:t>animales</a:t>
            </a:r>
          </a:p>
          <a:p>
            <a:pPr marL="285750" indent="-285750">
              <a:buFont typeface="Arial" panose="020B0604020202020204" pitchFamily="34" charset="0"/>
              <a:buChar char="•"/>
            </a:pPr>
            <a:r>
              <a:rPr lang="es-ES" sz="1400" dirty="0" smtClean="0">
                <a:solidFill>
                  <a:schemeClr val="tx1"/>
                </a:solidFill>
              </a:rPr>
              <a:t>Mantenimiento </a:t>
            </a:r>
            <a:r>
              <a:rPr lang="es-ES" sz="1400" dirty="0">
                <a:solidFill>
                  <a:schemeClr val="tx1"/>
                </a:solidFill>
              </a:rPr>
              <a:t>de las edificaciones</a:t>
            </a:r>
            <a:endParaRPr lang="es-419" sz="1400" dirty="0">
              <a:solidFill>
                <a:schemeClr val="tx1"/>
              </a:solidFill>
            </a:endParaRPr>
          </a:p>
        </p:txBody>
      </p:sp>
      <p:sp>
        <p:nvSpPr>
          <p:cNvPr id="9" name="Llamada rectangular 8"/>
          <p:cNvSpPr/>
          <p:nvPr/>
        </p:nvSpPr>
        <p:spPr>
          <a:xfrm>
            <a:off x="2788919" y="5293982"/>
            <a:ext cx="1886489" cy="1048243"/>
          </a:xfrm>
          <a:prstGeom prst="wedgeRectCallout">
            <a:avLst>
              <a:gd name="adj1" fmla="val 287459"/>
              <a:gd name="adj2" fmla="val 6056"/>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es-ES" sz="1400" dirty="0" smtClean="0"/>
              <a:t>Compra de pie de cría Computadoras </a:t>
            </a:r>
          </a:p>
          <a:p>
            <a:pPr marL="285750" indent="-285750">
              <a:buFont typeface="Arial" panose="020B0604020202020204" pitchFamily="34" charset="0"/>
              <a:buChar char="•"/>
            </a:pPr>
            <a:r>
              <a:rPr lang="es-ES" sz="1400" dirty="0" smtClean="0"/>
              <a:t>Equipo de laboratorio de química  </a:t>
            </a:r>
            <a:endParaRPr lang="es-419" sz="1400" dirty="0"/>
          </a:p>
        </p:txBody>
      </p:sp>
      <p:sp>
        <p:nvSpPr>
          <p:cNvPr id="10" name="Llamada rectangular 9"/>
          <p:cNvSpPr/>
          <p:nvPr/>
        </p:nvSpPr>
        <p:spPr>
          <a:xfrm>
            <a:off x="2881593" y="3973771"/>
            <a:ext cx="2102426" cy="981894"/>
          </a:xfrm>
          <a:prstGeom prst="wedgeRectCallout">
            <a:avLst>
              <a:gd name="adj1" fmla="val 242149"/>
              <a:gd name="adj2" fmla="val 8750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400" dirty="0" smtClean="0"/>
              <a:t>Seguros de Vehículos, Seguros para estudiantes, compra de chequeras</a:t>
            </a:r>
            <a:endParaRPr lang="es-419" sz="1400" dirty="0"/>
          </a:p>
        </p:txBody>
      </p:sp>
    </p:spTree>
    <p:extLst>
      <p:ext uri="{BB962C8B-B14F-4D97-AF65-F5344CB8AC3E}">
        <p14:creationId xmlns:p14="http://schemas.microsoft.com/office/powerpoint/2010/main" val="1979203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763392415"/>
              </p:ext>
            </p:extLst>
          </p:nvPr>
        </p:nvGraphicFramePr>
        <p:xfrm>
          <a:off x="1386655" y="1900759"/>
          <a:ext cx="8529066" cy="3583269"/>
        </p:xfrm>
        <a:graphic>
          <a:graphicData uri="http://schemas.openxmlformats.org/drawingml/2006/table">
            <a:tbl>
              <a:tblPr firstRow="1" firstCol="1" bandRow="1">
                <a:tableStyleId>{93296810-A885-4BE3-A3E7-6D5BEEA58F35}</a:tableStyleId>
              </a:tblPr>
              <a:tblGrid>
                <a:gridCol w="2863833"/>
                <a:gridCol w="3044029"/>
                <a:gridCol w="2621204"/>
              </a:tblGrid>
              <a:tr h="801901">
                <a:tc>
                  <a:txBody>
                    <a:bodyPr/>
                    <a:lstStyle/>
                    <a:p>
                      <a:pPr algn="ctr">
                        <a:lnSpc>
                          <a:spcPct val="107000"/>
                        </a:lnSpc>
                        <a:spcAft>
                          <a:spcPts val="0"/>
                        </a:spcAft>
                      </a:pPr>
                      <a:r>
                        <a:rPr lang="es-ES" sz="2400" b="1" dirty="0" smtClean="0">
                          <a:solidFill>
                            <a:schemeClr val="tx1"/>
                          </a:solidFill>
                          <a:effectLst/>
                        </a:rPr>
                        <a:t>Monto inicial </a:t>
                      </a:r>
                      <a:r>
                        <a:rPr lang="es-ES" sz="2400" b="1" dirty="0">
                          <a:solidFill>
                            <a:schemeClr val="tx1"/>
                          </a:solidFill>
                          <a:effectLst/>
                        </a:rPr>
                        <a:t> </a:t>
                      </a:r>
                      <a:endParaRPr lang="es-419" sz="2000" b="1" dirty="0">
                        <a:solidFill>
                          <a:schemeClr val="tx1"/>
                        </a:solidFill>
                        <a:effectLst/>
                      </a:endParaRPr>
                    </a:p>
                  </a:txBody>
                  <a:tcPr marL="44450" marR="44450" marT="0" marB="0" anchor="b"/>
                </a:tc>
                <a:tc>
                  <a:txBody>
                    <a:bodyPr/>
                    <a:lstStyle/>
                    <a:p>
                      <a:pPr algn="ctr">
                        <a:lnSpc>
                          <a:spcPct val="107000"/>
                        </a:lnSpc>
                        <a:spcAft>
                          <a:spcPts val="0"/>
                        </a:spcAft>
                      </a:pPr>
                      <a:r>
                        <a:rPr lang="es-419" sz="2000" b="1" dirty="0" smtClean="0">
                          <a:solidFill>
                            <a:schemeClr val="tx1"/>
                          </a:solidFill>
                          <a:effectLst/>
                        </a:rPr>
                        <a:t>Gasto</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419" sz="2000" b="1" dirty="0" smtClean="0">
                          <a:solidFill>
                            <a:schemeClr val="tx1"/>
                          </a:solidFill>
                          <a:effectLst/>
                        </a:rPr>
                        <a:t>Monto $US </a:t>
                      </a: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085473">
                <a:tc>
                  <a:txBody>
                    <a:bodyPr/>
                    <a:lstStyle/>
                    <a:p>
                      <a:pPr algn="ctr">
                        <a:lnSpc>
                          <a:spcPct val="107000"/>
                        </a:lnSpc>
                        <a:spcAft>
                          <a:spcPts val="0"/>
                        </a:spcAft>
                      </a:pPr>
                      <a:r>
                        <a:rPr lang="es-419" sz="3200" b="1" dirty="0" smtClean="0">
                          <a:solidFill>
                            <a:schemeClr val="tx1"/>
                          </a:solidFill>
                          <a:effectLst/>
                        </a:rPr>
                        <a:t>$ </a:t>
                      </a:r>
                      <a:r>
                        <a:rPr lang="es-419" sz="2800" b="1" dirty="0" smtClean="0">
                          <a:solidFill>
                            <a:schemeClr val="tx1"/>
                          </a:solidFill>
                          <a:effectLst/>
                        </a:rPr>
                        <a:t>48,582.55</a:t>
                      </a:r>
                      <a:endParaRPr lang="es-419"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ES" sz="2000" b="1" dirty="0" smtClean="0">
                          <a:solidFill>
                            <a:schemeClr val="tx1"/>
                          </a:solidFill>
                          <a:effectLst/>
                        </a:rPr>
                        <a:t>Junio a Diciembre 2015</a:t>
                      </a:r>
                    </a:p>
                    <a:p>
                      <a:pPr algn="ctr">
                        <a:lnSpc>
                          <a:spcPct val="107000"/>
                        </a:lnSpc>
                        <a:spcAft>
                          <a:spcPts val="0"/>
                        </a:spcAft>
                      </a:pP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457200" rtl="0" eaLnBrk="1" latinLnBrk="0" hangingPunct="1">
                        <a:lnSpc>
                          <a:spcPct val="107000"/>
                        </a:lnSpc>
                        <a:spcAft>
                          <a:spcPts val="0"/>
                        </a:spcAft>
                      </a:pPr>
                      <a:r>
                        <a:rPr lang="es-419" sz="2000" b="1" kern="1200" dirty="0" smtClean="0">
                          <a:solidFill>
                            <a:schemeClr val="tx1"/>
                          </a:solidFill>
                          <a:effectLst/>
                        </a:rPr>
                        <a:t> $ 14,343.15</a:t>
                      </a:r>
                      <a:endParaRPr lang="es-419" sz="2000" b="1" kern="1200" dirty="0">
                        <a:solidFill>
                          <a:schemeClr val="tx1"/>
                        </a:solidFill>
                        <a:effectLst/>
                        <a:latin typeface="+mn-lt"/>
                        <a:ea typeface="+mn-ea"/>
                        <a:cs typeface="+mn-cs"/>
                      </a:endParaRPr>
                    </a:p>
                  </a:txBody>
                  <a:tcPr marL="44450" marR="44450" marT="0" marB="0" anchor="b"/>
                </a:tc>
              </a:tr>
              <a:tr h="702369">
                <a:tc>
                  <a:txBody>
                    <a:bodyPr/>
                    <a:lstStyle/>
                    <a:p>
                      <a:pPr algn="l">
                        <a:lnSpc>
                          <a:spcPct val="107000"/>
                        </a:lnSpc>
                        <a:spcAft>
                          <a:spcPts val="0"/>
                        </a:spcAft>
                      </a:pP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s-ES" sz="2000" b="1" dirty="0" smtClean="0">
                        <a:solidFill>
                          <a:schemeClr val="tx1"/>
                        </a:solidFill>
                        <a:effectLst/>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s-ES" sz="2000" b="1" dirty="0" smtClean="0">
                          <a:solidFill>
                            <a:schemeClr val="tx1"/>
                          </a:solidFill>
                          <a:effectLst/>
                        </a:rPr>
                        <a:t>Enero a Mayo 2016</a:t>
                      </a:r>
                    </a:p>
                    <a:p>
                      <a:pPr algn="ctr">
                        <a:lnSpc>
                          <a:spcPct val="107000"/>
                        </a:lnSpc>
                        <a:spcAft>
                          <a:spcPts val="0"/>
                        </a:spcAft>
                      </a:pP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457200" rtl="0" eaLnBrk="1" latinLnBrk="0" hangingPunct="1">
                        <a:lnSpc>
                          <a:spcPct val="107000"/>
                        </a:lnSpc>
                        <a:spcAft>
                          <a:spcPts val="0"/>
                        </a:spcAft>
                      </a:pPr>
                      <a:r>
                        <a:rPr lang="es-419" sz="2000" b="1" kern="1200" dirty="0" smtClean="0">
                          <a:solidFill>
                            <a:schemeClr val="tx1"/>
                          </a:solidFill>
                          <a:effectLst/>
                        </a:rPr>
                        <a:t>$ 14,738.42</a:t>
                      </a:r>
                      <a:endParaRPr lang="es-419" sz="2000" b="1" kern="1200" dirty="0">
                        <a:solidFill>
                          <a:schemeClr val="tx1"/>
                        </a:solidFill>
                        <a:effectLst/>
                        <a:latin typeface="+mn-lt"/>
                        <a:ea typeface="+mn-ea"/>
                        <a:cs typeface="+mn-cs"/>
                      </a:endParaRPr>
                    </a:p>
                  </a:txBody>
                  <a:tcPr marL="44450" marR="44450" marT="0" marB="0" anchor="b"/>
                </a:tc>
              </a:tr>
              <a:tr h="702369">
                <a:tc>
                  <a:txBody>
                    <a:bodyPr/>
                    <a:lstStyle/>
                    <a:p>
                      <a:pPr algn="ctr">
                        <a:lnSpc>
                          <a:spcPct val="107000"/>
                        </a:lnSpc>
                        <a:spcAft>
                          <a:spcPts val="0"/>
                        </a:spcAft>
                      </a:pPr>
                      <a:r>
                        <a:rPr lang="es-ES" sz="2400" b="1" dirty="0" smtClean="0">
                          <a:solidFill>
                            <a:schemeClr val="tx1"/>
                          </a:solidFill>
                          <a:effectLst/>
                        </a:rPr>
                        <a:t>Saldo</a:t>
                      </a:r>
                      <a:r>
                        <a:rPr lang="es-ES" sz="2400" b="1" baseline="0" dirty="0" smtClean="0">
                          <a:solidFill>
                            <a:schemeClr val="tx1"/>
                          </a:solidFill>
                          <a:effectLst/>
                        </a:rPr>
                        <a:t> Actual</a:t>
                      </a:r>
                      <a:endParaRPr lang="es-ES" sz="2400" b="1" dirty="0" smtClean="0">
                        <a:solidFill>
                          <a:schemeClr val="tx1"/>
                        </a:solidFill>
                        <a:effectLst/>
                      </a:endParaRPr>
                    </a:p>
                    <a:p>
                      <a:pPr algn="l">
                        <a:lnSpc>
                          <a:spcPct val="107000"/>
                        </a:lnSpc>
                        <a:spcAft>
                          <a:spcPts val="0"/>
                        </a:spcAft>
                      </a:pPr>
                      <a:endParaRPr lang="es-419"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419"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457200" rtl="0" eaLnBrk="1" latinLnBrk="0" hangingPunct="1">
                        <a:lnSpc>
                          <a:spcPct val="107000"/>
                        </a:lnSpc>
                        <a:spcAft>
                          <a:spcPts val="0"/>
                        </a:spcAft>
                      </a:pPr>
                      <a:r>
                        <a:rPr lang="es-419" sz="2000" b="1" kern="1200" dirty="0" smtClean="0">
                          <a:solidFill>
                            <a:schemeClr val="tx1"/>
                          </a:solidFill>
                          <a:effectLst/>
                        </a:rPr>
                        <a:t>$ 19,500.98</a:t>
                      </a:r>
                      <a:endParaRPr lang="es-419" sz="2000" b="1" kern="1200" dirty="0">
                        <a:solidFill>
                          <a:schemeClr val="tx1"/>
                        </a:solidFill>
                        <a:effectLst/>
                        <a:latin typeface="+mn-lt"/>
                        <a:ea typeface="+mn-ea"/>
                        <a:cs typeface="+mn-cs"/>
                      </a:endParaRPr>
                    </a:p>
                  </a:txBody>
                  <a:tcPr marL="44450" marR="44450" marT="0" marB="0" anchor="b"/>
                </a:tc>
              </a:tr>
            </a:tbl>
          </a:graphicData>
        </a:graphic>
      </p:graphicFrame>
      <p:sp>
        <p:nvSpPr>
          <p:cNvPr id="9" name="Llamada rectangular redondeada 8"/>
          <p:cNvSpPr/>
          <p:nvPr/>
        </p:nvSpPr>
        <p:spPr>
          <a:xfrm>
            <a:off x="9231318" y="194384"/>
            <a:ext cx="2602291" cy="1802197"/>
          </a:xfrm>
          <a:prstGeom prst="wedgeRoundRectCallout">
            <a:avLst>
              <a:gd name="adj1" fmla="val -47998"/>
              <a:gd name="adj2" fmla="val 78516"/>
              <a:gd name="adj3" fmla="val 16667"/>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Arial" panose="020B0604020202020204" pitchFamily="34" charset="0"/>
              <a:buChar char="•"/>
            </a:pPr>
            <a:r>
              <a:rPr lang="es-419" dirty="0" smtClean="0">
                <a:solidFill>
                  <a:schemeClr val="tx1"/>
                </a:solidFill>
              </a:rPr>
              <a:t>Compra de materiales para mantenimiento  de infraestructura y equipo.</a:t>
            </a:r>
          </a:p>
          <a:p>
            <a:pPr algn="just"/>
            <a:endParaRPr lang="es-419" dirty="0">
              <a:solidFill>
                <a:schemeClr val="tx1"/>
              </a:solidFill>
            </a:endParaRPr>
          </a:p>
        </p:txBody>
      </p:sp>
      <p:sp>
        <p:nvSpPr>
          <p:cNvPr id="8" name="1 Rectángulo"/>
          <p:cNvSpPr/>
          <p:nvPr/>
        </p:nvSpPr>
        <p:spPr>
          <a:xfrm>
            <a:off x="2782957" y="1035149"/>
            <a:ext cx="6310621" cy="369332"/>
          </a:xfrm>
          <a:prstGeom prst="rect">
            <a:avLst/>
          </a:prstGeom>
        </p:spPr>
        <p:txBody>
          <a:bodyPr wrap="square">
            <a:spAutoFit/>
          </a:bodyPr>
          <a:lstStyle/>
          <a:p>
            <a:pPr lvl="0" algn="ctr"/>
            <a:r>
              <a:rPr lang="es-SV" b="1" dirty="0" smtClean="0"/>
              <a:t>FONDO </a:t>
            </a:r>
            <a:r>
              <a:rPr lang="es-SV" b="1" dirty="0" smtClean="0"/>
              <a:t>DE MANTENIMIENTO</a:t>
            </a:r>
            <a:endParaRPr lang="es-SV" dirty="0"/>
          </a:p>
        </p:txBody>
      </p:sp>
    </p:spTree>
    <p:extLst>
      <p:ext uri="{BB962C8B-B14F-4D97-AF65-F5344CB8AC3E}">
        <p14:creationId xmlns:p14="http://schemas.microsoft.com/office/powerpoint/2010/main" val="1863155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70250" y="308763"/>
            <a:ext cx="5970224" cy="369332"/>
          </a:xfrm>
          <a:prstGeom prst="rect">
            <a:avLst/>
          </a:prstGeom>
        </p:spPr>
        <p:txBody>
          <a:bodyPr wrap="none">
            <a:spAutoFit/>
          </a:bodyPr>
          <a:lstStyle/>
          <a:p>
            <a:pPr lvl="0"/>
            <a:r>
              <a:rPr lang="es-SV" b="1" dirty="0"/>
              <a:t>GESTIÓN FINANCIERA Y  EJECUCION  PRESUPUESTARIA</a:t>
            </a:r>
            <a:endParaRPr lang="es-SV" dirty="0"/>
          </a:p>
        </p:txBody>
      </p:sp>
      <p:sp>
        <p:nvSpPr>
          <p:cNvPr id="3" name="2 Rectángulo"/>
          <p:cNvSpPr/>
          <p:nvPr/>
        </p:nvSpPr>
        <p:spPr>
          <a:xfrm>
            <a:off x="896798" y="1035966"/>
            <a:ext cx="7343677" cy="400110"/>
          </a:xfrm>
          <a:prstGeom prst="rect">
            <a:avLst/>
          </a:prstGeom>
        </p:spPr>
        <p:txBody>
          <a:bodyPr wrap="none">
            <a:spAutoFit/>
          </a:bodyPr>
          <a:lstStyle/>
          <a:p>
            <a:r>
              <a:rPr lang="es-ES" sz="2000" b="1" dirty="0"/>
              <a:t>Ingresos generados en el periodo junio 2015 a mayo </a:t>
            </a:r>
            <a:r>
              <a:rPr lang="es-ES" sz="2000" b="1" dirty="0" smtClean="0"/>
              <a:t>2016</a:t>
            </a:r>
            <a:endParaRPr lang="es-SV" sz="2000" dirty="0"/>
          </a:p>
        </p:txBody>
      </p:sp>
      <p:sp>
        <p:nvSpPr>
          <p:cNvPr id="5" name="Rectángulo 4"/>
          <p:cNvSpPr/>
          <p:nvPr/>
        </p:nvSpPr>
        <p:spPr>
          <a:xfrm>
            <a:off x="633907" y="1506734"/>
            <a:ext cx="7343677" cy="425501"/>
          </a:xfrm>
          <a:prstGeom prst="rect">
            <a:avLst/>
          </a:prstGeom>
        </p:spPr>
        <p:txBody>
          <a:bodyPr wrap="square">
            <a:spAutoFit/>
          </a:bodyPr>
          <a:lstStyle/>
          <a:p>
            <a:pPr marL="228600" algn="just">
              <a:lnSpc>
                <a:spcPct val="115000"/>
              </a:lnSpc>
              <a:spcAft>
                <a:spcPts val="1000"/>
              </a:spcAft>
            </a:pPr>
            <a:r>
              <a:rPr lang="es-SV" sz="2000" dirty="0">
                <a:latin typeface="Calibri" panose="020F0502020204030204" pitchFamily="34" charset="0"/>
                <a:ea typeface="Calibri" panose="020F0502020204030204" pitchFamily="34" charset="0"/>
                <a:cs typeface="Times New Roman" panose="02020603050405020304" pitchFamily="18" charset="0"/>
              </a:rPr>
              <a:t>Los ingresos generados se muestran en el cuadro a continuación: </a:t>
            </a:r>
            <a:endParaRPr lang="es-419"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527319608"/>
              </p:ext>
            </p:extLst>
          </p:nvPr>
        </p:nvGraphicFramePr>
        <p:xfrm>
          <a:off x="1559737" y="2183976"/>
          <a:ext cx="8520299" cy="3754322"/>
        </p:xfrm>
        <a:graphic>
          <a:graphicData uri="http://schemas.openxmlformats.org/drawingml/2006/table">
            <a:tbl>
              <a:tblPr firstRow="1" firstCol="1" bandRow="1">
                <a:tableStyleId>{93296810-A885-4BE3-A3E7-6D5BEEA58F35}</a:tableStyleId>
              </a:tblPr>
              <a:tblGrid>
                <a:gridCol w="4365573"/>
                <a:gridCol w="4154726"/>
              </a:tblGrid>
              <a:tr h="819161">
                <a:tc>
                  <a:txBody>
                    <a:bodyPr/>
                    <a:lstStyle/>
                    <a:p>
                      <a:pPr algn="ctr">
                        <a:lnSpc>
                          <a:spcPct val="107000"/>
                        </a:lnSpc>
                        <a:spcAft>
                          <a:spcPts val="0"/>
                        </a:spcAft>
                      </a:pPr>
                      <a:r>
                        <a:rPr lang="es-ES" sz="2400" dirty="0">
                          <a:solidFill>
                            <a:schemeClr val="tx1"/>
                          </a:solidFill>
                          <a:effectLst/>
                        </a:rPr>
                        <a:t> </a:t>
                      </a:r>
                      <a:endParaRPr lang="es-419" sz="2000" dirty="0">
                        <a:solidFill>
                          <a:schemeClr val="tx1"/>
                        </a:solidFill>
                        <a:effectLst/>
                      </a:endParaRPr>
                    </a:p>
                    <a:p>
                      <a:pPr algn="ctr">
                        <a:lnSpc>
                          <a:spcPct val="107000"/>
                        </a:lnSpc>
                        <a:spcAft>
                          <a:spcPts val="0"/>
                        </a:spcAft>
                      </a:pPr>
                      <a:r>
                        <a:rPr lang="es-ES" sz="2400" dirty="0">
                          <a:solidFill>
                            <a:schemeClr val="tx1"/>
                          </a:solidFill>
                          <a:effectLst/>
                        </a:rPr>
                        <a:t>Venta de </a:t>
                      </a:r>
                      <a:r>
                        <a:rPr lang="es-ES" sz="2400" dirty="0" smtClean="0">
                          <a:solidFill>
                            <a:schemeClr val="tx1"/>
                          </a:solidFill>
                          <a:effectLst/>
                        </a:rPr>
                        <a:t>productos</a:t>
                      </a:r>
                      <a:r>
                        <a:rPr lang="es-ES" sz="2400" baseline="0" dirty="0" smtClean="0">
                          <a:solidFill>
                            <a:schemeClr val="tx1"/>
                          </a:solidFill>
                          <a:effectLst/>
                        </a:rPr>
                        <a:t> </a:t>
                      </a:r>
                      <a:r>
                        <a:rPr lang="es-ES" sz="2400" dirty="0" smtClean="0">
                          <a:solidFill>
                            <a:schemeClr val="tx1"/>
                          </a:solidFill>
                          <a:effectLst/>
                        </a:rPr>
                        <a:t>y </a:t>
                      </a:r>
                      <a:r>
                        <a:rPr lang="es-ES" sz="2400" dirty="0">
                          <a:solidFill>
                            <a:schemeClr val="tx1"/>
                          </a:solidFill>
                          <a:effectLst/>
                        </a:rPr>
                        <a:t>servicios</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a:solidFill>
                            <a:schemeClr val="tx1"/>
                          </a:solidFill>
                          <a:effectLst/>
                        </a:rPr>
                        <a:t>Ingresos generados </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l">
                        <a:lnSpc>
                          <a:spcPct val="107000"/>
                        </a:lnSpc>
                        <a:spcAft>
                          <a:spcPts val="0"/>
                        </a:spcAft>
                      </a:pPr>
                      <a:endParaRPr lang="es-ES" sz="2400" dirty="0" smtClean="0">
                        <a:solidFill>
                          <a:schemeClr val="tx1"/>
                        </a:solidFill>
                        <a:effectLst/>
                      </a:endParaRPr>
                    </a:p>
                    <a:p>
                      <a:pPr algn="l">
                        <a:lnSpc>
                          <a:spcPct val="107000"/>
                        </a:lnSpc>
                        <a:spcAft>
                          <a:spcPts val="0"/>
                        </a:spcAft>
                      </a:pPr>
                      <a:r>
                        <a:rPr lang="es-ES" sz="2400" dirty="0" smtClean="0">
                          <a:solidFill>
                            <a:schemeClr val="tx1"/>
                          </a:solidFill>
                          <a:effectLst/>
                        </a:rPr>
                        <a:t>Junio </a:t>
                      </a:r>
                      <a:r>
                        <a:rPr lang="es-ES" sz="2400" dirty="0">
                          <a:solidFill>
                            <a:schemeClr val="tx1"/>
                          </a:solidFill>
                          <a:effectLst/>
                        </a:rPr>
                        <a:t>a Diciembre de </a:t>
                      </a:r>
                      <a:r>
                        <a:rPr lang="es-ES" sz="2400" dirty="0" smtClean="0">
                          <a:solidFill>
                            <a:schemeClr val="tx1"/>
                          </a:solidFill>
                          <a:effectLst/>
                        </a:rPr>
                        <a:t>2015</a:t>
                      </a:r>
                    </a:p>
                    <a:p>
                      <a:pPr algn="l">
                        <a:lnSpc>
                          <a:spcPct val="107000"/>
                        </a:lnSpc>
                        <a:spcAft>
                          <a:spcPts val="0"/>
                        </a:spcAft>
                      </a:pPr>
                      <a:endParaRPr lang="es-419"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a:solidFill>
                            <a:schemeClr val="tx1"/>
                          </a:solidFill>
                          <a:effectLst/>
                        </a:rPr>
                        <a:t> $                586,669.02 </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l">
                        <a:lnSpc>
                          <a:spcPct val="107000"/>
                        </a:lnSpc>
                        <a:spcAft>
                          <a:spcPts val="0"/>
                        </a:spcAft>
                      </a:pPr>
                      <a:endParaRPr lang="es-ES" sz="2400" dirty="0" smtClean="0">
                        <a:solidFill>
                          <a:schemeClr val="tx1"/>
                        </a:solidFill>
                        <a:effectLst/>
                      </a:endParaRPr>
                    </a:p>
                    <a:p>
                      <a:pPr algn="l">
                        <a:lnSpc>
                          <a:spcPct val="107000"/>
                        </a:lnSpc>
                        <a:spcAft>
                          <a:spcPts val="0"/>
                        </a:spcAft>
                      </a:pPr>
                      <a:r>
                        <a:rPr lang="es-ES" sz="2400" dirty="0" smtClean="0">
                          <a:solidFill>
                            <a:schemeClr val="tx1"/>
                          </a:solidFill>
                          <a:effectLst/>
                        </a:rPr>
                        <a:t>Enero </a:t>
                      </a:r>
                      <a:r>
                        <a:rPr lang="es-ES" sz="2400" dirty="0">
                          <a:solidFill>
                            <a:schemeClr val="tx1"/>
                          </a:solidFill>
                          <a:effectLst/>
                        </a:rPr>
                        <a:t>a Mayo de </a:t>
                      </a:r>
                      <a:r>
                        <a:rPr lang="es-ES" sz="2400" dirty="0" smtClean="0">
                          <a:solidFill>
                            <a:schemeClr val="tx1"/>
                          </a:solidFill>
                          <a:effectLst/>
                        </a:rPr>
                        <a:t>2016</a:t>
                      </a:r>
                    </a:p>
                    <a:p>
                      <a:pPr algn="l">
                        <a:lnSpc>
                          <a:spcPct val="107000"/>
                        </a:lnSpc>
                        <a:spcAft>
                          <a:spcPts val="0"/>
                        </a:spcAft>
                      </a:pPr>
                      <a:endParaRPr lang="es-419"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a:solidFill>
                            <a:schemeClr val="tx1"/>
                          </a:solidFill>
                          <a:effectLst/>
                        </a:rPr>
                        <a:t> $                231,697.10 </a:t>
                      </a: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l">
                        <a:lnSpc>
                          <a:spcPct val="107000"/>
                        </a:lnSpc>
                        <a:spcAft>
                          <a:spcPts val="0"/>
                        </a:spcAft>
                      </a:pPr>
                      <a:r>
                        <a:rPr lang="es-ES" sz="2400" dirty="0" smtClean="0">
                          <a:solidFill>
                            <a:schemeClr val="tx1"/>
                          </a:solidFill>
                          <a:effectLst/>
                        </a:rPr>
                        <a:t>Total</a:t>
                      </a:r>
                    </a:p>
                    <a:p>
                      <a:pPr algn="l">
                        <a:lnSpc>
                          <a:spcPct val="107000"/>
                        </a:lnSpc>
                        <a:spcAft>
                          <a:spcPts val="0"/>
                        </a:spcAft>
                      </a:pPr>
                      <a:endParaRPr lang="es-419"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a:solidFill>
                            <a:schemeClr val="tx1"/>
                          </a:solidFill>
                          <a:effectLst/>
                        </a:rPr>
                        <a:t> </a:t>
                      </a:r>
                      <a:r>
                        <a:rPr lang="es-ES" sz="2800" dirty="0">
                          <a:solidFill>
                            <a:schemeClr val="tx1"/>
                          </a:solidFill>
                          <a:effectLst>
                            <a:outerShdw blurRad="38100" dist="38100" dir="2700000" algn="tl">
                              <a:srgbClr val="000000">
                                <a:alpha val="43137"/>
                              </a:srgbClr>
                            </a:outerShdw>
                          </a:effectLst>
                        </a:rPr>
                        <a:t>$                818,366.12 </a:t>
                      </a:r>
                      <a:endParaRPr lang="es-419"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9" name="Llamada rectangular redondeada 8"/>
          <p:cNvSpPr/>
          <p:nvPr/>
        </p:nvSpPr>
        <p:spPr>
          <a:xfrm>
            <a:off x="9392095" y="728799"/>
            <a:ext cx="2653047" cy="1568641"/>
          </a:xfrm>
          <a:prstGeom prst="wedgeRoundRectCallout">
            <a:avLst>
              <a:gd name="adj1" fmla="val -55291"/>
              <a:gd name="adj2" fmla="val 85782"/>
              <a:gd name="adj3" fmla="val 16667"/>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smtClean="0">
                <a:solidFill>
                  <a:schemeClr val="tx1"/>
                </a:solidFill>
              </a:rPr>
              <a:t>Ingresos por becas y venta de productos y servicios (en ambos casos)</a:t>
            </a:r>
            <a:endParaRPr lang="es-419" dirty="0">
              <a:solidFill>
                <a:schemeClr val="tx1"/>
              </a:solidFill>
            </a:endParaRPr>
          </a:p>
        </p:txBody>
      </p:sp>
    </p:spTree>
    <p:extLst>
      <p:ext uri="{BB962C8B-B14F-4D97-AF65-F5344CB8AC3E}">
        <p14:creationId xmlns:p14="http://schemas.microsoft.com/office/powerpoint/2010/main" val="2676184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12" y="245660"/>
            <a:ext cx="2929945" cy="1674254"/>
          </a:xfrm>
          <a:prstGeom prst="rect">
            <a:avLst/>
          </a:prstGeom>
        </p:spPr>
      </p:pic>
      <p:pic>
        <p:nvPicPr>
          <p:cNvPr id="3"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599" y="707825"/>
            <a:ext cx="3889635" cy="954061"/>
          </a:xfrm>
          <a:prstGeom prst="rect">
            <a:avLst/>
          </a:prstGeom>
        </p:spPr>
      </p:pic>
      <p:sp>
        <p:nvSpPr>
          <p:cNvPr id="4" name="3 Rectángulo"/>
          <p:cNvSpPr/>
          <p:nvPr/>
        </p:nvSpPr>
        <p:spPr>
          <a:xfrm>
            <a:off x="632512" y="2812100"/>
            <a:ext cx="10572300" cy="2492990"/>
          </a:xfrm>
          <a:prstGeom prst="rect">
            <a:avLst/>
          </a:prstGeom>
        </p:spPr>
        <p:txBody>
          <a:bodyPr wrap="square">
            <a:spAutoFit/>
          </a:bodyPr>
          <a:lstStyle/>
          <a:p>
            <a:pPr algn="ctr"/>
            <a:r>
              <a:rPr lang="es-ES" sz="9600" b="1" dirty="0" smtClean="0">
                <a:ln w="9525">
                  <a:solidFill>
                    <a:schemeClr val="bg1"/>
                  </a:solidFill>
                  <a:prstDash val="solid"/>
                </a:ln>
                <a:effectLst>
                  <a:outerShdw blurRad="12700" dist="38100" dir="2700000" algn="tl" rotWithShape="0">
                    <a:schemeClr val="bg1">
                      <a:lumMod val="50000"/>
                    </a:schemeClr>
                  </a:outerShdw>
                </a:effectLst>
              </a:rPr>
              <a:t>GRACIAS</a:t>
            </a:r>
          </a:p>
          <a:p>
            <a:pPr algn="ctr"/>
            <a:endParaRPr lang="es-E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0717114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27392" y="109024"/>
            <a:ext cx="9842631" cy="646331"/>
          </a:xfrm>
          <a:prstGeom prst="rect">
            <a:avLst/>
          </a:prstGeom>
        </p:spPr>
        <p:txBody>
          <a:bodyPr wrap="none">
            <a:spAutoFit/>
          </a:bodyPr>
          <a:lstStyle/>
          <a:p>
            <a:pPr algn="ctr"/>
            <a:r>
              <a:rPr lang="es-SV" sz="36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GESTIÓN INSTITUCIONAL JUNIO </a:t>
            </a:r>
            <a:r>
              <a:rPr lang="es-SV" sz="3600" dirty="0" smtClean="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2015 </a:t>
            </a:r>
            <a:r>
              <a:rPr lang="es-SV" sz="36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A MAYO </a:t>
            </a:r>
            <a:r>
              <a:rPr lang="es-SV" sz="3600" dirty="0" smtClean="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2016</a:t>
            </a:r>
            <a:endParaRPr lang="es-SV" sz="3600" dirty="0">
              <a:ln w="0"/>
              <a:effectLst>
                <a:outerShdw blurRad="38100" dist="19050" dir="2700000" algn="tl" rotWithShape="0">
                  <a:schemeClr val="dk1">
                    <a:alpha val="40000"/>
                  </a:schemeClr>
                </a:outerShdw>
              </a:effectLst>
            </a:endParaRPr>
          </a:p>
        </p:txBody>
      </p:sp>
      <p:sp>
        <p:nvSpPr>
          <p:cNvPr id="7" name="Rectángulo 6"/>
          <p:cNvSpPr/>
          <p:nvPr/>
        </p:nvSpPr>
        <p:spPr>
          <a:xfrm>
            <a:off x="244164" y="782347"/>
            <a:ext cx="2716000" cy="461665"/>
          </a:xfrm>
          <a:prstGeom prst="rect">
            <a:avLst/>
          </a:prstGeom>
        </p:spPr>
        <p:txBody>
          <a:bodyPr wrap="none">
            <a:spAutoFit/>
          </a:bodyPr>
          <a:lstStyle/>
          <a:p>
            <a:r>
              <a:rPr lang="es-SV" sz="24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Nuevo </a:t>
            </a:r>
            <a:r>
              <a:rPr lang="es-SV" sz="2400" b="1" dirty="0">
                <a:solidFill>
                  <a:srgbClr val="C00000"/>
                </a:solidFill>
                <a:latin typeface="Calibri" panose="020F0502020204030204" pitchFamily="34" charset="0"/>
                <a:ea typeface="Calibri" panose="020F0502020204030204" pitchFamily="34" charset="0"/>
                <a:cs typeface="Calibri" panose="020F0502020204030204" pitchFamily="34" charset="0"/>
              </a:rPr>
              <a:t>Ingreso </a:t>
            </a:r>
            <a:r>
              <a:rPr lang="es-SV" sz="24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2016</a:t>
            </a:r>
            <a:endParaRPr lang="es-SV" sz="2400" dirty="0">
              <a:solidFill>
                <a:srgbClr val="C00000"/>
              </a:solidFill>
            </a:endParaRPr>
          </a:p>
        </p:txBody>
      </p:sp>
      <p:graphicFrame>
        <p:nvGraphicFramePr>
          <p:cNvPr id="8" name="Gráfico 7"/>
          <p:cNvGraphicFramePr/>
          <p:nvPr>
            <p:extLst>
              <p:ext uri="{D42A27DB-BD31-4B8C-83A1-F6EECF244321}">
                <p14:modId xmlns:p14="http://schemas.microsoft.com/office/powerpoint/2010/main" val="2317572953"/>
              </p:ext>
            </p:extLst>
          </p:nvPr>
        </p:nvGraphicFramePr>
        <p:xfrm>
          <a:off x="9266" y="1774505"/>
          <a:ext cx="5514436" cy="35915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2090810216"/>
              </p:ext>
            </p:extLst>
          </p:nvPr>
        </p:nvGraphicFramePr>
        <p:xfrm>
          <a:off x="5968581" y="1774505"/>
          <a:ext cx="5672369" cy="362671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1354078" y="1242481"/>
            <a:ext cx="2824812" cy="461665"/>
          </a:xfrm>
          <a:prstGeom prst="rect">
            <a:avLst/>
          </a:prstGeom>
        </p:spPr>
        <p:txBody>
          <a:bodyPr wrap="none">
            <a:spAutoFit/>
          </a:bodyPr>
          <a:lstStyle/>
          <a:p>
            <a:r>
              <a:rPr lang="es-SV" sz="2400" b="1" dirty="0" smtClean="0">
                <a:latin typeface="Calibri" panose="020F0502020204030204" pitchFamily="34" charset="0"/>
                <a:ea typeface="Calibri" panose="020F0502020204030204" pitchFamily="34" charset="0"/>
                <a:cs typeface="Calibri" panose="020F0502020204030204" pitchFamily="34" charset="0"/>
              </a:rPr>
              <a:t>Examen </a:t>
            </a:r>
            <a:r>
              <a:rPr lang="es-SV" sz="2400" b="1" dirty="0">
                <a:latin typeface="Calibri" panose="020F0502020204030204" pitchFamily="34" charset="0"/>
                <a:ea typeface="Calibri" panose="020F0502020204030204" pitchFamily="34" charset="0"/>
                <a:cs typeface="Calibri" panose="020F0502020204030204" pitchFamily="34" charset="0"/>
              </a:rPr>
              <a:t>de admisión</a:t>
            </a:r>
            <a:endParaRPr lang="es-SV" sz="2400" dirty="0"/>
          </a:p>
        </p:txBody>
      </p:sp>
      <p:sp>
        <p:nvSpPr>
          <p:cNvPr id="13" name="Rectángulo 12"/>
          <p:cNvSpPr/>
          <p:nvPr/>
        </p:nvSpPr>
        <p:spPr>
          <a:xfrm>
            <a:off x="239385" y="5329602"/>
            <a:ext cx="4707777" cy="707886"/>
          </a:xfrm>
          <a:prstGeom prst="rect">
            <a:avLst/>
          </a:prstGeom>
        </p:spPr>
        <p:txBody>
          <a:bodyPr wrap="square">
            <a:spAutoFit/>
          </a:bodyPr>
          <a:lstStyle/>
          <a:p>
            <a:r>
              <a:rPr lang="es-SV" sz="2000" dirty="0">
                <a:latin typeface="Calibri" panose="020F0502020204030204" pitchFamily="34" charset="0"/>
                <a:ea typeface="Calibri" panose="020F0502020204030204" pitchFamily="34" charset="0"/>
                <a:cs typeface="Calibri" panose="020F0502020204030204" pitchFamily="34" charset="0"/>
              </a:rPr>
              <a:t>Se sometieron a la prueba de admisión </a:t>
            </a:r>
            <a:r>
              <a:rPr lang="es-SV" sz="2000" dirty="0" smtClean="0">
                <a:latin typeface="Calibri" panose="020F0502020204030204" pitchFamily="34" charset="0"/>
                <a:ea typeface="Calibri" panose="020F0502020204030204" pitchFamily="34" charset="0"/>
                <a:cs typeface="Calibri" panose="020F0502020204030204" pitchFamily="34" charset="0"/>
              </a:rPr>
              <a:t>314 </a:t>
            </a:r>
            <a:r>
              <a:rPr lang="es-SV" sz="2000" dirty="0">
                <a:latin typeface="Calibri" panose="020F0502020204030204" pitchFamily="34" charset="0"/>
                <a:ea typeface="Calibri" panose="020F0502020204030204" pitchFamily="34" charset="0"/>
                <a:cs typeface="Calibri" panose="020F0502020204030204" pitchFamily="34" charset="0"/>
              </a:rPr>
              <a:t>jóvenes de ambos sexos y de todo el </a:t>
            </a:r>
            <a:r>
              <a:rPr lang="es-SV" sz="2000" dirty="0" smtClean="0">
                <a:latin typeface="Calibri" panose="020F0502020204030204" pitchFamily="34" charset="0"/>
                <a:ea typeface="Calibri" panose="020F0502020204030204" pitchFamily="34" charset="0"/>
                <a:cs typeface="Calibri" panose="020F0502020204030204" pitchFamily="34" charset="0"/>
              </a:rPr>
              <a:t>país.</a:t>
            </a:r>
            <a:endParaRPr lang="es-SV" dirty="0"/>
          </a:p>
        </p:txBody>
      </p:sp>
      <p:sp>
        <p:nvSpPr>
          <p:cNvPr id="14" name="Rectángulo 13"/>
          <p:cNvSpPr/>
          <p:nvPr/>
        </p:nvSpPr>
        <p:spPr>
          <a:xfrm>
            <a:off x="5753821" y="5175713"/>
            <a:ext cx="6096000" cy="1015663"/>
          </a:xfrm>
          <a:prstGeom prst="rect">
            <a:avLst/>
          </a:prstGeom>
        </p:spPr>
        <p:txBody>
          <a:bodyPr>
            <a:spAutoFit/>
          </a:bodyPr>
          <a:lstStyle/>
          <a:p>
            <a:pPr algn="just"/>
            <a:r>
              <a:rPr lang="es-SV" sz="2000" dirty="0">
                <a:latin typeface="Calibri" panose="020F0502020204030204" pitchFamily="34" charset="0"/>
                <a:ea typeface="Calibri" panose="020F0502020204030204" pitchFamily="34" charset="0"/>
                <a:cs typeface="Calibri" panose="020F0502020204030204" pitchFamily="34" charset="0"/>
              </a:rPr>
              <a:t>Del total de señoritas que aplicaron al examen de admisión, el </a:t>
            </a:r>
            <a:r>
              <a:rPr lang="es-SV" sz="2000" dirty="0" smtClean="0">
                <a:latin typeface="Calibri" panose="020F0502020204030204" pitchFamily="34" charset="0"/>
                <a:ea typeface="Calibri" panose="020F0502020204030204" pitchFamily="34" charset="0"/>
                <a:cs typeface="Calibri" panose="020F0502020204030204" pitchFamily="34" charset="0"/>
              </a:rPr>
              <a:t>58% </a:t>
            </a:r>
            <a:r>
              <a:rPr lang="es-SV" sz="2000" dirty="0">
                <a:latin typeface="Calibri" panose="020F0502020204030204" pitchFamily="34" charset="0"/>
                <a:ea typeface="Calibri" panose="020F0502020204030204" pitchFamily="34" charset="0"/>
                <a:cs typeface="Calibri" panose="020F0502020204030204" pitchFamily="34" charset="0"/>
              </a:rPr>
              <a:t>lo aprobó. De igual forma sucedió con los caballeros ya que el </a:t>
            </a:r>
            <a:r>
              <a:rPr lang="es-SV" sz="2000" dirty="0" smtClean="0">
                <a:latin typeface="Calibri" panose="020F0502020204030204" pitchFamily="34" charset="0"/>
                <a:ea typeface="Calibri" panose="020F0502020204030204" pitchFamily="34" charset="0"/>
                <a:cs typeface="Calibri" panose="020F0502020204030204" pitchFamily="34" charset="0"/>
              </a:rPr>
              <a:t>61% </a:t>
            </a:r>
            <a:r>
              <a:rPr lang="es-SV" sz="2000" dirty="0">
                <a:latin typeface="Calibri" panose="020F0502020204030204" pitchFamily="34" charset="0"/>
                <a:ea typeface="Calibri" panose="020F0502020204030204" pitchFamily="34" charset="0"/>
                <a:cs typeface="Calibri" panose="020F0502020204030204" pitchFamily="34" charset="0"/>
              </a:rPr>
              <a:t>lo aprobaron</a:t>
            </a:r>
            <a:endParaRPr lang="es-SV" sz="2000" dirty="0"/>
          </a:p>
        </p:txBody>
      </p:sp>
      <p:sp>
        <p:nvSpPr>
          <p:cNvPr id="10" name="Rectángulo 9"/>
          <p:cNvSpPr/>
          <p:nvPr/>
        </p:nvSpPr>
        <p:spPr>
          <a:xfrm>
            <a:off x="6048707" y="1249985"/>
            <a:ext cx="4435701" cy="461665"/>
          </a:xfrm>
          <a:prstGeom prst="rect">
            <a:avLst/>
          </a:prstGeom>
        </p:spPr>
        <p:txBody>
          <a:bodyPr wrap="none">
            <a:spAutoFit/>
          </a:bodyPr>
          <a:lstStyle/>
          <a:p>
            <a:r>
              <a:rPr lang="es-SV" sz="2400" b="1" dirty="0" smtClean="0">
                <a:latin typeface="Calibri" panose="020F0502020204030204" pitchFamily="34" charset="0"/>
                <a:ea typeface="Calibri" panose="020F0502020204030204" pitchFamily="34" charset="0"/>
                <a:cs typeface="Calibri" panose="020F0502020204030204" pitchFamily="34" charset="0"/>
              </a:rPr>
              <a:t>Jóvenes que aprobaron la prueba</a:t>
            </a:r>
            <a:endParaRPr lang="es-SV" sz="2400" dirty="0"/>
          </a:p>
        </p:txBody>
      </p:sp>
    </p:spTree>
    <p:extLst>
      <p:ext uri="{BB962C8B-B14F-4D97-AF65-F5344CB8AC3E}">
        <p14:creationId xmlns:p14="http://schemas.microsoft.com/office/powerpoint/2010/main" val="25058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p:cNvGraphicFramePr/>
          <p:nvPr>
            <p:extLst>
              <p:ext uri="{D42A27DB-BD31-4B8C-83A1-F6EECF244321}">
                <p14:modId xmlns:p14="http://schemas.microsoft.com/office/powerpoint/2010/main" val="1693957565"/>
              </p:ext>
            </p:extLst>
          </p:nvPr>
        </p:nvGraphicFramePr>
        <p:xfrm>
          <a:off x="169763" y="1267391"/>
          <a:ext cx="6049010" cy="4290246"/>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p:cNvSpPr/>
          <p:nvPr/>
        </p:nvSpPr>
        <p:spPr>
          <a:xfrm>
            <a:off x="347882" y="30213"/>
            <a:ext cx="4780026" cy="769441"/>
          </a:xfrm>
          <a:prstGeom prst="rect">
            <a:avLst/>
          </a:prstGeom>
        </p:spPr>
        <p:txBody>
          <a:bodyPr wrap="none">
            <a:spAutoFit/>
          </a:bodyPr>
          <a:lstStyle/>
          <a:p>
            <a:pPr algn="ctr"/>
            <a:r>
              <a:rPr lang="es-SV" sz="4400" b="1" u="sng" dirty="0" smtClean="0">
                <a:latin typeface="Calibri" panose="020F0502020204030204" pitchFamily="34" charset="0"/>
                <a:ea typeface="Calibri" panose="020F0502020204030204" pitchFamily="34" charset="0"/>
                <a:cs typeface="Calibri" panose="020F0502020204030204" pitchFamily="34" charset="0"/>
              </a:rPr>
              <a:t>Curso </a:t>
            </a:r>
            <a:r>
              <a:rPr lang="es-SV" sz="4400" b="1" u="sng" dirty="0">
                <a:latin typeface="Calibri" panose="020F0502020204030204" pitchFamily="34" charset="0"/>
                <a:ea typeface="Calibri" panose="020F0502020204030204" pitchFamily="34" charset="0"/>
                <a:cs typeface="Calibri" panose="020F0502020204030204" pitchFamily="34" charset="0"/>
              </a:rPr>
              <a:t>propedéutico</a:t>
            </a:r>
            <a:endParaRPr lang="es-SV" sz="4400" u="sng" dirty="0"/>
          </a:p>
        </p:txBody>
      </p:sp>
      <p:sp>
        <p:nvSpPr>
          <p:cNvPr id="13" name="Rectángulo 12"/>
          <p:cNvSpPr/>
          <p:nvPr/>
        </p:nvSpPr>
        <p:spPr>
          <a:xfrm>
            <a:off x="6579254" y="777017"/>
            <a:ext cx="5490826" cy="2554545"/>
          </a:xfrm>
          <a:prstGeom prst="rect">
            <a:avLst/>
          </a:prstGeom>
        </p:spPr>
        <p:txBody>
          <a:bodyPr wrap="square">
            <a:spAutoFit/>
          </a:bodyPr>
          <a:lstStyle/>
          <a:p>
            <a:pPr algn="just"/>
            <a:r>
              <a:rPr lang="es-SV" sz="2000" dirty="0"/>
              <a:t>Al curso propedéutico se inscribieron 175 aspirantes, de los cuales 141 fueron caballeros y 34 </a:t>
            </a:r>
            <a:r>
              <a:rPr lang="es-SV" sz="2000" dirty="0" smtClean="0"/>
              <a:t>señoritas.</a:t>
            </a:r>
            <a:r>
              <a:rPr lang="es-419" sz="2000" dirty="0"/>
              <a:t> </a:t>
            </a:r>
            <a:endParaRPr lang="es-419" sz="2000" dirty="0" smtClean="0"/>
          </a:p>
          <a:p>
            <a:pPr algn="just"/>
            <a:endParaRPr lang="es-419" sz="2000" dirty="0">
              <a:latin typeface="Calibri" panose="020F0502020204030204" pitchFamily="34" charset="0"/>
              <a:ea typeface="Calibri" panose="020F0502020204030204" pitchFamily="34" charset="0"/>
              <a:cs typeface="Calibri" panose="020F0502020204030204" pitchFamily="34" charset="0"/>
            </a:endParaRPr>
          </a:p>
          <a:p>
            <a:pPr algn="just"/>
            <a:r>
              <a:rPr lang="es-SV" sz="2000" dirty="0" smtClean="0">
                <a:latin typeface="Calibri" panose="020F0502020204030204" pitchFamily="34" charset="0"/>
                <a:ea typeface="Calibri" panose="020F0502020204030204" pitchFamily="34" charset="0"/>
                <a:cs typeface="Calibri" panose="020F0502020204030204" pitchFamily="34" charset="0"/>
              </a:rPr>
              <a:t>El 67% </a:t>
            </a:r>
            <a:r>
              <a:rPr lang="es-SV" sz="2000" dirty="0">
                <a:latin typeface="Calibri" panose="020F0502020204030204" pitchFamily="34" charset="0"/>
                <a:ea typeface="Calibri" panose="020F0502020204030204" pitchFamily="34" charset="0"/>
                <a:cs typeface="Calibri" panose="020F0502020204030204" pitchFamily="34" charset="0"/>
              </a:rPr>
              <a:t>de los caballeros y el </a:t>
            </a:r>
            <a:r>
              <a:rPr lang="es-SV" sz="2000" dirty="0" smtClean="0">
                <a:latin typeface="Calibri" panose="020F0502020204030204" pitchFamily="34" charset="0"/>
                <a:ea typeface="Calibri" panose="020F0502020204030204" pitchFamily="34" charset="0"/>
                <a:cs typeface="Calibri" panose="020F0502020204030204" pitchFamily="34" charset="0"/>
              </a:rPr>
              <a:t>73% </a:t>
            </a:r>
            <a:r>
              <a:rPr lang="es-SV" sz="2000" dirty="0">
                <a:latin typeface="Calibri" panose="020F0502020204030204" pitchFamily="34" charset="0"/>
                <a:ea typeface="Calibri" panose="020F0502020204030204" pitchFamily="34" charset="0"/>
                <a:cs typeface="Calibri" panose="020F0502020204030204" pitchFamily="34" charset="0"/>
              </a:rPr>
              <a:t>de las señoritas, que realizaron el curso propedéutico fueron admitidos para cursar el primer año en el ciclo </a:t>
            </a:r>
            <a:r>
              <a:rPr lang="es-SV" sz="2000" dirty="0" smtClean="0">
                <a:latin typeface="Calibri" panose="020F0502020204030204" pitchFamily="34" charset="0"/>
                <a:ea typeface="Calibri" panose="020F0502020204030204" pitchFamily="34" charset="0"/>
                <a:cs typeface="Calibri" panose="020F0502020204030204" pitchFamily="34" charset="0"/>
              </a:rPr>
              <a:t>01-2016.</a:t>
            </a:r>
            <a:endParaRPr lang="es-SV" sz="2000" dirty="0"/>
          </a:p>
        </p:txBody>
      </p:sp>
      <p:sp>
        <p:nvSpPr>
          <p:cNvPr id="14" name="Rectángulo 13"/>
          <p:cNvSpPr/>
          <p:nvPr/>
        </p:nvSpPr>
        <p:spPr>
          <a:xfrm>
            <a:off x="6579254" y="3412514"/>
            <a:ext cx="5490826" cy="707886"/>
          </a:xfrm>
          <a:prstGeom prst="rect">
            <a:avLst/>
          </a:prstGeom>
        </p:spPr>
        <p:txBody>
          <a:bodyPr wrap="square">
            <a:spAutoFit/>
          </a:bodyPr>
          <a:lstStyle/>
          <a:p>
            <a:r>
              <a:rPr lang="es-SV" sz="2000" dirty="0">
                <a:latin typeface="Calibri" panose="020F0502020204030204" pitchFamily="34" charset="0"/>
                <a:ea typeface="Calibri" panose="020F0502020204030204" pitchFamily="34" charset="0"/>
                <a:cs typeface="Calibri" panose="020F0502020204030204" pitchFamily="34" charset="0"/>
              </a:rPr>
              <a:t>120 jóvenes aprobaron el curso, tal como los muestra el </a:t>
            </a:r>
            <a:r>
              <a:rPr lang="es-SV" sz="2000" dirty="0" smtClean="0">
                <a:latin typeface="Calibri" panose="020F0502020204030204" pitchFamily="34" charset="0"/>
                <a:ea typeface="Calibri" panose="020F0502020204030204" pitchFamily="34" charset="0"/>
                <a:cs typeface="Calibri" panose="020F0502020204030204" pitchFamily="34" charset="0"/>
              </a:rPr>
              <a:t>gráfico.</a:t>
            </a:r>
            <a:endParaRPr lang="es-SV" sz="2000" dirty="0"/>
          </a:p>
        </p:txBody>
      </p:sp>
      <p:pic>
        <p:nvPicPr>
          <p:cNvPr id="1026" name="Picture 2" descr="https://scontent-mia1-1.xx.fbcdn.net/t31.0-8/12513487_1129747947055578_784473072056668548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537" y="4537710"/>
            <a:ext cx="2495427" cy="1663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scontent-mia1-1.xx.fbcdn.net/t31.0-8/12525427_1129747713722268_7082293039625512081_o.jpg"/>
          <p:cNvPicPr>
            <a:picLocks noChangeAspect="1" noChangeArrowheads="1"/>
          </p:cNvPicPr>
          <p:nvPr/>
        </p:nvPicPr>
        <p:blipFill rotWithShape="1">
          <a:blip r:embed="rId4">
            <a:extLst>
              <a:ext uri="{28A0092B-C50C-407E-A947-70E740481C1C}">
                <a14:useLocalDpi xmlns:a14="http://schemas.microsoft.com/office/drawing/2010/main" val="0"/>
              </a:ext>
            </a:extLst>
          </a:blip>
          <a:srcRect l="18989" b="4396"/>
          <a:stretch/>
        </p:blipFill>
        <p:spPr bwMode="auto">
          <a:xfrm>
            <a:off x="7769199" y="4415243"/>
            <a:ext cx="2407456" cy="1893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scontent-mia1-1.xx.fbcdn.net/t31.0-8/12473514_1129747707055602_5162053892193764030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3268" y="4445811"/>
            <a:ext cx="2520686" cy="1847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7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8317" y="199410"/>
            <a:ext cx="5672707" cy="707886"/>
          </a:xfrm>
          <a:prstGeom prst="rect">
            <a:avLst/>
          </a:prstGeom>
        </p:spPr>
        <p:txBody>
          <a:bodyPr wrap="none">
            <a:spAutoFit/>
          </a:bodyPr>
          <a:lstStyle/>
          <a:p>
            <a:r>
              <a:rPr lang="es-SV" sz="4000" b="1" u="sng" dirty="0" smtClean="0">
                <a:latin typeface="Calibri" panose="020F0502020204030204" pitchFamily="34" charset="0"/>
                <a:ea typeface="Calibri" panose="020F0502020204030204" pitchFamily="34" charset="0"/>
                <a:cs typeface="Calibri" panose="020F0502020204030204" pitchFamily="34" charset="0"/>
              </a:rPr>
              <a:t>Formación </a:t>
            </a:r>
            <a:r>
              <a:rPr lang="es-SV" sz="4000" b="1" u="sng" dirty="0">
                <a:latin typeface="Calibri" panose="020F0502020204030204" pitchFamily="34" charset="0"/>
                <a:ea typeface="Calibri" panose="020F0502020204030204" pitchFamily="34" charset="0"/>
                <a:cs typeface="Calibri" panose="020F0502020204030204" pitchFamily="34" charset="0"/>
              </a:rPr>
              <a:t>de estudiantes</a:t>
            </a:r>
            <a:endParaRPr lang="es-SV" sz="4000" u="sng" dirty="0"/>
          </a:p>
        </p:txBody>
      </p:sp>
      <p:sp>
        <p:nvSpPr>
          <p:cNvPr id="5" name="Rectángulo 4"/>
          <p:cNvSpPr/>
          <p:nvPr/>
        </p:nvSpPr>
        <p:spPr>
          <a:xfrm>
            <a:off x="0" y="1035249"/>
            <a:ext cx="11978640" cy="685059"/>
          </a:xfrm>
          <a:prstGeom prst="rect">
            <a:avLst/>
          </a:prstGeom>
        </p:spPr>
        <p:txBody>
          <a:bodyPr wrap="square">
            <a:spAutoFit/>
          </a:bodyPr>
          <a:lstStyle/>
          <a:p>
            <a:pPr marL="449580" algn="ctr">
              <a:lnSpc>
                <a:spcPct val="107000"/>
              </a:lnSpc>
              <a:spcAft>
                <a:spcPts val="800"/>
              </a:spcAft>
            </a:pPr>
            <a:r>
              <a:rPr lang="es-ES" b="1" dirty="0">
                <a:solidFill>
                  <a:srgbClr val="000000"/>
                </a:solidFill>
                <a:latin typeface="Calibri" panose="020F0502020204030204" pitchFamily="34" charset="0"/>
                <a:ea typeface="Calibri" panose="020F0502020204030204" pitchFamily="34" charset="0"/>
                <a:cs typeface="Calibri" panose="020F0502020204030204" pitchFamily="34" charset="0"/>
              </a:rPr>
              <a:t>En </a:t>
            </a:r>
            <a:r>
              <a:rPr lang="es-ES"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octubre </a:t>
            </a:r>
            <a:r>
              <a:rPr lang="es-ES" b="1" dirty="0">
                <a:solidFill>
                  <a:srgbClr val="000000"/>
                </a:solidFill>
                <a:latin typeface="Calibri" panose="020F0502020204030204" pitchFamily="34" charset="0"/>
                <a:ea typeface="Calibri" panose="020F0502020204030204" pitchFamily="34" charset="0"/>
                <a:cs typeface="Calibri" panose="020F0502020204030204" pitchFamily="34" charset="0"/>
              </a:rPr>
              <a:t>de 2015 se formuló la nueva </a:t>
            </a:r>
            <a:r>
              <a:rPr lang="es-ES" b="1" dirty="0" err="1">
                <a:solidFill>
                  <a:srgbClr val="000000"/>
                </a:solidFill>
                <a:latin typeface="Calibri" panose="020F0502020204030204" pitchFamily="34" charset="0"/>
                <a:ea typeface="Calibri" panose="020F0502020204030204" pitchFamily="34" charset="0"/>
                <a:cs typeface="Calibri" panose="020F0502020204030204" pitchFamily="34" charset="0"/>
              </a:rPr>
              <a:t>curricula</a:t>
            </a:r>
            <a:r>
              <a:rPr lang="es-ES" b="1" dirty="0">
                <a:solidFill>
                  <a:srgbClr val="000000"/>
                </a:solidFill>
                <a:latin typeface="Calibri" panose="020F0502020204030204" pitchFamily="34" charset="0"/>
                <a:ea typeface="Calibri" panose="020F0502020204030204" pitchFamily="34" charset="0"/>
                <a:cs typeface="Calibri" panose="020F0502020204030204" pitchFamily="34" charset="0"/>
              </a:rPr>
              <a:t> de la ENA y en enero de 2016 fue aprobada por el Ministerio de Educación, a través de la Dirección Nacional de Educación Superior. </a:t>
            </a:r>
            <a:r>
              <a:rPr lang="es-ES"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Y </a:t>
            </a:r>
            <a:r>
              <a:rPr lang="es-ES" b="1" dirty="0">
                <a:solidFill>
                  <a:srgbClr val="000000"/>
                </a:solidFill>
                <a:latin typeface="Calibri" panose="020F0502020204030204" pitchFamily="34" charset="0"/>
                <a:ea typeface="Calibri" panose="020F0502020204030204" pitchFamily="34" charset="0"/>
                <a:cs typeface="Calibri" panose="020F0502020204030204" pitchFamily="34" charset="0"/>
              </a:rPr>
              <a:t>se implementó en la ENA en marzo de 2016.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https://scontent-mia1-1.xx.fbcdn.net/t31.0-8/12719435_1183360588360980_8686901587841290919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371" y="1848261"/>
            <a:ext cx="6252210" cy="4365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s://scontent-mia1-1.xx.fbcdn.net/t31.0-8/12719448_1183527578344281_605552191405748759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92" y="1848261"/>
            <a:ext cx="5284748" cy="3523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https://scontent-dfw1-1.xx.fbcdn.net/hphotos-xpt1/v/t1.0-9/14225_857961207567588_2049741160894569501_n.jpg?oh=a0b4bde018bde7cf95f91cc7c2eb0636&amp;oe=566FB8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78" y="4641775"/>
            <a:ext cx="2562402" cy="1542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s://scontent-mia1-1.xx.fbcdn.net/t31.0-8/12885826_1183500235013682_4368825614460736947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281" y="4641776"/>
            <a:ext cx="2739454" cy="1542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9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71923" y="959928"/>
            <a:ext cx="5354607" cy="584775"/>
          </a:xfrm>
          <a:prstGeom prst="rect">
            <a:avLst/>
          </a:prstGeom>
        </p:spPr>
        <p:txBody>
          <a:bodyPr wrap="none">
            <a:spAutoFit/>
          </a:bodyPr>
          <a:lstStyle/>
          <a:p>
            <a:r>
              <a:rPr lang="es-SV" sz="3200" b="1" dirty="0" smtClean="0">
                <a:latin typeface="Calibri" panose="020F0502020204030204" pitchFamily="34" charset="0"/>
                <a:ea typeface="Calibri" panose="020F0502020204030204" pitchFamily="34" charset="0"/>
                <a:cs typeface="Calibri" panose="020F0502020204030204" pitchFamily="34" charset="0"/>
              </a:rPr>
              <a:t>Población estudiantil atendida</a:t>
            </a:r>
            <a:endParaRPr lang="es-SV" sz="3200" dirty="0"/>
          </a:p>
        </p:txBody>
      </p:sp>
      <p:sp>
        <p:nvSpPr>
          <p:cNvPr id="7" name="Rectángulo 6"/>
          <p:cNvSpPr/>
          <p:nvPr/>
        </p:nvSpPr>
        <p:spPr>
          <a:xfrm>
            <a:off x="6926580" y="1994603"/>
            <a:ext cx="4802367" cy="2308324"/>
          </a:xfrm>
          <a:prstGeom prst="rect">
            <a:avLst/>
          </a:prstGeom>
        </p:spPr>
        <p:txBody>
          <a:bodyPr wrap="square">
            <a:spAutoFit/>
          </a:bodyPr>
          <a:lstStyle/>
          <a:p>
            <a:pPr algn="just"/>
            <a:r>
              <a:rPr lang="es-SV" sz="2400" dirty="0">
                <a:latin typeface="Calibri" panose="020F0502020204030204" pitchFamily="34" charset="0"/>
                <a:ea typeface="Calibri" panose="020F0502020204030204" pitchFamily="34" charset="0"/>
                <a:cs typeface="Calibri" panose="020F0502020204030204" pitchFamily="34" charset="0"/>
              </a:rPr>
              <a:t>En la actividad de formación de estudiantes en Ciencias Agropecuarias, la ENA atendió en el período de Junio a Diciembre </a:t>
            </a:r>
            <a:r>
              <a:rPr lang="es-SV" sz="2400" dirty="0" smtClean="0">
                <a:latin typeface="Calibri" panose="020F0502020204030204" pitchFamily="34" charset="0"/>
                <a:ea typeface="Calibri" panose="020F0502020204030204" pitchFamily="34" charset="0"/>
                <a:cs typeface="Calibri" panose="020F0502020204030204" pitchFamily="34" charset="0"/>
              </a:rPr>
              <a:t>2015, </a:t>
            </a:r>
            <a:r>
              <a:rPr lang="es-SV" sz="2400" dirty="0">
                <a:latin typeface="Calibri" panose="020F0502020204030204" pitchFamily="34" charset="0"/>
                <a:ea typeface="Calibri" panose="020F0502020204030204" pitchFamily="34" charset="0"/>
                <a:cs typeface="Calibri" panose="020F0502020204030204" pitchFamily="34" charset="0"/>
              </a:rPr>
              <a:t>una población estudiantil de </a:t>
            </a:r>
            <a:r>
              <a:rPr lang="es-SV" sz="2400" dirty="0" smtClean="0">
                <a:latin typeface="Calibri" panose="020F0502020204030204" pitchFamily="34" charset="0"/>
                <a:ea typeface="Calibri" panose="020F0502020204030204" pitchFamily="34" charset="0"/>
                <a:cs typeface="Calibri" panose="020F0502020204030204" pitchFamily="34" charset="0"/>
              </a:rPr>
              <a:t>296 jóvenes.</a:t>
            </a:r>
            <a:endParaRPr lang="es-SV" sz="2400" dirty="0"/>
          </a:p>
        </p:txBody>
      </p:sp>
      <p:sp>
        <p:nvSpPr>
          <p:cNvPr id="9" name="Rectángulo 8"/>
          <p:cNvSpPr/>
          <p:nvPr/>
        </p:nvSpPr>
        <p:spPr>
          <a:xfrm>
            <a:off x="6926580" y="4416088"/>
            <a:ext cx="4903470" cy="1938992"/>
          </a:xfrm>
          <a:prstGeom prst="rect">
            <a:avLst/>
          </a:prstGeom>
        </p:spPr>
        <p:txBody>
          <a:bodyPr wrap="square">
            <a:spAutoFit/>
          </a:bodyPr>
          <a:lstStyle/>
          <a:p>
            <a:pPr algn="just"/>
            <a:r>
              <a:rPr lang="es-SV" sz="2400" dirty="0" smtClean="0">
                <a:latin typeface="Calibri" panose="020F0502020204030204" pitchFamily="34" charset="0"/>
                <a:ea typeface="Calibri" panose="020F0502020204030204" pitchFamily="34" charset="0"/>
                <a:cs typeface="Times New Roman" panose="02020603050405020304" pitchFamily="18" charset="0"/>
              </a:rPr>
              <a:t>La </a:t>
            </a:r>
            <a:r>
              <a:rPr lang="es-SV" sz="2400" dirty="0">
                <a:latin typeface="Calibri" panose="020F0502020204030204" pitchFamily="34" charset="0"/>
                <a:ea typeface="Calibri" panose="020F0502020204030204" pitchFamily="34" charset="0"/>
                <a:cs typeface="Times New Roman" panose="02020603050405020304" pitchFamily="18" charset="0"/>
              </a:rPr>
              <a:t>f</a:t>
            </a:r>
            <a:r>
              <a:rPr lang="es-SV" sz="2400" dirty="0">
                <a:latin typeface="Calibri" panose="020F0502020204030204" pitchFamily="34" charset="0"/>
                <a:ea typeface="Calibri" panose="020F0502020204030204" pitchFamily="34" charset="0"/>
                <a:cs typeface="Calibri" panose="020F0502020204030204" pitchFamily="34" charset="0"/>
              </a:rPr>
              <a:t>ormación de estudiantes </a:t>
            </a:r>
            <a:r>
              <a:rPr lang="es-SV" sz="2400" dirty="0" smtClean="0">
                <a:latin typeface="Calibri" panose="020F0502020204030204" pitchFamily="34" charset="0"/>
                <a:ea typeface="Calibri" panose="020F0502020204030204" pitchFamily="34" charset="0"/>
                <a:cs typeface="Calibri" panose="020F0502020204030204" pitchFamily="34" charset="0"/>
              </a:rPr>
              <a:t>para el periodo Mayo a Junio 2016 en </a:t>
            </a:r>
            <a:r>
              <a:rPr lang="es-SV" sz="2400" dirty="0">
                <a:latin typeface="Calibri" panose="020F0502020204030204" pitchFamily="34" charset="0"/>
                <a:ea typeface="Calibri" panose="020F0502020204030204" pitchFamily="34" charset="0"/>
                <a:cs typeface="Calibri" panose="020F0502020204030204" pitchFamily="34" charset="0"/>
              </a:rPr>
              <a:t>Ciencias Agropecuarias en la ENA, fue dirigida a una población estudiantil de </a:t>
            </a:r>
            <a:r>
              <a:rPr lang="es-SV" sz="2400" dirty="0" smtClean="0">
                <a:latin typeface="Calibri" panose="020F0502020204030204" pitchFamily="34" charset="0"/>
                <a:ea typeface="Calibri" panose="020F0502020204030204" pitchFamily="34" charset="0"/>
                <a:cs typeface="Calibri" panose="020F0502020204030204" pitchFamily="34" charset="0"/>
              </a:rPr>
              <a:t>322 jóvenes.</a:t>
            </a:r>
            <a:endParaRPr lang="es-SV" sz="2400" dirty="0"/>
          </a:p>
        </p:txBody>
      </p:sp>
      <p:sp>
        <p:nvSpPr>
          <p:cNvPr id="10" name="Rectángulo 9"/>
          <p:cNvSpPr/>
          <p:nvPr/>
        </p:nvSpPr>
        <p:spPr>
          <a:xfrm>
            <a:off x="218317" y="94143"/>
            <a:ext cx="5672707" cy="707886"/>
          </a:xfrm>
          <a:prstGeom prst="rect">
            <a:avLst/>
          </a:prstGeom>
        </p:spPr>
        <p:txBody>
          <a:bodyPr wrap="none">
            <a:spAutoFit/>
          </a:bodyPr>
          <a:lstStyle/>
          <a:p>
            <a:r>
              <a:rPr lang="es-SV" sz="4000" b="1" u="sng" dirty="0" smtClean="0">
                <a:latin typeface="Calibri" panose="020F0502020204030204" pitchFamily="34" charset="0"/>
                <a:ea typeface="Calibri" panose="020F0502020204030204" pitchFamily="34" charset="0"/>
                <a:cs typeface="Calibri" panose="020F0502020204030204" pitchFamily="34" charset="0"/>
              </a:rPr>
              <a:t>Formación </a:t>
            </a:r>
            <a:r>
              <a:rPr lang="es-SV" sz="4000" b="1" u="sng" dirty="0">
                <a:latin typeface="Calibri" panose="020F0502020204030204" pitchFamily="34" charset="0"/>
                <a:ea typeface="Calibri" panose="020F0502020204030204" pitchFamily="34" charset="0"/>
                <a:cs typeface="Calibri" panose="020F0502020204030204" pitchFamily="34" charset="0"/>
              </a:rPr>
              <a:t>de estudiantes</a:t>
            </a:r>
            <a:endParaRPr lang="es-SV" sz="4000" u="sng" dirty="0"/>
          </a:p>
        </p:txBody>
      </p:sp>
      <p:graphicFrame>
        <p:nvGraphicFramePr>
          <p:cNvPr id="11" name="Gráfico 10"/>
          <p:cNvGraphicFramePr/>
          <p:nvPr>
            <p:extLst>
              <p:ext uri="{D42A27DB-BD31-4B8C-83A1-F6EECF244321}">
                <p14:modId xmlns:p14="http://schemas.microsoft.com/office/powerpoint/2010/main" val="1475024158"/>
              </p:ext>
            </p:extLst>
          </p:nvPr>
        </p:nvGraphicFramePr>
        <p:xfrm>
          <a:off x="218317" y="1702603"/>
          <a:ext cx="6411083" cy="4652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508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9700" y="846386"/>
            <a:ext cx="2030299" cy="584775"/>
          </a:xfrm>
          <a:prstGeom prst="rect">
            <a:avLst/>
          </a:prstGeom>
        </p:spPr>
        <p:txBody>
          <a:bodyPr wrap="none">
            <a:spAutoFit/>
          </a:bodyPr>
          <a:lstStyle/>
          <a:p>
            <a:r>
              <a:rPr lang="es-SV" sz="3200" b="1" dirty="0" smtClean="0">
                <a:latin typeface="Calibri" panose="020F0502020204030204" pitchFamily="34" charset="0"/>
                <a:ea typeface="Calibri" panose="020F0502020204030204" pitchFamily="34" charset="0"/>
                <a:cs typeface="Times New Roman" panose="02020603050405020304" pitchFamily="18" charset="0"/>
              </a:rPr>
              <a:t>Graduados</a:t>
            </a:r>
            <a:endParaRPr lang="es-SV" sz="2800" dirty="0"/>
          </a:p>
        </p:txBody>
      </p:sp>
      <p:sp>
        <p:nvSpPr>
          <p:cNvPr id="6" name="Rectángulo 5"/>
          <p:cNvSpPr/>
          <p:nvPr/>
        </p:nvSpPr>
        <p:spPr>
          <a:xfrm>
            <a:off x="264821" y="4536086"/>
            <a:ext cx="5428391" cy="1938992"/>
          </a:xfrm>
          <a:prstGeom prst="rect">
            <a:avLst/>
          </a:prstGeom>
        </p:spPr>
        <p:txBody>
          <a:bodyPr wrap="square">
            <a:spAutoFit/>
          </a:bodyPr>
          <a:lstStyle/>
          <a:p>
            <a:pPr algn="just"/>
            <a:r>
              <a:rPr lang="es-SV" sz="2000" b="1" dirty="0" smtClean="0">
                <a:ea typeface="Calibri" panose="020F0502020204030204" pitchFamily="34" charset="0"/>
                <a:cs typeface="Times New Roman" panose="02020603050405020304" pitchFamily="18" charset="0"/>
              </a:rPr>
              <a:t>En abril de 2016, 86 fue </a:t>
            </a:r>
            <a:r>
              <a:rPr lang="es-SV" sz="2000" b="1" dirty="0">
                <a:ea typeface="Calibri" panose="020F0502020204030204" pitchFamily="34" charset="0"/>
                <a:cs typeface="Times New Roman" panose="02020603050405020304" pitchFamily="18" charset="0"/>
              </a:rPr>
              <a:t>el número de  jóvenes estudiantes que se graduaron en el período que se </a:t>
            </a:r>
            <a:r>
              <a:rPr lang="es-SV" sz="2000" b="1" dirty="0" smtClean="0">
                <a:ea typeface="Calibri" panose="020F0502020204030204" pitchFamily="34" charset="0"/>
                <a:cs typeface="Times New Roman" panose="02020603050405020304" pitchFamily="18" charset="0"/>
              </a:rPr>
              <a:t>informa. </a:t>
            </a:r>
            <a:r>
              <a:rPr lang="es-SV" sz="2000" b="1" dirty="0"/>
              <a:t>Siendo predominante la zona occidental con </a:t>
            </a:r>
            <a:r>
              <a:rPr lang="es-SV" sz="2000" b="1" dirty="0" smtClean="0"/>
              <a:t>47% </a:t>
            </a:r>
            <a:r>
              <a:rPr lang="es-SV" sz="2000" b="1" dirty="0"/>
              <a:t>de graduados, le sigue la zona central con un </a:t>
            </a:r>
            <a:r>
              <a:rPr lang="es-SV" sz="2000" b="1" dirty="0" smtClean="0"/>
              <a:t>37% </a:t>
            </a:r>
            <a:r>
              <a:rPr lang="es-SV" sz="2000" b="1" dirty="0"/>
              <a:t>y la zona oriental con </a:t>
            </a:r>
            <a:r>
              <a:rPr lang="es-SV" sz="2000" b="1" dirty="0" smtClean="0"/>
              <a:t>16%.</a:t>
            </a:r>
            <a:endParaRPr lang="es-SV" sz="2000" b="1" dirty="0"/>
          </a:p>
          <a:p>
            <a:pPr algn="just"/>
            <a:endParaRPr lang="es-SV" sz="2000" b="1"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1077" t="19277" r="13943" b="4233"/>
          <a:stretch/>
        </p:blipFill>
        <p:spPr>
          <a:xfrm>
            <a:off x="388178" y="1817559"/>
            <a:ext cx="5181675" cy="2718527"/>
          </a:xfrm>
          <a:prstGeom prst="rect">
            <a:avLst/>
          </a:prstGeom>
          <a:ln>
            <a:noFill/>
          </a:ln>
          <a:effectLst>
            <a:softEdge rad="112500"/>
          </a:effectLst>
        </p:spPr>
      </p:pic>
      <p:sp>
        <p:nvSpPr>
          <p:cNvPr id="7" name="Rectángulo 6"/>
          <p:cNvSpPr/>
          <p:nvPr/>
        </p:nvSpPr>
        <p:spPr>
          <a:xfrm>
            <a:off x="241177" y="0"/>
            <a:ext cx="5672707" cy="707886"/>
          </a:xfrm>
          <a:prstGeom prst="rect">
            <a:avLst/>
          </a:prstGeom>
        </p:spPr>
        <p:txBody>
          <a:bodyPr wrap="none">
            <a:spAutoFit/>
          </a:bodyPr>
          <a:lstStyle/>
          <a:p>
            <a:r>
              <a:rPr lang="es-SV" sz="4000" b="1" u="sng" dirty="0" smtClean="0">
                <a:latin typeface="Calibri" panose="020F0502020204030204" pitchFamily="34" charset="0"/>
                <a:ea typeface="Calibri" panose="020F0502020204030204" pitchFamily="34" charset="0"/>
                <a:cs typeface="Calibri" panose="020F0502020204030204" pitchFamily="34" charset="0"/>
              </a:rPr>
              <a:t>Formación </a:t>
            </a:r>
            <a:r>
              <a:rPr lang="es-SV" sz="4000" b="1" u="sng" dirty="0">
                <a:latin typeface="Calibri" panose="020F0502020204030204" pitchFamily="34" charset="0"/>
                <a:ea typeface="Calibri" panose="020F0502020204030204" pitchFamily="34" charset="0"/>
                <a:cs typeface="Calibri" panose="020F0502020204030204" pitchFamily="34" charset="0"/>
              </a:rPr>
              <a:t>de estudiantes</a:t>
            </a:r>
            <a:endParaRPr lang="es-SV" sz="4000" u="sng" dirty="0"/>
          </a:p>
        </p:txBody>
      </p:sp>
      <p:graphicFrame>
        <p:nvGraphicFramePr>
          <p:cNvPr id="19" name="Gráfico 18"/>
          <p:cNvGraphicFramePr/>
          <p:nvPr>
            <p:extLst>
              <p:ext uri="{D42A27DB-BD31-4B8C-83A1-F6EECF244321}">
                <p14:modId xmlns:p14="http://schemas.microsoft.com/office/powerpoint/2010/main" val="3004518633"/>
              </p:ext>
            </p:extLst>
          </p:nvPr>
        </p:nvGraphicFramePr>
        <p:xfrm>
          <a:off x="6069330" y="2011680"/>
          <a:ext cx="5717165" cy="3886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15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1833" y="337495"/>
            <a:ext cx="1985031" cy="707886"/>
          </a:xfrm>
          <a:prstGeom prst="rect">
            <a:avLst/>
          </a:prstGeom>
        </p:spPr>
        <p:txBody>
          <a:bodyPr wrap="none">
            <a:spAutoFit/>
          </a:bodyPr>
          <a:lstStyle/>
          <a:p>
            <a:r>
              <a:rPr lang="es-SV" sz="4000" b="1" u="sng" dirty="0" smtClean="0">
                <a:latin typeface="Calibri" panose="020F0502020204030204" pitchFamily="34" charset="0"/>
                <a:ea typeface="Calibri" panose="020F0502020204030204" pitchFamily="34" charset="0"/>
                <a:cs typeface="Calibri" panose="020F0502020204030204" pitchFamily="34" charset="0"/>
              </a:rPr>
              <a:t>Becarios</a:t>
            </a:r>
            <a:endParaRPr lang="es-SV" sz="4000" u="sng" dirty="0"/>
          </a:p>
        </p:txBody>
      </p:sp>
      <p:sp>
        <p:nvSpPr>
          <p:cNvPr id="7" name="Rectángulo 6"/>
          <p:cNvSpPr/>
          <p:nvPr/>
        </p:nvSpPr>
        <p:spPr>
          <a:xfrm>
            <a:off x="5972733" y="2004988"/>
            <a:ext cx="5365827" cy="2215991"/>
          </a:xfrm>
          <a:prstGeom prst="rect">
            <a:avLst/>
          </a:prstGeom>
        </p:spPr>
        <p:txBody>
          <a:bodyPr wrap="square">
            <a:spAutoFit/>
          </a:bodyPr>
          <a:lstStyle/>
          <a:p>
            <a:pPr marL="678180" algn="just">
              <a:lnSpc>
                <a:spcPct val="115000"/>
              </a:lnSpc>
              <a:spcAft>
                <a:spcPts val="1000"/>
              </a:spcAft>
            </a:pPr>
            <a:r>
              <a:rPr lang="es-SV" sz="2400" dirty="0" smtClean="0">
                <a:latin typeface="Calibri" panose="020F0502020204030204" pitchFamily="34" charset="0"/>
                <a:ea typeface="Calibri" panose="020F0502020204030204" pitchFamily="34" charset="0"/>
                <a:cs typeface="Calibri" panose="020F0502020204030204" pitchFamily="34" charset="0"/>
              </a:rPr>
              <a:t>Período de 2015: La </a:t>
            </a:r>
            <a:r>
              <a:rPr lang="es-SV" sz="2400" dirty="0">
                <a:latin typeface="Calibri" panose="020F0502020204030204" pitchFamily="34" charset="0"/>
                <a:ea typeface="Calibri" panose="020F0502020204030204" pitchFamily="34" charset="0"/>
                <a:cs typeface="Calibri" panose="020F0502020204030204" pitchFamily="34" charset="0"/>
              </a:rPr>
              <a:t>población de estudiantes que ha sido beneficiada con beca completa en este período de tiempo representa el </a:t>
            </a:r>
            <a:r>
              <a:rPr lang="es-SV" sz="2400" dirty="0" smtClean="0">
                <a:latin typeface="Calibri" panose="020F0502020204030204" pitchFamily="34" charset="0"/>
                <a:ea typeface="Calibri" panose="020F0502020204030204" pitchFamily="34" charset="0"/>
                <a:cs typeface="Calibri" panose="020F0502020204030204" pitchFamily="34" charset="0"/>
              </a:rPr>
              <a:t>91% </a:t>
            </a:r>
            <a:r>
              <a:rPr lang="es-SV" sz="2400" dirty="0">
                <a:latin typeface="Calibri" panose="020F0502020204030204" pitchFamily="34" charset="0"/>
                <a:ea typeface="Calibri" panose="020F0502020204030204" pitchFamily="34" charset="0"/>
                <a:cs typeface="Calibri" panose="020F0502020204030204" pitchFamily="34" charset="0"/>
              </a:rPr>
              <a:t>de la </a:t>
            </a:r>
            <a:r>
              <a:rPr lang="es-SV" sz="2400" dirty="0" smtClean="0">
                <a:latin typeface="Calibri" panose="020F0502020204030204" pitchFamily="34" charset="0"/>
                <a:ea typeface="Calibri" panose="020F0502020204030204" pitchFamily="34" charset="0"/>
                <a:cs typeface="Calibri" panose="020F0502020204030204" pitchFamily="34" charset="0"/>
              </a:rPr>
              <a:t>población</a:t>
            </a:r>
            <a:r>
              <a:rPr lang="es-SV" sz="2400" dirty="0">
                <a:latin typeface="Calibri" panose="020F0502020204030204" pitchFamily="34" charset="0"/>
                <a:ea typeface="Calibri" panose="020F0502020204030204" pitchFamily="34" charset="0"/>
                <a:cs typeface="Calibri" panose="020F0502020204030204" pitchFamily="34" charset="0"/>
              </a:rPr>
              <a:t>.</a:t>
            </a:r>
            <a:endParaRPr lang="es-SV"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6658533" y="4351998"/>
            <a:ext cx="5034357" cy="1569660"/>
          </a:xfrm>
          <a:prstGeom prst="rect">
            <a:avLst/>
          </a:prstGeom>
        </p:spPr>
        <p:txBody>
          <a:bodyPr wrap="square">
            <a:spAutoFit/>
          </a:bodyPr>
          <a:lstStyle/>
          <a:p>
            <a:pPr algn="just"/>
            <a:r>
              <a:rPr lang="es-SV" sz="2400" dirty="0">
                <a:latin typeface="Calibri" panose="020F0502020204030204" pitchFamily="34" charset="0"/>
                <a:ea typeface="Calibri" panose="020F0502020204030204" pitchFamily="34" charset="0"/>
                <a:cs typeface="Calibri" panose="020F0502020204030204" pitchFamily="34" charset="0"/>
              </a:rPr>
              <a:t>Período de </a:t>
            </a:r>
            <a:r>
              <a:rPr lang="es-SV" sz="2400" dirty="0" smtClean="0">
                <a:latin typeface="Calibri" panose="020F0502020204030204" pitchFamily="34" charset="0"/>
                <a:ea typeface="Calibri" panose="020F0502020204030204" pitchFamily="34" charset="0"/>
                <a:cs typeface="Calibri" panose="020F0502020204030204" pitchFamily="34" charset="0"/>
              </a:rPr>
              <a:t>2016: </a:t>
            </a:r>
            <a:r>
              <a:rPr lang="es-SV" sz="2400" dirty="0">
                <a:latin typeface="Calibri" panose="020F0502020204030204" pitchFamily="34" charset="0"/>
                <a:ea typeface="Calibri" panose="020F0502020204030204" pitchFamily="34" charset="0"/>
                <a:cs typeface="Calibri" panose="020F0502020204030204" pitchFamily="34" charset="0"/>
              </a:rPr>
              <a:t>El </a:t>
            </a:r>
            <a:r>
              <a:rPr lang="es-SV" sz="2400" dirty="0" smtClean="0">
                <a:latin typeface="Calibri" panose="020F0502020204030204" pitchFamily="34" charset="0"/>
                <a:ea typeface="Calibri" panose="020F0502020204030204" pitchFamily="34" charset="0"/>
                <a:cs typeface="Calibri" panose="020F0502020204030204" pitchFamily="34" charset="0"/>
              </a:rPr>
              <a:t>90% </a:t>
            </a:r>
            <a:r>
              <a:rPr lang="es-SV" sz="2400" dirty="0">
                <a:latin typeface="Calibri" panose="020F0502020204030204" pitchFamily="34" charset="0"/>
                <a:ea typeface="Calibri" panose="020F0502020204030204" pitchFamily="34" charset="0"/>
                <a:cs typeface="Calibri" panose="020F0502020204030204" pitchFamily="34" charset="0"/>
              </a:rPr>
              <a:t>de la población estudiantil está siendo en la actualidad beneficiada con beca </a:t>
            </a:r>
            <a:r>
              <a:rPr lang="es-SV" sz="2400" dirty="0" smtClean="0">
                <a:latin typeface="Calibri" panose="020F0502020204030204" pitchFamily="34" charset="0"/>
                <a:ea typeface="Calibri" panose="020F0502020204030204" pitchFamily="34" charset="0"/>
                <a:cs typeface="Calibri" panose="020F0502020204030204" pitchFamily="34" charset="0"/>
              </a:rPr>
              <a:t>completa.</a:t>
            </a:r>
            <a:endParaRPr lang="es-SV" sz="2400" dirty="0">
              <a:latin typeface="Calibri" panose="020F0502020204030204" pitchFamily="34" charset="0"/>
            </a:endParaRPr>
          </a:p>
        </p:txBody>
      </p:sp>
      <p:graphicFrame>
        <p:nvGraphicFramePr>
          <p:cNvPr id="11" name="Gráfico 10"/>
          <p:cNvGraphicFramePr/>
          <p:nvPr>
            <p:extLst>
              <p:ext uri="{D42A27DB-BD31-4B8C-83A1-F6EECF244321}">
                <p14:modId xmlns:p14="http://schemas.microsoft.com/office/powerpoint/2010/main" val="1261168421"/>
              </p:ext>
            </p:extLst>
          </p:nvPr>
        </p:nvGraphicFramePr>
        <p:xfrm>
          <a:off x="494147" y="2004988"/>
          <a:ext cx="5860932" cy="4047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4852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3532" y="293408"/>
            <a:ext cx="4195572" cy="584775"/>
          </a:xfrm>
          <a:prstGeom prst="rect">
            <a:avLst/>
          </a:prstGeom>
        </p:spPr>
        <p:txBody>
          <a:bodyPr wrap="none">
            <a:spAutoFit/>
          </a:bodyPr>
          <a:lstStyle/>
          <a:p>
            <a:pPr algn="ctr"/>
            <a:r>
              <a:rPr lang="es-SV" sz="3200" b="1" u="sng" dirty="0" smtClean="0">
                <a:latin typeface="Calibri" panose="020F0502020204030204" pitchFamily="34" charset="0"/>
                <a:ea typeface="Calibri" panose="020F0502020204030204" pitchFamily="34" charset="0"/>
                <a:cs typeface="Times New Roman" panose="02020603050405020304" pitchFamily="18" charset="0"/>
              </a:rPr>
              <a:t>Cartera de Cooperantes</a:t>
            </a:r>
            <a:endParaRPr lang="es-SV" sz="3200" u="sng" dirty="0"/>
          </a:p>
        </p:txBody>
      </p:sp>
      <p:graphicFrame>
        <p:nvGraphicFramePr>
          <p:cNvPr id="3" name="Tabla 2"/>
          <p:cNvGraphicFramePr>
            <a:graphicFrameLocks noGrp="1"/>
          </p:cNvGraphicFramePr>
          <p:nvPr>
            <p:extLst>
              <p:ext uri="{D42A27DB-BD31-4B8C-83A1-F6EECF244321}">
                <p14:modId xmlns:p14="http://schemas.microsoft.com/office/powerpoint/2010/main" val="4162203791"/>
              </p:ext>
            </p:extLst>
          </p:nvPr>
        </p:nvGraphicFramePr>
        <p:xfrm>
          <a:off x="381892" y="1918970"/>
          <a:ext cx="5881748" cy="3946147"/>
        </p:xfrm>
        <a:graphic>
          <a:graphicData uri="http://schemas.openxmlformats.org/drawingml/2006/table">
            <a:tbl>
              <a:tblPr firstRow="1" firstCol="1" bandRow="1">
                <a:tableStyleId>{2A488322-F2BA-4B5B-9748-0D474271808F}</a:tableStyleId>
              </a:tblPr>
              <a:tblGrid>
                <a:gridCol w="519833"/>
                <a:gridCol w="3864585"/>
                <a:gridCol w="742950"/>
                <a:gridCol w="754380"/>
              </a:tblGrid>
              <a:tr h="166370">
                <a:tc>
                  <a:txBody>
                    <a:bodyPr/>
                    <a:lstStyle/>
                    <a:p>
                      <a:pPr algn="ctr">
                        <a:lnSpc>
                          <a:spcPct val="107000"/>
                        </a:lnSpc>
                        <a:spcAft>
                          <a:spcPts val="0"/>
                        </a:spcAft>
                      </a:pPr>
                      <a:r>
                        <a:rPr lang="es-SV" sz="1800" b="1" dirty="0">
                          <a:solidFill>
                            <a:schemeClr val="tx1"/>
                          </a:solidFill>
                          <a:effectLst/>
                        </a:rPr>
                        <a:t>N.</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COOPERANTE</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2015</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2016</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6845">
                <a:tc>
                  <a:txBody>
                    <a:bodyPr/>
                    <a:lstStyle/>
                    <a:p>
                      <a:pPr algn="ctr">
                        <a:lnSpc>
                          <a:spcPct val="107000"/>
                        </a:lnSpc>
                        <a:spcAft>
                          <a:spcPts val="0"/>
                        </a:spcAft>
                      </a:pPr>
                      <a:r>
                        <a:rPr lang="es-SV" sz="1800" b="1">
                          <a:solidFill>
                            <a:schemeClr val="tx1"/>
                          </a:solidFill>
                          <a:effectLst/>
                        </a:rPr>
                        <a:t>1</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SV" sz="1800" b="1" dirty="0">
                          <a:solidFill>
                            <a:schemeClr val="tx1"/>
                          </a:solidFill>
                          <a:effectLst/>
                        </a:rPr>
                        <a:t>ALCALDÍA DE </a:t>
                      </a:r>
                      <a:r>
                        <a:rPr lang="es-SV" sz="1800" b="1" dirty="0" smtClean="0">
                          <a:solidFill>
                            <a:schemeClr val="tx1"/>
                          </a:solidFill>
                          <a:effectLst/>
                        </a:rPr>
                        <a:t>ATIQUIZAYA</a:t>
                      </a:r>
                    </a:p>
                    <a:p>
                      <a:pPr algn="l">
                        <a:lnSpc>
                          <a:spcPct val="107000"/>
                        </a:lnSpc>
                        <a:spcAft>
                          <a:spcPts val="0"/>
                        </a:spcAft>
                      </a:pP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4</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 </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6845">
                <a:tc>
                  <a:txBody>
                    <a:bodyPr/>
                    <a:lstStyle/>
                    <a:p>
                      <a:pPr algn="ctr">
                        <a:lnSpc>
                          <a:spcPct val="107000"/>
                        </a:lnSpc>
                        <a:spcAft>
                          <a:spcPts val="0"/>
                        </a:spcAft>
                      </a:pPr>
                      <a:r>
                        <a:rPr lang="es-SV" sz="1800" b="1">
                          <a:solidFill>
                            <a:schemeClr val="tx1"/>
                          </a:solidFill>
                          <a:effectLst/>
                        </a:rPr>
                        <a:t>2</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SV" sz="1800" b="1" dirty="0" smtClean="0">
                          <a:solidFill>
                            <a:schemeClr val="tx1"/>
                          </a:solidFill>
                          <a:effectLst/>
                        </a:rPr>
                        <a:t>ENA</a:t>
                      </a:r>
                    </a:p>
                    <a:p>
                      <a:pPr algn="l">
                        <a:lnSpc>
                          <a:spcPct val="107000"/>
                        </a:lnSpc>
                        <a:spcAft>
                          <a:spcPts val="0"/>
                        </a:spcAft>
                      </a:pP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 </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5209">
                <a:tc>
                  <a:txBody>
                    <a:bodyPr/>
                    <a:lstStyle/>
                    <a:p>
                      <a:pPr algn="ctr">
                        <a:lnSpc>
                          <a:spcPct val="107000"/>
                        </a:lnSpc>
                        <a:spcAft>
                          <a:spcPts val="0"/>
                        </a:spcAft>
                      </a:pPr>
                      <a:r>
                        <a:rPr lang="es-SV" sz="1800" b="1">
                          <a:solidFill>
                            <a:schemeClr val="tx1"/>
                          </a:solidFill>
                          <a:effectLst/>
                        </a:rPr>
                        <a:t>3</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SV" sz="1800" b="1" dirty="0" smtClean="0">
                          <a:solidFill>
                            <a:schemeClr val="tx1"/>
                          </a:solidFill>
                          <a:effectLst/>
                        </a:rPr>
                        <a:t>INSAFORP</a:t>
                      </a:r>
                    </a:p>
                    <a:p>
                      <a:pPr algn="l">
                        <a:lnSpc>
                          <a:spcPct val="107000"/>
                        </a:lnSpc>
                        <a:spcAft>
                          <a:spcPts val="0"/>
                        </a:spcAft>
                      </a:pP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225</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224</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6845">
                <a:tc>
                  <a:txBody>
                    <a:bodyPr/>
                    <a:lstStyle/>
                    <a:p>
                      <a:pPr algn="ctr">
                        <a:lnSpc>
                          <a:spcPct val="107000"/>
                        </a:lnSpc>
                        <a:spcAft>
                          <a:spcPts val="0"/>
                        </a:spcAft>
                      </a:pPr>
                      <a:r>
                        <a:rPr lang="es-SV" sz="1800" b="1">
                          <a:solidFill>
                            <a:schemeClr val="tx1"/>
                          </a:solidFill>
                          <a:effectLst/>
                        </a:rPr>
                        <a:t>4</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SV" sz="1800" b="1" dirty="0">
                          <a:solidFill>
                            <a:schemeClr val="tx1"/>
                          </a:solidFill>
                          <a:effectLst/>
                        </a:rPr>
                        <a:t>BANCO DE FOMENTO </a:t>
                      </a:r>
                      <a:r>
                        <a:rPr lang="es-SV" sz="1800" b="1" dirty="0" smtClean="0">
                          <a:solidFill>
                            <a:schemeClr val="tx1"/>
                          </a:solidFill>
                          <a:effectLst/>
                        </a:rPr>
                        <a:t>AGROPECUARIO</a:t>
                      </a:r>
                    </a:p>
                    <a:p>
                      <a:pPr algn="l">
                        <a:lnSpc>
                          <a:spcPct val="107000"/>
                        </a:lnSpc>
                        <a:spcAft>
                          <a:spcPts val="0"/>
                        </a:spcAft>
                      </a:pP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5</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5</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6845">
                <a:tc>
                  <a:txBody>
                    <a:bodyPr/>
                    <a:lstStyle/>
                    <a:p>
                      <a:pPr algn="ctr">
                        <a:lnSpc>
                          <a:spcPct val="107000"/>
                        </a:lnSpc>
                        <a:spcAft>
                          <a:spcPts val="0"/>
                        </a:spcAft>
                      </a:pPr>
                      <a:r>
                        <a:rPr lang="es-SV" sz="1800" b="1">
                          <a:solidFill>
                            <a:schemeClr val="tx1"/>
                          </a:solidFill>
                          <a:effectLst/>
                        </a:rPr>
                        <a:t>5</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SV" sz="1800" b="1" dirty="0">
                          <a:solidFill>
                            <a:schemeClr val="tx1"/>
                          </a:solidFill>
                          <a:effectLst/>
                        </a:rPr>
                        <a:t>PROGRAMA AMANECER </a:t>
                      </a:r>
                      <a:r>
                        <a:rPr lang="es-SV" sz="1800" b="1" dirty="0" smtClean="0">
                          <a:solidFill>
                            <a:schemeClr val="tx1"/>
                          </a:solidFill>
                          <a:effectLst/>
                        </a:rPr>
                        <a:t>RURAL</a:t>
                      </a:r>
                    </a:p>
                    <a:p>
                      <a:pPr algn="l">
                        <a:lnSpc>
                          <a:spcPct val="107000"/>
                        </a:lnSpc>
                        <a:spcAft>
                          <a:spcPts val="0"/>
                        </a:spcAft>
                      </a:pP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25</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45</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6370">
                <a:tc>
                  <a:txBody>
                    <a:bodyPr/>
                    <a:lstStyle/>
                    <a:p>
                      <a:pPr algn="ctr">
                        <a:lnSpc>
                          <a:spcPct val="107000"/>
                        </a:lnSpc>
                        <a:spcAft>
                          <a:spcPts val="0"/>
                        </a:spcAft>
                      </a:pPr>
                      <a:r>
                        <a:rPr lang="es-SV" sz="1800" b="1">
                          <a:solidFill>
                            <a:schemeClr val="tx1"/>
                          </a:solidFill>
                          <a:effectLst/>
                        </a:rPr>
                        <a:t>6</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SV" sz="1800" b="1" dirty="0">
                          <a:solidFill>
                            <a:schemeClr val="tx1"/>
                          </a:solidFill>
                          <a:effectLst/>
                        </a:rPr>
                        <a:t>FUNDACIÓN GLORIA DE </a:t>
                      </a:r>
                      <a:r>
                        <a:rPr lang="es-SV" sz="1800" b="1" dirty="0" smtClean="0">
                          <a:solidFill>
                            <a:schemeClr val="tx1"/>
                          </a:solidFill>
                          <a:effectLst/>
                        </a:rPr>
                        <a:t>KRIETE</a:t>
                      </a:r>
                    </a:p>
                    <a:p>
                      <a:pPr algn="l">
                        <a:lnSpc>
                          <a:spcPct val="107000"/>
                        </a:lnSpc>
                        <a:spcAft>
                          <a:spcPts val="0"/>
                        </a:spcAft>
                      </a:pP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a:solidFill>
                            <a:schemeClr val="tx1"/>
                          </a:solidFill>
                          <a:effectLst/>
                        </a:rPr>
                        <a:t>10</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800" b="1" dirty="0">
                          <a:solidFill>
                            <a:schemeClr val="tx1"/>
                          </a:solidFill>
                          <a:effectLst/>
                        </a:rPr>
                        <a:t>16</a:t>
                      </a:r>
                      <a:endParaRPr lang="es-419"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6370">
                <a:tc gridSpan="2">
                  <a:txBody>
                    <a:bodyPr/>
                    <a:lstStyle/>
                    <a:p>
                      <a:pPr algn="r">
                        <a:lnSpc>
                          <a:spcPct val="107000"/>
                        </a:lnSpc>
                        <a:spcAft>
                          <a:spcPts val="0"/>
                        </a:spcAft>
                      </a:pPr>
                      <a:r>
                        <a:rPr lang="es-SV" sz="1800" b="1">
                          <a:solidFill>
                            <a:schemeClr val="tx1"/>
                          </a:solidFill>
                          <a:effectLst/>
                        </a:rPr>
                        <a:t>TOTAL</a:t>
                      </a:r>
                      <a:endParaRPr lang="es-419"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a:txBody>
                    <a:bodyPr/>
                    <a:lstStyle/>
                    <a:p>
                      <a:pPr algn="ctr">
                        <a:lnSpc>
                          <a:spcPct val="107000"/>
                        </a:lnSpc>
                        <a:spcAft>
                          <a:spcPts val="0"/>
                        </a:spcAft>
                      </a:pPr>
                      <a:r>
                        <a:rPr lang="es-SV" sz="2000" b="1" dirty="0">
                          <a:solidFill>
                            <a:schemeClr val="tx1"/>
                          </a:solidFill>
                          <a:effectLst/>
                        </a:rPr>
                        <a:t>269</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2000" b="1" dirty="0">
                          <a:solidFill>
                            <a:schemeClr val="tx1"/>
                          </a:solidFill>
                          <a:effectLst/>
                        </a:rPr>
                        <a:t>291</a:t>
                      </a:r>
                      <a:endParaRPr lang="es-419"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6545580" y="1918970"/>
            <a:ext cx="5284470" cy="2554545"/>
          </a:xfrm>
          <a:prstGeom prst="rect">
            <a:avLst/>
          </a:prstGeom>
        </p:spPr>
        <p:txBody>
          <a:bodyPr wrap="square">
            <a:spAutoFit/>
          </a:bodyPr>
          <a:lstStyle/>
          <a:p>
            <a:pPr algn="just"/>
            <a:r>
              <a:rPr lang="es-E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Para el año 2016 se han aumentado el número de becas de las instituciones patrocinadoras para ampliar oportunidades educativas para jóvenes de escasos recursos económicos que desean estudiar en la ENA y coronar sus estudios como agrónomos tal es el caso del Programa Amanecer Rural y la Fundación Gloria de </a:t>
            </a:r>
            <a:r>
              <a:rPr lang="es-ES" sz="2000" b="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Kriete</a:t>
            </a:r>
            <a:r>
              <a:rPr lang="es-ES" sz="2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s-419" sz="2000" b="1" dirty="0"/>
          </a:p>
        </p:txBody>
      </p:sp>
      <p:sp>
        <p:nvSpPr>
          <p:cNvPr id="8" name="Rectángulo 7"/>
          <p:cNvSpPr/>
          <p:nvPr/>
        </p:nvSpPr>
        <p:spPr>
          <a:xfrm>
            <a:off x="2105374" y="1017814"/>
            <a:ext cx="3234283" cy="461665"/>
          </a:xfrm>
          <a:prstGeom prst="rect">
            <a:avLst/>
          </a:prstGeom>
        </p:spPr>
        <p:txBody>
          <a:bodyPr wrap="none">
            <a:spAutoFit/>
          </a:bodyPr>
          <a:lstStyle/>
          <a:p>
            <a:r>
              <a:rPr lang="es-E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Junio 2015 a mayo 2016</a:t>
            </a:r>
            <a:endParaRPr lang="es-419" sz="2400" b="1" dirty="0"/>
          </a:p>
        </p:txBody>
      </p:sp>
    </p:spTree>
    <p:extLst>
      <p:ext uri="{BB962C8B-B14F-4D97-AF65-F5344CB8AC3E}">
        <p14:creationId xmlns:p14="http://schemas.microsoft.com/office/powerpoint/2010/main" val="1283194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Sala de juntas (ion)</Template>
  <TotalTime>1724</TotalTime>
  <Words>2357</Words>
  <Application>Microsoft Office PowerPoint</Application>
  <PresentationFormat>Panorámica</PresentationFormat>
  <Paragraphs>501</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29</vt:i4>
      </vt:variant>
    </vt:vector>
  </HeadingPairs>
  <TitlesOfParts>
    <vt:vector size="36" baseType="lpstr">
      <vt:lpstr>Arial</vt:lpstr>
      <vt:lpstr>Calibri</vt:lpstr>
      <vt:lpstr>Calibri Light</vt:lpstr>
      <vt:lpstr>Times New Roman</vt:lpstr>
      <vt:lpstr>Wingdings 2</vt:lpstr>
      <vt:lpstr>HDOfficeLightV0</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Lopez</dc:creator>
  <cp:lastModifiedBy>ltorres</cp:lastModifiedBy>
  <cp:revision>170</cp:revision>
  <dcterms:created xsi:type="dcterms:W3CDTF">2015-08-26T02:22:45Z</dcterms:created>
  <dcterms:modified xsi:type="dcterms:W3CDTF">2016-09-22T23:47:43Z</dcterms:modified>
</cp:coreProperties>
</file>