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9" r:id="rId2"/>
    <p:sldId id="270" r:id="rId3"/>
    <p:sldId id="271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73" d="100"/>
          <a:sy n="73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23/07/2020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1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38486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378044"/>
            <a:chOff x="1769916" y="2173878"/>
            <a:chExt cx="6687680" cy="3699430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s-SV" sz="900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s-SV" sz="900" dirty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Comité Consultivo de Becas de Educación Superior</a:t>
                    </a:r>
                    <a:endParaRPr lang="es-ES" sz="9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s-SV" sz="900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s-SV" sz="900" dirty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Comité Consultivo de Desarrollo </a:t>
                    </a:r>
                    <a:r>
                      <a:rPr lang="es-SV" sz="900" dirty="0" smtClean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Artesanal y apoyo a la MYPE</a:t>
                    </a:r>
                    <a:endParaRPr lang="es-ES" sz="9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lvl="0" algn="ctr"/>
                    <a:r>
                      <a:rPr lang="es-SV" sz="900" dirty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Comité Consultivo </a:t>
                    </a:r>
                    <a:r>
                      <a:rPr lang="es-SV" sz="900" dirty="0" smtClean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de Emprendimiento Artístico y Cultural</a:t>
                    </a:r>
                    <a:endParaRPr lang="es-SV" sz="900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lvl="0" algn="ctr"/>
                    <a:r>
                      <a:rPr lang="es-SV" sz="1000" dirty="0" smtClean="0">
                        <a:solidFill>
                          <a:schemeClr val="tx1"/>
                        </a:solidFill>
                      </a:rPr>
                      <a:t>Auditora Externa</a:t>
                    </a:r>
                    <a:endParaRPr lang="es-SV" sz="900" dirty="0" smtClean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s-SV" sz="9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rPr>
                    <a:t>Comité Consultivo Desarrollo </a:t>
                  </a:r>
                  <a:r>
                    <a:rPr lang="es-SV" sz="900" dirty="0" smtClean="0">
                      <a:solidFill>
                        <a:schemeClr val="tx1"/>
                      </a:solidFill>
                      <a:latin typeface="Arial" charset="0"/>
                      <a:cs typeface="Arial" charset="0"/>
                    </a:rPr>
                    <a:t>Comunal y Prevención de Violencia</a:t>
                  </a:r>
                  <a:endParaRPr lang="es-ES" sz="900" dirty="0">
                    <a:solidFill>
                      <a:schemeClr val="tx1"/>
                    </a:solidFill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s-SV" sz="9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rPr>
                    <a:t>Comité Consultivo de Alimentación Escolar</a:t>
                  </a:r>
                  <a:endParaRPr lang="es-ES" sz="900" dirty="0">
                    <a:solidFill>
                      <a:schemeClr val="tx1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99430"/>
              <a:chOff x="1769916" y="2173878"/>
              <a:chExt cx="6687680" cy="3699430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99430"/>
                <a:chOff x="1053042" y="1069481"/>
                <a:chExt cx="7658003" cy="4236184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lvl="0" algn="ctr"/>
                      <a:r>
                        <a:rPr lang="es-SV" sz="1000" dirty="0" smtClean="0">
                          <a:solidFill>
                            <a:schemeClr val="tx1"/>
                          </a:solidFill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748669"/>
                  <a:chOff x="1053042" y="3917098"/>
                  <a:chExt cx="3458375" cy="1748669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s-SV" sz="900" dirty="0" smtClean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UACI-FANTEL</a:t>
                    </a:r>
                    <a:endParaRPr lang="es-SV" sz="9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 flipH="1">
                    <a:off x="1552898" y="4200377"/>
                    <a:ext cx="35929" cy="146539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s-SV" sz="800" dirty="0" smtClean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Áreas de Inversión</a:t>
                    </a:r>
                    <a:endParaRPr lang="es-ES" sz="8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lvl="0" algn="ctr"/>
                    <a:r>
                      <a:rPr lang="es-SV" sz="900" dirty="0" smtClean="0">
                        <a:solidFill>
                          <a:schemeClr val="tx1"/>
                        </a:solidFill>
                      </a:rPr>
                      <a:t>UACI CONAMYPE</a:t>
                    </a:r>
                    <a:endParaRPr lang="es-SV" sz="900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s-SV" sz="800" dirty="0" smtClean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Coordinación Administrativa Financiera</a:t>
                    </a:r>
                    <a:endParaRPr lang="es-ES" sz="8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lvl="0" algn="ctr"/>
                    <a:r>
                      <a:rPr lang="es-SV" sz="900" dirty="0" smtClean="0">
                        <a:solidFill>
                          <a:schemeClr val="tx1"/>
                        </a:solidFill>
                      </a:rPr>
                      <a:t>Tesorería</a:t>
                    </a:r>
                    <a:endParaRPr lang="es-SV" sz="900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lvl="0" algn="ctr"/>
                    <a:r>
                      <a:rPr lang="es-SV" sz="900" dirty="0" smtClean="0">
                        <a:solidFill>
                          <a:schemeClr val="tx1"/>
                        </a:solidFill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s-SV" sz="9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rPr>
                    <a:t>Comité Consultivo Desarrollo Productivo y Protección Forestal</a:t>
                  </a:r>
                  <a:endParaRPr lang="es-ES" sz="900" dirty="0">
                    <a:solidFill>
                      <a:schemeClr val="tx1"/>
                    </a:solidFill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>
                <a:solidFill>
                  <a:schemeClr val="tx1"/>
                </a:solidFill>
                <a:latin typeface="Arial" charset="0"/>
                <a:cs typeface="Arial" charset="0"/>
              </a:rPr>
              <a:t>Comité Consultivo Promoción de Empleo</a:t>
            </a:r>
            <a:endParaRPr lang="es-SV" sz="900" dirty="0" smtClean="0">
              <a:solidFill>
                <a:schemeClr val="tx1"/>
              </a:solidFill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1000" dirty="0" smtClean="0">
                <a:solidFill>
                  <a:schemeClr val="tx1"/>
                </a:solidFill>
              </a:rPr>
              <a:t> </a:t>
            </a:r>
            <a:r>
              <a:rPr lang="es-SV" sz="900" dirty="0" smtClean="0">
                <a:solidFill>
                  <a:schemeClr val="tx1"/>
                </a:solidFill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</a:rPr>
              <a:t>UACI MAG</a:t>
            </a:r>
            <a:endParaRPr lang="es-SV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</a:rPr>
              <a:t>UACI CENTA</a:t>
            </a:r>
            <a:endParaRPr lang="es-SV" sz="9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1000" dirty="0">
                <a:solidFill>
                  <a:schemeClr val="tx1"/>
                </a:solidFill>
              </a:rPr>
              <a:t>UACI SETEPLAN</a:t>
            </a:r>
            <a:endParaRPr lang="es-SV" dirty="0">
              <a:solidFill>
                <a:schemeClr val="tx1"/>
              </a:solidFill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</a:rPr>
              <a:t>UACI INDES</a:t>
            </a:r>
            <a:endParaRPr lang="es-SV" sz="9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8 Rectángulo"/>
          <p:cNvSpPr/>
          <p:nvPr/>
        </p:nvSpPr>
        <p:spPr>
          <a:xfrm>
            <a:off x="580708" y="5371682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</a:rPr>
              <a:t>UACI ANDA</a:t>
            </a:r>
            <a:endParaRPr lang="es-SV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0" name="8 Rectángulo"/>
          <p:cNvSpPr/>
          <p:nvPr/>
        </p:nvSpPr>
        <p:spPr>
          <a:xfrm>
            <a:off x="1924194" y="5372666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  <a:latin typeface="+mj-lt"/>
              </a:rPr>
              <a:t>UACI ENA</a:t>
            </a:r>
            <a:endParaRPr lang="es-SV" sz="9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47108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</a:rPr>
              <a:t>UACI FISDL</a:t>
            </a:r>
            <a:endParaRPr lang="es-SV" sz="9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Desarrollo Comunal y Prevención de Violencia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Programa de Becas de Educación Superior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Desarrollo Artesanal y Apoyo a la MYPE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Emprendimiento Artístico y Cultural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Promoción de Empleo a través de la inversión extranjera, las exportaciones y el turismo.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Alimentación Escolar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>
                <a:solidFill>
                  <a:schemeClr val="tx1"/>
                </a:solidFill>
              </a:rPr>
              <a:t>UACI </a:t>
            </a:r>
            <a:r>
              <a:rPr lang="es-SV" sz="900" dirty="0" smtClean="0">
                <a:solidFill>
                  <a:schemeClr val="tx1"/>
                </a:solidFill>
              </a:rPr>
              <a:t>MINED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Desarrollo Productivo y Protección Forestal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98" name="19 Conector recto"/>
          <p:cNvCxnSpPr>
            <a:stCxn id="76" idx="3"/>
            <a:endCxn id="102" idx="1"/>
          </p:cNvCxnSpPr>
          <p:nvPr/>
        </p:nvCxnSpPr>
        <p:spPr>
          <a:xfrm>
            <a:off x="1627403" y="5764289"/>
            <a:ext cx="304455" cy="837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8 Rectángulo"/>
          <p:cNvSpPr/>
          <p:nvPr/>
        </p:nvSpPr>
        <p:spPr>
          <a:xfrm>
            <a:off x="1931858" y="5668046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  <a:latin typeface="+mj-lt"/>
              </a:rPr>
              <a:t>UCI PROESA</a:t>
            </a:r>
            <a:endParaRPr lang="es-SV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493795" y="6309320"/>
            <a:ext cx="1499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Octubre 2017</a:t>
            </a:r>
            <a:endParaRPr lang="es-SV" dirty="0"/>
          </a:p>
        </p:txBody>
      </p:sp>
      <p:sp>
        <p:nvSpPr>
          <p:cNvPr id="76" name="8 Rectángulo"/>
          <p:cNvSpPr/>
          <p:nvPr/>
        </p:nvSpPr>
        <p:spPr>
          <a:xfrm>
            <a:off x="570309" y="565918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</a:rPr>
              <a:t>UACI SECULTURA</a:t>
            </a:r>
            <a:endParaRPr lang="es-SV" sz="9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77" name="19 Conector recto"/>
          <p:cNvCxnSpPr>
            <a:endCxn id="78" idx="1"/>
          </p:cNvCxnSpPr>
          <p:nvPr/>
        </p:nvCxnSpPr>
        <p:spPr>
          <a:xfrm flipV="1">
            <a:off x="1737435" y="6083216"/>
            <a:ext cx="194423" cy="160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8 Rectángulo"/>
          <p:cNvSpPr/>
          <p:nvPr/>
        </p:nvSpPr>
        <p:spPr>
          <a:xfrm>
            <a:off x="1931858" y="5978603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  <a:latin typeface="+mj-lt"/>
              </a:rPr>
              <a:t>UCI </a:t>
            </a:r>
            <a:r>
              <a:rPr lang="es-SV" sz="900" dirty="0" smtClean="0">
                <a:solidFill>
                  <a:schemeClr val="tx1"/>
                </a:solidFill>
                <a:latin typeface="+mj-lt"/>
              </a:rPr>
              <a:t>BFA</a:t>
            </a:r>
            <a:endParaRPr lang="es-SV" sz="9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409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811941"/>
              </p:ext>
            </p:extLst>
          </p:nvPr>
        </p:nvGraphicFramePr>
        <p:xfrm>
          <a:off x="251520" y="260648"/>
          <a:ext cx="8640959" cy="650304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425387025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45223470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29351850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59242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98453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052123259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3417777220"/>
                    </a:ext>
                  </a:extLst>
                </a:gridCol>
              </a:tblGrid>
              <a:tr h="214483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</a:rPr>
                        <a:t>Colaboradores del Fondo </a:t>
                      </a:r>
                      <a:r>
                        <a:rPr lang="es-SV" sz="1100" b="1" u="none" strike="noStrike" dirty="0" smtClean="0">
                          <a:effectLst/>
                        </a:rPr>
                        <a:t>FANTEL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384"/>
                  </a:ext>
                </a:extLst>
              </a:tr>
              <a:tr h="4088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Encargado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Función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 de empleados por 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H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M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08262"/>
                  </a:ext>
                </a:extLst>
              </a:tr>
              <a:tr h="1937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Consejo de Administración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Roberto Lorenzana, Coordinador del Consejo de Administración de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Es la máxima autoridad del Fondo y le corresponde la administración del mismo, Nombra Comités Consultivos, Ratifica la selección de las entidades ejecutoras de acuerdo a lo recomendado por los Comités Consultivos, Autoriza las transferencias de fondos a las Entidades Ejecutoras de cada área, Aprueba la política de inversión del Fondo, Aprueba los convenios y planes de acción de las Entidades Ejecutoras y Aprueba los informes de seguimiento técnico de proyectos presentados por las Entidades Ejecutoras. Todos los miembros del Consejo de Administración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75507"/>
                  </a:ext>
                </a:extLst>
              </a:tr>
              <a:tr h="90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Promoción de Empleo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Margarita Ortez Quintanar, Coordinadora del Comité Consultivo del área de Promoción de Empleo 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 rtl="0" fontAlgn="ctr"/>
                      <a:r>
                        <a:rPr lang="es-ES" sz="1000" u="none" strike="noStrike" dirty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br>
                        <a:rPr lang="es-ES" sz="1000" u="none" strike="noStrike" dirty="0">
                          <a:effectLst/>
                        </a:rPr>
                      </a:b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159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Productivo y Protección Forestal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Luis Napoleón Torres, Coordinador del Comité Consultivo del área de Desarrollo Productivo y Protección Forestal.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65918"/>
                  </a:ext>
                </a:extLst>
              </a:tr>
              <a:tr h="6017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Mirna Benavides, Coordinadora del Comité Consultivo del área de 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501568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Alimentación Escolar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Leonardo Quiroa, Coordinador del Comité Consultivo del área de Alimentación Escolar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135543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José Francisco Marroquín, Coordinador del Comité Consultivo del área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92705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Dhina Camacho, Coordinadora del Comité Consultivo del área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765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88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420284"/>
              </p:ext>
            </p:extLst>
          </p:nvPr>
        </p:nvGraphicFramePr>
        <p:xfrm>
          <a:off x="179512" y="188640"/>
          <a:ext cx="8712967" cy="57504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10516727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7853072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85235367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24210868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771842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882068274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1801165206"/>
                    </a:ext>
                  </a:extLst>
                </a:gridCol>
              </a:tblGrid>
              <a:tr h="240866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Colaboradores del Fondo </a:t>
                      </a:r>
                      <a:r>
                        <a:rPr lang="es-SV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FANTEL </a:t>
                      </a:r>
                      <a:endParaRPr lang="es-SV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44346"/>
                  </a:ext>
                </a:extLst>
              </a:tr>
              <a:tr h="459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Encargado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Función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 de empleados por 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H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M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50829"/>
                  </a:ext>
                </a:extLst>
              </a:tr>
              <a:tr h="391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8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Roberto Quezada,  Coordinador del Comité Consultivo del área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r>
                        <a:rPr lang="es-ES" sz="900" u="none" strike="noStrike" dirty="0" smtClean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endParaRPr lang="es-E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83477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 smtClean="0">
                          <a:effectLst/>
                        </a:rPr>
                        <a:t>UAIP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Carlos Henríquez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el derecho de acceso a la información oficiosa de FANTEL a fin de contribuir con la transparencia de las actuaciones del Fondo.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6096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10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UACI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UACI SETEPLAN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se apoya de la UACI de la SETEPLAN para realizar las contrataciones y adquisiciones necesarias para su funcionamiento. Además se apoya de cada una de las UACI de las entidades ejecutoras de proyectos financiados por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43712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Coordinación Administrativa Financiera 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Juan Carlos Panameño,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la administración efectiva de los fondos FANTEL en cuanto a su inversión y uso en proyectos de desarrollo económico y social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15270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Áreas de Inversión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Funcionarios de las </a:t>
                      </a:r>
                      <a:r>
                        <a:rPr lang="es-ES" sz="900" u="none" strike="noStrike" dirty="0" smtClean="0">
                          <a:effectLst/>
                        </a:rPr>
                        <a:t>Entidades </a:t>
                      </a:r>
                      <a:r>
                        <a:rPr lang="es-ES" sz="900" u="none" strike="noStrike" dirty="0">
                          <a:effectLst/>
                        </a:rPr>
                        <a:t>Ejecutoras de Proyectos FANTEL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tiene 7 áreas de inversión para financiar la ejecución de programas y proyectos de inversión en materia de desarrollo económico y social, para lo cual se apoya de otras Instituciones de Gobierno ejecutoras de proyectos.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90398"/>
                  </a:ext>
                </a:extLst>
              </a:tr>
              <a:tr h="36130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900" u="none" strike="noStrike" dirty="0">
                          <a:effectLst/>
                        </a:rPr>
                        <a:t>Todos los colaboradores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56730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815</Words>
  <Application>Microsoft Office PowerPoint</Application>
  <PresentationFormat>Presentación en pantalla (4:3)</PresentationFormat>
  <Paragraphs>136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de Office</vt:lpstr>
      <vt:lpstr>Organigrama vigente FANTEL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94</cp:revision>
  <dcterms:created xsi:type="dcterms:W3CDTF">2016-01-27T14:06:12Z</dcterms:created>
  <dcterms:modified xsi:type="dcterms:W3CDTF">2020-07-23T22:19:40Z</dcterms:modified>
</cp:coreProperties>
</file>