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74" r:id="rId2"/>
    <p:sldId id="272" r:id="rId3"/>
    <p:sldId id="273" r:id="rId4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3" autoAdjust="0"/>
    <p:restoredTop sz="94660"/>
  </p:normalViewPr>
  <p:slideViewPr>
    <p:cSldViewPr>
      <p:cViewPr varScale="1">
        <p:scale>
          <a:sx n="80" d="100"/>
          <a:sy n="80" d="100"/>
        </p:scale>
        <p:origin x="96" y="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6056A-91B6-4792-BC9B-BD1D07685547}" type="datetimeFigureOut">
              <a:rPr lang="es-ES" smtClean="0"/>
              <a:t>05/02/2021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94941-F101-4B28-8F91-93A042551D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1767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25B92E-A295-4F14-8BD8-F6CB883FFFEE}" type="slidenum">
              <a:rPr kumimoji="0" lang="es-S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SV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4117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83799-73F4-4B65-9275-F405D9B7E576}" type="datetimeFigureOut">
              <a:rPr lang="es-SV"/>
              <a:pPr>
                <a:defRPr/>
              </a:pPr>
              <a:t>5/2/2021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DD45F-AB21-4ADC-B8F6-0F8080621DC3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1858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33B8E-7A93-4C06-AEDA-829C1F077FC8}" type="datetimeFigureOut">
              <a:rPr lang="es-SV"/>
              <a:pPr>
                <a:defRPr/>
              </a:pPr>
              <a:t>5/2/2021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56274-4BDE-4374-A549-0C361B8C7252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45085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FE4B8-5372-4336-BCE0-42B7E3DBAB1B}" type="datetimeFigureOut">
              <a:rPr lang="es-SV"/>
              <a:pPr>
                <a:defRPr/>
              </a:pPr>
              <a:t>5/2/2021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E19A7-6C98-41AF-B5F4-187B6FBA5568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4211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8F12A-22E9-4350-A44D-C5E5BE1D78CA}" type="datetimeFigureOut">
              <a:rPr lang="es-SV"/>
              <a:pPr>
                <a:defRPr/>
              </a:pPr>
              <a:t>5/2/2021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07CFA-DD8B-4993-B0D9-D34ED65AA584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38593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90CB8-F95F-4C80-A2B0-BA808D9EA3F9}" type="datetimeFigureOut">
              <a:rPr lang="es-SV"/>
              <a:pPr>
                <a:defRPr/>
              </a:pPr>
              <a:t>5/2/2021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F08D9-DD8E-4B38-8B10-43B0CD93A8FA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720687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013CC-B17A-4D6F-B82F-AEAA3C0B9FEF}" type="datetimeFigureOut">
              <a:rPr lang="es-SV"/>
              <a:pPr>
                <a:defRPr/>
              </a:pPr>
              <a:t>5/2/2021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FE23C-FAAA-4FA0-A155-C03ECB84E8C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99807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7B025-2C3C-46EC-A03F-BD84244586D1}" type="datetimeFigureOut">
              <a:rPr lang="es-SV"/>
              <a:pPr>
                <a:defRPr/>
              </a:pPr>
              <a:t>5/2/2021</a:t>
            </a:fld>
            <a:endParaRPr lang="es-SV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1CD6-9669-40D2-9E57-E6BC86DA0F76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05644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87DC0-FD8B-4FB1-A8C7-712818035470}" type="datetimeFigureOut">
              <a:rPr lang="es-SV"/>
              <a:pPr>
                <a:defRPr/>
              </a:pPr>
              <a:t>5/2/2021</a:t>
            </a:fld>
            <a:endParaRPr lang="es-SV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0C53F-EE1E-4604-9E1E-C4FE175BDD10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4442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9C015-C64D-4460-9F70-3EFD569F7259}" type="datetimeFigureOut">
              <a:rPr lang="es-SV"/>
              <a:pPr>
                <a:defRPr/>
              </a:pPr>
              <a:t>5/2/2021</a:t>
            </a:fld>
            <a:endParaRPr lang="es-SV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B7EB4-192B-4F73-8399-E3665A084F3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2178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5D7CE-8642-4E81-9438-6138562EAE23}" type="datetimeFigureOut">
              <a:rPr lang="es-SV"/>
              <a:pPr>
                <a:defRPr/>
              </a:pPr>
              <a:t>5/2/2021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0A385-2621-4846-BE21-756E8E4090F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568436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SV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4E793-D5E7-4740-9DF1-FC1B6E22E47D}" type="datetimeFigureOut">
              <a:rPr lang="es-SV"/>
              <a:pPr>
                <a:defRPr/>
              </a:pPr>
              <a:t>5/2/2021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D652D-2DE0-4E13-81B4-0A821860FA2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16169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  <a:endParaRPr lang="es-SV" altLang="es-SV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  <a:endParaRPr lang="es-SV" altLang="es-SV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BB4F06-020E-4C66-B3C3-578844208EBB}" type="datetimeFigureOut">
              <a:rPr lang="es-SV"/>
              <a:pPr>
                <a:defRPr/>
              </a:pPr>
              <a:t>5/2/2021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D5FEA3-5DBE-4A99-BCB0-73AA58B4F261}" type="slidenum">
              <a:rPr lang="es-SV" altLang="es-SV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36103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1566"/>
            <a:ext cx="8229600" cy="701915"/>
          </a:xfrm>
        </p:spPr>
        <p:txBody>
          <a:bodyPr/>
          <a:lstStyle/>
          <a:p>
            <a:r>
              <a:rPr lang="es-S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Organigrama vigente FANTEL</a:t>
            </a:r>
            <a:endParaRPr lang="es-SV" dirty="0"/>
          </a:p>
        </p:txBody>
      </p:sp>
      <p:grpSp>
        <p:nvGrpSpPr>
          <p:cNvPr id="175" name="Grupo 174"/>
          <p:cNvGrpSpPr/>
          <p:nvPr/>
        </p:nvGrpSpPr>
        <p:grpSpPr>
          <a:xfrm>
            <a:off x="1272353" y="696802"/>
            <a:ext cx="7125245" cy="5246269"/>
            <a:chOff x="1769916" y="2173878"/>
            <a:chExt cx="6687680" cy="3608785"/>
          </a:xfrm>
        </p:grpSpPr>
        <p:grpSp>
          <p:nvGrpSpPr>
            <p:cNvPr id="177" name="Grupo 176"/>
            <p:cNvGrpSpPr/>
            <p:nvPr/>
          </p:nvGrpSpPr>
          <p:grpSpPr>
            <a:xfrm>
              <a:off x="3092946" y="2954688"/>
              <a:ext cx="3358309" cy="1104163"/>
              <a:chOff x="3092946" y="2954688"/>
              <a:chExt cx="3358309" cy="1104163"/>
            </a:xfrm>
          </p:grpSpPr>
          <p:grpSp>
            <p:nvGrpSpPr>
              <p:cNvPr id="239" name="148 Grupo"/>
              <p:cNvGrpSpPr/>
              <p:nvPr/>
            </p:nvGrpSpPr>
            <p:grpSpPr>
              <a:xfrm>
                <a:off x="3092946" y="3355287"/>
                <a:ext cx="3358309" cy="703564"/>
                <a:chOff x="2568032" y="3087613"/>
                <a:chExt cx="3845568" cy="805646"/>
              </a:xfrm>
            </p:grpSpPr>
            <p:grpSp>
              <p:nvGrpSpPr>
                <p:cNvPr id="244" name="145 Grupo"/>
                <p:cNvGrpSpPr/>
                <p:nvPr/>
              </p:nvGrpSpPr>
              <p:grpSpPr>
                <a:xfrm>
                  <a:off x="2568035" y="3087613"/>
                  <a:ext cx="3845565" cy="351045"/>
                  <a:chOff x="2568035" y="3087613"/>
                  <a:chExt cx="3845565" cy="351045"/>
                </a:xfrm>
              </p:grpSpPr>
              <p:sp>
                <p:nvSpPr>
                  <p:cNvPr id="249" name="6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2568035" y="3087613"/>
                    <a:ext cx="1643072" cy="343964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 </a:t>
                    </a: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de Becas de Educación Superior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250" name="7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767240" y="3087613"/>
                    <a:ext cx="1646360" cy="35104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 </a:t>
                    </a: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de Desarrollo </a:t>
                    </a: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Artesanal y apoyo a la MYPE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51" name="71 Conector recto"/>
                  <p:cNvCxnSpPr>
                    <a:stCxn id="249" idx="3"/>
                    <a:endCxn id="250" idx="1"/>
                  </p:cNvCxnSpPr>
                  <p:nvPr/>
                </p:nvCxnSpPr>
                <p:spPr>
                  <a:xfrm>
                    <a:off x="4211107" y="3259595"/>
                    <a:ext cx="556133" cy="3541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5" name="144 Grupo"/>
                <p:cNvGrpSpPr/>
                <p:nvPr/>
              </p:nvGrpSpPr>
              <p:grpSpPr>
                <a:xfrm>
                  <a:off x="2568032" y="3531062"/>
                  <a:ext cx="3833337" cy="362197"/>
                  <a:chOff x="2568032" y="3531062"/>
                  <a:chExt cx="3833337" cy="362197"/>
                </a:xfrm>
              </p:grpSpPr>
              <p:sp>
                <p:nvSpPr>
                  <p:cNvPr id="246" name="66 Rectángulo"/>
                  <p:cNvSpPr/>
                  <p:nvPr/>
                </p:nvSpPr>
                <p:spPr>
                  <a:xfrm>
                    <a:off x="2568032" y="3531062"/>
                    <a:ext cx="1643075" cy="362197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</a:t>
                    </a: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de Emprendimiento Artístico y Cultural</a:t>
                    </a:r>
                    <a:endPara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7" name="67 Rectángulo"/>
                  <p:cNvSpPr/>
                  <p:nvPr/>
                </p:nvSpPr>
                <p:spPr>
                  <a:xfrm>
                    <a:off x="4758294" y="3574050"/>
                    <a:ext cx="1643075" cy="28575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Auditora Externa</a:t>
                    </a:r>
                    <a:endPara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48" name="68 Conector recto"/>
                  <p:cNvCxnSpPr>
                    <a:stCxn id="246" idx="3"/>
                    <a:endCxn id="247" idx="1"/>
                  </p:cNvCxnSpPr>
                  <p:nvPr/>
                </p:nvCxnSpPr>
                <p:spPr>
                  <a:xfrm>
                    <a:off x="4211107" y="3712161"/>
                    <a:ext cx="547187" cy="4765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40" name="Grupo 239"/>
              <p:cNvGrpSpPr/>
              <p:nvPr/>
            </p:nvGrpSpPr>
            <p:grpSpPr>
              <a:xfrm>
                <a:off x="3094049" y="2954688"/>
                <a:ext cx="3346525" cy="296549"/>
                <a:chOff x="3094049" y="2954688"/>
                <a:chExt cx="3346525" cy="296549"/>
              </a:xfrm>
            </p:grpSpPr>
            <p:sp>
              <p:nvSpPr>
                <p:cNvPr id="241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3094049" y="2954688"/>
                  <a:ext cx="1434884" cy="29654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Desarrollo </a:t>
                  </a:r>
                  <a:r>
                    <a: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Comunal y Prevención de Violencia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cxnSp>
              <p:nvCxnSpPr>
                <p:cNvPr id="242" name="68 Conector recto"/>
                <p:cNvCxnSpPr>
                  <a:stCxn id="241" idx="3"/>
                  <a:endCxn id="243" idx="1"/>
                </p:cNvCxnSpPr>
                <p:nvPr/>
              </p:nvCxnSpPr>
              <p:spPr>
                <a:xfrm flipV="1">
                  <a:off x="4528933" y="3102753"/>
                  <a:ext cx="476757" cy="21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3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5005690" y="2967355"/>
                  <a:ext cx="1434884" cy="27079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 Alimentación Escolar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</p:grpSp>
        </p:grpSp>
        <p:grpSp>
          <p:nvGrpSpPr>
            <p:cNvPr id="179" name="Grupo 178"/>
            <p:cNvGrpSpPr/>
            <p:nvPr/>
          </p:nvGrpSpPr>
          <p:grpSpPr>
            <a:xfrm>
              <a:off x="1769916" y="2173878"/>
              <a:ext cx="6687680" cy="3608785"/>
              <a:chOff x="1769916" y="2173878"/>
              <a:chExt cx="6687680" cy="3608785"/>
            </a:xfrm>
          </p:grpSpPr>
          <p:grpSp>
            <p:nvGrpSpPr>
              <p:cNvPr id="181" name="2 Grupo"/>
              <p:cNvGrpSpPr/>
              <p:nvPr/>
            </p:nvGrpSpPr>
            <p:grpSpPr>
              <a:xfrm>
                <a:off x="1769916" y="2173878"/>
                <a:ext cx="6687680" cy="3608785"/>
                <a:chOff x="1053042" y="1069481"/>
                <a:chExt cx="7658003" cy="4132387"/>
              </a:xfrm>
            </p:grpSpPr>
            <p:grpSp>
              <p:nvGrpSpPr>
                <p:cNvPr id="185" name="153 Grupo"/>
                <p:cNvGrpSpPr/>
                <p:nvPr/>
              </p:nvGrpSpPr>
              <p:grpSpPr>
                <a:xfrm>
                  <a:off x="1596083" y="1069481"/>
                  <a:ext cx="6322263" cy="2820894"/>
                  <a:chOff x="1596083" y="1419440"/>
                  <a:chExt cx="6322263" cy="2820894"/>
                </a:xfrm>
              </p:grpSpPr>
              <p:cxnSp>
                <p:nvCxnSpPr>
                  <p:cNvPr id="231" name="49 Conector recto"/>
                  <p:cNvCxnSpPr/>
                  <p:nvPr/>
                </p:nvCxnSpPr>
                <p:spPr>
                  <a:xfrm>
                    <a:off x="1596083" y="3906956"/>
                    <a:ext cx="6322263" cy="8533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32" name="146 Grupo"/>
                  <p:cNvGrpSpPr/>
                  <p:nvPr/>
                </p:nvGrpSpPr>
                <p:grpSpPr>
                  <a:xfrm>
                    <a:off x="3404923" y="1419440"/>
                    <a:ext cx="2214578" cy="2820894"/>
                    <a:chOff x="3404923" y="1419440"/>
                    <a:chExt cx="2214578" cy="2820894"/>
                  </a:xfrm>
                </p:grpSpPr>
                <p:sp>
                  <p:nvSpPr>
                    <p:cNvPr id="233" name="51 Rectángulo">
                      <a:hlinkClick r:id="" action="ppaction://noaction" highlightClick="1"/>
                    </p:cNvPr>
                    <p:cNvSpPr/>
                    <p:nvPr/>
                  </p:nvSpPr>
                  <p:spPr>
                    <a:xfrm>
                      <a:off x="3404923" y="1419440"/>
                      <a:ext cx="2214578" cy="4286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1">
                          <a:lumMod val="65000"/>
                        </a:schemeClr>
                      </a:solidFill>
                    </a:ln>
                    <a:effectLst>
                      <a:outerShdw blurRad="50800" dist="50800" dir="5400000" algn="ctr" rotWithShape="0">
                        <a:schemeClr val="bg1">
                          <a:lumMod val="85000"/>
                        </a:scheme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Consejo de Administración FANTEL</a:t>
                      </a:r>
                    </a:p>
                  </p:txBody>
                </p:sp>
                <p:cxnSp>
                  <p:nvCxnSpPr>
                    <p:cNvPr id="236" name="54 Conector recto"/>
                    <p:cNvCxnSpPr>
                      <a:stCxn id="233" idx="2"/>
                    </p:cNvCxnSpPr>
                    <p:nvPr/>
                  </p:nvCxnSpPr>
                  <p:spPr>
                    <a:xfrm rot="5400000">
                      <a:off x="4113661" y="2246620"/>
                      <a:ext cx="797107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7" name="55 Conector recto"/>
                    <p:cNvCxnSpPr/>
                    <p:nvPr/>
                  </p:nvCxnSpPr>
                  <p:spPr>
                    <a:xfrm rot="5400000">
                      <a:off x="4220905" y="2811933"/>
                      <a:ext cx="582616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8" name="56 Conector recto"/>
                    <p:cNvCxnSpPr/>
                    <p:nvPr/>
                  </p:nvCxnSpPr>
                  <p:spPr>
                    <a:xfrm flipH="1">
                      <a:off x="4516871" y="3095545"/>
                      <a:ext cx="4134" cy="1144789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230" name="48 Conector recto"/>
                <p:cNvCxnSpPr/>
                <p:nvPr/>
              </p:nvCxnSpPr>
              <p:spPr>
                <a:xfrm rot="5400000">
                  <a:off x="7847701" y="3627640"/>
                  <a:ext cx="142876" cy="1589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7" name="134 Grupo"/>
                <p:cNvGrpSpPr/>
                <p:nvPr/>
              </p:nvGrpSpPr>
              <p:grpSpPr>
                <a:xfrm>
                  <a:off x="1053042" y="3556996"/>
                  <a:ext cx="3458375" cy="1310750"/>
                  <a:chOff x="1053042" y="3917098"/>
                  <a:chExt cx="3458375" cy="1310750"/>
                </a:xfrm>
              </p:grpSpPr>
              <p:sp>
                <p:nvSpPr>
                  <p:cNvPr id="214" name="3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1053042" y="3974006"/>
                    <a:ext cx="1071570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UACI-FANTEL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18" name="36 Conector recto"/>
                  <p:cNvCxnSpPr>
                    <a:endCxn id="214" idx="0"/>
                  </p:cNvCxnSpPr>
                  <p:nvPr/>
                </p:nvCxnSpPr>
                <p:spPr>
                  <a:xfrm>
                    <a:off x="1588827" y="3917098"/>
                    <a:ext cx="0" cy="5690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9" name="37 Conector recto"/>
                  <p:cNvCxnSpPr>
                    <a:stCxn id="214" idx="2"/>
                  </p:cNvCxnSpPr>
                  <p:nvPr/>
                </p:nvCxnSpPr>
                <p:spPr>
                  <a:xfrm>
                    <a:off x="1588827" y="4200376"/>
                    <a:ext cx="7256" cy="1027472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2" name="40 Conector recto"/>
                  <p:cNvCxnSpPr/>
                  <p:nvPr/>
                </p:nvCxnSpPr>
                <p:spPr>
                  <a:xfrm>
                    <a:off x="4509837" y="4195366"/>
                    <a:ext cx="1580" cy="26305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8" name="140 Grupo"/>
                <p:cNvGrpSpPr/>
                <p:nvPr/>
              </p:nvGrpSpPr>
              <p:grpSpPr>
                <a:xfrm>
                  <a:off x="7125642" y="3613904"/>
                  <a:ext cx="1585403" cy="1587964"/>
                  <a:chOff x="7197080" y="3974006"/>
                  <a:chExt cx="1585403" cy="1587964"/>
                </a:xfrm>
              </p:grpSpPr>
              <p:sp>
                <p:nvSpPr>
                  <p:cNvPr id="204" name="2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7197080" y="3974006"/>
                    <a:ext cx="1585403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Áreas de Inversión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09" name="27 Conector recto"/>
                  <p:cNvCxnSpPr>
                    <a:stCxn id="204" idx="2"/>
                  </p:cNvCxnSpPr>
                  <p:nvPr/>
                </p:nvCxnSpPr>
                <p:spPr>
                  <a:xfrm>
                    <a:off x="7989781" y="4200376"/>
                    <a:ext cx="1" cy="1361594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9" name="139 Grupo"/>
                <p:cNvGrpSpPr/>
                <p:nvPr/>
              </p:nvGrpSpPr>
              <p:grpSpPr>
                <a:xfrm>
                  <a:off x="1434639" y="3613904"/>
                  <a:ext cx="4230036" cy="626540"/>
                  <a:chOff x="1506077" y="3974006"/>
                  <a:chExt cx="4230036" cy="626540"/>
                </a:xfrm>
              </p:grpSpPr>
              <p:sp>
                <p:nvSpPr>
                  <p:cNvPr id="190" name="8 Rectángulo">
                    <a:hlinkClick r:id="" action="ppaction://noaction"/>
                  </p:cNvPr>
                  <p:cNvSpPr/>
                  <p:nvPr/>
                </p:nvSpPr>
                <p:spPr>
                  <a:xfrm>
                    <a:off x="1822074" y="4315565"/>
                    <a:ext cx="1137670" cy="17028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UACI CONAMYPE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1" name="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862401" y="3974006"/>
                    <a:ext cx="1440909" cy="22711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Coordinación Administrativa Financiera</a:t>
                    </a:r>
                    <a:endParaRPr kumimoji="0" lang="es-ES" sz="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192" name="1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885824" y="4317806"/>
                    <a:ext cx="850289" cy="28274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Tesorería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3" name="11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470891" y="4315454"/>
                    <a:ext cx="848510" cy="28274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Contabilidad</a:t>
                    </a:r>
                  </a:p>
                </p:txBody>
              </p:sp>
              <p:cxnSp>
                <p:nvCxnSpPr>
                  <p:cNvPr id="197" name="15 Conector recto"/>
                  <p:cNvCxnSpPr>
                    <a:stCxn id="191" idx="2"/>
                    <a:endCxn id="191" idx="2"/>
                  </p:cNvCxnSpPr>
                  <p:nvPr/>
                </p:nvCxnSpPr>
                <p:spPr>
                  <a:xfrm>
                    <a:off x="4582856" y="4201122"/>
                    <a:ext cx="0" cy="0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16 Conector recto"/>
                  <p:cNvCxnSpPr>
                    <a:endCxn id="192" idx="1"/>
                  </p:cNvCxnSpPr>
                  <p:nvPr/>
                </p:nvCxnSpPr>
                <p:spPr>
                  <a:xfrm>
                    <a:off x="4306263" y="4447189"/>
                    <a:ext cx="579561" cy="11986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19 Conector recto"/>
                  <p:cNvCxnSpPr>
                    <a:endCxn id="190" idx="1"/>
                  </p:cNvCxnSpPr>
                  <p:nvPr/>
                </p:nvCxnSpPr>
                <p:spPr>
                  <a:xfrm flipV="1">
                    <a:off x="1506077" y="4400705"/>
                    <a:ext cx="315997" cy="432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82" name="192 Grupo"/>
              <p:cNvGrpSpPr/>
              <p:nvPr/>
            </p:nvGrpSpPr>
            <p:grpSpPr>
              <a:xfrm>
                <a:off x="4536951" y="2620987"/>
                <a:ext cx="1903623" cy="274434"/>
                <a:chOff x="2303428" y="3913696"/>
                <a:chExt cx="2179822" cy="314252"/>
              </a:xfrm>
            </p:grpSpPr>
            <p:sp>
              <p:nvSpPr>
                <p:cNvPr id="183" name="58 Rectángulo"/>
                <p:cNvSpPr/>
                <p:nvPr/>
              </p:nvSpPr>
              <p:spPr>
                <a:xfrm>
                  <a:off x="2840176" y="3913696"/>
                  <a:ext cx="1643074" cy="3142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Desarrollo Productivo y Protección Forestal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cxnSp>
              <p:nvCxnSpPr>
                <p:cNvPr id="184" name="59 Conector recto"/>
                <p:cNvCxnSpPr>
                  <a:stCxn id="83" idx="3"/>
                </p:cNvCxnSpPr>
                <p:nvPr/>
              </p:nvCxnSpPr>
              <p:spPr>
                <a:xfrm>
                  <a:off x="2303428" y="4050178"/>
                  <a:ext cx="534139" cy="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83" name="78 Rectángulo">
            <a:hlinkClick r:id="" action="ppaction://noaction" highlightClick="1"/>
          </p:cNvPr>
          <p:cNvSpPr/>
          <p:nvPr/>
        </p:nvSpPr>
        <p:spPr>
          <a:xfrm>
            <a:off x="2697120" y="1369104"/>
            <a:ext cx="1538483" cy="32981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Comité Consultivo Promoción de Empleo</a:t>
            </a:r>
            <a:endParaRPr kumimoji="0" lang="es-SV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67 Rectángulo"/>
          <p:cNvSpPr/>
          <p:nvPr/>
        </p:nvSpPr>
        <p:spPr>
          <a:xfrm>
            <a:off x="4736041" y="3539495"/>
            <a:ext cx="1531825" cy="24954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UAIP</a:t>
            </a:r>
          </a:p>
        </p:txBody>
      </p:sp>
      <p:cxnSp>
        <p:nvCxnSpPr>
          <p:cNvPr id="109" name="71 Conector recto"/>
          <p:cNvCxnSpPr>
            <a:endCxn id="85" idx="1"/>
          </p:cNvCxnSpPr>
          <p:nvPr/>
        </p:nvCxnSpPr>
        <p:spPr>
          <a:xfrm>
            <a:off x="4509589" y="3655587"/>
            <a:ext cx="226452" cy="868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8 Rectángulo"/>
          <p:cNvSpPr/>
          <p:nvPr/>
        </p:nvSpPr>
        <p:spPr>
          <a:xfrm>
            <a:off x="580708" y="473095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MAG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5" name="8 Rectángulo"/>
          <p:cNvSpPr/>
          <p:nvPr/>
        </p:nvSpPr>
        <p:spPr>
          <a:xfrm>
            <a:off x="1924194" y="4731942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CENTA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07" name="19 Conector recto"/>
          <p:cNvCxnSpPr>
            <a:endCxn id="125" idx="1"/>
          </p:cNvCxnSpPr>
          <p:nvPr/>
        </p:nvCxnSpPr>
        <p:spPr>
          <a:xfrm>
            <a:off x="1647108" y="4833547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8 Rectángulo"/>
          <p:cNvSpPr/>
          <p:nvPr/>
        </p:nvSpPr>
        <p:spPr>
          <a:xfrm>
            <a:off x="577271" y="5040754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SETEPLAN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7" name="8 Rectángulo"/>
          <p:cNvSpPr/>
          <p:nvPr/>
        </p:nvSpPr>
        <p:spPr>
          <a:xfrm>
            <a:off x="1920757" y="5041738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MICULTURA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58" name="19 Conector recto"/>
          <p:cNvCxnSpPr>
            <a:endCxn id="257" idx="1"/>
          </p:cNvCxnSpPr>
          <p:nvPr/>
        </p:nvCxnSpPr>
        <p:spPr>
          <a:xfrm>
            <a:off x="1643671" y="5143343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19 Conector recto"/>
          <p:cNvCxnSpPr>
            <a:endCxn id="260" idx="1"/>
          </p:cNvCxnSpPr>
          <p:nvPr/>
        </p:nvCxnSpPr>
        <p:spPr>
          <a:xfrm>
            <a:off x="1650073" y="5474271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8 Rectángulo"/>
          <p:cNvSpPr/>
          <p:nvPr/>
        </p:nvSpPr>
        <p:spPr>
          <a:xfrm>
            <a:off x="570309" y="5037417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FISDL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0" name="19 Conector recto"/>
          <p:cNvCxnSpPr>
            <a:stCxn id="268" idx="3"/>
          </p:cNvCxnSpPr>
          <p:nvPr/>
        </p:nvCxnSpPr>
        <p:spPr>
          <a:xfrm>
            <a:off x="1627403" y="5142522"/>
            <a:ext cx="286211" cy="142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8 Rectángulo"/>
          <p:cNvSpPr/>
          <p:nvPr/>
        </p:nvSpPr>
        <p:spPr>
          <a:xfrm>
            <a:off x="6436701" y="4370498"/>
            <a:ext cx="1057094" cy="36045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Comunal y Prevención de Violencia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2" name="8 Rectángulo"/>
          <p:cNvSpPr/>
          <p:nvPr/>
        </p:nvSpPr>
        <p:spPr>
          <a:xfrm>
            <a:off x="7780187" y="4371481"/>
            <a:ext cx="1088934" cy="3594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Programa de Becas de Educación Superior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3" name="19 Conector recto"/>
          <p:cNvCxnSpPr>
            <a:stCxn id="271" idx="3"/>
            <a:endCxn id="272" idx="1"/>
          </p:cNvCxnSpPr>
          <p:nvPr/>
        </p:nvCxnSpPr>
        <p:spPr>
          <a:xfrm>
            <a:off x="7493795" y="4550728"/>
            <a:ext cx="286392" cy="49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8 Rectángulo"/>
          <p:cNvSpPr/>
          <p:nvPr/>
        </p:nvSpPr>
        <p:spPr>
          <a:xfrm>
            <a:off x="7787740" y="4902924"/>
            <a:ext cx="1057094" cy="34470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Artesanal y Apoyo a la MYPE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6" name="19 Conector recto"/>
          <p:cNvCxnSpPr>
            <a:stCxn id="94" idx="3"/>
            <a:endCxn id="275" idx="1"/>
          </p:cNvCxnSpPr>
          <p:nvPr/>
        </p:nvCxnSpPr>
        <p:spPr>
          <a:xfrm>
            <a:off x="7483310" y="5070751"/>
            <a:ext cx="304430" cy="452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8 Rectángulo"/>
          <p:cNvSpPr/>
          <p:nvPr/>
        </p:nvSpPr>
        <p:spPr>
          <a:xfrm>
            <a:off x="6444208" y="5395070"/>
            <a:ext cx="1057094" cy="27777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Emprendimiento Artístico y Cultural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9" name="19 Conector recto"/>
          <p:cNvCxnSpPr>
            <a:stCxn id="277" idx="3"/>
            <a:endCxn id="288" idx="1"/>
          </p:cNvCxnSpPr>
          <p:nvPr/>
        </p:nvCxnSpPr>
        <p:spPr>
          <a:xfrm>
            <a:off x="7501302" y="5533955"/>
            <a:ext cx="286438" cy="58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8 Rectángulo"/>
          <p:cNvSpPr/>
          <p:nvPr/>
        </p:nvSpPr>
        <p:spPr>
          <a:xfrm>
            <a:off x="6446007" y="5855532"/>
            <a:ext cx="1057094" cy="74070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Promoción de Empleo a través de la inversión extranjera, las exportaciones y el turismo.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87" name="19 Conector recto"/>
          <p:cNvCxnSpPr/>
          <p:nvPr/>
        </p:nvCxnSpPr>
        <p:spPr>
          <a:xfrm flipV="1">
            <a:off x="7497312" y="5943071"/>
            <a:ext cx="162732" cy="294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8 Rectángulo"/>
          <p:cNvSpPr/>
          <p:nvPr/>
        </p:nvSpPr>
        <p:spPr>
          <a:xfrm>
            <a:off x="7787740" y="5397022"/>
            <a:ext cx="1057094" cy="27503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Alimentación Escolar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8 Rectángulo"/>
          <p:cNvSpPr/>
          <p:nvPr/>
        </p:nvSpPr>
        <p:spPr>
          <a:xfrm>
            <a:off x="611560" y="437091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MINEDUCYT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8 Rectángulo"/>
          <p:cNvSpPr/>
          <p:nvPr/>
        </p:nvSpPr>
        <p:spPr>
          <a:xfrm>
            <a:off x="6426216" y="4893875"/>
            <a:ext cx="1057094" cy="35375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Productivo y Protección Forestal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CuadroTexto 76"/>
          <p:cNvSpPr txBox="1"/>
          <p:nvPr/>
        </p:nvSpPr>
        <p:spPr>
          <a:xfrm>
            <a:off x="7660044" y="6426957"/>
            <a:ext cx="13239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Enero 2021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8 Rectángulo"/>
          <p:cNvSpPr/>
          <p:nvPr/>
        </p:nvSpPr>
        <p:spPr>
          <a:xfrm>
            <a:off x="1922847" y="533487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MJSP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8 Rectángulo"/>
          <p:cNvSpPr/>
          <p:nvPr/>
        </p:nvSpPr>
        <p:spPr>
          <a:xfrm>
            <a:off x="611560" y="5395070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BFA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373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251520" y="260648"/>
          <a:ext cx="8640959" cy="655245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4253870255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452234705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293518507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79592428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90984537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052123259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3417777220"/>
                    </a:ext>
                  </a:extLst>
                </a:gridCol>
              </a:tblGrid>
              <a:tr h="255425"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</a:rPr>
                        <a:t>Colaboradores del Fondo </a:t>
                      </a:r>
                      <a:r>
                        <a:rPr lang="es-SV" sz="1100" b="1" u="none" strike="noStrike" dirty="0" smtClean="0">
                          <a:effectLst/>
                        </a:rPr>
                        <a:t>FANTEL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420384"/>
                  </a:ext>
                </a:extLst>
              </a:tr>
              <a:tr h="5634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N°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Unidad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Encargado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Función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N° de empleados por Unidad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H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M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108262"/>
                  </a:ext>
                </a:extLst>
              </a:tr>
              <a:tr h="17617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Consejo de Administración 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 smtClean="0">
                          <a:effectLst/>
                        </a:rPr>
                        <a:t>Manuel</a:t>
                      </a:r>
                      <a:r>
                        <a:rPr lang="es-ES" sz="900" u="none" strike="noStrike" baseline="0" dirty="0" smtClean="0">
                          <a:effectLst/>
                        </a:rPr>
                        <a:t> Alberto Henríquez</a:t>
                      </a:r>
                      <a:r>
                        <a:rPr lang="es-ES" sz="900" u="none" strike="noStrike" dirty="0" smtClean="0">
                          <a:effectLst/>
                        </a:rPr>
                        <a:t>, </a:t>
                      </a:r>
                      <a:r>
                        <a:rPr lang="es-ES" sz="900" u="none" strike="noStrike" dirty="0">
                          <a:effectLst/>
                        </a:rPr>
                        <a:t>Coordinador del Consejo de Administración de FANTEL.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Es la máxima autoridad del Fondo y le corresponde la administración del mismo, Nombra Comités Consultivos, Ratifica la selección de las entidades ejecutoras de acuerdo a lo recomendado por los Comités Consultivos, Autoriza las transferencias de fondos a las Entidades Ejecutoras de cada área, Aprueba la política de inversión del Fondo, Aprueba los convenios y planes de acción de las Entidades Ejecutoras y Aprueba los informes de seguimiento técnico de proyectos presentados por las Entidades Ejecutoras. Todos los miembros del Consejo de Administración de FANTEL, ejercen sus funciones con carácter ad-honorem y no tienen presupuesto de funcionamiento.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10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7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975507"/>
                  </a:ext>
                </a:extLst>
              </a:tr>
              <a:tr h="500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Promoción de Empleo a través de la inversión extranjera, las exportaciones y el turismo.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just" rtl="0" fontAlgn="ctr"/>
                      <a:r>
                        <a:rPr lang="es-ES" sz="1050" u="none" strike="noStrike" dirty="0">
                          <a:effectLst/>
                        </a:rPr>
                        <a:t>Apoyan al Consejo de Administración en aspectos estratégicos y generales, Apoya en la definición de las políticas para la orientación de los recursos, los criterios de asignación y otras opiniones necesarias para la definición de los proyectos que serán financiados por el Fondo, Apoya al Consejo con recomendaciones sobre aspectos administrativos relacionados con el desarrollo de los proyectos y Apoya al Consejo en la verificación del cumplimiento de la ejecución operativa y financiera de los proyectos, según lo determine el contrato suscrito con el Fondo. Los miembros de los Comités Consultivos de FANTEL ejercen sus funciones con carácter ad-honorem y no tienen presupuesto de funcionamiento</a:t>
                      </a:r>
                      <a:br>
                        <a:rPr lang="es-ES" sz="1050" u="none" strike="noStrike" dirty="0">
                          <a:effectLst/>
                        </a:rPr>
                      </a:b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501765"/>
                  </a:ext>
                </a:extLst>
              </a:tr>
              <a:tr h="631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Desarrollo Productivo y Protección Forestal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 rtl="0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1592"/>
                  </a:ext>
                </a:extLst>
              </a:tr>
              <a:tr h="615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4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Desarrollo Comunal y Prevención de Violencia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490359"/>
                  </a:ext>
                </a:extLst>
              </a:tr>
              <a:tr h="4969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Comité Consultivo de Alimentación Escolar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878468"/>
                  </a:ext>
                </a:extLst>
              </a:tr>
              <a:tr h="4969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6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 Becas de Educación Superior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SV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653091"/>
                  </a:ext>
                </a:extLst>
              </a:tr>
              <a:tr h="4969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7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 Desarrollo Artesanal y apoyo a la MYPE.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SV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676984"/>
                  </a:ext>
                </a:extLst>
              </a:tr>
              <a:tr h="5822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 smtClean="0">
                          <a:effectLst/>
                        </a:rPr>
                        <a:t>8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 smtClean="0">
                          <a:effectLst/>
                        </a:rPr>
                        <a:t>Comité Consultivo de Emprendimiento Artístico y Cultural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866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6011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123268"/>
              </p:ext>
            </p:extLst>
          </p:nvPr>
        </p:nvGraphicFramePr>
        <p:xfrm>
          <a:off x="179512" y="188640"/>
          <a:ext cx="8712967" cy="448845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3105167278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1978530723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852353677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324210868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077184246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882068274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1801165206"/>
                    </a:ext>
                  </a:extLst>
                </a:gridCol>
              </a:tblGrid>
              <a:tr h="240866">
                <a:tc gridSpan="7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Colaboradores del Fondo </a:t>
                      </a:r>
                      <a:r>
                        <a:rPr lang="es-SV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FANTEL </a:t>
                      </a:r>
                      <a:endParaRPr lang="es-SV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044346"/>
                  </a:ext>
                </a:extLst>
              </a:tr>
              <a:tr h="4591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N°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Unidad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Encargado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Función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N° de empleados por Unidad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H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M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650829"/>
                  </a:ext>
                </a:extLst>
              </a:tr>
              <a:tr h="4892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9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UAIP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Luisa Quijada, de la </a:t>
                      </a:r>
                      <a:r>
                        <a:rPr lang="es-E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</a:t>
                      </a:r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Presidencial para operaciones y gabinete de gobierno.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Garantizar el derecho de acceso a la información oficiosa de FANTEL a fin de contribuir con la transparencia de las actuaciones del Fondo. Ejercen sus funciones con carácter ad-honorem y no tienen presupuesto de funcionamiento.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96096"/>
                  </a:ext>
                </a:extLst>
              </a:tr>
              <a:tr h="850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10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UACI Adhonorem FANTEL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Marcos Escobar García, Dirección de Adquisiciones y Contrataciones Institucional (DACI) de la Presidencia de la República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 Fondo FANTEL se apoya de la UACI de la Presidencia de la republica para realizar las contrataciones y adquisiciones necesarias para su funcionamiento. </a:t>
                      </a:r>
                      <a:r>
                        <a:rPr lang="es-E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Además </a:t>
                      </a:r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 apoya de cada una de las UACI de las entidades ejecutoras de proyectos financiados por FANTEL. Ejercen sus funciones con carácter ad-honorem y no tienen presupuesto de funcionamiento.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43712"/>
                  </a:ext>
                </a:extLst>
              </a:tr>
              <a:tr h="4892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11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Coordinación Administrativa Financiera  Adhonorem FANTEL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Juan Carlos Panameño, Jefe de la División Administrativa de la Dirección General de Tesorería del Ministerio de Hacienda.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Garantizar la administración efectiva de los fondos FANTEL en cuanto a su inversión y uso en proyectos de desarrollo económico y social. Ejercen sus funciones con carácter ad-honorem y no tienen presupuesto de funcionamiento.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515270"/>
                  </a:ext>
                </a:extLst>
              </a:tr>
              <a:tr h="850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12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de Inversión FANTEL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Funcionarios de las </a:t>
                      </a:r>
                      <a:r>
                        <a:rPr lang="es-E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Entidades </a:t>
                      </a:r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Ejecutoras de Proyectos FANTEL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 Fondo FANTEL tiene 7 áreas de inversión para financiar la ejecución de programas y proyectos de inversión en materia de desarrollo económico y social, para lo cual se apoya de otras Instituciones de Gobierno ejecutoras de proyectos.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690398"/>
                  </a:ext>
                </a:extLst>
              </a:tr>
              <a:tr h="361300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s-ES" sz="1000" u="none" strike="noStrike" dirty="0">
                          <a:effectLst/>
                        </a:rPr>
                        <a:t>Todos los colaboradores de FANTEL, ejercen sus funciones con carácter ad-honorem y no tienen presupuesto de funcionamiento.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506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81375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1424</TotalTime>
  <Words>777</Words>
  <Application>Microsoft Office PowerPoint</Application>
  <PresentationFormat>Presentación en pantalla (4:3)</PresentationFormat>
  <Paragraphs>125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1_Tema de Office</vt:lpstr>
      <vt:lpstr>Organigrama vigente FANTEL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LQuijada</dc:creator>
  <cp:lastModifiedBy>Luisa Maria Quijada Gutierrez</cp:lastModifiedBy>
  <cp:revision>90</cp:revision>
  <dcterms:created xsi:type="dcterms:W3CDTF">2016-01-27T14:06:12Z</dcterms:created>
  <dcterms:modified xsi:type="dcterms:W3CDTF">2021-02-05T20:49:24Z</dcterms:modified>
</cp:coreProperties>
</file>