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0" r:id="rId2"/>
    <p:sldId id="261" r:id="rId3"/>
    <p:sldId id="259" r:id="rId4"/>
    <p:sldId id="263" r:id="rId5"/>
    <p:sldId id="266" r:id="rId6"/>
    <p:sldId id="268" r:id="rId7"/>
    <p:sldId id="269" r:id="rId8"/>
    <p:sldId id="278" r:id="rId9"/>
    <p:sldId id="279" r:id="rId10"/>
    <p:sldId id="273" r:id="rId11"/>
    <p:sldId id="274" r:id="rId12"/>
    <p:sldId id="277" r:id="rId13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615D1"/>
    <a:srgbClr val="AD0F9A"/>
    <a:srgbClr val="ED3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B66BBA-9586-4386-9992-112FB7F5C8E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F8F650-0628-4F82-97E5-5A3351A8161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8933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B4F47-5498-4F44-A5B0-DD44272565DA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47F022-CB70-4043-BFF9-F3BFA41D064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92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60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147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8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630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82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38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050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458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329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395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426ED-7A1B-4178-9694-A5B001038FA3}" type="datetimeFigureOut">
              <a:rPr lang="es-SV" smtClean="0"/>
              <a:t>26/01/2016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D5530-BDA7-43D2-9D8E-42D463A5B5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62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39" y="6013185"/>
            <a:ext cx="409301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 Imagen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b="21869"/>
          <a:stretch/>
        </p:blipFill>
        <p:spPr bwMode="auto">
          <a:xfrm>
            <a:off x="28575" y="-6"/>
            <a:ext cx="9115425" cy="7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47163" y="6180549"/>
            <a:ext cx="50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 smtClean="0">
                <a:solidFill>
                  <a:schemeClr val="tx2"/>
                </a:solidFill>
              </a:rPr>
              <a:t>Departamento de Planificación</a:t>
            </a:r>
          </a:p>
          <a:p>
            <a:pPr algn="ctr"/>
            <a:r>
              <a:rPr lang="es-SV" sz="1600" dirty="0" smtClean="0">
                <a:solidFill>
                  <a:schemeClr val="tx2"/>
                </a:solidFill>
              </a:rPr>
              <a:t>Gerencia de Planificación y Desarrollo Institucional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506996"/>
            <a:ext cx="6696744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SV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rial" pitchFamily="34" charset="0"/>
              </a:rPr>
              <a:t>INFORME </a:t>
            </a:r>
            <a:r>
              <a:rPr lang="es-SV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rial" pitchFamily="34" charset="0"/>
              </a:rPr>
              <a:t>DEL PLAN DE INVERSIÓN ANUAL 2015</a:t>
            </a:r>
            <a:endParaRPr lang="es-SV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331640" y="4039896"/>
            <a:ext cx="648072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24334" y="4153148"/>
            <a:ext cx="533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Enero – Diciembre 2015</a:t>
            </a:r>
            <a:endParaRPr lang="es-SV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0359" y="10748"/>
            <a:ext cx="8923282" cy="9228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FUENTE DE FINANCIAMIENTO</a:t>
            </a:r>
          </a:p>
          <a:p>
            <a:r>
              <a:rPr lang="es-SV" sz="1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16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14832"/>
              </p:ext>
            </p:extLst>
          </p:nvPr>
        </p:nvGraphicFramePr>
        <p:xfrm>
          <a:off x="94593" y="930160"/>
          <a:ext cx="9033640" cy="5789338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4516819"/>
                <a:gridCol w="1505607"/>
                <a:gridCol w="1505607"/>
                <a:gridCol w="1505607"/>
              </a:tblGrid>
              <a:tr h="44533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Fuente de Financiamiento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Programado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Ejecutado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</a:rPr>
                        <a:t>Nivel de Cumplimiento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GOES - CSR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$41.72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$36.75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88%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FFC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Unión Europea - PACSES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$10.96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$10.56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96%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AECID - Fondo de Agua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$8.01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 dirty="0">
                          <a:effectLst/>
                        </a:rPr>
                        <a:t>$6.21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78%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FFC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Banco Mundial - PFGL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$5.75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$5.13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89%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FFC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Junta de Andalucía - CSR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$2.91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$2.92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GOES - Emprendimiento Productivo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$1.24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$2.74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+100%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Banco Mundial - PATI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$2.93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$2.470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84%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FFC000"/>
                    </a:solidFill>
                  </a:tcPr>
                </a:tc>
              </a:tr>
              <a:tr h="44533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GOES - Apoyo al Desarrollo y Obras de Infraestructura Comunal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$1.59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$1.58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FANTEL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$1.04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$1.30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+100%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BID - Fondo de Agua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$0.63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$0.49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79%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FFC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KfW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$0.43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$0.44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+100%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FINET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$0.39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$0.38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98%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Lux - Development - FOCAP - Bono Educación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$0.20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$0.20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SIS/Japón - Ciudad Mujer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96%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Lux Development - PARS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SIS/Taiwan - Ciudad Mujer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Recursos FISDL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+100%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BID - Ciudad Mujer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$0.005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+100%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SIS - NMD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$0.13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$0.05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C00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BID - FOMIN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$0.11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$0.04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C0000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GOES - Ciudad Mujer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$0.01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$0.01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92%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 dirty="0">
                          <a:effectLst/>
                        </a:rPr>
                        <a:t>Fondos Franco-Salvadoreños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$0.20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chemeClr val="bg1"/>
                    </a:solidFill>
                  </a:tcPr>
                </a:tc>
              </a:tr>
              <a:tr h="22266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u="none" strike="noStrike">
                          <a:effectLst/>
                        </a:rPr>
                        <a:t>Total general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$78.60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400" u="none" strike="noStrike">
                          <a:effectLst/>
                        </a:rPr>
                        <a:t>$71.86</a:t>
                      </a:r>
                      <a:endParaRPr lang="es-S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91.43%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7296" y="670564"/>
            <a:ext cx="914410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RESULTADOS DEL PROGRAMA ANUAL DE INVERSIÓN PÚBLICA 2015</a:t>
            </a:r>
            <a:endParaRPr lang="es-SV" sz="4000" b="1" dirty="0" smtClean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  <a:p>
            <a:r>
              <a:rPr lang="es-SV" sz="2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74" y="2174828"/>
            <a:ext cx="5160933" cy="413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47163" y="6180549"/>
            <a:ext cx="504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 smtClean="0">
                <a:solidFill>
                  <a:schemeClr val="tx2"/>
                </a:solidFill>
              </a:rPr>
              <a:t>Departamento de Planificación</a:t>
            </a:r>
          </a:p>
          <a:p>
            <a:pPr algn="ctr"/>
            <a:r>
              <a:rPr lang="es-SV" sz="1600" dirty="0" smtClean="0">
                <a:solidFill>
                  <a:schemeClr val="tx2"/>
                </a:solidFill>
              </a:rPr>
              <a:t>Gerencia de Planificación y Desarrollo Institucional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506996"/>
            <a:ext cx="6696744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SV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rial" pitchFamily="34" charset="0"/>
              </a:rPr>
              <a:t>INFORME </a:t>
            </a:r>
            <a:r>
              <a:rPr lang="es-SV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rial" pitchFamily="34" charset="0"/>
              </a:rPr>
              <a:t>DEL PLAN DE INVERSIÓN ANUAL 2015</a:t>
            </a:r>
            <a:endParaRPr lang="es-SV" sz="4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331640" y="4039896"/>
            <a:ext cx="648072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24334" y="4153148"/>
            <a:ext cx="533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Enero – Diciembre 2015</a:t>
            </a:r>
            <a:endParaRPr lang="es-SV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5"/>
          <a:stretch/>
        </p:blipFill>
        <p:spPr bwMode="auto">
          <a:xfrm>
            <a:off x="513" y="1716800"/>
            <a:ext cx="2444750" cy="3846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3" name="2 CuadroTexto"/>
          <p:cNvSpPr txBox="1"/>
          <p:nvPr/>
        </p:nvSpPr>
        <p:spPr>
          <a:xfrm>
            <a:off x="2131263" y="427311"/>
            <a:ext cx="4883683" cy="951114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algn="ctr">
              <a:spcBef>
                <a:spcPct val="0"/>
              </a:spcBef>
              <a:buNone/>
              <a:defRPr sz="6000" b="1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SV" dirty="0"/>
              <a:t>GENERALIDADES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620371" y="1662208"/>
            <a:ext cx="641612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s-SV" sz="2000" b="1" dirty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Período del Informe: </a:t>
            </a:r>
            <a:endParaRPr lang="es-SV" sz="2000" b="1" dirty="0" smtClean="0">
              <a:solidFill>
                <a:schemeClr val="tx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273050" algn="just">
              <a:spcBef>
                <a:spcPct val="20000"/>
              </a:spcBef>
              <a:buFont typeface="Arial" charset="0"/>
              <a:buNone/>
            </a:pPr>
            <a:r>
              <a:rPr lang="es-SV" sz="2000" dirty="0" smtClean="0">
                <a:latin typeface="+mn-lt"/>
                <a:ea typeface="Tahoma" pitchFamily="34" charset="0"/>
                <a:cs typeface="Tahoma" pitchFamily="34" charset="0"/>
              </a:rPr>
              <a:t>Enero – Diciembre 2015.</a:t>
            </a: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ct val="20000"/>
              </a:spcBef>
              <a:buFont typeface="Arial" charset="0"/>
              <a:buNone/>
            </a:pP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s-SV" sz="2000" b="1" dirty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Fuente de Información del Informe de Gestión de la </a:t>
            </a:r>
            <a:r>
              <a:rPr lang="es-SV" sz="20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Inversión:</a:t>
            </a:r>
          </a:p>
          <a:p>
            <a:pPr marL="273050" algn="just">
              <a:spcBef>
                <a:spcPct val="20000"/>
              </a:spcBef>
              <a:buFont typeface="Arial" charset="0"/>
              <a:buNone/>
            </a:pPr>
            <a:r>
              <a:rPr lang="es-SV" sz="2000" dirty="0" smtClean="0">
                <a:latin typeface="+mn-lt"/>
                <a:ea typeface="Tahoma" pitchFamily="34" charset="0"/>
                <a:cs typeface="Tahoma" pitchFamily="34" charset="0"/>
              </a:rPr>
              <a:t>Partidas Contables del FISDL.</a:t>
            </a: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ct val="20000"/>
              </a:spcBef>
              <a:buFont typeface="Arial" charset="0"/>
              <a:buNone/>
            </a:pP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s-SV" sz="2000" b="1" dirty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Se utiliza un </a:t>
            </a:r>
            <a:r>
              <a:rPr lang="es-SV" sz="20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rango </a:t>
            </a:r>
            <a:r>
              <a:rPr lang="es-SV" sz="2000" b="1" dirty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de indicadores de </a:t>
            </a:r>
            <a:r>
              <a:rPr lang="es-SV" sz="20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cumplimiento* de meta </a:t>
            </a:r>
            <a:r>
              <a:rPr lang="es-SV" sz="2000" b="1" dirty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que se detalla de la siguiente </a:t>
            </a:r>
            <a:r>
              <a:rPr lang="es-SV" sz="20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manera: </a:t>
            </a:r>
            <a:endParaRPr lang="es-SV" sz="2000" b="1" dirty="0">
              <a:solidFill>
                <a:schemeClr val="tx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ct val="20000"/>
              </a:spcBef>
            </a:pP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ct val="20000"/>
              </a:spcBef>
              <a:buFont typeface="Arial" charset="0"/>
              <a:buNone/>
            </a:pPr>
            <a:endParaRPr lang="es-SV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41409"/>
              </p:ext>
            </p:extLst>
          </p:nvPr>
        </p:nvGraphicFramePr>
        <p:xfrm>
          <a:off x="3343701" y="4869182"/>
          <a:ext cx="1382664" cy="681457"/>
        </p:xfrm>
        <a:graphic>
          <a:graphicData uri="http://schemas.openxmlformats.org/drawingml/2006/table">
            <a:tbl>
              <a:tblPr/>
              <a:tblGrid>
                <a:gridCol w="549520"/>
                <a:gridCol w="833144"/>
              </a:tblGrid>
              <a:tr h="3521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Cumplimiento</a:t>
                      </a:r>
                      <a:endParaRPr lang="es-MX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fornian FB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934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90 - 100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7299"/>
              </p:ext>
            </p:extLst>
          </p:nvPr>
        </p:nvGraphicFramePr>
        <p:xfrm>
          <a:off x="5170808" y="4869183"/>
          <a:ext cx="1382400" cy="680400"/>
        </p:xfrm>
        <a:graphic>
          <a:graphicData uri="http://schemas.openxmlformats.org/drawingml/2006/table">
            <a:tbl>
              <a:tblPr/>
              <a:tblGrid>
                <a:gridCol w="549418"/>
                <a:gridCol w="832982"/>
              </a:tblGrid>
              <a:tr h="3515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Alerta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8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75 - 89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1736"/>
              </p:ext>
            </p:extLst>
          </p:nvPr>
        </p:nvGraphicFramePr>
        <p:xfrm>
          <a:off x="7158749" y="4881883"/>
          <a:ext cx="1382400" cy="680400"/>
        </p:xfrm>
        <a:graphic>
          <a:graphicData uri="http://schemas.openxmlformats.org/drawingml/2006/table">
            <a:tbl>
              <a:tblPr/>
              <a:tblGrid>
                <a:gridCol w="549416"/>
                <a:gridCol w="832984"/>
              </a:tblGrid>
              <a:tr h="3711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Acción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 Crítica</a:t>
                      </a:r>
                      <a:endParaRPr lang="es-MX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fornian FB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927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fornian FB" pitchFamily="18" charset="0"/>
                        </a:rPr>
                        <a:t>0 - 74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8 Rectángulo"/>
          <p:cNvSpPr>
            <a:spLocks noChangeArrowheads="1"/>
          </p:cNvSpPr>
          <p:nvPr/>
        </p:nvSpPr>
        <p:spPr bwMode="auto">
          <a:xfrm>
            <a:off x="110120" y="6355689"/>
            <a:ext cx="8287281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SV" sz="1400" dirty="0" smtClean="0"/>
              <a:t>** De acuerdo al Plan de Inversión Anual 2015  Ajustado aprobado en CAD DL-877/2015 del 01 de octubre de 2015.</a:t>
            </a:r>
            <a:endParaRPr lang="es-MX" sz="1400" dirty="0"/>
          </a:p>
        </p:txBody>
      </p:sp>
      <p:sp>
        <p:nvSpPr>
          <p:cNvPr id="9" name="8 Rectángulo"/>
          <p:cNvSpPr/>
          <p:nvPr/>
        </p:nvSpPr>
        <p:spPr>
          <a:xfrm>
            <a:off x="55528" y="5798837"/>
            <a:ext cx="8287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84150" algn="just">
              <a:spcBef>
                <a:spcPct val="20000"/>
              </a:spcBef>
              <a:buFont typeface="Arial" charset="0"/>
              <a:buNone/>
            </a:pPr>
            <a:r>
              <a:rPr lang="es-SV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Los rangos de indicadores se establecen de la relación porcentual entre la Inversión Programada** y Ejecutada.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722189" y="877887"/>
            <a:ext cx="7633858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198216" y="418551"/>
            <a:ext cx="670471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60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INVERSIÓN FISDL </a:t>
            </a:r>
          </a:p>
          <a:p>
            <a:r>
              <a:rPr lang="es-SV" sz="2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57908"/>
              </p:ext>
            </p:extLst>
          </p:nvPr>
        </p:nvGraphicFramePr>
        <p:xfrm>
          <a:off x="898634" y="6213126"/>
          <a:ext cx="7078716" cy="26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  <a:gridCol w="589893"/>
              </a:tblGrid>
              <a:tr h="268026">
                <a:tc>
                  <a:txBody>
                    <a:bodyPr/>
                    <a:lstStyle/>
                    <a:p>
                      <a:pPr algn="ctr"/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+100%</a:t>
                      </a:r>
                      <a:endParaRPr lang="es-SV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+100%</a:t>
                      </a:r>
                      <a:endParaRPr lang="es-SV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97%</a:t>
                      </a:r>
                      <a:endParaRPr lang="es-SV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+100%</a:t>
                      </a:r>
                      <a:endParaRPr lang="es-SV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+100%</a:t>
                      </a:r>
                      <a:endParaRPr lang="es-SV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bg1"/>
                          </a:solidFill>
                        </a:rPr>
                        <a:t>58%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 smtClean="0">
                          <a:solidFill>
                            <a:schemeClr val="tx1"/>
                          </a:solidFill>
                        </a:rPr>
                        <a:t>+100%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10663"/>
              </p:ext>
            </p:extLst>
          </p:nvPr>
        </p:nvGraphicFramePr>
        <p:xfrm>
          <a:off x="7846496" y="5335411"/>
          <a:ext cx="10418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chemeClr val="tx1"/>
                          </a:solidFill>
                        </a:rPr>
                        <a:t>91.43%</a:t>
                      </a:r>
                      <a:endParaRPr lang="es-SV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592419" y="5142126"/>
            <a:ext cx="222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b="1" dirty="0"/>
              <a:t>Nivel de Cumplimiento Anual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7" t="93415" r="21351" b="2052"/>
          <a:stretch/>
        </p:blipFill>
        <p:spPr bwMode="auto">
          <a:xfrm>
            <a:off x="1869727" y="6524351"/>
            <a:ext cx="539099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319719"/>
            <a:ext cx="914410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54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TIPOLOGÍA </a:t>
            </a:r>
          </a:p>
          <a:p>
            <a:r>
              <a:rPr lang="es-SV" sz="2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56570"/>
              </p:ext>
            </p:extLst>
          </p:nvPr>
        </p:nvGraphicFramePr>
        <p:xfrm>
          <a:off x="599088" y="1702676"/>
          <a:ext cx="7961586" cy="4729663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544669"/>
                <a:gridCol w="1391886"/>
                <a:gridCol w="1596028"/>
                <a:gridCol w="1429003"/>
              </a:tblGrid>
              <a:tr h="6653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700" u="none" strike="noStrike" dirty="0">
                          <a:effectLst/>
                        </a:rPr>
                        <a:t>Tipología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700" u="none" strike="noStrike">
                          <a:effectLst/>
                        </a:rPr>
                        <a:t>Programado</a:t>
                      </a:r>
                      <a:endParaRPr lang="es-SV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700" u="none" strike="noStrike" dirty="0" smtClean="0">
                          <a:effectLst/>
                        </a:rPr>
                        <a:t>Ejecutado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700" u="none" strike="noStrike">
                          <a:effectLst/>
                        </a:rPr>
                        <a:t>Nivel de Cumplimiento</a:t>
                      </a:r>
                      <a:endParaRPr lang="es-SV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Transferencias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$38.93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$35.51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91%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Agua Potable y Saneamiento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$12.52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$10.80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86%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Asistencia Técnica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$7.59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$8.70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 smtClean="0">
                          <a:effectLst/>
                        </a:rPr>
                        <a:t>+100%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Infraestructura para el Desarrollo Social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$3.86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$3.92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 smtClean="0">
                          <a:effectLst/>
                        </a:rPr>
                        <a:t>+100%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Electrificación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$4.80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$3.70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77%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Caminos y Puentes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$3.25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$3.05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94%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 dirty="0">
                          <a:effectLst/>
                        </a:rPr>
                        <a:t>Gestión </a:t>
                      </a:r>
                      <a:r>
                        <a:rPr lang="es-SV" sz="1700" u="none" strike="noStrike" dirty="0" smtClean="0">
                          <a:effectLst/>
                        </a:rPr>
                        <a:t>Territorial *</a:t>
                      </a:r>
                      <a:endParaRPr lang="es-SV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$3.56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$2.37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66%</a:t>
                      </a:r>
                      <a:endParaRPr lang="es-SV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salud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$2.10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$1.89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90%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 dirty="0">
                          <a:effectLst/>
                        </a:rPr>
                        <a:t>Educación</a:t>
                      </a:r>
                      <a:endParaRPr lang="es-SV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$1.66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$1.34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>
                          <a:effectLst/>
                        </a:rPr>
                        <a:t>81%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Infraestructura Productiva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$0.29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$0.33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 smtClean="0">
                          <a:effectLst/>
                        </a:rPr>
                        <a:t>+100%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Estudios de Pre Factibilidad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$0.03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$0.26</a:t>
                      </a:r>
                      <a:endParaRPr lang="es-SV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b="1" u="none" strike="noStrike" dirty="0" smtClean="0">
                          <a:effectLst/>
                        </a:rPr>
                        <a:t>+100%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38691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Total general</a:t>
                      </a:r>
                      <a:endParaRPr lang="es-SV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$78.60</a:t>
                      </a:r>
                      <a:endParaRPr lang="es-SV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700" u="none" strike="noStrike">
                          <a:effectLst/>
                        </a:rPr>
                        <a:t>$71.86</a:t>
                      </a:r>
                      <a:endParaRPr lang="es-SV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700" u="none" strike="noStrike" dirty="0">
                          <a:effectLst/>
                        </a:rPr>
                        <a:t>91.43%</a:t>
                      </a:r>
                      <a:endParaRPr lang="es-SV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88731" y="6448100"/>
            <a:ext cx="739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* Se refiere a Seguimiento a la persona adulta mayor y Apoyo familiar de CSR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42139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33012" y="600584"/>
            <a:ext cx="6189260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60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COMPONENTE </a:t>
            </a:r>
          </a:p>
          <a:p>
            <a:r>
              <a:rPr lang="es-SV" sz="2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93837"/>
              </p:ext>
            </p:extLst>
          </p:nvPr>
        </p:nvGraphicFramePr>
        <p:xfrm>
          <a:off x="835566" y="2301768"/>
          <a:ext cx="7409793" cy="2822024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2806262"/>
                <a:gridCol w="1292773"/>
                <a:gridCol w="1592317"/>
                <a:gridCol w="1718441"/>
              </a:tblGrid>
              <a:tr h="80629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Componente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Programado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Ejecutado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Nivel de Cumplimiento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dirty="0">
                          <a:effectLst/>
                        </a:rPr>
                        <a:t>Capital </a:t>
                      </a:r>
                      <a:r>
                        <a:rPr lang="es-SV" sz="1800" u="none" strike="noStrike" dirty="0" smtClean="0">
                          <a:effectLst/>
                        </a:rPr>
                        <a:t>Humano *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$36.36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$33.45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92%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3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Capital Físico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$28.22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$24.95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88%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03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Gestión Local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$11.15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$11.06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99%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3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Desarrollo Productivo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$2.86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$2.39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84%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031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>
                          <a:effectLst/>
                        </a:rPr>
                        <a:t>Total general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$78.60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u="none" strike="noStrike">
                          <a:effectLst/>
                        </a:rPr>
                        <a:t>$71.86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91.43%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88731" y="6366212"/>
            <a:ext cx="739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* US$ </a:t>
            </a:r>
            <a:r>
              <a:rPr lang="es-SV" sz="1400" dirty="0"/>
              <a:t>6,382,015</a:t>
            </a:r>
            <a:r>
              <a:rPr lang="es-SV" sz="1400" dirty="0" smtClean="0"/>
              <a:t> no fue transferido por el Ministerio de Hacienda a FISDL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1851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08332" y="355694"/>
            <a:ext cx="7713007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DEPARTAMENTO </a:t>
            </a:r>
            <a:endParaRPr lang="es-SV" sz="5400" b="1" dirty="0" smtClean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  <a:p>
            <a:r>
              <a:rPr lang="es-SV" sz="18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18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04482"/>
              </p:ext>
            </p:extLst>
          </p:nvPr>
        </p:nvGraphicFramePr>
        <p:xfrm>
          <a:off x="1072056" y="1509542"/>
          <a:ext cx="7047185" cy="514350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2452035"/>
                <a:gridCol w="1448051"/>
                <a:gridCol w="1660432"/>
                <a:gridCol w="1486667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Departamento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Programado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Ejecutado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Nivel de Cumplimiento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Usulután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$12.89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$12.02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93%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Morazán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$9.90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$9.41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95%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Ahuachapán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$8.00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$7.07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88%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 Miguel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$7.27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$6.19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85%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Santa Ana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$3.30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$5.09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+100%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La Libertad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$4.98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$4.55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91%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 Vicente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$3.97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$4.17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+100%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Chalatenango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$5.00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$3.88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78%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Sonsonate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$4.14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$3.75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91%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Cabañas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$3.74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91%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 Salvador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$4.52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75%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La Paz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$3.39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$3.14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93%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Cuscatlán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$2.86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$2.73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95%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La Unión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$1.83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$1.91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 smtClean="0">
                          <a:effectLst/>
                        </a:rPr>
                        <a:t>+100%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Varios Departamentos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$2.79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$1.17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Total general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$78.60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$71.86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91.43%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98195" y="541598"/>
            <a:ext cx="669879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SEGMENTO DE POBREZA</a:t>
            </a:r>
          </a:p>
          <a:p>
            <a:r>
              <a:rPr lang="es-SV" sz="2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2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39477"/>
              </p:ext>
            </p:extLst>
          </p:nvPr>
        </p:nvGraphicFramePr>
        <p:xfrm>
          <a:off x="1198194" y="1986454"/>
          <a:ext cx="6698792" cy="3862552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957342"/>
                <a:gridCol w="1494155"/>
                <a:gridCol w="1713298"/>
                <a:gridCol w="1533997"/>
              </a:tblGrid>
              <a:tr h="96563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Clúster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Programado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 smtClean="0">
                          <a:effectLst/>
                        </a:rPr>
                        <a:t>Ejecutado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>
                          <a:effectLst/>
                        </a:rPr>
                        <a:t>Nivel de Cumplimiento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Alta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$41.70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$39.02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94%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Severa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$13.07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$12.51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96%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Baja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$12.84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$12.35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96%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Moderada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$8.20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$6.82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83%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Varios Municipios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$2.79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$1.17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8281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</a:rPr>
                        <a:t>Total general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$78.60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</a:rPr>
                        <a:t>$71.86</a:t>
                      </a:r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91.43%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6813" y="540267"/>
            <a:ext cx="895259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PARTIDO POLÍTICO EN EL GOBIERNO </a:t>
            </a:r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MUNICIPAL (262 municipios) </a:t>
            </a:r>
            <a:endParaRPr lang="es-SV" sz="2400" b="1" dirty="0" smtClean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  <a:p>
            <a:r>
              <a:rPr lang="es-SV" sz="1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16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/>
        </p:blipFill>
        <p:spPr bwMode="auto">
          <a:xfrm>
            <a:off x="2665846" y="1169565"/>
            <a:ext cx="6655973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279" y="3838916"/>
            <a:ext cx="4730141" cy="317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204958" y="3791618"/>
            <a:ext cx="4477404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6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DISTRIBUCIÓN POR PARTIDO POLÍTICO 2015 </a:t>
            </a:r>
            <a:r>
              <a:rPr lang="es-SV" sz="1600" b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- 2018</a:t>
            </a:r>
          </a:p>
          <a:p>
            <a:r>
              <a:rPr lang="es-SV" sz="1600" b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(262 municipios)</a:t>
            </a:r>
          </a:p>
        </p:txBody>
      </p:sp>
    </p:spTree>
    <p:extLst>
      <p:ext uri="{BB962C8B-B14F-4D97-AF65-F5344CB8AC3E}">
        <p14:creationId xmlns:p14="http://schemas.microsoft.com/office/powerpoint/2010/main" val="28731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6813" y="540267"/>
            <a:ext cx="8952591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POR PARTIDO POLÍTICO EN EL GOBIERNO </a:t>
            </a:r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MUNICIPAL (100 municipios) </a:t>
            </a:r>
            <a:endParaRPr lang="es-SV" sz="2400" b="1" dirty="0" smtClean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  <a:p>
            <a:r>
              <a:rPr lang="es-SV" sz="1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Enero – Diciembre 2015 (Millones de US$)</a:t>
            </a:r>
            <a:endParaRPr lang="es-SV" sz="16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204958" y="3450418"/>
            <a:ext cx="4477404" cy="92284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6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DISTRIBUCIÓN POR PARTIDO POLÍTICO 2015 </a:t>
            </a:r>
            <a:r>
              <a:rPr lang="es-SV" sz="1600" b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- 2018</a:t>
            </a:r>
          </a:p>
          <a:p>
            <a:r>
              <a:rPr lang="es-SV" sz="16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(100 </a:t>
            </a:r>
            <a:r>
              <a:rPr lang="es-SV" sz="1600" b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pitchFamily="34" charset="0"/>
              </a:rPr>
              <a:t>municipios)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4" y="3905458"/>
            <a:ext cx="3721867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25" y="1007311"/>
            <a:ext cx="688975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4158</TotalTime>
  <Words>919</Words>
  <Application>Microsoft Office PowerPoint</Application>
  <PresentationFormat>Presentación en pantalla (4:3)</PresentationFormat>
  <Paragraphs>333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Valdivieso</dc:creator>
  <cp:lastModifiedBy>LORENA SUYAPA VALDIVIESO VALENCIA</cp:lastModifiedBy>
  <cp:revision>287</cp:revision>
  <cp:lastPrinted>2015-10-23T18:09:40Z</cp:lastPrinted>
  <dcterms:created xsi:type="dcterms:W3CDTF">2015-04-09T19:32:01Z</dcterms:created>
  <dcterms:modified xsi:type="dcterms:W3CDTF">2016-01-26T20:06:48Z</dcterms:modified>
</cp:coreProperties>
</file>