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60" r:id="rId2"/>
    <p:sldMasterId id="2147483865" r:id="rId3"/>
  </p:sldMasterIdLst>
  <p:notesMasterIdLst>
    <p:notesMasterId r:id="rId45"/>
  </p:notesMasterIdLst>
  <p:handoutMasterIdLst>
    <p:handoutMasterId r:id="rId46"/>
  </p:handoutMasterIdLst>
  <p:sldIdLst>
    <p:sldId id="256" r:id="rId4"/>
    <p:sldId id="334" r:id="rId5"/>
    <p:sldId id="284" r:id="rId6"/>
    <p:sldId id="276" r:id="rId7"/>
    <p:sldId id="308" r:id="rId8"/>
    <p:sldId id="360" r:id="rId9"/>
    <p:sldId id="285" r:id="rId10"/>
    <p:sldId id="260" r:id="rId11"/>
    <p:sldId id="367" r:id="rId12"/>
    <p:sldId id="368" r:id="rId13"/>
    <p:sldId id="335" r:id="rId14"/>
    <p:sldId id="336" r:id="rId15"/>
    <p:sldId id="390" r:id="rId16"/>
    <p:sldId id="391" r:id="rId17"/>
    <p:sldId id="370" r:id="rId18"/>
    <p:sldId id="392" r:id="rId19"/>
    <p:sldId id="393" r:id="rId20"/>
    <p:sldId id="376" r:id="rId21"/>
    <p:sldId id="366" r:id="rId22"/>
    <p:sldId id="338" r:id="rId23"/>
    <p:sldId id="398" r:id="rId24"/>
    <p:sldId id="377" r:id="rId25"/>
    <p:sldId id="356" r:id="rId26"/>
    <p:sldId id="410" r:id="rId27"/>
    <p:sldId id="411" r:id="rId28"/>
    <p:sldId id="378" r:id="rId29"/>
    <p:sldId id="357" r:id="rId30"/>
    <p:sldId id="412" r:id="rId31"/>
    <p:sldId id="413" r:id="rId32"/>
    <p:sldId id="379" r:id="rId33"/>
    <p:sldId id="317" r:id="rId34"/>
    <p:sldId id="316" r:id="rId35"/>
    <p:sldId id="318" r:id="rId36"/>
    <p:sldId id="332" r:id="rId37"/>
    <p:sldId id="330" r:id="rId38"/>
    <p:sldId id="327" r:id="rId39"/>
    <p:sldId id="328" r:id="rId40"/>
    <p:sldId id="331" r:id="rId41"/>
    <p:sldId id="320" r:id="rId42"/>
    <p:sldId id="397" r:id="rId43"/>
    <p:sldId id="329" r:id="rId44"/>
  </p:sldIdLst>
  <p:sldSz cx="9144000" cy="6858000" type="screen4x3"/>
  <p:notesSz cx="7010400" cy="9296400"/>
  <p:defaultTextStyle>
    <a:defPPr>
      <a:defRPr lang="es-SV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SA ELISA ORTIZ MORENO" initials="REOM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77" autoAdjust="0"/>
    <p:restoredTop sz="88988" autoAdjust="0"/>
  </p:normalViewPr>
  <p:slideViewPr>
    <p:cSldViewPr>
      <p:cViewPr>
        <p:scale>
          <a:sx n="60" d="100"/>
          <a:sy n="60" d="100"/>
        </p:scale>
        <p:origin x="-1626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83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604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presProps" Target="presProps.xml"/><Relationship Id="rId8" Type="http://schemas.openxmlformats.org/officeDocument/2006/relationships/slide" Target="slides/slide5.xml"/><Relationship Id="rId51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pozas\Documents\Planificaci&#243;n\Rendici&#243;n%20de%20cuentas%202016\RdC%202016\cuadros%20informe%20RdC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pozas\Documents\Planificaci&#243;n\Rendici&#243;n%20de%20cuentas%202016\RdC%202016\cuadros%20informe%20RdC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pozas\Documents\Planificaci&#243;n\Rendici&#243;n%20de%20cuentas%202016\RdC%202016\cuadros%20informe%20RdC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26151312335958005"/>
          <c:y val="0"/>
          <c:w val="0.7023757655293088"/>
          <c:h val="0.6539665354330708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'1'!$H$8</c:f>
              <c:strCache>
                <c:ptCount val="1"/>
                <c:pt idx="0">
                  <c:v>Capital Humano</c:v>
                </c:pt>
              </c:strCache>
            </c:strRef>
          </c:tx>
          <c:spPr>
            <a:effectLst>
              <a:innerShdw blurRad="63500" dist="50800" dir="135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'1'!$G$9:$G$11</c:f>
              <c:strCache>
                <c:ptCount val="3"/>
                <c:pt idx="0">
                  <c:v>junio 2014 - mayo 2015</c:v>
                </c:pt>
                <c:pt idx="1">
                  <c:v>junio 2015 - mayo 2016</c:v>
                </c:pt>
                <c:pt idx="2">
                  <c:v>Total general</c:v>
                </c:pt>
              </c:strCache>
            </c:strRef>
          </c:cat>
          <c:val>
            <c:numRef>
              <c:f>'1'!$H$9:$H$11</c:f>
              <c:numCache>
                <c:formatCode>[$$-440A]#,##0.00</c:formatCode>
                <c:ptCount val="3"/>
                <c:pt idx="0">
                  <c:v>50.03938032650003</c:v>
                </c:pt>
                <c:pt idx="1">
                  <c:v>46.365740133299774</c:v>
                </c:pt>
                <c:pt idx="2">
                  <c:v>96.40512045979979</c:v>
                </c:pt>
              </c:numCache>
            </c:numRef>
          </c:val>
        </c:ser>
        <c:ser>
          <c:idx val="1"/>
          <c:order val="1"/>
          <c:tx>
            <c:strRef>
              <c:f>'1'!$I$8</c:f>
              <c:strCache>
                <c:ptCount val="1"/>
                <c:pt idx="0">
                  <c:v>Capital Físico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'1'!$G$9:$G$11</c:f>
              <c:strCache>
                <c:ptCount val="3"/>
                <c:pt idx="0">
                  <c:v>junio 2014 - mayo 2015</c:v>
                </c:pt>
                <c:pt idx="1">
                  <c:v>junio 2015 - mayo 2016</c:v>
                </c:pt>
                <c:pt idx="2">
                  <c:v>Total general</c:v>
                </c:pt>
              </c:strCache>
            </c:strRef>
          </c:cat>
          <c:val>
            <c:numRef>
              <c:f>'1'!$I$9:$I$11</c:f>
              <c:numCache>
                <c:formatCode>[$$-440A]#,##0.00</c:formatCode>
                <c:ptCount val="3"/>
                <c:pt idx="0">
                  <c:v>31.02547513879998</c:v>
                </c:pt>
                <c:pt idx="1">
                  <c:v>26.515279119199981</c:v>
                </c:pt>
                <c:pt idx="2">
                  <c:v>57.540754257999957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2306688"/>
        <c:axId val="72187904"/>
        <c:axId val="0"/>
      </c:bar3DChart>
      <c:catAx>
        <c:axId val="152306688"/>
        <c:scaling>
          <c:orientation val="minMax"/>
        </c:scaling>
        <c:delete val="0"/>
        <c:axPos val="b"/>
        <c:majorTickMark val="out"/>
        <c:minorTickMark val="none"/>
        <c:tickLblPos val="nextTo"/>
        <c:crossAx val="72187904"/>
        <c:crosses val="autoZero"/>
        <c:auto val="1"/>
        <c:lblAlgn val="ctr"/>
        <c:lblOffset val="100"/>
        <c:noMultiLvlLbl val="0"/>
      </c:catAx>
      <c:valAx>
        <c:axId val="72187904"/>
        <c:scaling>
          <c:orientation val="minMax"/>
        </c:scaling>
        <c:delete val="1"/>
        <c:axPos val="l"/>
        <c:numFmt formatCode="[$$-440A]#,##0.00" sourceLinked="1"/>
        <c:majorTickMark val="out"/>
        <c:minorTickMark val="none"/>
        <c:tickLblPos val="nextTo"/>
        <c:crossAx val="15230668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600"/>
            </a:pPr>
            <a:endParaRPr lang="es-SV"/>
          </a:p>
        </c:txPr>
      </c:dTable>
    </c:plotArea>
    <c:plotVisOnly val="1"/>
    <c:dispBlanksAs val="gap"/>
    <c:showDLblsOverMax val="0"/>
  </c:chart>
  <c:txPr>
    <a:bodyPr/>
    <a:lstStyle/>
    <a:p>
      <a:pPr>
        <a:defRPr sz="1600" b="1"/>
      </a:pPr>
      <a:endParaRPr lang="es-SV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'2'!$K$139</c:f>
              <c:strCache>
                <c:ptCount val="1"/>
                <c:pt idx="0">
                  <c:v>Primer año de gestión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'2'!$G$140:$G$148</c:f>
              <c:strCache>
                <c:ptCount val="9"/>
                <c:pt idx="0">
                  <c:v>Veteranos de Guerra</c:v>
                </c:pt>
                <c:pt idx="1">
                  <c:v>Bono Productivo</c:v>
                </c:pt>
                <c:pt idx="2">
                  <c:v>Bono Educación Urbano</c:v>
                </c:pt>
                <c:pt idx="3">
                  <c:v>Apoyo Monetario - PATI</c:v>
                </c:pt>
                <c:pt idx="4">
                  <c:v>Gestión Territorial</c:v>
                </c:pt>
                <c:pt idx="5">
                  <c:v>Pensión al Adulto Mayor Urbano</c:v>
                </c:pt>
                <c:pt idx="6">
                  <c:v>Asistencia Técnica</c:v>
                </c:pt>
                <c:pt idx="7">
                  <c:v>Bono Salud/Educación Rural</c:v>
                </c:pt>
                <c:pt idx="8">
                  <c:v>Pensión al Adulto Mayor Rural</c:v>
                </c:pt>
              </c:strCache>
            </c:strRef>
          </c:cat>
          <c:val>
            <c:numRef>
              <c:f>'2'!$K$140:$K$148</c:f>
              <c:numCache>
                <c:formatCode>_-[$$-440A]* #,##0.00_ ;_-[$$-440A]* \-#,##0.00\ ;_-[$$-440A]* "-"??_ ;_-@_ </c:formatCode>
                <c:ptCount val="9"/>
                <c:pt idx="0">
                  <c:v>1.3532999999999999</c:v>
                </c:pt>
                <c:pt idx="1">
                  <c:v>0.26415</c:v>
                </c:pt>
                <c:pt idx="2">
                  <c:v>1.6816077679999992</c:v>
                </c:pt>
                <c:pt idx="3">
                  <c:v>2.5205429000000006</c:v>
                </c:pt>
                <c:pt idx="4">
                  <c:v>1.2228808699999998</c:v>
                </c:pt>
                <c:pt idx="5">
                  <c:v>2.0283076400000004</c:v>
                </c:pt>
                <c:pt idx="6">
                  <c:v>5.3248728092999986</c:v>
                </c:pt>
                <c:pt idx="7">
                  <c:v>13.476178339999944</c:v>
                </c:pt>
                <c:pt idx="8">
                  <c:v>22.167539999200006</c:v>
                </c:pt>
              </c:numCache>
            </c:numRef>
          </c:val>
        </c:ser>
        <c:ser>
          <c:idx val="1"/>
          <c:order val="1"/>
          <c:tx>
            <c:strRef>
              <c:f>'2'!$L$139</c:f>
              <c:strCache>
                <c:ptCount val="1"/>
                <c:pt idx="0">
                  <c:v>Segundo año de gestión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'2'!$G$140:$G$148</c:f>
              <c:strCache>
                <c:ptCount val="9"/>
                <c:pt idx="0">
                  <c:v>Veteranos de Guerra</c:v>
                </c:pt>
                <c:pt idx="1">
                  <c:v>Bono Productivo</c:v>
                </c:pt>
                <c:pt idx="2">
                  <c:v>Bono Educación Urbano</c:v>
                </c:pt>
                <c:pt idx="3">
                  <c:v>Apoyo Monetario - PATI</c:v>
                </c:pt>
                <c:pt idx="4">
                  <c:v>Gestión Territorial</c:v>
                </c:pt>
                <c:pt idx="5">
                  <c:v>Pensión al Adulto Mayor Urbano</c:v>
                </c:pt>
                <c:pt idx="6">
                  <c:v>Asistencia Técnica</c:v>
                </c:pt>
                <c:pt idx="7">
                  <c:v>Bono Salud/Educación Rural</c:v>
                </c:pt>
                <c:pt idx="8">
                  <c:v>Pensión al Adulto Mayor Rural</c:v>
                </c:pt>
              </c:strCache>
            </c:strRef>
          </c:cat>
          <c:val>
            <c:numRef>
              <c:f>'2'!$L$140:$L$148</c:f>
              <c:numCache>
                <c:formatCode>_-[$$-440A]* #,##0.00_ ;_-[$$-440A]* \-#,##0.00\ ;_-[$$-440A]* "-"??_ ;_-@_ </c:formatCode>
                <c:ptCount val="9"/>
                <c:pt idx="0">
                  <c:v>1.0505</c:v>
                </c:pt>
                <c:pt idx="1">
                  <c:v>2.7358500000000001</c:v>
                </c:pt>
                <c:pt idx="2">
                  <c:v>1.4078760656999993</c:v>
                </c:pt>
                <c:pt idx="3">
                  <c:v>1.7405999999999999</c:v>
                </c:pt>
                <c:pt idx="4">
                  <c:v>3.3416192100000033</c:v>
                </c:pt>
                <c:pt idx="5">
                  <c:v>2.9831217895000002</c:v>
                </c:pt>
                <c:pt idx="6">
                  <c:v>5.6706851495999988</c:v>
                </c:pt>
                <c:pt idx="7">
                  <c:v>13.912921180000165</c:v>
                </c:pt>
                <c:pt idx="8">
                  <c:v>13.52256673849987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53765888"/>
        <c:axId val="72190208"/>
        <c:axId val="0"/>
      </c:bar3DChart>
      <c:catAx>
        <c:axId val="15376588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s-SV"/>
          </a:p>
        </c:txPr>
        <c:crossAx val="72190208"/>
        <c:crosses val="autoZero"/>
        <c:auto val="1"/>
        <c:lblAlgn val="ctr"/>
        <c:lblOffset val="100"/>
        <c:noMultiLvlLbl val="0"/>
      </c:catAx>
      <c:valAx>
        <c:axId val="72190208"/>
        <c:scaling>
          <c:orientation val="minMax"/>
        </c:scaling>
        <c:delete val="1"/>
        <c:axPos val="b"/>
        <c:numFmt formatCode="_-[$$-440A]* #,##0.00_ ;_-[$$-440A]* \-#,##0.00\ ;_-[$$-440A]* &quot;-&quot;??_ ;_-@_ " sourceLinked="1"/>
        <c:majorTickMark val="out"/>
        <c:minorTickMark val="none"/>
        <c:tickLblPos val="nextTo"/>
        <c:crossAx val="153765888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400" b="1"/>
          </a:pPr>
          <a:endParaRPr lang="es-SV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'2'!$K$125</c:f>
              <c:strCache>
                <c:ptCount val="1"/>
                <c:pt idx="0">
                  <c:v>Primer año de gestión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'2'!$G$126:$G$135</c:f>
              <c:strCache>
                <c:ptCount val="10"/>
                <c:pt idx="0">
                  <c:v>Gestión de Riesgos</c:v>
                </c:pt>
                <c:pt idx="1">
                  <c:v>Estudios de Pre Factibilidad</c:v>
                </c:pt>
                <c:pt idx="2">
                  <c:v>Infraestructura Productiva</c:v>
                </c:pt>
                <c:pt idx="3">
                  <c:v>Construcción de Sedes Ciudad Mujer</c:v>
                </c:pt>
                <c:pt idx="4">
                  <c:v>Infraestructura en Educación</c:v>
                </c:pt>
                <c:pt idx="5">
                  <c:v>Infraestructura en Salud</c:v>
                </c:pt>
                <c:pt idx="6">
                  <c:v>Caminos y Puentes</c:v>
                </c:pt>
                <c:pt idx="7">
                  <c:v>Electrificación</c:v>
                </c:pt>
                <c:pt idx="8">
                  <c:v>Infraestructura para el Desarrollo Social</c:v>
                </c:pt>
                <c:pt idx="9">
                  <c:v>Agua Potable y Saneamiento</c:v>
                </c:pt>
              </c:strCache>
            </c:strRef>
          </c:cat>
          <c:val>
            <c:numRef>
              <c:f>'2'!$K$126:$K$135</c:f>
              <c:numCache>
                <c:formatCode>_-[$$-440A]* #,##0.00_ ;_-[$$-440A]* \-#,##0.00\ ;_-[$$-440A]* "-"??_ ;_-@_ </c:formatCode>
                <c:ptCount val="10"/>
                <c:pt idx="0">
                  <c:v>0.16599272000000001</c:v>
                </c:pt>
                <c:pt idx="1">
                  <c:v>0.46059673000000018</c:v>
                </c:pt>
                <c:pt idx="2">
                  <c:v>0.41826460980000008</c:v>
                </c:pt>
                <c:pt idx="3">
                  <c:v>0.9967332499999999</c:v>
                </c:pt>
                <c:pt idx="4">
                  <c:v>3.2384878398000012</c:v>
                </c:pt>
                <c:pt idx="5">
                  <c:v>4.8130205091999825</c:v>
                </c:pt>
                <c:pt idx="6">
                  <c:v>3.8276138399999997</c:v>
                </c:pt>
                <c:pt idx="7">
                  <c:v>3.7244841399999995</c:v>
                </c:pt>
                <c:pt idx="8">
                  <c:v>4.9182044299999994</c:v>
                </c:pt>
                <c:pt idx="9">
                  <c:v>8.4620770699999976</c:v>
                </c:pt>
              </c:numCache>
            </c:numRef>
          </c:val>
        </c:ser>
        <c:ser>
          <c:idx val="1"/>
          <c:order val="1"/>
          <c:tx>
            <c:strRef>
              <c:f>'2'!$L$125</c:f>
              <c:strCache>
                <c:ptCount val="1"/>
                <c:pt idx="0">
                  <c:v>Segundo año de gestión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'2'!$G$126:$G$135</c:f>
              <c:strCache>
                <c:ptCount val="10"/>
                <c:pt idx="0">
                  <c:v>Gestión de Riesgos</c:v>
                </c:pt>
                <c:pt idx="1">
                  <c:v>Estudios de Pre Factibilidad</c:v>
                </c:pt>
                <c:pt idx="2">
                  <c:v>Infraestructura Productiva</c:v>
                </c:pt>
                <c:pt idx="3">
                  <c:v>Construcción de Sedes Ciudad Mujer</c:v>
                </c:pt>
                <c:pt idx="4">
                  <c:v>Infraestructura en Educación</c:v>
                </c:pt>
                <c:pt idx="5">
                  <c:v>Infraestructura en Salud</c:v>
                </c:pt>
                <c:pt idx="6">
                  <c:v>Caminos y Puentes</c:v>
                </c:pt>
                <c:pt idx="7">
                  <c:v>Electrificación</c:v>
                </c:pt>
                <c:pt idx="8">
                  <c:v>Infraestructura para el Desarrollo Social</c:v>
                </c:pt>
                <c:pt idx="9">
                  <c:v>Agua Potable y Saneamiento</c:v>
                </c:pt>
              </c:strCache>
            </c:strRef>
          </c:cat>
          <c:val>
            <c:numRef>
              <c:f>'2'!$L$126:$L$135</c:f>
              <c:numCache>
                <c:formatCode>_-[$$-440A]* #,##0.00_ ;_-[$$-440A]* \-#,##0.00\ ;_-[$$-440A]* "-"??_ ;_-@_ </c:formatCode>
                <c:ptCount val="10"/>
                <c:pt idx="0">
                  <c:v>0</c:v>
                </c:pt>
                <c:pt idx="1">
                  <c:v>0.21440985999999998</c:v>
                </c:pt>
                <c:pt idx="2">
                  <c:v>0.31496762000000006</c:v>
                </c:pt>
                <c:pt idx="3">
                  <c:v>9.5387840000000002E-2</c:v>
                </c:pt>
                <c:pt idx="4">
                  <c:v>1.4370850598000002</c:v>
                </c:pt>
                <c:pt idx="5">
                  <c:v>1.3948168893999993</c:v>
                </c:pt>
                <c:pt idx="6">
                  <c:v>2.9875831599999998</c:v>
                </c:pt>
                <c:pt idx="7">
                  <c:v>3.8922804200000001</c:v>
                </c:pt>
                <c:pt idx="8">
                  <c:v>3.8570351199999995</c:v>
                </c:pt>
                <c:pt idx="9">
                  <c:v>12.321713149999994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51735808"/>
        <c:axId val="72193088"/>
        <c:axId val="0"/>
      </c:bar3DChart>
      <c:catAx>
        <c:axId val="151735808"/>
        <c:scaling>
          <c:orientation val="minMax"/>
        </c:scaling>
        <c:delete val="0"/>
        <c:axPos val="l"/>
        <c:majorTickMark val="out"/>
        <c:minorTickMark val="none"/>
        <c:tickLblPos val="nextTo"/>
        <c:crossAx val="72193088"/>
        <c:crosses val="autoZero"/>
        <c:auto val="1"/>
        <c:lblAlgn val="ctr"/>
        <c:lblOffset val="100"/>
        <c:noMultiLvlLbl val="0"/>
      </c:catAx>
      <c:valAx>
        <c:axId val="72193088"/>
        <c:scaling>
          <c:orientation val="minMax"/>
        </c:scaling>
        <c:delete val="1"/>
        <c:axPos val="b"/>
        <c:numFmt formatCode="_-[$$-440A]* #,##0.00_ ;_-[$$-440A]* \-#,##0.00\ ;_-[$$-440A]* &quot;-&quot;??_ ;_-@_ " sourceLinked="1"/>
        <c:majorTickMark val="out"/>
        <c:minorTickMark val="none"/>
        <c:tickLblPos val="nextTo"/>
        <c:crossAx val="15173580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400" b="1"/>
      </a:pPr>
      <a:endParaRPr lang="es-SV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DACA5F-BB43-438A-AF5D-91E7A1B4ED3E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SV"/>
        </a:p>
      </dgm:t>
    </dgm:pt>
    <dgm:pt modelId="{09C1F324-CFDA-4F58-846C-ECCF478E2D19}">
      <dgm:prSet phldrT="[Texto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s-SV" sz="2400" b="1" dirty="0" smtClean="0"/>
            <a:t>Mejorar el acceso a </a:t>
          </a:r>
          <a:r>
            <a:rPr lang="es-SV" sz="2400" b="1" i="1" dirty="0" smtClean="0">
              <a:solidFill>
                <a:srgbClr val="FFFF00"/>
              </a:solidFill>
            </a:rPr>
            <a:t>servicios básicos</a:t>
          </a:r>
          <a:endParaRPr lang="es-SV" sz="2400" i="1" dirty="0">
            <a:solidFill>
              <a:srgbClr val="FFFF00"/>
            </a:solidFill>
          </a:endParaRPr>
        </a:p>
      </dgm:t>
    </dgm:pt>
    <dgm:pt modelId="{D3668E25-F62D-43F1-9F6A-89CF4C52F221}" type="parTrans" cxnId="{AB12FBEC-6D1D-436E-872B-12CFDB7BEFEC}">
      <dgm:prSet/>
      <dgm:spPr/>
      <dgm:t>
        <a:bodyPr/>
        <a:lstStyle/>
        <a:p>
          <a:endParaRPr lang="es-SV" sz="2400"/>
        </a:p>
      </dgm:t>
    </dgm:pt>
    <dgm:pt modelId="{AA6CC00C-D329-4F55-A455-4157B1386D1D}" type="sibTrans" cxnId="{AB12FBEC-6D1D-436E-872B-12CFDB7BEFEC}">
      <dgm:prSet/>
      <dgm:spPr/>
      <dgm:t>
        <a:bodyPr/>
        <a:lstStyle/>
        <a:p>
          <a:endParaRPr lang="es-SV" sz="2400"/>
        </a:p>
      </dgm:t>
    </dgm:pt>
    <dgm:pt modelId="{0C848D4F-D921-4529-BC1C-7D11DA0EE67F}">
      <dgm:prSet phldrT="[Texto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s-SV" sz="2400" b="1" dirty="0" smtClean="0"/>
            <a:t>Mejorar la infraestructura de </a:t>
          </a:r>
          <a:r>
            <a:rPr lang="es-SV" sz="2400" b="1" i="1" dirty="0" smtClean="0">
              <a:solidFill>
                <a:srgbClr val="FFFF00"/>
              </a:solidFill>
            </a:rPr>
            <a:t>servicios sociales y centros para la atención</a:t>
          </a:r>
          <a:endParaRPr lang="es-SV" sz="2400" b="1" i="1" dirty="0">
            <a:solidFill>
              <a:srgbClr val="FFFF00"/>
            </a:solidFill>
          </a:endParaRPr>
        </a:p>
      </dgm:t>
    </dgm:pt>
    <dgm:pt modelId="{32D1C617-A448-4162-B4F0-2DFFAEB648E0}" type="parTrans" cxnId="{81012400-83A3-47C2-A81D-6D2BC5907813}">
      <dgm:prSet/>
      <dgm:spPr/>
      <dgm:t>
        <a:bodyPr/>
        <a:lstStyle/>
        <a:p>
          <a:endParaRPr lang="es-SV" sz="2400"/>
        </a:p>
      </dgm:t>
    </dgm:pt>
    <dgm:pt modelId="{EF9626B1-A1F1-491C-AF4E-361599D8FC09}" type="sibTrans" cxnId="{81012400-83A3-47C2-A81D-6D2BC5907813}">
      <dgm:prSet/>
      <dgm:spPr/>
      <dgm:t>
        <a:bodyPr/>
        <a:lstStyle/>
        <a:p>
          <a:endParaRPr lang="es-SV" sz="2400"/>
        </a:p>
      </dgm:t>
    </dgm:pt>
    <dgm:pt modelId="{DFA9C468-FC0B-4FD5-9664-27FAD82D6806}">
      <dgm:prSet phldrT="[Texto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s-SV" sz="2400" b="1" dirty="0" smtClean="0"/>
            <a:t>Mejorar la </a:t>
          </a:r>
          <a:r>
            <a:rPr lang="es-SV" sz="2400" b="1" i="1" dirty="0" smtClean="0">
              <a:solidFill>
                <a:srgbClr val="FFFF00"/>
              </a:solidFill>
            </a:rPr>
            <a:t>economía de las familias </a:t>
          </a:r>
          <a:r>
            <a:rPr lang="es-SV" sz="2400" b="1" dirty="0" smtClean="0"/>
            <a:t>en condición de pobreza y vulnerabilidad</a:t>
          </a:r>
          <a:endParaRPr lang="es-SV" sz="2400" dirty="0"/>
        </a:p>
      </dgm:t>
    </dgm:pt>
    <dgm:pt modelId="{D25137C5-9EE7-44AC-8A76-7660CDE94D75}" type="parTrans" cxnId="{160B10EB-7EAE-4882-8C3D-02A7B53D5A02}">
      <dgm:prSet/>
      <dgm:spPr/>
      <dgm:t>
        <a:bodyPr/>
        <a:lstStyle/>
        <a:p>
          <a:endParaRPr lang="es-SV" sz="2400"/>
        </a:p>
      </dgm:t>
    </dgm:pt>
    <dgm:pt modelId="{CE660F66-7A53-437B-A112-DB02C09E5F2A}" type="sibTrans" cxnId="{160B10EB-7EAE-4882-8C3D-02A7B53D5A02}">
      <dgm:prSet/>
      <dgm:spPr/>
      <dgm:t>
        <a:bodyPr/>
        <a:lstStyle/>
        <a:p>
          <a:endParaRPr lang="es-SV" sz="2400"/>
        </a:p>
      </dgm:t>
    </dgm:pt>
    <dgm:pt modelId="{6BF3024B-7EC6-449A-B1D6-676FD738C964}">
      <dgm:prSet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s-SV" sz="2400" b="1" dirty="0" smtClean="0"/>
            <a:t>Fortalecer la </a:t>
          </a:r>
          <a:r>
            <a:rPr lang="es-SV" sz="2400" b="1" i="1" dirty="0" smtClean="0">
              <a:solidFill>
                <a:srgbClr val="FFFF00"/>
              </a:solidFill>
            </a:rPr>
            <a:t>actividad económica en </a:t>
          </a:r>
          <a:r>
            <a:rPr lang="es-SV" sz="2400" b="1" dirty="0" smtClean="0"/>
            <a:t>el ámbito local</a:t>
          </a:r>
          <a:endParaRPr lang="es-SV" sz="2400" dirty="0"/>
        </a:p>
      </dgm:t>
    </dgm:pt>
    <dgm:pt modelId="{7C41D935-379F-4062-82C6-576B429BC802}" type="parTrans" cxnId="{7BC74E16-2BB7-4639-AC31-46F378718B7B}">
      <dgm:prSet/>
      <dgm:spPr/>
      <dgm:t>
        <a:bodyPr/>
        <a:lstStyle/>
        <a:p>
          <a:endParaRPr lang="es-SV" sz="2400"/>
        </a:p>
      </dgm:t>
    </dgm:pt>
    <dgm:pt modelId="{5C143216-808C-48F7-8676-95DAAEAD57AE}" type="sibTrans" cxnId="{7BC74E16-2BB7-4639-AC31-46F378718B7B}">
      <dgm:prSet/>
      <dgm:spPr/>
      <dgm:t>
        <a:bodyPr/>
        <a:lstStyle/>
        <a:p>
          <a:endParaRPr lang="es-SV" sz="2400"/>
        </a:p>
      </dgm:t>
    </dgm:pt>
    <dgm:pt modelId="{B4101DE2-2607-4561-9782-3A970275FCD1}">
      <dgm:prSet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s-SV" sz="2400" b="1" dirty="0" smtClean="0"/>
            <a:t>Fortalecer las </a:t>
          </a:r>
          <a:r>
            <a:rPr lang="es-SV" sz="2400" b="1" i="1" dirty="0" smtClean="0">
              <a:solidFill>
                <a:srgbClr val="FFFF00"/>
              </a:solidFill>
            </a:rPr>
            <a:t>capacidades locales de gestión</a:t>
          </a:r>
          <a:endParaRPr lang="es-SV" sz="2400" i="1" dirty="0">
            <a:solidFill>
              <a:srgbClr val="FFFF00"/>
            </a:solidFill>
          </a:endParaRPr>
        </a:p>
      </dgm:t>
    </dgm:pt>
    <dgm:pt modelId="{DB1BE096-B83C-475B-9913-204A4386A15F}" type="parTrans" cxnId="{E54CA583-3C2E-4E05-8CB5-F3DDB0A2894C}">
      <dgm:prSet/>
      <dgm:spPr/>
      <dgm:t>
        <a:bodyPr/>
        <a:lstStyle/>
        <a:p>
          <a:endParaRPr lang="es-SV" sz="2400"/>
        </a:p>
      </dgm:t>
    </dgm:pt>
    <dgm:pt modelId="{CFEEF3ED-BAF0-4869-95D9-219BED403C17}" type="sibTrans" cxnId="{E54CA583-3C2E-4E05-8CB5-F3DDB0A2894C}">
      <dgm:prSet/>
      <dgm:spPr/>
      <dgm:t>
        <a:bodyPr/>
        <a:lstStyle/>
        <a:p>
          <a:endParaRPr lang="es-SV" sz="2400"/>
        </a:p>
      </dgm:t>
    </dgm:pt>
    <dgm:pt modelId="{0A46D8B3-DA03-4C8F-84A3-E2730A2F0B54}">
      <dgm:prSet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s-SV" sz="2400" b="1" dirty="0" smtClean="0"/>
            <a:t>Fortalecer las </a:t>
          </a:r>
          <a:r>
            <a:rPr lang="es-SV" sz="2400" b="1" i="1" dirty="0" smtClean="0">
              <a:solidFill>
                <a:srgbClr val="FFFF00"/>
              </a:solidFill>
            </a:rPr>
            <a:t>capacidades de las familias y comunidades </a:t>
          </a:r>
          <a:r>
            <a:rPr lang="es-SV" sz="2400" b="1" dirty="0" smtClean="0"/>
            <a:t>para la autogestión</a:t>
          </a:r>
          <a:endParaRPr lang="es-SV" sz="2400" b="1" dirty="0"/>
        </a:p>
      </dgm:t>
    </dgm:pt>
    <dgm:pt modelId="{F177B58E-6D38-4BBC-8D49-C3F5340FAAD7}" type="parTrans" cxnId="{E3BAAC51-3242-4140-8569-8EBC3229EB43}">
      <dgm:prSet/>
      <dgm:spPr/>
      <dgm:t>
        <a:bodyPr/>
        <a:lstStyle/>
        <a:p>
          <a:endParaRPr lang="es-SV" sz="2400"/>
        </a:p>
      </dgm:t>
    </dgm:pt>
    <dgm:pt modelId="{2860AF78-CCC6-479C-AE49-A5FEDC64E886}" type="sibTrans" cxnId="{E3BAAC51-3242-4140-8569-8EBC3229EB43}">
      <dgm:prSet/>
      <dgm:spPr/>
      <dgm:t>
        <a:bodyPr/>
        <a:lstStyle/>
        <a:p>
          <a:endParaRPr lang="es-SV" sz="2400"/>
        </a:p>
      </dgm:t>
    </dgm:pt>
    <dgm:pt modelId="{62AAE9AD-5C18-4F65-9B53-3F77E147B6D2}" type="pres">
      <dgm:prSet presAssocID="{EADACA5F-BB43-438A-AF5D-91E7A1B4ED3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SV"/>
        </a:p>
      </dgm:t>
    </dgm:pt>
    <dgm:pt modelId="{BE7C5842-A11A-496E-BA95-953BAC265770}" type="pres">
      <dgm:prSet presAssocID="{EADACA5F-BB43-438A-AF5D-91E7A1B4ED3E}" presName="Name1" presStyleCnt="0"/>
      <dgm:spPr/>
      <dgm:t>
        <a:bodyPr/>
        <a:lstStyle/>
        <a:p>
          <a:endParaRPr lang="es-SV"/>
        </a:p>
      </dgm:t>
    </dgm:pt>
    <dgm:pt modelId="{54A661FD-FEE1-4436-91F7-4F2973740CCD}" type="pres">
      <dgm:prSet presAssocID="{EADACA5F-BB43-438A-AF5D-91E7A1B4ED3E}" presName="cycle" presStyleCnt="0"/>
      <dgm:spPr/>
      <dgm:t>
        <a:bodyPr/>
        <a:lstStyle/>
        <a:p>
          <a:endParaRPr lang="es-SV"/>
        </a:p>
      </dgm:t>
    </dgm:pt>
    <dgm:pt modelId="{A5A52889-24EF-4E9C-BD41-93EA0879650F}" type="pres">
      <dgm:prSet presAssocID="{EADACA5F-BB43-438A-AF5D-91E7A1B4ED3E}" presName="srcNode" presStyleLbl="node1" presStyleIdx="0" presStyleCnt="6"/>
      <dgm:spPr/>
      <dgm:t>
        <a:bodyPr/>
        <a:lstStyle/>
        <a:p>
          <a:endParaRPr lang="es-SV"/>
        </a:p>
      </dgm:t>
    </dgm:pt>
    <dgm:pt modelId="{F9AC3B79-B7A3-4640-9EAD-0BED357B2CC3}" type="pres">
      <dgm:prSet presAssocID="{EADACA5F-BB43-438A-AF5D-91E7A1B4ED3E}" presName="conn" presStyleLbl="parChTrans1D2" presStyleIdx="0" presStyleCnt="1"/>
      <dgm:spPr/>
      <dgm:t>
        <a:bodyPr/>
        <a:lstStyle/>
        <a:p>
          <a:endParaRPr lang="es-SV"/>
        </a:p>
      </dgm:t>
    </dgm:pt>
    <dgm:pt modelId="{6672AC30-A71E-4241-B737-BF3DC25E5943}" type="pres">
      <dgm:prSet presAssocID="{EADACA5F-BB43-438A-AF5D-91E7A1B4ED3E}" presName="extraNode" presStyleLbl="node1" presStyleIdx="0" presStyleCnt="6"/>
      <dgm:spPr/>
      <dgm:t>
        <a:bodyPr/>
        <a:lstStyle/>
        <a:p>
          <a:endParaRPr lang="es-SV"/>
        </a:p>
      </dgm:t>
    </dgm:pt>
    <dgm:pt modelId="{29219F1E-8C32-416B-A6B1-86119FC6411E}" type="pres">
      <dgm:prSet presAssocID="{EADACA5F-BB43-438A-AF5D-91E7A1B4ED3E}" presName="dstNode" presStyleLbl="node1" presStyleIdx="0" presStyleCnt="6"/>
      <dgm:spPr/>
      <dgm:t>
        <a:bodyPr/>
        <a:lstStyle/>
        <a:p>
          <a:endParaRPr lang="es-SV"/>
        </a:p>
      </dgm:t>
    </dgm:pt>
    <dgm:pt modelId="{A2B0F577-140B-4489-BABA-424D0CEBD1C8}" type="pres">
      <dgm:prSet presAssocID="{09C1F324-CFDA-4F58-846C-ECCF478E2D19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198A578C-F677-4B88-ADAB-0D81BA717C3B}" type="pres">
      <dgm:prSet presAssocID="{09C1F324-CFDA-4F58-846C-ECCF478E2D19}" presName="accent_1" presStyleCnt="0"/>
      <dgm:spPr/>
      <dgm:t>
        <a:bodyPr/>
        <a:lstStyle/>
        <a:p>
          <a:endParaRPr lang="es-SV"/>
        </a:p>
      </dgm:t>
    </dgm:pt>
    <dgm:pt modelId="{61A7FE72-0725-49DE-9489-23DB7458952F}" type="pres">
      <dgm:prSet presAssocID="{09C1F324-CFDA-4F58-846C-ECCF478E2D19}" presName="accentRepeatNode" presStyleLbl="solidFgAcc1" presStyleIdx="0" presStyleCnt="6"/>
      <dgm:spPr/>
      <dgm:t>
        <a:bodyPr/>
        <a:lstStyle/>
        <a:p>
          <a:endParaRPr lang="es-SV"/>
        </a:p>
      </dgm:t>
    </dgm:pt>
    <dgm:pt modelId="{67CE9FC2-1B30-4B92-848B-CA691853B927}" type="pres">
      <dgm:prSet presAssocID="{0C848D4F-D921-4529-BC1C-7D11DA0EE67F}" presName="text_2" presStyleLbl="node1" presStyleIdx="1" presStyleCnt="6" custScaleY="137241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A6C92317-EB8E-4FC5-9D28-9903174539A2}" type="pres">
      <dgm:prSet presAssocID="{0C848D4F-D921-4529-BC1C-7D11DA0EE67F}" presName="accent_2" presStyleCnt="0"/>
      <dgm:spPr/>
      <dgm:t>
        <a:bodyPr/>
        <a:lstStyle/>
        <a:p>
          <a:endParaRPr lang="es-SV"/>
        </a:p>
      </dgm:t>
    </dgm:pt>
    <dgm:pt modelId="{31C0C69E-9E11-4473-B5B2-B65974F19D6A}" type="pres">
      <dgm:prSet presAssocID="{0C848D4F-D921-4529-BC1C-7D11DA0EE67F}" presName="accentRepeatNode" presStyleLbl="solidFgAcc1" presStyleIdx="1" presStyleCnt="6"/>
      <dgm:spPr/>
      <dgm:t>
        <a:bodyPr/>
        <a:lstStyle/>
        <a:p>
          <a:endParaRPr lang="es-SV"/>
        </a:p>
      </dgm:t>
    </dgm:pt>
    <dgm:pt modelId="{B4B3867E-F4E7-475A-9158-73525F162182}" type="pres">
      <dgm:prSet presAssocID="{DFA9C468-FC0B-4FD5-9664-27FAD82D6806}" presName="text_3" presStyleLbl="node1" presStyleIdx="2" presStyleCnt="6" custScaleY="139170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2FF86C94-C83D-4FC6-8D9A-CBC934B4B380}" type="pres">
      <dgm:prSet presAssocID="{DFA9C468-FC0B-4FD5-9664-27FAD82D6806}" presName="accent_3" presStyleCnt="0"/>
      <dgm:spPr/>
      <dgm:t>
        <a:bodyPr/>
        <a:lstStyle/>
        <a:p>
          <a:endParaRPr lang="es-SV"/>
        </a:p>
      </dgm:t>
    </dgm:pt>
    <dgm:pt modelId="{9AC050F1-DD12-4B7A-8002-3B46C9979C30}" type="pres">
      <dgm:prSet presAssocID="{DFA9C468-FC0B-4FD5-9664-27FAD82D6806}" presName="accentRepeatNode" presStyleLbl="solidFgAcc1" presStyleIdx="2" presStyleCnt="6"/>
      <dgm:spPr/>
      <dgm:t>
        <a:bodyPr/>
        <a:lstStyle/>
        <a:p>
          <a:endParaRPr lang="es-SV"/>
        </a:p>
      </dgm:t>
    </dgm:pt>
    <dgm:pt modelId="{C9096449-0D0B-40F3-926B-AC19023005B0}" type="pres">
      <dgm:prSet presAssocID="{6BF3024B-7EC6-449A-B1D6-676FD738C964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419035AD-8B46-4D66-BAC5-A753BFE5E891}" type="pres">
      <dgm:prSet presAssocID="{6BF3024B-7EC6-449A-B1D6-676FD738C964}" presName="accent_4" presStyleCnt="0"/>
      <dgm:spPr/>
      <dgm:t>
        <a:bodyPr/>
        <a:lstStyle/>
        <a:p>
          <a:endParaRPr lang="es-SV"/>
        </a:p>
      </dgm:t>
    </dgm:pt>
    <dgm:pt modelId="{40DCC788-537D-4E0C-96CC-15A146E0F55B}" type="pres">
      <dgm:prSet presAssocID="{6BF3024B-7EC6-449A-B1D6-676FD738C964}" presName="accentRepeatNode" presStyleLbl="solidFgAcc1" presStyleIdx="3" presStyleCnt="6"/>
      <dgm:spPr/>
      <dgm:t>
        <a:bodyPr/>
        <a:lstStyle/>
        <a:p>
          <a:endParaRPr lang="es-SV"/>
        </a:p>
      </dgm:t>
    </dgm:pt>
    <dgm:pt modelId="{47C9B7F5-BC88-4877-A982-F3EF63714ADF}" type="pres">
      <dgm:prSet presAssocID="{B4101DE2-2607-4561-9782-3A970275FCD1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1801A14B-11C8-4257-89E6-CA45155EA91A}" type="pres">
      <dgm:prSet presAssocID="{B4101DE2-2607-4561-9782-3A970275FCD1}" presName="accent_5" presStyleCnt="0"/>
      <dgm:spPr/>
      <dgm:t>
        <a:bodyPr/>
        <a:lstStyle/>
        <a:p>
          <a:endParaRPr lang="es-SV"/>
        </a:p>
      </dgm:t>
    </dgm:pt>
    <dgm:pt modelId="{7D64BB63-CAE4-45A8-B37D-81B17B5D6C88}" type="pres">
      <dgm:prSet presAssocID="{B4101DE2-2607-4561-9782-3A970275FCD1}" presName="accentRepeatNode" presStyleLbl="solidFgAcc1" presStyleIdx="4" presStyleCnt="6"/>
      <dgm:spPr/>
      <dgm:t>
        <a:bodyPr/>
        <a:lstStyle/>
        <a:p>
          <a:endParaRPr lang="es-SV"/>
        </a:p>
      </dgm:t>
    </dgm:pt>
    <dgm:pt modelId="{C4CA1B41-93BE-4865-88FC-90D4D74B65AB}" type="pres">
      <dgm:prSet presAssocID="{0A46D8B3-DA03-4C8F-84A3-E2730A2F0B54}" presName="text_6" presStyleLbl="node1" presStyleIdx="5" presStyleCnt="6" custScaleY="145149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1D087F73-9FCC-4205-8D0D-F3EF14D3C73C}" type="pres">
      <dgm:prSet presAssocID="{0A46D8B3-DA03-4C8F-84A3-E2730A2F0B54}" presName="accent_6" presStyleCnt="0"/>
      <dgm:spPr/>
      <dgm:t>
        <a:bodyPr/>
        <a:lstStyle/>
        <a:p>
          <a:endParaRPr lang="es-SV"/>
        </a:p>
      </dgm:t>
    </dgm:pt>
    <dgm:pt modelId="{330B73C8-0672-426B-85C7-8BF189C01986}" type="pres">
      <dgm:prSet presAssocID="{0A46D8B3-DA03-4C8F-84A3-E2730A2F0B54}" presName="accentRepeatNode" presStyleLbl="solidFgAcc1" presStyleIdx="5" presStyleCnt="6"/>
      <dgm:spPr/>
      <dgm:t>
        <a:bodyPr/>
        <a:lstStyle/>
        <a:p>
          <a:endParaRPr lang="es-SV"/>
        </a:p>
      </dgm:t>
    </dgm:pt>
  </dgm:ptLst>
  <dgm:cxnLst>
    <dgm:cxn modelId="{03D52DA8-7F0A-43E4-8EFE-CF5E02535DA7}" type="presOf" srcId="{DFA9C468-FC0B-4FD5-9664-27FAD82D6806}" destId="{B4B3867E-F4E7-475A-9158-73525F162182}" srcOrd="0" destOrd="0" presId="urn:microsoft.com/office/officeart/2008/layout/VerticalCurvedList"/>
    <dgm:cxn modelId="{F85091C5-88F8-4752-AD22-0CD393065AF9}" type="presOf" srcId="{AA6CC00C-D329-4F55-A455-4157B1386D1D}" destId="{F9AC3B79-B7A3-4640-9EAD-0BED357B2CC3}" srcOrd="0" destOrd="0" presId="urn:microsoft.com/office/officeart/2008/layout/VerticalCurvedList"/>
    <dgm:cxn modelId="{6598C304-B843-438F-B872-6D03765E6FE8}" type="presOf" srcId="{B4101DE2-2607-4561-9782-3A970275FCD1}" destId="{47C9B7F5-BC88-4877-A982-F3EF63714ADF}" srcOrd="0" destOrd="0" presId="urn:microsoft.com/office/officeart/2008/layout/VerticalCurvedList"/>
    <dgm:cxn modelId="{828EB247-1C49-47DC-9AFB-D53F3C91C85D}" type="presOf" srcId="{EADACA5F-BB43-438A-AF5D-91E7A1B4ED3E}" destId="{62AAE9AD-5C18-4F65-9B53-3F77E147B6D2}" srcOrd="0" destOrd="0" presId="urn:microsoft.com/office/officeart/2008/layout/VerticalCurvedList"/>
    <dgm:cxn modelId="{81012400-83A3-47C2-A81D-6D2BC5907813}" srcId="{EADACA5F-BB43-438A-AF5D-91E7A1B4ED3E}" destId="{0C848D4F-D921-4529-BC1C-7D11DA0EE67F}" srcOrd="1" destOrd="0" parTransId="{32D1C617-A448-4162-B4F0-2DFFAEB648E0}" sibTransId="{EF9626B1-A1F1-491C-AF4E-361599D8FC09}"/>
    <dgm:cxn modelId="{F76F0B9A-345C-4E9E-8A83-275DD642E3CE}" type="presOf" srcId="{6BF3024B-7EC6-449A-B1D6-676FD738C964}" destId="{C9096449-0D0B-40F3-926B-AC19023005B0}" srcOrd="0" destOrd="0" presId="urn:microsoft.com/office/officeart/2008/layout/VerticalCurvedList"/>
    <dgm:cxn modelId="{F54272DF-DC41-4411-9A32-9DAB267A398E}" type="presOf" srcId="{09C1F324-CFDA-4F58-846C-ECCF478E2D19}" destId="{A2B0F577-140B-4489-BABA-424D0CEBD1C8}" srcOrd="0" destOrd="0" presId="urn:microsoft.com/office/officeart/2008/layout/VerticalCurvedList"/>
    <dgm:cxn modelId="{AB8BCBCE-B419-4F5C-BAB1-014482FBCD88}" type="presOf" srcId="{0C848D4F-D921-4529-BC1C-7D11DA0EE67F}" destId="{67CE9FC2-1B30-4B92-848B-CA691853B927}" srcOrd="0" destOrd="0" presId="urn:microsoft.com/office/officeart/2008/layout/VerticalCurvedList"/>
    <dgm:cxn modelId="{7BC74E16-2BB7-4639-AC31-46F378718B7B}" srcId="{EADACA5F-BB43-438A-AF5D-91E7A1B4ED3E}" destId="{6BF3024B-7EC6-449A-B1D6-676FD738C964}" srcOrd="3" destOrd="0" parTransId="{7C41D935-379F-4062-82C6-576B429BC802}" sibTransId="{5C143216-808C-48F7-8676-95DAAEAD57AE}"/>
    <dgm:cxn modelId="{559DB32E-1CCE-4934-9FED-A26D1C4CD21A}" type="presOf" srcId="{0A46D8B3-DA03-4C8F-84A3-E2730A2F0B54}" destId="{C4CA1B41-93BE-4865-88FC-90D4D74B65AB}" srcOrd="0" destOrd="0" presId="urn:microsoft.com/office/officeart/2008/layout/VerticalCurvedList"/>
    <dgm:cxn modelId="{160B10EB-7EAE-4882-8C3D-02A7B53D5A02}" srcId="{EADACA5F-BB43-438A-AF5D-91E7A1B4ED3E}" destId="{DFA9C468-FC0B-4FD5-9664-27FAD82D6806}" srcOrd="2" destOrd="0" parTransId="{D25137C5-9EE7-44AC-8A76-7660CDE94D75}" sibTransId="{CE660F66-7A53-437B-A112-DB02C09E5F2A}"/>
    <dgm:cxn modelId="{AB12FBEC-6D1D-436E-872B-12CFDB7BEFEC}" srcId="{EADACA5F-BB43-438A-AF5D-91E7A1B4ED3E}" destId="{09C1F324-CFDA-4F58-846C-ECCF478E2D19}" srcOrd="0" destOrd="0" parTransId="{D3668E25-F62D-43F1-9F6A-89CF4C52F221}" sibTransId="{AA6CC00C-D329-4F55-A455-4157B1386D1D}"/>
    <dgm:cxn modelId="{E54CA583-3C2E-4E05-8CB5-F3DDB0A2894C}" srcId="{EADACA5F-BB43-438A-AF5D-91E7A1B4ED3E}" destId="{B4101DE2-2607-4561-9782-3A970275FCD1}" srcOrd="4" destOrd="0" parTransId="{DB1BE096-B83C-475B-9913-204A4386A15F}" sibTransId="{CFEEF3ED-BAF0-4869-95D9-219BED403C17}"/>
    <dgm:cxn modelId="{E3BAAC51-3242-4140-8569-8EBC3229EB43}" srcId="{EADACA5F-BB43-438A-AF5D-91E7A1B4ED3E}" destId="{0A46D8B3-DA03-4C8F-84A3-E2730A2F0B54}" srcOrd="5" destOrd="0" parTransId="{F177B58E-6D38-4BBC-8D49-C3F5340FAAD7}" sibTransId="{2860AF78-CCC6-479C-AE49-A5FEDC64E886}"/>
    <dgm:cxn modelId="{0F603F74-1122-4314-817B-06821D3C20FA}" type="presParOf" srcId="{62AAE9AD-5C18-4F65-9B53-3F77E147B6D2}" destId="{BE7C5842-A11A-496E-BA95-953BAC265770}" srcOrd="0" destOrd="0" presId="urn:microsoft.com/office/officeart/2008/layout/VerticalCurvedList"/>
    <dgm:cxn modelId="{22BC8320-0D0E-4292-9B7C-D5C35F68CF2F}" type="presParOf" srcId="{BE7C5842-A11A-496E-BA95-953BAC265770}" destId="{54A661FD-FEE1-4436-91F7-4F2973740CCD}" srcOrd="0" destOrd="0" presId="urn:microsoft.com/office/officeart/2008/layout/VerticalCurvedList"/>
    <dgm:cxn modelId="{81066099-8CF6-424A-908F-942437381E4A}" type="presParOf" srcId="{54A661FD-FEE1-4436-91F7-4F2973740CCD}" destId="{A5A52889-24EF-4E9C-BD41-93EA0879650F}" srcOrd="0" destOrd="0" presId="urn:microsoft.com/office/officeart/2008/layout/VerticalCurvedList"/>
    <dgm:cxn modelId="{AC730E0D-1EE4-4471-B385-121DAA65470C}" type="presParOf" srcId="{54A661FD-FEE1-4436-91F7-4F2973740CCD}" destId="{F9AC3B79-B7A3-4640-9EAD-0BED357B2CC3}" srcOrd="1" destOrd="0" presId="urn:microsoft.com/office/officeart/2008/layout/VerticalCurvedList"/>
    <dgm:cxn modelId="{5834E9F9-F67E-43D6-B3DE-83C5B1D26C32}" type="presParOf" srcId="{54A661FD-FEE1-4436-91F7-4F2973740CCD}" destId="{6672AC30-A71E-4241-B737-BF3DC25E5943}" srcOrd="2" destOrd="0" presId="urn:microsoft.com/office/officeart/2008/layout/VerticalCurvedList"/>
    <dgm:cxn modelId="{37D5CEEF-72B6-4D43-85B6-A6FBEDD7E832}" type="presParOf" srcId="{54A661FD-FEE1-4436-91F7-4F2973740CCD}" destId="{29219F1E-8C32-416B-A6B1-86119FC6411E}" srcOrd="3" destOrd="0" presId="urn:microsoft.com/office/officeart/2008/layout/VerticalCurvedList"/>
    <dgm:cxn modelId="{945C9BE0-BE39-4D69-99B9-A17730D04D81}" type="presParOf" srcId="{BE7C5842-A11A-496E-BA95-953BAC265770}" destId="{A2B0F577-140B-4489-BABA-424D0CEBD1C8}" srcOrd="1" destOrd="0" presId="urn:microsoft.com/office/officeart/2008/layout/VerticalCurvedList"/>
    <dgm:cxn modelId="{D0934C62-C287-48CF-87BB-B9BC93DF0DF2}" type="presParOf" srcId="{BE7C5842-A11A-496E-BA95-953BAC265770}" destId="{198A578C-F677-4B88-ADAB-0D81BA717C3B}" srcOrd="2" destOrd="0" presId="urn:microsoft.com/office/officeart/2008/layout/VerticalCurvedList"/>
    <dgm:cxn modelId="{2AE78B5A-5FBC-4895-82F1-BEEF4600995C}" type="presParOf" srcId="{198A578C-F677-4B88-ADAB-0D81BA717C3B}" destId="{61A7FE72-0725-49DE-9489-23DB7458952F}" srcOrd="0" destOrd="0" presId="urn:microsoft.com/office/officeart/2008/layout/VerticalCurvedList"/>
    <dgm:cxn modelId="{8DBA8003-4107-4571-B003-F544F0BFF38B}" type="presParOf" srcId="{BE7C5842-A11A-496E-BA95-953BAC265770}" destId="{67CE9FC2-1B30-4B92-848B-CA691853B927}" srcOrd="3" destOrd="0" presId="urn:microsoft.com/office/officeart/2008/layout/VerticalCurvedList"/>
    <dgm:cxn modelId="{CE965905-EBA7-4FF2-82F0-A9E7EB15A98C}" type="presParOf" srcId="{BE7C5842-A11A-496E-BA95-953BAC265770}" destId="{A6C92317-EB8E-4FC5-9D28-9903174539A2}" srcOrd="4" destOrd="0" presId="urn:microsoft.com/office/officeart/2008/layout/VerticalCurvedList"/>
    <dgm:cxn modelId="{65B46001-40C6-49D6-AD35-BD1389706B1A}" type="presParOf" srcId="{A6C92317-EB8E-4FC5-9D28-9903174539A2}" destId="{31C0C69E-9E11-4473-B5B2-B65974F19D6A}" srcOrd="0" destOrd="0" presId="urn:microsoft.com/office/officeart/2008/layout/VerticalCurvedList"/>
    <dgm:cxn modelId="{766F0136-BA17-4AF1-9279-6FD1DED17FD3}" type="presParOf" srcId="{BE7C5842-A11A-496E-BA95-953BAC265770}" destId="{B4B3867E-F4E7-475A-9158-73525F162182}" srcOrd="5" destOrd="0" presId="urn:microsoft.com/office/officeart/2008/layout/VerticalCurvedList"/>
    <dgm:cxn modelId="{DD897CDB-E7D4-41C2-A7C7-1F631B7C1591}" type="presParOf" srcId="{BE7C5842-A11A-496E-BA95-953BAC265770}" destId="{2FF86C94-C83D-4FC6-8D9A-CBC934B4B380}" srcOrd="6" destOrd="0" presId="urn:microsoft.com/office/officeart/2008/layout/VerticalCurvedList"/>
    <dgm:cxn modelId="{4B1B86DA-B6F4-444A-B67F-ABFF8069F756}" type="presParOf" srcId="{2FF86C94-C83D-4FC6-8D9A-CBC934B4B380}" destId="{9AC050F1-DD12-4B7A-8002-3B46C9979C30}" srcOrd="0" destOrd="0" presId="urn:microsoft.com/office/officeart/2008/layout/VerticalCurvedList"/>
    <dgm:cxn modelId="{8902223F-B825-46AF-999A-6A987504D2F8}" type="presParOf" srcId="{BE7C5842-A11A-496E-BA95-953BAC265770}" destId="{C9096449-0D0B-40F3-926B-AC19023005B0}" srcOrd="7" destOrd="0" presId="urn:microsoft.com/office/officeart/2008/layout/VerticalCurvedList"/>
    <dgm:cxn modelId="{E5BB0295-E2FA-4624-943F-FBA38FCEC3AF}" type="presParOf" srcId="{BE7C5842-A11A-496E-BA95-953BAC265770}" destId="{419035AD-8B46-4D66-BAC5-A753BFE5E891}" srcOrd="8" destOrd="0" presId="urn:microsoft.com/office/officeart/2008/layout/VerticalCurvedList"/>
    <dgm:cxn modelId="{C35C9591-57DC-4E18-84DA-2686C13E7458}" type="presParOf" srcId="{419035AD-8B46-4D66-BAC5-A753BFE5E891}" destId="{40DCC788-537D-4E0C-96CC-15A146E0F55B}" srcOrd="0" destOrd="0" presId="urn:microsoft.com/office/officeart/2008/layout/VerticalCurvedList"/>
    <dgm:cxn modelId="{F2ED318E-26AF-4301-8A28-C9EEFAA57601}" type="presParOf" srcId="{BE7C5842-A11A-496E-BA95-953BAC265770}" destId="{47C9B7F5-BC88-4877-A982-F3EF63714ADF}" srcOrd="9" destOrd="0" presId="urn:microsoft.com/office/officeart/2008/layout/VerticalCurvedList"/>
    <dgm:cxn modelId="{A203AD55-D0EA-4EBB-911D-8DFB3B0946AB}" type="presParOf" srcId="{BE7C5842-A11A-496E-BA95-953BAC265770}" destId="{1801A14B-11C8-4257-89E6-CA45155EA91A}" srcOrd="10" destOrd="0" presId="urn:microsoft.com/office/officeart/2008/layout/VerticalCurvedList"/>
    <dgm:cxn modelId="{5D7BC557-B4D1-4E71-A529-8A311B7AA8D4}" type="presParOf" srcId="{1801A14B-11C8-4257-89E6-CA45155EA91A}" destId="{7D64BB63-CAE4-45A8-B37D-81B17B5D6C88}" srcOrd="0" destOrd="0" presId="urn:microsoft.com/office/officeart/2008/layout/VerticalCurvedList"/>
    <dgm:cxn modelId="{4905377B-221A-4F35-A0D6-47C31D0A7CAB}" type="presParOf" srcId="{BE7C5842-A11A-496E-BA95-953BAC265770}" destId="{C4CA1B41-93BE-4865-88FC-90D4D74B65AB}" srcOrd="11" destOrd="0" presId="urn:microsoft.com/office/officeart/2008/layout/VerticalCurvedList"/>
    <dgm:cxn modelId="{45B17081-FE43-4BA2-9156-AE918920D685}" type="presParOf" srcId="{BE7C5842-A11A-496E-BA95-953BAC265770}" destId="{1D087F73-9FCC-4205-8D0D-F3EF14D3C73C}" srcOrd="12" destOrd="0" presId="urn:microsoft.com/office/officeart/2008/layout/VerticalCurvedList"/>
    <dgm:cxn modelId="{6A200571-3574-4587-9AF8-856812615B32}" type="presParOf" srcId="{1D087F73-9FCC-4205-8D0D-F3EF14D3C73C}" destId="{330B73C8-0672-426B-85C7-8BF189C01986}" srcOrd="0" destOrd="0" presId="urn:microsoft.com/office/officeart/2008/layout/VerticalCurvedList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AC3B79-B7A3-4640-9EAD-0BED357B2CC3}">
      <dsp:nvSpPr>
        <dsp:cNvPr id="0" name=""/>
        <dsp:cNvSpPr/>
      </dsp:nvSpPr>
      <dsp:spPr>
        <a:xfrm>
          <a:off x="-6042920" y="-924631"/>
          <a:ext cx="7193630" cy="7193630"/>
        </a:xfrm>
        <a:prstGeom prst="blockArc">
          <a:avLst>
            <a:gd name="adj1" fmla="val 18900000"/>
            <a:gd name="adj2" fmla="val 2700000"/>
            <a:gd name="adj3" fmla="val 300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B0F577-140B-4489-BABA-424D0CEBD1C8}">
      <dsp:nvSpPr>
        <dsp:cNvPr id="0" name=""/>
        <dsp:cNvSpPr/>
      </dsp:nvSpPr>
      <dsp:spPr>
        <a:xfrm>
          <a:off x="428565" y="281434"/>
          <a:ext cx="8172026" cy="562655"/>
        </a:xfrm>
        <a:prstGeom prst="rect">
          <a:avLst/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6607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400" b="1" kern="1200" dirty="0" smtClean="0"/>
            <a:t>Mejorar el acceso a </a:t>
          </a:r>
          <a:r>
            <a:rPr lang="es-SV" sz="2400" b="1" i="1" kern="1200" dirty="0" smtClean="0">
              <a:solidFill>
                <a:srgbClr val="FFFF00"/>
              </a:solidFill>
            </a:rPr>
            <a:t>servicios básicos</a:t>
          </a:r>
          <a:endParaRPr lang="es-SV" sz="2400" i="1" kern="1200" dirty="0">
            <a:solidFill>
              <a:srgbClr val="FFFF00"/>
            </a:solidFill>
          </a:endParaRPr>
        </a:p>
      </dsp:txBody>
      <dsp:txXfrm>
        <a:off x="428565" y="281434"/>
        <a:ext cx="8172026" cy="562655"/>
      </dsp:txXfrm>
    </dsp:sp>
    <dsp:sp modelId="{61A7FE72-0725-49DE-9489-23DB7458952F}">
      <dsp:nvSpPr>
        <dsp:cNvPr id="0" name=""/>
        <dsp:cNvSpPr/>
      </dsp:nvSpPr>
      <dsp:spPr>
        <a:xfrm>
          <a:off x="76905" y="211102"/>
          <a:ext cx="703318" cy="703318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CE9FC2-1B30-4B92-848B-CA691853B927}">
      <dsp:nvSpPr>
        <dsp:cNvPr id="0" name=""/>
        <dsp:cNvSpPr/>
      </dsp:nvSpPr>
      <dsp:spPr>
        <a:xfrm>
          <a:off x="891387" y="1020540"/>
          <a:ext cx="7709203" cy="772193"/>
        </a:xfrm>
        <a:prstGeom prst="rect">
          <a:avLst/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6607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400" b="1" kern="1200" dirty="0" smtClean="0"/>
            <a:t>Mejorar la infraestructura de </a:t>
          </a:r>
          <a:r>
            <a:rPr lang="es-SV" sz="2400" b="1" i="1" kern="1200" dirty="0" smtClean="0">
              <a:solidFill>
                <a:srgbClr val="FFFF00"/>
              </a:solidFill>
            </a:rPr>
            <a:t>servicios sociales y centros para la atención</a:t>
          </a:r>
          <a:endParaRPr lang="es-SV" sz="2400" b="1" i="1" kern="1200" dirty="0">
            <a:solidFill>
              <a:srgbClr val="FFFF00"/>
            </a:solidFill>
          </a:endParaRPr>
        </a:p>
      </dsp:txBody>
      <dsp:txXfrm>
        <a:off x="891387" y="1020540"/>
        <a:ext cx="7709203" cy="772193"/>
      </dsp:txXfrm>
    </dsp:sp>
    <dsp:sp modelId="{31C0C69E-9E11-4473-B5B2-B65974F19D6A}">
      <dsp:nvSpPr>
        <dsp:cNvPr id="0" name=""/>
        <dsp:cNvSpPr/>
      </dsp:nvSpPr>
      <dsp:spPr>
        <a:xfrm>
          <a:off x="539728" y="1054978"/>
          <a:ext cx="703318" cy="703318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B3867E-F4E7-475A-9158-73525F162182}">
      <dsp:nvSpPr>
        <dsp:cNvPr id="0" name=""/>
        <dsp:cNvSpPr/>
      </dsp:nvSpPr>
      <dsp:spPr>
        <a:xfrm>
          <a:off x="1103024" y="1858989"/>
          <a:ext cx="7497566" cy="783047"/>
        </a:xfrm>
        <a:prstGeom prst="rect">
          <a:avLst/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6607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400" b="1" kern="1200" dirty="0" smtClean="0"/>
            <a:t>Mejorar la </a:t>
          </a:r>
          <a:r>
            <a:rPr lang="es-SV" sz="2400" b="1" i="1" kern="1200" dirty="0" smtClean="0">
              <a:solidFill>
                <a:srgbClr val="FFFF00"/>
              </a:solidFill>
            </a:rPr>
            <a:t>economía de las familias </a:t>
          </a:r>
          <a:r>
            <a:rPr lang="es-SV" sz="2400" b="1" kern="1200" dirty="0" smtClean="0"/>
            <a:t>en condición de pobreza y vulnerabilidad</a:t>
          </a:r>
          <a:endParaRPr lang="es-SV" sz="2400" kern="1200" dirty="0"/>
        </a:p>
      </dsp:txBody>
      <dsp:txXfrm>
        <a:off x="1103024" y="1858989"/>
        <a:ext cx="7497566" cy="783047"/>
      </dsp:txXfrm>
    </dsp:sp>
    <dsp:sp modelId="{9AC050F1-DD12-4B7A-8002-3B46C9979C30}">
      <dsp:nvSpPr>
        <dsp:cNvPr id="0" name=""/>
        <dsp:cNvSpPr/>
      </dsp:nvSpPr>
      <dsp:spPr>
        <a:xfrm>
          <a:off x="751365" y="1898853"/>
          <a:ext cx="703318" cy="703318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096449-0D0B-40F3-926B-AC19023005B0}">
      <dsp:nvSpPr>
        <dsp:cNvPr id="0" name=""/>
        <dsp:cNvSpPr/>
      </dsp:nvSpPr>
      <dsp:spPr>
        <a:xfrm>
          <a:off x="1103024" y="2812527"/>
          <a:ext cx="7497566" cy="562655"/>
        </a:xfrm>
        <a:prstGeom prst="rect">
          <a:avLst/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6607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400" b="1" kern="1200" dirty="0" smtClean="0"/>
            <a:t>Fortalecer la </a:t>
          </a:r>
          <a:r>
            <a:rPr lang="es-SV" sz="2400" b="1" i="1" kern="1200" dirty="0" smtClean="0">
              <a:solidFill>
                <a:srgbClr val="FFFF00"/>
              </a:solidFill>
            </a:rPr>
            <a:t>actividad económica en </a:t>
          </a:r>
          <a:r>
            <a:rPr lang="es-SV" sz="2400" b="1" kern="1200" dirty="0" smtClean="0"/>
            <a:t>el ámbito local</a:t>
          </a:r>
          <a:endParaRPr lang="es-SV" sz="2400" kern="1200" dirty="0"/>
        </a:p>
      </dsp:txBody>
      <dsp:txXfrm>
        <a:off x="1103024" y="2812527"/>
        <a:ext cx="7497566" cy="562655"/>
      </dsp:txXfrm>
    </dsp:sp>
    <dsp:sp modelId="{40DCC788-537D-4E0C-96CC-15A146E0F55B}">
      <dsp:nvSpPr>
        <dsp:cNvPr id="0" name=""/>
        <dsp:cNvSpPr/>
      </dsp:nvSpPr>
      <dsp:spPr>
        <a:xfrm>
          <a:off x="751365" y="2742195"/>
          <a:ext cx="703318" cy="703318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C9B7F5-BC88-4877-A982-F3EF63714ADF}">
      <dsp:nvSpPr>
        <dsp:cNvPr id="0" name=""/>
        <dsp:cNvSpPr/>
      </dsp:nvSpPr>
      <dsp:spPr>
        <a:xfrm>
          <a:off x="891387" y="3656402"/>
          <a:ext cx="7709203" cy="562655"/>
        </a:xfrm>
        <a:prstGeom prst="rect">
          <a:avLst/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6607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400" b="1" kern="1200" dirty="0" smtClean="0"/>
            <a:t>Fortalecer las </a:t>
          </a:r>
          <a:r>
            <a:rPr lang="es-SV" sz="2400" b="1" i="1" kern="1200" dirty="0" smtClean="0">
              <a:solidFill>
                <a:srgbClr val="FFFF00"/>
              </a:solidFill>
            </a:rPr>
            <a:t>capacidades locales de gestión</a:t>
          </a:r>
          <a:endParaRPr lang="es-SV" sz="2400" i="1" kern="1200" dirty="0">
            <a:solidFill>
              <a:srgbClr val="FFFF00"/>
            </a:solidFill>
          </a:endParaRPr>
        </a:p>
      </dsp:txBody>
      <dsp:txXfrm>
        <a:off x="891387" y="3656402"/>
        <a:ext cx="7709203" cy="562655"/>
      </dsp:txXfrm>
    </dsp:sp>
    <dsp:sp modelId="{7D64BB63-CAE4-45A8-B37D-81B17B5D6C88}">
      <dsp:nvSpPr>
        <dsp:cNvPr id="0" name=""/>
        <dsp:cNvSpPr/>
      </dsp:nvSpPr>
      <dsp:spPr>
        <a:xfrm>
          <a:off x="539728" y="3586070"/>
          <a:ext cx="703318" cy="703318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CA1B41-93BE-4865-88FC-90D4D74B65AB}">
      <dsp:nvSpPr>
        <dsp:cNvPr id="0" name=""/>
        <dsp:cNvSpPr/>
      </dsp:nvSpPr>
      <dsp:spPr>
        <a:xfrm>
          <a:off x="428565" y="4373261"/>
          <a:ext cx="8172026" cy="816688"/>
        </a:xfrm>
        <a:prstGeom prst="rect">
          <a:avLst/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6607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400" b="1" kern="1200" dirty="0" smtClean="0"/>
            <a:t>Fortalecer las </a:t>
          </a:r>
          <a:r>
            <a:rPr lang="es-SV" sz="2400" b="1" i="1" kern="1200" dirty="0" smtClean="0">
              <a:solidFill>
                <a:srgbClr val="FFFF00"/>
              </a:solidFill>
            </a:rPr>
            <a:t>capacidades de las familias y comunidades </a:t>
          </a:r>
          <a:r>
            <a:rPr lang="es-SV" sz="2400" b="1" kern="1200" dirty="0" smtClean="0"/>
            <a:t>para la autogestión</a:t>
          </a:r>
          <a:endParaRPr lang="es-SV" sz="2400" b="1" kern="1200" dirty="0"/>
        </a:p>
      </dsp:txBody>
      <dsp:txXfrm>
        <a:off x="428565" y="4373261"/>
        <a:ext cx="8172026" cy="816688"/>
      </dsp:txXfrm>
    </dsp:sp>
    <dsp:sp modelId="{330B73C8-0672-426B-85C7-8BF189C01986}">
      <dsp:nvSpPr>
        <dsp:cNvPr id="0" name=""/>
        <dsp:cNvSpPr/>
      </dsp:nvSpPr>
      <dsp:spPr>
        <a:xfrm>
          <a:off x="76905" y="4429946"/>
          <a:ext cx="703318" cy="703318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8A537AE-9329-4FFA-83CA-D30C8386EC6F}" type="datetimeFigureOut">
              <a:rPr lang="es-SV" smtClean="0"/>
              <a:t>22/09/2016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C06D954-F163-41BC-B66A-C4CDDA60A41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01071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9939446-98F0-4584-8DE9-0DB114A05295}" type="datetimeFigureOut">
              <a:rPr lang="es-SV"/>
              <a:pPr>
                <a:defRPr/>
              </a:pPr>
              <a:t>22/09/2016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FA26D9-AFAB-461F-95FA-3C692D5082E0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4329016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2417E1-8F3C-4486-BDC3-661847B4511B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s-SV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2417E1-8F3C-4486-BDC3-661847B4511B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s-SV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sz="14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FA26D9-AFAB-461F-95FA-3C692D5082E0}" type="slidenum">
              <a:rPr lang="es-SV" smtClean="0"/>
              <a:pPr>
                <a:defRPr/>
              </a:pPr>
              <a:t>12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6333781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40594" lvl="1" indent="-174708">
              <a:buFont typeface="Wingdings" panose="05000000000000000000" pitchFamily="2" charset="2"/>
              <a:buChar char="Ø"/>
            </a:pPr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FA26D9-AFAB-461F-95FA-3C692D5082E0}" type="slidenum">
              <a:rPr lang="es-SV" smtClean="0"/>
              <a:pPr>
                <a:defRPr/>
              </a:pPr>
              <a:t>13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8903984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40594" lvl="1" indent="-174708">
              <a:buFont typeface="Wingdings" panose="05000000000000000000" pitchFamily="2" charset="2"/>
              <a:buChar char="Ø"/>
            </a:pPr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FA26D9-AFAB-461F-95FA-3C692D5082E0}" type="slidenum">
              <a:rPr lang="es-SV" smtClean="0"/>
              <a:pPr>
                <a:defRPr/>
              </a:pPr>
              <a:t>14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8903984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sz="10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FA26D9-AFAB-461F-95FA-3C692D5082E0}" type="slidenum">
              <a:rPr lang="es-SV" smtClean="0"/>
              <a:pPr>
                <a:defRPr/>
              </a:pPr>
              <a:t>18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912505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sz="14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FA26D9-AFAB-461F-95FA-3C692D5082E0}" type="slidenum">
              <a:rPr lang="es-SV" smtClean="0"/>
              <a:pPr>
                <a:defRPr/>
              </a:pPr>
              <a:t>20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7771528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sz="14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FA26D9-AFAB-461F-95FA-3C692D5082E0}" type="slidenum">
              <a:rPr lang="es-SV" smtClean="0"/>
              <a:pPr>
                <a:defRPr/>
              </a:pPr>
              <a:t>22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1830465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s-SV" sz="14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FA26D9-AFAB-461F-95FA-3C692D5082E0}" type="slidenum">
              <a:rPr lang="es-SV" smtClean="0"/>
              <a:pPr>
                <a:defRPr/>
              </a:pPr>
              <a:t>23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4739338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FA26D9-AFAB-461F-95FA-3C692D5082E0}" type="slidenum">
              <a:rPr lang="es-SV" smtClean="0"/>
              <a:pPr>
                <a:defRPr/>
              </a:pPr>
              <a:t>24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7335326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sz="14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FA26D9-AFAB-461F-95FA-3C692D5082E0}" type="slidenum">
              <a:rPr lang="es-SV" smtClean="0"/>
              <a:pPr>
                <a:defRPr/>
              </a:pPr>
              <a:t>26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550343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2417E1-8F3C-4486-BDC3-661847B4511B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s-SV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2943" indent="-232943" defTabSz="931774">
              <a:buFont typeface="+mj-lt"/>
              <a:buAutoNum type="arabicPeriod"/>
              <a:defRPr/>
            </a:pPr>
            <a:endParaRPr lang="es-SV" sz="1400" dirty="0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FA26D9-AFAB-461F-95FA-3C692D5082E0}" type="slidenum">
              <a:rPr lang="es-SV" smtClean="0"/>
              <a:pPr>
                <a:defRPr/>
              </a:pPr>
              <a:t>27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3635242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sz="14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FA26D9-AFAB-461F-95FA-3C692D5082E0}" type="slidenum">
              <a:rPr lang="es-SV" smtClean="0"/>
              <a:pPr>
                <a:defRPr/>
              </a:pPr>
              <a:t>30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55034364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2417E1-8F3C-4486-BDC3-661847B4511B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es-SV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2417E1-8F3C-4486-BDC3-661847B4511B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s-SV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2417E1-8F3C-4486-BDC3-661847B4511B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s-SV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2417E1-8F3C-4486-BDC3-661847B4511B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es-SV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2417E1-8F3C-4486-BDC3-661847B4511B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es-SV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2417E1-8F3C-4486-BDC3-661847B4511B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es-SV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2417E1-8F3C-4486-BDC3-661847B4511B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37</a:t>
            </a:fld>
            <a:endParaRPr lang="es-SV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2417E1-8F3C-4486-BDC3-661847B4511B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es-SV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2417E1-8F3C-4486-BDC3-661847B4511B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s-SV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2417E1-8F3C-4486-BDC3-661847B4511B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es-SV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FA26D9-AFAB-461F-95FA-3C692D5082E0}" type="slidenum">
              <a:rPr lang="es-SV" smtClean="0"/>
              <a:pPr>
                <a:defRPr/>
              </a:pPr>
              <a:t>40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62280006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2417E1-8F3C-4486-BDC3-661847B4511B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41</a:t>
            </a:fld>
            <a:endParaRPr lang="es-SV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2417E1-8F3C-4486-BDC3-661847B4511B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s-SV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2417E1-8F3C-4486-BDC3-661847B4511B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s-SV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2417E1-8F3C-4486-BDC3-661847B4511B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s-SV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2417E1-8F3C-4486-BDC3-661847B4511B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s-SV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2417E1-8F3C-4486-BDC3-661847B4511B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s-SV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2417E1-8F3C-4486-BDC3-661847B4511B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s-SV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91E28-E347-478D-AD67-87D0A5E81581}" type="datetimeFigureOut">
              <a:rPr lang="es-SV"/>
              <a:pPr>
                <a:defRPr/>
              </a:pPr>
              <a:t>22/09/2016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7E93F-F61D-43C0-A92E-26423035359F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189235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4EFC6-21FE-4958-BD2A-6552DA080F05}" type="datetimeFigureOut">
              <a:rPr lang="es-SV"/>
              <a:pPr>
                <a:defRPr/>
              </a:pPr>
              <a:t>22/09/2016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89D86-E18B-47D0-8EF9-3F292B239502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56987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231DF-D7FC-4860-B5EE-23C09DFB6883}" type="datetimeFigureOut">
              <a:rPr lang="es-SV"/>
              <a:pPr>
                <a:defRPr/>
              </a:pPr>
              <a:t>22/09/2016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F1FE5-A17B-4F68-AFE1-64BE5AEC275A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601968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50318-416A-4C72-8DA0-19D72106ED58}" type="datetimeFigureOut">
              <a:rPr lang="es-SV"/>
              <a:pPr>
                <a:defRPr/>
              </a:pPr>
              <a:t>22/09/2016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CA044-D5E5-429D-95C3-27D0F7DC9380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0176748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472C6-9A76-4B36-8166-7102B76D7145}" type="datetimeFigureOut">
              <a:rPr lang="es-SV"/>
              <a:pPr>
                <a:defRPr/>
              </a:pPr>
              <a:t>22/09/2016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3AF48-85C5-4CF9-837C-C8C5FF34BDB7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917150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6088C-00F9-495D-9D70-08DD5707B702}" type="datetimeFigureOut">
              <a:rPr lang="es-SV"/>
              <a:pPr>
                <a:defRPr/>
              </a:pPr>
              <a:t>22/09/2016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71063-96EB-453F-AC09-5566E3C87B25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177269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FCB99-BC60-4996-BEEC-09EFE9F6B6C5}" type="datetimeFigureOut">
              <a:rPr lang="es-SV"/>
              <a:pPr>
                <a:defRPr/>
              </a:pPr>
              <a:t>22/09/2016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48DB4-5AFA-4013-9B6F-67E5F6F42757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9487674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79AE7-FAA0-4322-BD95-F73A5EA3FA1B}" type="datetimeFigureOut">
              <a:rPr lang="es-SV"/>
              <a:pPr>
                <a:defRPr/>
              </a:pPr>
              <a:t>22/09/2016</a:t>
            </a:fld>
            <a:endParaRPr lang="es-SV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D8D58-5646-4C6B-BBE8-C7DC4E196D4F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0539078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58777-3705-45A6-8109-BF09A8A2F34F}" type="datetimeFigureOut">
              <a:rPr lang="es-SV"/>
              <a:pPr>
                <a:defRPr/>
              </a:pPr>
              <a:t>22/09/2016</a:t>
            </a:fld>
            <a:endParaRPr lang="es-SV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D7CE9-0B49-4194-AD7A-2C00E2B945F8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3100049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1921A-B3AC-4FB8-9C5C-EC0464329DB4}" type="datetimeFigureOut">
              <a:rPr lang="es-SV"/>
              <a:pPr>
                <a:defRPr/>
              </a:pPr>
              <a:t>22/09/2016</a:t>
            </a:fld>
            <a:endParaRPr lang="es-SV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B4302-CA4E-4FCF-8DE4-084103072657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9508851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57848-859D-4635-BE44-630EA7A845A0}" type="datetimeFigureOut">
              <a:rPr lang="es-SV"/>
              <a:pPr>
                <a:defRPr/>
              </a:pPr>
              <a:t>22/09/2016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2A77F-86FD-4090-A57F-AF97FF1F4A8E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607960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4D55E-2061-474C-8691-E705DDFBCD70}" type="datetimeFigureOut">
              <a:rPr lang="es-SV"/>
              <a:pPr>
                <a:defRPr/>
              </a:pPr>
              <a:t>22/09/2016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0C334-DDF9-47CF-8E31-5B5BC8476406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2627026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SV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98189-9438-4EAB-BCA1-71189069BFF7}" type="datetimeFigureOut">
              <a:rPr lang="es-SV"/>
              <a:pPr>
                <a:defRPr/>
              </a:pPr>
              <a:t>22/09/2016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362F5-4197-4250-AABF-674379BFEB8C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65523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E82E5-FF4E-4918-BD9C-883151C5955D}" type="datetimeFigureOut">
              <a:rPr lang="es-SV"/>
              <a:pPr>
                <a:defRPr/>
              </a:pPr>
              <a:t>22/09/2016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A6C8E-64BA-46C6-8C4F-7AD1293CCFA7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5251526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1C6BE-1393-4A25-BF3F-F8A48109EB33}" type="datetimeFigureOut">
              <a:rPr lang="es-SV"/>
              <a:pPr>
                <a:defRPr/>
              </a:pPr>
              <a:t>22/09/2016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80434-901E-48B3-91DB-874DC7073B95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4002747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065BE-0657-4A47-90AD-C21C55E16B19}" type="datetime4">
              <a:rPr lang="en-US"/>
              <a:pPr>
                <a:defRPr/>
              </a:pPr>
              <a:t>September 22, 2016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9DCEE-9FDD-4513-BB3B-0AA7AF461A4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765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E0D23-75E4-44F5-A8FF-7F8E6B9E939B}" type="datetimeFigureOut">
              <a:rPr lang="es-SV"/>
              <a:pPr>
                <a:defRPr/>
              </a:pPr>
              <a:t>22/09/2016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74ED6-B6A1-47DD-BF62-9C4B9E185C22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0363848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9F696-5415-4966-BC12-48F3B6ED8051}" type="datetimeFigureOut">
              <a:rPr lang="es-SV"/>
              <a:pPr>
                <a:defRPr/>
              </a:pPr>
              <a:t>22/09/2016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04039-F066-4496-94B6-BF31600936FA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6007151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21330-F6DC-49F3-88C0-D5BBBAC95EF1}" type="datetimeFigureOut">
              <a:rPr lang="es-SV"/>
              <a:pPr>
                <a:defRPr/>
              </a:pPr>
              <a:t>22/09/2016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3C8A7-E334-46DF-B113-E1D8B3308720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1179222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46313-A113-4419-8193-2896DC37370F}" type="datetimeFigureOut">
              <a:rPr lang="es-SV"/>
              <a:pPr>
                <a:defRPr/>
              </a:pPr>
              <a:t>22/09/2016</a:t>
            </a:fld>
            <a:endParaRPr lang="es-SV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B065F-B0EF-4661-A29E-8479C4AA943F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8157124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3DA0A-721A-4576-B18C-508392A6BF7C}" type="datetimeFigureOut">
              <a:rPr lang="es-SV"/>
              <a:pPr>
                <a:defRPr/>
              </a:pPr>
              <a:t>22/09/2016</a:t>
            </a:fld>
            <a:endParaRPr lang="es-SV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4D02C-841B-4818-A865-42F841B74660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6782931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75E39-2AA8-42DF-9A42-954708D9315A}" type="datetimeFigureOut">
              <a:rPr lang="es-SV"/>
              <a:pPr>
                <a:defRPr/>
              </a:pPr>
              <a:t>22/09/2016</a:t>
            </a:fld>
            <a:endParaRPr lang="es-SV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192A6-B86E-4404-A0A7-1D6CF355D10F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549164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E2C26-EEEE-46B6-939E-9B078C46EBD6}" type="datetimeFigureOut">
              <a:rPr lang="es-SV"/>
              <a:pPr>
                <a:defRPr/>
              </a:pPr>
              <a:t>22/09/2016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91548-A029-4DEA-A12D-2E45E2E395C3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58805609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F4CA2-FA8F-466E-88B2-79F15AD237AB}" type="datetimeFigureOut">
              <a:rPr lang="es-SV"/>
              <a:pPr>
                <a:defRPr/>
              </a:pPr>
              <a:t>22/09/2016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EC78D-0114-48DB-9636-4ED39EEE4DB0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69843163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SV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8C8AC-4194-4787-9C95-9722A90A5CF7}" type="datetimeFigureOut">
              <a:rPr lang="es-SV"/>
              <a:pPr>
                <a:defRPr/>
              </a:pPr>
              <a:t>22/09/2016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A859B-A482-4C77-86AE-3F4B76C8DB82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5549013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BD9D1-90F7-4200-924C-C16D78A89AA3}" type="datetimeFigureOut">
              <a:rPr lang="es-SV"/>
              <a:pPr>
                <a:defRPr/>
              </a:pPr>
              <a:t>22/09/2016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790D7-2824-46E4-B002-29E5477977E5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6359983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E9328-B172-4571-89AE-A37E6174633C}" type="datetimeFigureOut">
              <a:rPr lang="es-SV"/>
              <a:pPr>
                <a:defRPr/>
              </a:pPr>
              <a:t>22/09/2016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4B528-34D0-4234-8501-380CF4D805FF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1072429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4A935-AEAB-4D94-B278-37842ECCAAE2}" type="datetimeFigureOut">
              <a:rPr lang="es-SV"/>
              <a:pPr>
                <a:defRPr/>
              </a:pPr>
              <a:t>22/09/2016</a:t>
            </a:fld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37288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0006C-BC55-475F-A4C0-D9284F44A92F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559018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F7490-F993-4924-AEEF-90C8E78F7AA5}" type="datetimeFigureOut">
              <a:rPr lang="es-SV"/>
              <a:pPr>
                <a:defRPr/>
              </a:pPr>
              <a:t>22/09/2016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1ED6E-19EC-42C5-9153-A81002BE0675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008362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29C1F-BACC-422E-81CD-813A5EDA86B1}" type="datetimeFigureOut">
              <a:rPr lang="es-SV"/>
              <a:pPr>
                <a:defRPr/>
              </a:pPr>
              <a:t>22/09/2016</a:t>
            </a:fld>
            <a:endParaRPr lang="es-SV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BE601-BA91-4D51-A51C-3F303C30555C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996485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8D7C4-30B5-4431-AE20-1E5106DB97BA}" type="datetimeFigureOut">
              <a:rPr lang="es-SV"/>
              <a:pPr>
                <a:defRPr/>
              </a:pPr>
              <a:t>22/09/2016</a:t>
            </a:fld>
            <a:endParaRPr lang="es-SV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87202-DC8B-4993-9E59-71296CEF077A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344669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20F70-A582-4673-9C18-51DCB15C54A9}" type="datetimeFigureOut">
              <a:rPr lang="es-SV"/>
              <a:pPr>
                <a:defRPr/>
              </a:pPr>
              <a:t>22/09/2016</a:t>
            </a:fld>
            <a:endParaRPr lang="es-SV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DB6F9-F5F3-4893-87BE-C1D2BA22EF83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540671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61216-A4CC-45BE-A76C-8288A955B87D}" type="datetimeFigureOut">
              <a:rPr lang="es-SV"/>
              <a:pPr>
                <a:defRPr/>
              </a:pPr>
              <a:t>22/09/2016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04EF4-C681-417F-91FB-5186D8393577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315406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SV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056A6-4D68-4FE9-98AD-BD6AC09E63B0}" type="datetimeFigureOut">
              <a:rPr lang="es-SV"/>
              <a:pPr>
                <a:defRPr/>
              </a:pPr>
              <a:t>22/09/2016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EFD32-B638-4AA0-88B8-02C14B2910B8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72663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título del patrón</a:t>
            </a:r>
            <a:endParaRPr lang="es-SV" altLang="es-SV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texto del patrón</a:t>
            </a:r>
          </a:p>
          <a:p>
            <a:pPr lvl="1"/>
            <a:r>
              <a:rPr lang="es-ES" altLang="es-SV" smtClean="0"/>
              <a:t>Segundo nivel</a:t>
            </a:r>
          </a:p>
          <a:p>
            <a:pPr lvl="2"/>
            <a:r>
              <a:rPr lang="es-ES" altLang="es-SV" smtClean="0"/>
              <a:t>Tercer nivel</a:t>
            </a:r>
          </a:p>
          <a:p>
            <a:pPr lvl="3"/>
            <a:r>
              <a:rPr lang="es-ES" altLang="es-SV" smtClean="0"/>
              <a:t>Cuarto nivel</a:t>
            </a:r>
          </a:p>
          <a:p>
            <a:pPr lvl="4"/>
            <a:r>
              <a:rPr lang="es-ES" altLang="es-SV" smtClean="0"/>
              <a:t>Quinto nivel</a:t>
            </a:r>
            <a:endParaRPr lang="es-SV" altLang="es-SV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A06D39-E787-4881-9437-DF431526B365}" type="datetimeFigureOut">
              <a:rPr lang="es-SV"/>
              <a:pPr>
                <a:defRPr/>
              </a:pPr>
              <a:t>22/09/2016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6BC861A-89B8-4006-8887-9FF2F34DF668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título del patrón</a:t>
            </a:r>
            <a:endParaRPr lang="es-SV" altLang="es-SV" smtClean="0"/>
          </a:p>
        </p:txBody>
      </p:sp>
      <p:sp>
        <p:nvSpPr>
          <p:cNvPr id="2051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texto del patrón</a:t>
            </a:r>
          </a:p>
          <a:p>
            <a:pPr lvl="1"/>
            <a:r>
              <a:rPr lang="es-ES" altLang="es-SV" smtClean="0"/>
              <a:t>Segundo nivel</a:t>
            </a:r>
          </a:p>
          <a:p>
            <a:pPr lvl="2"/>
            <a:r>
              <a:rPr lang="es-ES" altLang="es-SV" smtClean="0"/>
              <a:t>Tercer nivel</a:t>
            </a:r>
          </a:p>
          <a:p>
            <a:pPr lvl="3"/>
            <a:r>
              <a:rPr lang="es-ES" altLang="es-SV" smtClean="0"/>
              <a:t>Cuarto nivel</a:t>
            </a:r>
          </a:p>
          <a:p>
            <a:pPr lvl="4"/>
            <a:r>
              <a:rPr lang="es-ES" altLang="es-SV" smtClean="0"/>
              <a:t>Quinto nivel</a:t>
            </a:r>
            <a:endParaRPr lang="es-SV" altLang="es-SV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1ED0D1-0A46-406B-8556-C4EA4B88E168}" type="datetimeFigureOut">
              <a:rPr lang="es-SV"/>
              <a:pPr>
                <a:defRPr/>
              </a:pPr>
              <a:t>22/09/2016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C87F49D-F521-4992-A29A-70D4F1D8A2F3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título del patrón</a:t>
            </a:r>
            <a:endParaRPr lang="es-SV" altLang="es-SV" smtClean="0"/>
          </a:p>
        </p:txBody>
      </p:sp>
      <p:sp>
        <p:nvSpPr>
          <p:cNvPr id="3075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texto del patrón</a:t>
            </a:r>
          </a:p>
          <a:p>
            <a:pPr lvl="1"/>
            <a:r>
              <a:rPr lang="es-ES" altLang="es-SV" smtClean="0"/>
              <a:t>Segundo nivel</a:t>
            </a:r>
          </a:p>
          <a:p>
            <a:pPr lvl="2"/>
            <a:r>
              <a:rPr lang="es-ES" altLang="es-SV" smtClean="0"/>
              <a:t>Tercer nivel</a:t>
            </a:r>
          </a:p>
          <a:p>
            <a:pPr lvl="3"/>
            <a:r>
              <a:rPr lang="es-ES" altLang="es-SV" smtClean="0"/>
              <a:t>Cuarto nivel</a:t>
            </a:r>
          </a:p>
          <a:p>
            <a:pPr lvl="4"/>
            <a:r>
              <a:rPr lang="es-ES" altLang="es-SV" smtClean="0"/>
              <a:t>Quinto nivel</a:t>
            </a:r>
            <a:endParaRPr lang="es-SV" altLang="es-SV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78B145-A42E-451B-995E-A37A7773225B}" type="datetimeFigureOut">
              <a:rPr lang="es-SV"/>
              <a:pPr>
                <a:defRPr/>
              </a:pPr>
              <a:t>22/09/2016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AF31E37-4FF3-473D-9A23-42FF2D150679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  <p:pic>
        <p:nvPicPr>
          <p:cNvPr id="3079" name="6 Imagen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350" y="5745163"/>
            <a:ext cx="539750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7 Imagen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15875"/>
            <a:ext cx="9115425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47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  <p:sldLayoutId id="214748394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51520" y="2102991"/>
            <a:ext cx="8568952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s-SV" altLang="es-SV" sz="60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latin typeface="Arial Black" pitchFamily="34" charset="0"/>
              <a:ea typeface="+mn-ea"/>
              <a:cs typeface="+mn-cs"/>
            </a:endParaRPr>
          </a:p>
          <a:p>
            <a:r>
              <a:rPr lang="es-SV" altLang="es-SV" sz="6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latin typeface="Arial Black" pitchFamily="34" charset="0"/>
                <a:ea typeface="+mn-ea"/>
                <a:cs typeface="+mn-cs"/>
              </a:rPr>
              <a:t>RENDICIÓN </a:t>
            </a:r>
            <a:r>
              <a:rPr lang="es-SV" altLang="es-SV" sz="6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latin typeface="Arial Black" pitchFamily="34" charset="0"/>
                <a:ea typeface="+mn-ea"/>
                <a:cs typeface="+mn-cs"/>
              </a:rPr>
              <a:t>DE </a:t>
            </a:r>
            <a:r>
              <a:rPr lang="es-SV" altLang="es-SV" sz="6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latin typeface="Arial Black" pitchFamily="34" charset="0"/>
                <a:ea typeface="+mn-ea"/>
                <a:cs typeface="+mn-cs"/>
              </a:rPr>
              <a:t>CUENTAS</a:t>
            </a:r>
            <a:endParaRPr lang="es-SV" altLang="es-SV" sz="3600" b="1" cap="all" dirty="0" smtClean="0">
              <a:ln w="0"/>
              <a:solidFill>
                <a:srgbClr val="003366"/>
              </a:solidFill>
              <a:latin typeface="Arial Black" pitchFamily="34" charset="0"/>
              <a:ea typeface="+mn-ea"/>
              <a:cs typeface="+mn-cs"/>
            </a:endParaRPr>
          </a:p>
          <a:p>
            <a:endParaRPr lang="es-SV" altLang="es-SV" sz="3600" b="1" cap="all" dirty="0">
              <a:ln w="0"/>
              <a:solidFill>
                <a:srgbClr val="003366"/>
              </a:solidFill>
              <a:latin typeface="Arial Black" pitchFamily="34" charset="0"/>
              <a:ea typeface="+mn-ea"/>
              <a:cs typeface="+mn-cs"/>
            </a:endParaRPr>
          </a:p>
          <a:p>
            <a:r>
              <a:rPr lang="es-SV" altLang="es-SV" sz="3600" b="1" cap="all" dirty="0" smtClean="0">
                <a:ln w="0"/>
                <a:solidFill>
                  <a:srgbClr val="003366"/>
                </a:solidFill>
                <a:latin typeface="Arial Black" pitchFamily="34" charset="0"/>
                <a:ea typeface="+mn-ea"/>
                <a:cs typeface="+mn-cs"/>
              </a:rPr>
              <a:t>Segundo año de gestión</a:t>
            </a:r>
          </a:p>
          <a:p>
            <a:endParaRPr lang="es-ES" altLang="es-SV" sz="7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>
          <a:xfrm>
            <a:off x="1371600" y="4869160"/>
            <a:ext cx="6400800" cy="1752600"/>
          </a:xfrm>
        </p:spPr>
        <p:txBody>
          <a:bodyPr/>
          <a:lstStyle/>
          <a:p>
            <a:pPr lvl="0"/>
            <a:r>
              <a:rPr lang="es-SV" b="1" dirty="0">
                <a:ln w="1905"/>
                <a:solidFill>
                  <a:srgbClr val="3399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JUNIO </a:t>
            </a:r>
            <a:r>
              <a:rPr lang="es-SV" b="1" dirty="0" smtClean="0">
                <a:ln w="1905"/>
                <a:solidFill>
                  <a:srgbClr val="3399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2015 </a:t>
            </a:r>
            <a:r>
              <a:rPr lang="es-SV" b="1" dirty="0">
                <a:ln w="1905"/>
                <a:solidFill>
                  <a:srgbClr val="3399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– </a:t>
            </a:r>
            <a:r>
              <a:rPr lang="es-SV" b="1" dirty="0" smtClean="0">
                <a:ln w="1905"/>
                <a:solidFill>
                  <a:srgbClr val="3399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MAYO </a:t>
            </a:r>
            <a:r>
              <a:rPr lang="es-SV" b="1" dirty="0">
                <a:ln w="1905"/>
                <a:solidFill>
                  <a:srgbClr val="3399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2016</a:t>
            </a:r>
            <a:endParaRPr lang="es-SV" b="1" i="1" dirty="0">
              <a:ln w="1905"/>
              <a:solidFill>
                <a:srgbClr val="339933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</a:endParaRPr>
          </a:p>
          <a:p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251520" y="980728"/>
            <a:ext cx="8568952" cy="965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SV" altLang="es-SV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INVERSIÓN EN CAPITAL </a:t>
            </a:r>
            <a:r>
              <a:rPr lang="es-SV" altLang="es-SV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FÍSICO</a:t>
            </a:r>
            <a:endParaRPr lang="es-SV" altLang="es-SV" sz="2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  <a:p>
            <a:r>
              <a:rPr lang="es-SV" altLang="es-SV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Junio 2014 – Mayo 2016</a:t>
            </a:r>
          </a:p>
          <a:p>
            <a:r>
              <a:rPr lang="es-SV" altLang="es-SV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Millones US$</a:t>
            </a:r>
          </a:p>
          <a:p>
            <a:endParaRPr lang="es-SV" altLang="es-SV" sz="1800" b="1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5166123" y="4941168"/>
            <a:ext cx="3672408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4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Inversión: US$ 57.54</a:t>
            </a:r>
            <a:endParaRPr lang="es-SV" sz="2400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7668344" y="2362528"/>
            <a:ext cx="129828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solidFill>
                  <a:schemeClr val="tx1"/>
                </a:solidFill>
              </a:rPr>
              <a:t>$ 20.77</a:t>
            </a:r>
            <a:endParaRPr lang="es-SV" sz="1600" b="1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001912" y="2798316"/>
            <a:ext cx="129828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solidFill>
                  <a:schemeClr val="tx1"/>
                </a:solidFill>
              </a:rPr>
              <a:t>$ 8.77</a:t>
            </a:r>
            <a:endParaRPr lang="es-SV" sz="1600" b="1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788024" y="3202128"/>
            <a:ext cx="129828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solidFill>
                  <a:schemeClr val="tx1"/>
                </a:solidFill>
              </a:rPr>
              <a:t>$ 7.62</a:t>
            </a:r>
            <a:endParaRPr lang="es-SV" sz="1600" b="1" dirty="0">
              <a:solidFill>
                <a:schemeClr val="tx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4614576" y="3658672"/>
            <a:ext cx="129828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solidFill>
                  <a:schemeClr val="tx1"/>
                </a:solidFill>
              </a:rPr>
              <a:t>$ 6.82</a:t>
            </a:r>
            <a:endParaRPr lang="es-SV" sz="1600" b="1" dirty="0">
              <a:solidFill>
                <a:schemeClr val="tx1"/>
              </a:solidFill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4519084" y="4073304"/>
            <a:ext cx="129828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solidFill>
                  <a:schemeClr val="tx1"/>
                </a:solidFill>
              </a:rPr>
              <a:t>$ 6.21</a:t>
            </a:r>
            <a:endParaRPr lang="es-SV" sz="1600" b="1" dirty="0">
              <a:solidFill>
                <a:schemeClr val="tx1"/>
              </a:solidFill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4111588" y="4522768"/>
            <a:ext cx="129828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solidFill>
                  <a:schemeClr val="tx1"/>
                </a:solidFill>
              </a:rPr>
              <a:t>$ 4.68</a:t>
            </a:r>
            <a:endParaRPr lang="es-SV" sz="1600" b="1" dirty="0">
              <a:solidFill>
                <a:schemeClr val="tx1"/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3275856" y="4926579"/>
            <a:ext cx="129828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solidFill>
                  <a:schemeClr val="tx1"/>
                </a:solidFill>
              </a:rPr>
              <a:t>$ 1.09</a:t>
            </a:r>
            <a:endParaRPr lang="es-SV" sz="1600" b="1" dirty="0">
              <a:solidFill>
                <a:schemeClr val="tx1"/>
              </a:solidFill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3203848" y="5344979"/>
            <a:ext cx="129828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solidFill>
                  <a:schemeClr val="tx1"/>
                </a:solidFill>
              </a:rPr>
              <a:t>$ 0.73</a:t>
            </a:r>
            <a:endParaRPr lang="es-SV" sz="1600" b="1" dirty="0">
              <a:solidFill>
                <a:schemeClr val="tx1"/>
              </a:solidFill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3190200" y="5777027"/>
            <a:ext cx="129828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solidFill>
                  <a:schemeClr val="tx1"/>
                </a:solidFill>
              </a:rPr>
              <a:t>$ 0.68</a:t>
            </a:r>
            <a:endParaRPr lang="es-SV" sz="1600" b="1" dirty="0">
              <a:solidFill>
                <a:schemeClr val="tx1"/>
              </a:solidFill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3152610" y="6209075"/>
            <a:ext cx="129828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solidFill>
                  <a:schemeClr val="tx1"/>
                </a:solidFill>
              </a:rPr>
              <a:t>$ 0.17</a:t>
            </a:r>
            <a:endParaRPr lang="es-SV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0" name="7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9847580"/>
              </p:ext>
            </p:extLst>
          </p:nvPr>
        </p:nvGraphicFramePr>
        <p:xfrm>
          <a:off x="1" y="1772816"/>
          <a:ext cx="8966623" cy="5085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9347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51520" y="1844824"/>
            <a:ext cx="8712968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s-SV"/>
            </a:defPPr>
            <a:lvl1pPr algn="ctr" eaLnBrk="1" hangingPunct="1">
              <a:defRPr sz="5400" b="1" cap="all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latin typeface="Arial Black" pitchFamily="34" charset="0"/>
                <a:cs typeface="+mn-cs"/>
              </a:defRPr>
            </a:lvl1pPr>
            <a:lvl2pPr algn="ctr" eaLnBrk="0" hangingPunct="0">
              <a:defRPr sz="4400"/>
            </a:lvl2pPr>
            <a:lvl3pPr algn="ctr" eaLnBrk="0" hangingPunct="0">
              <a:defRPr sz="4400"/>
            </a:lvl3pPr>
            <a:lvl4pPr algn="ctr" eaLnBrk="0" hangingPunct="0">
              <a:defRPr sz="4400"/>
            </a:lvl4pPr>
            <a:lvl5pPr algn="ctr" eaLnBrk="0" hangingPunct="0">
              <a:defRPr sz="4400"/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/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/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/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/>
            </a:lvl9pPr>
          </a:lstStyle>
          <a:p>
            <a:r>
              <a:rPr lang="es-SV" altLang="es-SV" sz="4400" dirty="0" smtClean="0"/>
              <a:t>RESULTADOS DEL SEGUNDO AÑO DE GESTIÓN </a:t>
            </a:r>
          </a:p>
          <a:p>
            <a:endParaRPr lang="es-SV" altLang="es-SV" sz="4400" dirty="0" smtClean="0"/>
          </a:p>
          <a:p>
            <a:endParaRPr lang="es-SV" altLang="es-SV" sz="2000" dirty="0" smtClean="0"/>
          </a:p>
          <a:p>
            <a:r>
              <a:rPr lang="es-SV" altLang="es-SV" sz="4400" dirty="0" smtClean="0">
                <a:solidFill>
                  <a:schemeClr val="tx2">
                    <a:lumMod val="75000"/>
                  </a:schemeClr>
                </a:solidFill>
              </a:rPr>
              <a:t>ZONA ORIENTAL</a:t>
            </a:r>
          </a:p>
          <a:p>
            <a:endParaRPr lang="es-SV" altLang="es-SV" sz="2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979712" y="5282044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altLang="es-SV" sz="2800" b="1" dirty="0">
                <a:ln w="1905"/>
                <a:solidFill>
                  <a:srgbClr val="3399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anose="020B0A04020102020204" pitchFamily="34" charset="0"/>
              </a:rPr>
              <a:t>Junio 2015 – Mayo </a:t>
            </a:r>
            <a:r>
              <a:rPr lang="es-SV" altLang="es-SV" sz="2800" b="1" dirty="0" smtClean="0">
                <a:ln w="1905"/>
                <a:solidFill>
                  <a:srgbClr val="3399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anose="020B0A04020102020204" pitchFamily="34" charset="0"/>
              </a:rPr>
              <a:t>2016</a:t>
            </a:r>
            <a:endParaRPr lang="es-SV" altLang="es-SV" sz="2800" b="1" dirty="0">
              <a:ln w="1905"/>
              <a:solidFill>
                <a:srgbClr val="339933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30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764704"/>
            <a:ext cx="8784976" cy="79695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s-MX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INVERSIÓN EN LA ZONA ORIENTAL</a:t>
            </a:r>
            <a:br>
              <a:rPr lang="es-MX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</a:br>
            <a:r>
              <a:rPr lang="es-MX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SEGUNDO AÑO DE GESTIÓN</a:t>
            </a:r>
            <a:endParaRPr lang="es-MX" sz="24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graphicFrame>
        <p:nvGraphicFramePr>
          <p:cNvPr id="5" name="7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0719559"/>
              </p:ext>
            </p:extLst>
          </p:nvPr>
        </p:nvGraphicFramePr>
        <p:xfrm>
          <a:off x="827583" y="1628800"/>
          <a:ext cx="7416825" cy="5120640"/>
        </p:xfrm>
        <a:graphic>
          <a:graphicData uri="http://schemas.openxmlformats.org/drawingml/2006/table">
            <a:tbl>
              <a:tblPr/>
              <a:tblGrid>
                <a:gridCol w="4264674"/>
                <a:gridCol w="1606979"/>
                <a:gridCol w="1545172"/>
              </a:tblGrid>
              <a:tr h="365183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Tipología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Programado</a:t>
                      </a:r>
                      <a:endParaRPr lang="es-MX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Ejecutado</a:t>
                      </a:r>
                      <a:endParaRPr lang="es-MX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$10,605,092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$8,393,791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Agua Potable y Saneamiento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</a:t>
                      </a:r>
                      <a:r>
                        <a:rPr lang="es-S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3,233,312</a:t>
                      </a:r>
                      <a:endParaRPr lang="es-S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$2,434,451</a:t>
                      </a:r>
                      <a:endParaRPr lang="es-S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Electrificación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$1,720,713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$1,458,536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Asistencia Técnica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$1,485,127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$966,267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Gestión Territorial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$1,613,356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$931,790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Infraestructura en Educación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$532,389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$746,909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Caminos y Puentes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$1,697,663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$608,828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Infraestructura en Salud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$479,720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$372,699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Infraestructura para el Desarrollo Social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$825,556</a:t>
                      </a:r>
                      <a:endParaRPr lang="es-S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$779,392</a:t>
                      </a:r>
                      <a:endParaRPr lang="es-S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Estudios de Pre Factibilidad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$72,344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$87,830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Construcción de Sedes Ciudad Mujer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$42,145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$41,577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Infraestructura Productiva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$42,189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$15,594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general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$22,349,605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$16,837,663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253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1 Marcador de contenido"/>
          <p:cNvSpPr>
            <a:spLocks noGrp="1"/>
          </p:cNvSpPr>
          <p:nvPr>
            <p:ph sz="half" idx="2"/>
          </p:nvPr>
        </p:nvSpPr>
        <p:spPr>
          <a:xfrm>
            <a:off x="0" y="1412776"/>
            <a:ext cx="9144000" cy="5373216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36000" bIns="36000">
            <a:noAutofit/>
          </a:bodyPr>
          <a:lstStyle/>
          <a:p>
            <a:pPr marL="180000" indent="-180000"/>
            <a:r>
              <a:rPr lang="es-SV" sz="2100" b="1" dirty="0" smtClean="0"/>
              <a:t>Agua </a:t>
            </a:r>
            <a:r>
              <a:rPr lang="es-SV" sz="2100" b="1" dirty="0"/>
              <a:t>Potable y </a:t>
            </a:r>
            <a:r>
              <a:rPr lang="es-SV" sz="2100" b="1" dirty="0" smtClean="0"/>
              <a:t>Saneamiento Básico</a:t>
            </a:r>
          </a:p>
          <a:p>
            <a:pPr marL="580050" lvl="1" indent="-180000"/>
            <a:r>
              <a:rPr lang="es-SV" sz="2100" dirty="0" smtClean="0"/>
              <a:t>Atrasos en la </a:t>
            </a:r>
            <a:r>
              <a:rPr lang="es-SV" sz="2100" dirty="0"/>
              <a:t>ejecución </a:t>
            </a:r>
            <a:r>
              <a:rPr lang="es-SV" sz="2100" dirty="0" smtClean="0"/>
              <a:t>por parte de empresas  constructoras, ocasionando la terminación de los proyectos  </a:t>
            </a:r>
            <a:r>
              <a:rPr lang="es-SV" sz="2100" dirty="0"/>
              <a:t>en multa. </a:t>
            </a:r>
            <a:endParaRPr lang="es-SV" sz="2100" dirty="0" smtClean="0"/>
          </a:p>
          <a:p>
            <a:pPr marL="580050" lvl="1" indent="-180000"/>
            <a:r>
              <a:rPr lang="es-SV" sz="2100" dirty="0" smtClean="0"/>
              <a:t>Demora en la formulación de carpetas técnicas.</a:t>
            </a:r>
          </a:p>
          <a:p>
            <a:pPr marL="580050" lvl="1" indent="-180000"/>
            <a:r>
              <a:rPr lang="es-SV" sz="2100" dirty="0" smtClean="0"/>
              <a:t>Desfases en </a:t>
            </a:r>
            <a:r>
              <a:rPr lang="es-SV" sz="2100" dirty="0"/>
              <a:t>los procesos de contratación </a:t>
            </a:r>
            <a:r>
              <a:rPr lang="es-SV" sz="2100" dirty="0" smtClean="0"/>
              <a:t>retrasando el inicio de las obras.</a:t>
            </a:r>
            <a:endParaRPr lang="es-SV" sz="2100" b="1" dirty="0" smtClean="0"/>
          </a:p>
          <a:p>
            <a:pPr marL="180000" indent="-180000"/>
            <a:r>
              <a:rPr lang="es-SV" sz="2100" b="1" dirty="0" smtClean="0"/>
              <a:t>Electrificación</a:t>
            </a:r>
          </a:p>
          <a:p>
            <a:pPr marL="580050" lvl="1" indent="-180000"/>
            <a:r>
              <a:rPr lang="es-SV" sz="2100" dirty="0" smtClean="0"/>
              <a:t>Atrasos en los tiempos </a:t>
            </a:r>
            <a:r>
              <a:rPr lang="es-SV" sz="2100" dirty="0"/>
              <a:t>de las </a:t>
            </a:r>
            <a:r>
              <a:rPr lang="es-SV" sz="2100" dirty="0" smtClean="0"/>
              <a:t>Distribuidoras </a:t>
            </a:r>
            <a:r>
              <a:rPr lang="es-SV" sz="2100" dirty="0"/>
              <a:t>para realizar </a:t>
            </a:r>
            <a:r>
              <a:rPr lang="es-SV" sz="2100" dirty="0" smtClean="0"/>
              <a:t>la conexión de los proyectos a red eléctrica. </a:t>
            </a:r>
          </a:p>
          <a:p>
            <a:pPr marL="580050" lvl="1" indent="-180000"/>
            <a:r>
              <a:rPr lang="es-SV" sz="2100" dirty="0"/>
              <a:t>Atrasos en la ejecución por parte de empresas  constructoras, ocasionando la terminación de los proyectos  en multa. </a:t>
            </a:r>
            <a:r>
              <a:rPr lang="es-SV" sz="2100" dirty="0" smtClean="0"/>
              <a:t> </a:t>
            </a:r>
          </a:p>
          <a:p>
            <a:pPr marL="180000" indent="-180000"/>
            <a:r>
              <a:rPr lang="es-SV" sz="2100" b="1" dirty="0"/>
              <a:t>Caminos y Puentes</a:t>
            </a:r>
          </a:p>
          <a:p>
            <a:pPr marL="580050" lvl="1" indent="-180000"/>
            <a:r>
              <a:rPr lang="es-SV" sz="2100" dirty="0"/>
              <a:t>Atrasos en la ejecución por parte de empresas  constructoras, ocasionando la terminación de los proyectos  en multa</a:t>
            </a:r>
            <a:r>
              <a:rPr lang="es-SV" sz="2100" dirty="0" smtClean="0"/>
              <a:t>.</a:t>
            </a:r>
            <a:endParaRPr lang="es-SV" sz="21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64807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s-MX" sz="28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DIFICULTADES ENFRENTADAS</a:t>
            </a:r>
            <a:endParaRPr lang="es-MX" sz="28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sp>
        <p:nvSpPr>
          <p:cNvPr id="11" name="10 Marcador de texto"/>
          <p:cNvSpPr>
            <a:spLocks noGrp="1"/>
          </p:cNvSpPr>
          <p:nvPr>
            <p:ph type="body" idx="1"/>
          </p:nvPr>
        </p:nvSpPr>
        <p:spPr>
          <a:xfrm>
            <a:off x="0" y="1124744"/>
            <a:ext cx="9144000" cy="50405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MX" dirty="0" smtClean="0"/>
              <a:t>CAPITAL FÍSICO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7945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1 Marcador de contenido"/>
          <p:cNvSpPr>
            <a:spLocks noGrp="1"/>
          </p:cNvSpPr>
          <p:nvPr>
            <p:ph sz="half" idx="2"/>
          </p:nvPr>
        </p:nvSpPr>
        <p:spPr>
          <a:xfrm>
            <a:off x="179512" y="1794494"/>
            <a:ext cx="8784976" cy="4874865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36000" bIns="36000">
            <a:noAutofit/>
          </a:bodyPr>
          <a:lstStyle/>
          <a:p>
            <a:pPr marL="180000" lvl="0" indent="-180000"/>
            <a:r>
              <a:rPr lang="es-SV" sz="2100" b="1" dirty="0"/>
              <a:t>Asistencia Técnica – C2 PFGL</a:t>
            </a:r>
          </a:p>
          <a:p>
            <a:pPr marL="580050" lvl="1" indent="-180000"/>
            <a:r>
              <a:rPr lang="es-SV" sz="2100" dirty="0"/>
              <a:t>Atrasos en los procesos de contratación descentralizados del PFGL, sobre todo en los componentes Rescate Financiero y Gestión de Riesgos, tanto en la preparación de bases, evaluación de ofertas, revisión de los procesos, superación de observaciones para obtener las No Objeciones necesarias. </a:t>
            </a:r>
          </a:p>
          <a:p>
            <a:pPr marL="580050" lvl="1" indent="-180000"/>
            <a:r>
              <a:rPr lang="es-SV" sz="2100" dirty="0"/>
              <a:t>Procesos declarados sin efecto o desiertos.</a:t>
            </a:r>
          </a:p>
          <a:p>
            <a:pPr marL="180000" indent="-180000"/>
            <a:r>
              <a:rPr lang="es-SV" sz="2100" b="1" dirty="0" smtClean="0"/>
              <a:t>Salud</a:t>
            </a:r>
            <a:endParaRPr lang="es-SV" sz="2100" b="1" dirty="0"/>
          </a:p>
          <a:p>
            <a:pPr marL="580050" lvl="1" indent="-180000"/>
            <a:r>
              <a:rPr lang="es-SV" sz="2100" dirty="0"/>
              <a:t>Atrasos </a:t>
            </a:r>
            <a:r>
              <a:rPr lang="es-SV" sz="2100" dirty="0" smtClean="0"/>
              <a:t>en la formulación de carpetas </a:t>
            </a:r>
            <a:r>
              <a:rPr lang="es-SV" sz="2100" dirty="0"/>
              <a:t>t</a:t>
            </a:r>
            <a:r>
              <a:rPr lang="es-SV" sz="2100" dirty="0" smtClean="0"/>
              <a:t>écnicas. </a:t>
            </a:r>
          </a:p>
          <a:p>
            <a:pPr marL="580050" lvl="1" indent="-180000"/>
            <a:r>
              <a:rPr lang="es-SV" sz="2100" dirty="0"/>
              <a:t>Atrasos en la ejecución por parte de empresas  constructoras, ocasionando la terminación de los proyectos  en multa</a:t>
            </a:r>
            <a:r>
              <a:rPr lang="es-SV" sz="2100" dirty="0" smtClean="0"/>
              <a:t>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64807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s-MX" sz="28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DIFICULTADES ENFRENTADAS</a:t>
            </a:r>
            <a:endParaRPr lang="es-MX" sz="28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sp>
        <p:nvSpPr>
          <p:cNvPr id="11" name="10 Marcador de texto"/>
          <p:cNvSpPr>
            <a:spLocks noGrp="1"/>
          </p:cNvSpPr>
          <p:nvPr>
            <p:ph type="body" idx="1"/>
          </p:nvPr>
        </p:nvSpPr>
        <p:spPr>
          <a:xfrm>
            <a:off x="179512" y="1268760"/>
            <a:ext cx="8784976" cy="63976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MX" dirty="0" smtClean="0"/>
              <a:t>CAPITAL FÍSICO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2902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64807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s-MX" sz="32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DIFICULTADES ENFRENTADAS</a:t>
            </a:r>
            <a:endParaRPr lang="es-MX" sz="32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sp>
        <p:nvSpPr>
          <p:cNvPr id="13" name="12 Marcador de texto"/>
          <p:cNvSpPr>
            <a:spLocks noGrp="1"/>
          </p:cNvSpPr>
          <p:nvPr>
            <p:ph type="body" sz="quarter" idx="3"/>
          </p:nvPr>
        </p:nvSpPr>
        <p:spPr>
          <a:xfrm>
            <a:off x="323528" y="1925142"/>
            <a:ext cx="8491878" cy="639762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MX" sz="3200" dirty="0" smtClean="0"/>
              <a:t>CAPITAL HUMANO</a:t>
            </a:r>
            <a:endParaRPr lang="es-MX" sz="3200" dirty="0"/>
          </a:p>
        </p:txBody>
      </p:sp>
      <p:sp>
        <p:nvSpPr>
          <p:cNvPr id="14" name="13 Marcador de contenido"/>
          <p:cNvSpPr>
            <a:spLocks noGrp="1"/>
          </p:cNvSpPr>
          <p:nvPr>
            <p:ph sz="quarter" idx="4"/>
          </p:nvPr>
        </p:nvSpPr>
        <p:spPr>
          <a:xfrm>
            <a:off x="323528" y="2564904"/>
            <a:ext cx="8496944" cy="3024336"/>
          </a:xfrm>
          <a:prstGeom prst="round2Diag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vert="horz" wrap="square" lIns="0" tIns="0" rIns="36000" bIns="36000" numCol="1" anchor="t" anchorCtr="0" compatLnSpc="1">
            <a:prstTxWarp prst="textNoShape">
              <a:avLst/>
            </a:prstTxWarp>
            <a:noAutofit/>
          </a:bodyPr>
          <a:lstStyle/>
          <a:p>
            <a:pPr marL="180000" indent="-180000"/>
            <a:r>
              <a:rPr lang="es-MX" sz="2800" b="1" dirty="0" smtClean="0">
                <a:solidFill>
                  <a:srgbClr val="000000"/>
                </a:solidFill>
              </a:rPr>
              <a:t>Transferencias:</a:t>
            </a:r>
          </a:p>
          <a:p>
            <a:pPr marL="580050" lvl="1" indent="-180000"/>
            <a:r>
              <a:rPr lang="es-SV" sz="2800" dirty="0" smtClean="0">
                <a:ea typeface="Calibri"/>
                <a:cs typeface="Times New Roman"/>
              </a:rPr>
              <a:t> </a:t>
            </a:r>
            <a:r>
              <a:rPr lang="es-SV" sz="2800" dirty="0">
                <a:ea typeface="Calibri"/>
                <a:cs typeface="Times New Roman"/>
              </a:rPr>
              <a:t>A mayo de 2016 se ha recibido el 46% de los fondos programados para realizar transferencias monetarias condicionadas y no condicionadas. Estos pagos se realizan </a:t>
            </a:r>
            <a:r>
              <a:rPr lang="es-SV" sz="2800" dirty="0" smtClean="0">
                <a:ea typeface="Calibri"/>
                <a:cs typeface="Times New Roman"/>
              </a:rPr>
              <a:t>una vez que los </a:t>
            </a:r>
            <a:r>
              <a:rPr lang="es-SV" sz="2800" dirty="0">
                <a:ea typeface="Calibri"/>
                <a:cs typeface="Times New Roman"/>
              </a:rPr>
              <a:t>fondos </a:t>
            </a:r>
            <a:r>
              <a:rPr lang="es-SV" sz="2800" dirty="0" smtClean="0">
                <a:ea typeface="Calibri"/>
                <a:cs typeface="Times New Roman"/>
              </a:rPr>
              <a:t>son </a:t>
            </a:r>
            <a:r>
              <a:rPr lang="es-SV" sz="2800" dirty="0">
                <a:ea typeface="Calibri"/>
                <a:cs typeface="Times New Roman"/>
              </a:rPr>
              <a:t>recibidos en el FISDL. </a:t>
            </a:r>
            <a:endParaRPr lang="es-SV" sz="2800" dirty="0" smtClean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8861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251520" y="1772816"/>
            <a:ext cx="8712968" cy="5085184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36000" bIns="36000">
            <a:noAutofit/>
          </a:bodyPr>
          <a:lstStyle/>
          <a:p>
            <a:pPr marL="180000" indent="-180000"/>
            <a:r>
              <a:rPr lang="es-MX" sz="2100" b="1" dirty="0" smtClean="0"/>
              <a:t>Agua Potable y Saneamiento:</a:t>
            </a:r>
            <a:r>
              <a:rPr lang="es-MX" sz="2100" dirty="0" smtClean="0"/>
              <a:t> </a:t>
            </a:r>
            <a:endParaRPr lang="es-MX" sz="2100" dirty="0"/>
          </a:p>
          <a:p>
            <a:pPr marL="580050" lvl="1" indent="-180000"/>
            <a:r>
              <a:rPr lang="es-MX" sz="2100" dirty="0" smtClean="0"/>
              <a:t>Se han finalizado</a:t>
            </a:r>
            <a:r>
              <a:rPr lang="es-MX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 </a:t>
            </a:r>
            <a:r>
              <a:rPr lang="es-MX" sz="2100" dirty="0" smtClean="0"/>
              <a:t>proyectos, beneficiando a </a:t>
            </a:r>
            <a:r>
              <a:rPr lang="es-MX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3,446</a:t>
            </a:r>
            <a:r>
              <a:rPr lang="es-MX" sz="2100" dirty="0" smtClean="0"/>
              <a:t> personas. </a:t>
            </a:r>
          </a:p>
          <a:p>
            <a:pPr marL="580050" lvl="1" indent="-180000"/>
            <a:r>
              <a:rPr lang="es-MX" sz="2100" dirty="0" smtClean="0"/>
              <a:t>Se encuentran en ejecución </a:t>
            </a:r>
            <a:r>
              <a:rPr lang="es-MX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s-MX" sz="2100" dirty="0" smtClean="0"/>
              <a:t> proyectos, esperando beneficiar a </a:t>
            </a:r>
            <a:r>
              <a:rPr lang="es-MX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944</a:t>
            </a:r>
            <a:r>
              <a:rPr lang="es-MX" sz="2100" dirty="0" smtClean="0"/>
              <a:t> personas.</a:t>
            </a:r>
          </a:p>
          <a:p>
            <a:pPr marL="180000" indent="-180000"/>
            <a:r>
              <a:rPr lang="es-MX" sz="2100" b="1" dirty="0" smtClean="0"/>
              <a:t>Electrificación: </a:t>
            </a:r>
          </a:p>
          <a:p>
            <a:pPr marL="580050" lvl="1" indent="-180000"/>
            <a:r>
              <a:rPr lang="es-MX" sz="2100" dirty="0" smtClean="0"/>
              <a:t>Se han finalizado </a:t>
            </a:r>
            <a:r>
              <a:rPr lang="es-MX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</a:t>
            </a:r>
            <a:r>
              <a:rPr lang="es-MX" sz="2100" dirty="0" smtClean="0"/>
              <a:t> proyectos (7 con fondos FINET), beneficiando a </a:t>
            </a:r>
            <a:r>
              <a:rPr lang="es-MX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2,284</a:t>
            </a:r>
            <a:r>
              <a:rPr lang="es-MX" sz="2100" dirty="0" smtClean="0"/>
              <a:t> personas.</a:t>
            </a:r>
          </a:p>
          <a:p>
            <a:pPr marL="580050" lvl="1" indent="-180000"/>
            <a:r>
              <a:rPr lang="es-MX" sz="2100" dirty="0" smtClean="0"/>
              <a:t>Se encuentran en ejecución </a:t>
            </a:r>
            <a:r>
              <a:rPr lang="es-MX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</a:t>
            </a:r>
            <a:r>
              <a:rPr lang="es-MX" sz="2100" dirty="0" smtClean="0"/>
              <a:t>proyectos que beneficiarán a </a:t>
            </a:r>
            <a:r>
              <a:rPr lang="es-MX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2,154 </a:t>
            </a:r>
            <a:r>
              <a:rPr lang="es-MX" sz="2100" dirty="0" smtClean="0"/>
              <a:t>personas.</a:t>
            </a:r>
          </a:p>
          <a:p>
            <a:pPr marL="180000" indent="-180000"/>
            <a:r>
              <a:rPr lang="es-MX" sz="2100" b="1" dirty="0"/>
              <a:t>Educación: </a:t>
            </a:r>
            <a:endParaRPr lang="es-MX" sz="2100" b="1" dirty="0" smtClean="0"/>
          </a:p>
          <a:p>
            <a:pPr marL="580050" lvl="1" indent="-180000"/>
            <a:r>
              <a:rPr lang="es-MX" sz="2100" dirty="0" smtClean="0"/>
              <a:t>Se ha finalizado </a:t>
            </a:r>
            <a:r>
              <a:rPr lang="es-MX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s-MX" sz="2100" dirty="0" smtClean="0"/>
              <a:t> proyectos, </a:t>
            </a:r>
            <a:r>
              <a:rPr lang="es-MX" sz="2100" dirty="0"/>
              <a:t>beneficiando a </a:t>
            </a:r>
            <a:r>
              <a:rPr lang="es-MX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1,353</a:t>
            </a:r>
            <a:r>
              <a:rPr lang="es-MX" sz="2100" dirty="0" smtClean="0"/>
              <a:t> </a:t>
            </a:r>
            <a:r>
              <a:rPr lang="es-MX" sz="2100" dirty="0"/>
              <a:t>personas</a:t>
            </a:r>
            <a:r>
              <a:rPr lang="es-MX" sz="2100" dirty="0" smtClean="0"/>
              <a:t>.</a:t>
            </a:r>
          </a:p>
          <a:p>
            <a:pPr marL="580050" lvl="1" indent="-180000"/>
            <a:r>
              <a:rPr lang="es-MX" sz="2100" dirty="0" smtClean="0"/>
              <a:t>En ejecución están </a:t>
            </a:r>
            <a:r>
              <a:rPr lang="es-MX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s-MX" sz="2100" dirty="0" smtClean="0"/>
              <a:t> proyectos, beneficiando a </a:t>
            </a:r>
            <a:r>
              <a:rPr lang="es-MX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4,083</a:t>
            </a:r>
            <a:r>
              <a:rPr lang="es-MX" sz="2100" dirty="0" smtClean="0"/>
              <a:t> personas.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13184" y="764704"/>
            <a:ext cx="8507288" cy="64807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s-MX" sz="28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RESULTADOS EN LA ZONA ORIENTAL</a:t>
            </a:r>
            <a:endParaRPr lang="es-MX" sz="28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sp>
        <p:nvSpPr>
          <p:cNvPr id="11" name="10 Marcador de texto"/>
          <p:cNvSpPr>
            <a:spLocks noGrp="1"/>
          </p:cNvSpPr>
          <p:nvPr>
            <p:ph type="body" idx="1"/>
          </p:nvPr>
        </p:nvSpPr>
        <p:spPr>
          <a:xfrm>
            <a:off x="251520" y="1340768"/>
            <a:ext cx="8712968" cy="432048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MX" dirty="0" smtClean="0"/>
              <a:t>CAPITAL FÍSICO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6227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13184" y="764704"/>
            <a:ext cx="8507288" cy="64807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s-MX" sz="28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RESULTADOS EN LA ZONA ORIENTAL</a:t>
            </a:r>
            <a:endParaRPr lang="es-MX" sz="28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sp>
        <p:nvSpPr>
          <p:cNvPr id="11" name="10 Marcador de texto"/>
          <p:cNvSpPr>
            <a:spLocks noGrp="1"/>
          </p:cNvSpPr>
          <p:nvPr>
            <p:ph type="body" idx="1"/>
          </p:nvPr>
        </p:nvSpPr>
        <p:spPr>
          <a:xfrm>
            <a:off x="144016" y="1340768"/>
            <a:ext cx="8892480" cy="432048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MX" dirty="0" smtClean="0"/>
              <a:t>CAPITAL FÍSICO</a:t>
            </a:r>
            <a:endParaRPr lang="es-MX" dirty="0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108520" y="1772816"/>
            <a:ext cx="8892480" cy="4752528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36000" bIns="36000">
            <a:noAutofit/>
          </a:bodyPr>
          <a:lstStyle/>
          <a:p>
            <a:pPr marL="180000" indent="-180000"/>
            <a:r>
              <a:rPr lang="es-MX" sz="2200" b="1" dirty="0" smtClean="0"/>
              <a:t>Salud</a:t>
            </a:r>
            <a:r>
              <a:rPr lang="es-MX" sz="2200" b="1" dirty="0"/>
              <a:t>:</a:t>
            </a:r>
            <a:r>
              <a:rPr lang="es-MX" sz="2200" dirty="0"/>
              <a:t> </a:t>
            </a:r>
          </a:p>
          <a:p>
            <a:pPr marL="580050" lvl="1" indent="-180000"/>
            <a:r>
              <a:rPr lang="es-MX" sz="2200" dirty="0"/>
              <a:t>Se </a:t>
            </a:r>
            <a:r>
              <a:rPr lang="es-MX" sz="2200" dirty="0" smtClean="0"/>
              <a:t>han </a:t>
            </a:r>
            <a:r>
              <a:rPr lang="es-MX" sz="2200" dirty="0"/>
              <a:t>finalizado </a:t>
            </a:r>
            <a:r>
              <a:rPr lang="es-MX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r>
              <a:rPr lang="es-MX" sz="2200" dirty="0" smtClean="0"/>
              <a:t> proyectos (3 de infraestructura y 12 de equipamientos), </a:t>
            </a:r>
            <a:r>
              <a:rPr lang="es-MX" sz="2200" dirty="0"/>
              <a:t>beneficiando a </a:t>
            </a:r>
            <a:r>
              <a:rPr lang="es-MX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78,959</a:t>
            </a:r>
            <a:r>
              <a:rPr lang="es-MX" sz="2200" dirty="0" smtClean="0"/>
              <a:t> </a:t>
            </a:r>
            <a:r>
              <a:rPr lang="es-MX" sz="2200" dirty="0"/>
              <a:t>personas</a:t>
            </a:r>
            <a:r>
              <a:rPr lang="es-MX" sz="2200" dirty="0" smtClean="0"/>
              <a:t>.</a:t>
            </a:r>
          </a:p>
          <a:p>
            <a:pPr marL="180000" indent="-180000"/>
            <a:r>
              <a:rPr lang="es-MX" sz="2200" b="1" dirty="0" smtClean="0"/>
              <a:t>Infraestructura para el Desarrollo </a:t>
            </a:r>
            <a:r>
              <a:rPr lang="es-MX" sz="2200" b="1" dirty="0"/>
              <a:t>Social: </a:t>
            </a:r>
            <a:endParaRPr lang="es-MX" sz="2200" b="1" dirty="0" smtClean="0"/>
          </a:p>
          <a:p>
            <a:pPr marL="580050" lvl="1" indent="-180000"/>
            <a:r>
              <a:rPr lang="es-MX" sz="2200" dirty="0"/>
              <a:t>Se </a:t>
            </a:r>
            <a:r>
              <a:rPr lang="es-MX" sz="2200" dirty="0" smtClean="0"/>
              <a:t>han </a:t>
            </a:r>
            <a:r>
              <a:rPr lang="es-MX" sz="2200" dirty="0"/>
              <a:t>finalizado </a:t>
            </a:r>
            <a:r>
              <a:rPr lang="es-MX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s-MX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s-MX" sz="2200" dirty="0" smtClean="0"/>
              <a:t>proyectos: 1 adecuación de espacios públicos para personas adultas mayores y 2 mejoramientos de canchas de fútbol, beneficiando </a:t>
            </a:r>
            <a:r>
              <a:rPr lang="es-MX" sz="2200" dirty="0"/>
              <a:t>a </a:t>
            </a:r>
            <a:r>
              <a:rPr lang="es-MX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20,651 </a:t>
            </a:r>
            <a:r>
              <a:rPr lang="es-MX" sz="2200" dirty="0" smtClean="0"/>
              <a:t>personas</a:t>
            </a:r>
            <a:r>
              <a:rPr lang="es-MX" sz="2200" dirty="0"/>
              <a:t>.</a:t>
            </a:r>
          </a:p>
          <a:p>
            <a:pPr marL="180000" indent="-180000"/>
            <a:r>
              <a:rPr lang="es-MX" sz="2200" b="1" dirty="0" smtClean="0"/>
              <a:t>Caminos y </a:t>
            </a:r>
            <a:r>
              <a:rPr lang="es-MX" sz="2200" b="1" dirty="0"/>
              <a:t>Puentes</a:t>
            </a:r>
            <a:r>
              <a:rPr lang="es-MX" sz="2200" b="1" dirty="0" smtClean="0"/>
              <a:t>:</a:t>
            </a:r>
            <a:r>
              <a:rPr lang="es-MX" sz="2200" dirty="0" smtClean="0"/>
              <a:t> </a:t>
            </a:r>
          </a:p>
          <a:p>
            <a:pPr marL="580050" lvl="1" indent="-180000"/>
            <a:r>
              <a:rPr lang="es-MX" sz="2200" dirty="0"/>
              <a:t> Se han finalizado </a:t>
            </a:r>
            <a:r>
              <a:rPr lang="es-MX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lang="es-MX" sz="2200" dirty="0" smtClean="0"/>
              <a:t> proyectos (8 con PFGL), beneficiando a</a:t>
            </a:r>
            <a:r>
              <a:rPr lang="es-MX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MX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34,994</a:t>
            </a:r>
            <a:r>
              <a:rPr lang="es-MX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MX" sz="2200" dirty="0" smtClean="0"/>
              <a:t>personas.</a:t>
            </a:r>
          </a:p>
          <a:p>
            <a:pPr marL="580050" lvl="1" indent="-180000"/>
            <a:r>
              <a:rPr lang="es-MX" sz="2200" dirty="0"/>
              <a:t> </a:t>
            </a:r>
            <a:r>
              <a:rPr lang="es-MX" sz="2200" dirty="0" smtClean="0"/>
              <a:t>Se encuentran en ejecución </a:t>
            </a:r>
            <a:r>
              <a:rPr lang="es-MX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s-MX" sz="2200" dirty="0" smtClean="0"/>
              <a:t> proyecto, beneficiando a </a:t>
            </a:r>
            <a:r>
              <a:rPr lang="es-MX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705</a:t>
            </a:r>
            <a:r>
              <a:rPr lang="es-MX" sz="2200" dirty="0" smtClean="0"/>
              <a:t> personas.</a:t>
            </a:r>
          </a:p>
        </p:txBody>
      </p:sp>
    </p:spTree>
    <p:extLst>
      <p:ext uri="{BB962C8B-B14F-4D97-AF65-F5344CB8AC3E}">
        <p14:creationId xmlns:p14="http://schemas.microsoft.com/office/powerpoint/2010/main" val="145337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Marcador de contenido"/>
          <p:cNvSpPr>
            <a:spLocks noGrp="1"/>
          </p:cNvSpPr>
          <p:nvPr>
            <p:ph sz="quarter" idx="4"/>
          </p:nvPr>
        </p:nvSpPr>
        <p:spPr>
          <a:xfrm>
            <a:off x="323528" y="1844824"/>
            <a:ext cx="8568952" cy="4824536"/>
          </a:xfrm>
          <a:prstGeom prst="round2Diag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vert="horz" wrap="square" lIns="0" tIns="0" rIns="36000" bIns="36000" numCol="1" anchor="t" anchorCtr="0" compatLnSpc="1">
            <a:prstTxWarp prst="textNoShape">
              <a:avLst/>
            </a:prstTxWarp>
            <a:noAutofit/>
          </a:bodyPr>
          <a:lstStyle/>
          <a:p>
            <a:pPr marL="180000" indent="-180000">
              <a:lnSpc>
                <a:spcPct val="150000"/>
              </a:lnSpc>
            </a:pPr>
            <a:r>
              <a:rPr lang="es-MX" sz="2200" b="1" dirty="0"/>
              <a:t>Bono Salud/ Educación Rural: </a:t>
            </a:r>
            <a:r>
              <a:rPr lang="es-MX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16,870 </a:t>
            </a:r>
            <a:r>
              <a:rPr lang="es-MX" sz="2200" dirty="0"/>
              <a:t>familias atendidas.</a:t>
            </a:r>
          </a:p>
          <a:p>
            <a:pPr marL="180000" indent="-180000">
              <a:lnSpc>
                <a:spcPct val="150000"/>
              </a:lnSpc>
            </a:pPr>
            <a:r>
              <a:rPr lang="es-MX" sz="2200" b="1" dirty="0"/>
              <a:t>Pensión Básica (rural): </a:t>
            </a:r>
            <a:r>
              <a:rPr lang="es-MX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5,75</a:t>
            </a:r>
            <a:r>
              <a:rPr lang="es-MX" sz="2200" dirty="0" smtClean="0"/>
              <a:t>6 </a:t>
            </a:r>
            <a:r>
              <a:rPr lang="es-MX" sz="2200" dirty="0"/>
              <a:t>personas adultas mayores atendidas.</a:t>
            </a:r>
          </a:p>
          <a:p>
            <a:pPr marL="180000" indent="-180000">
              <a:lnSpc>
                <a:spcPct val="150000"/>
              </a:lnSpc>
            </a:pPr>
            <a:r>
              <a:rPr lang="es-MX" sz="2200" b="1" dirty="0"/>
              <a:t>Pensión a Veteranos: </a:t>
            </a:r>
            <a:r>
              <a:rPr lang="es-MX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367</a:t>
            </a:r>
            <a:r>
              <a:rPr lang="es-MX" sz="2200" dirty="0"/>
              <a:t> personas atendidas.</a:t>
            </a:r>
          </a:p>
          <a:p>
            <a:pPr marL="180000" indent="-180000">
              <a:lnSpc>
                <a:spcPct val="150000"/>
              </a:lnSpc>
            </a:pPr>
            <a:r>
              <a:rPr lang="es-MX" sz="2200" b="1" dirty="0"/>
              <a:t>Bono Educación urbano:  </a:t>
            </a:r>
            <a:r>
              <a:rPr lang="es-MX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819</a:t>
            </a:r>
            <a:r>
              <a:rPr lang="es-MX" sz="2200" dirty="0"/>
              <a:t> familias </a:t>
            </a:r>
            <a:r>
              <a:rPr lang="es-MX" sz="2200" dirty="0" smtClean="0"/>
              <a:t>atendidas.</a:t>
            </a:r>
            <a:endParaRPr lang="es-MX" sz="2200" dirty="0"/>
          </a:p>
          <a:p>
            <a:pPr marL="180000" indent="-180000">
              <a:lnSpc>
                <a:spcPct val="150000"/>
              </a:lnSpc>
            </a:pPr>
            <a:r>
              <a:rPr lang="es-MX" sz="2200" b="1" dirty="0"/>
              <a:t>Pensión Básica (urbana): </a:t>
            </a:r>
            <a:r>
              <a:rPr lang="es-MX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661</a:t>
            </a:r>
            <a:r>
              <a:rPr lang="es-MX" sz="2200" dirty="0"/>
              <a:t> personas adultas mayores atendidas.</a:t>
            </a:r>
          </a:p>
          <a:p>
            <a:pPr marL="180000" indent="-180000">
              <a:lnSpc>
                <a:spcPct val="150000"/>
              </a:lnSpc>
            </a:pPr>
            <a:r>
              <a:rPr lang="es-MX" sz="2200" b="1" dirty="0"/>
              <a:t>Apoyo Monetario PATI: </a:t>
            </a:r>
            <a:r>
              <a:rPr lang="es-MX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150</a:t>
            </a:r>
            <a:r>
              <a:rPr lang="es-MX" sz="2200" dirty="0"/>
              <a:t> participantes.</a:t>
            </a:r>
            <a:endParaRPr lang="es-MX" sz="2200" dirty="0" smtClean="0"/>
          </a:p>
          <a:p>
            <a:pPr marL="180000" indent="-180000">
              <a:lnSpc>
                <a:spcPct val="150000"/>
              </a:lnSpc>
            </a:pPr>
            <a:r>
              <a:rPr lang="es-MX" sz="2200" b="1" dirty="0"/>
              <a:t>Programa Emprendimiento Solidario</a:t>
            </a:r>
            <a:r>
              <a:rPr lang="es-MX" sz="2200" dirty="0"/>
              <a:t>: </a:t>
            </a:r>
            <a:r>
              <a:rPr lang="es-MX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390</a:t>
            </a:r>
            <a:r>
              <a:rPr lang="es-MX" sz="2200" dirty="0" smtClean="0"/>
              <a:t>  participantes</a:t>
            </a:r>
            <a:r>
              <a:rPr lang="es-MX" sz="2200" dirty="0" smtClean="0">
                <a:solidFill>
                  <a:srgbClr val="FF0000"/>
                </a:solidFill>
              </a:rPr>
              <a:t>.</a:t>
            </a:r>
          </a:p>
          <a:p>
            <a:pPr marL="180000" indent="-180000">
              <a:lnSpc>
                <a:spcPct val="150000"/>
              </a:lnSpc>
            </a:pPr>
            <a:r>
              <a:rPr lang="es-MX" sz="2200" b="1" dirty="0"/>
              <a:t>Mejoramiento de </a:t>
            </a:r>
            <a:r>
              <a:rPr lang="es-MX" sz="2200" b="1" dirty="0" smtClean="0"/>
              <a:t>Vida: </a:t>
            </a:r>
            <a:r>
              <a:rPr lang="es-MX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4,411</a:t>
            </a:r>
            <a:r>
              <a:rPr lang="es-MX" sz="2200" dirty="0" smtClean="0"/>
              <a:t> </a:t>
            </a:r>
            <a:r>
              <a:rPr lang="es-MX" sz="2200" dirty="0"/>
              <a:t>familias</a:t>
            </a:r>
          </a:p>
          <a:p>
            <a:pPr marL="180000" indent="-180000">
              <a:lnSpc>
                <a:spcPct val="150000"/>
              </a:lnSpc>
            </a:pPr>
            <a:endParaRPr lang="es-MX" sz="22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836712"/>
            <a:ext cx="8640960" cy="64807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s-MX" sz="32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RESULTADOS EN LA ZONA ORIENTAL</a:t>
            </a:r>
            <a:endParaRPr lang="es-MX" sz="32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sp>
        <p:nvSpPr>
          <p:cNvPr id="13" name="12 Marcador de texto"/>
          <p:cNvSpPr>
            <a:spLocks noGrp="1"/>
          </p:cNvSpPr>
          <p:nvPr>
            <p:ph type="body" sz="quarter" idx="3"/>
          </p:nvPr>
        </p:nvSpPr>
        <p:spPr>
          <a:xfrm>
            <a:off x="323528" y="1556792"/>
            <a:ext cx="8568952" cy="453727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MX" sz="2800" dirty="0" smtClean="0"/>
              <a:t>CAPITAL HUMANO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429460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764704"/>
            <a:ext cx="8856984" cy="1296144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s-MX" sz="26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PROYECTO DE FORTALECIMIENTO A LOS GOBIERNOS LOCALES EN LA ZONA ORIENTAL – SEGUNDO AÑO DE GESTIÓN</a:t>
            </a:r>
            <a:endParaRPr lang="es-MX" sz="26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493259"/>
              </p:ext>
            </p:extLst>
          </p:nvPr>
        </p:nvGraphicFramePr>
        <p:xfrm>
          <a:off x="323528" y="2708920"/>
          <a:ext cx="8424936" cy="3894152"/>
        </p:xfrm>
        <a:graphic>
          <a:graphicData uri="http://schemas.openxmlformats.org/drawingml/2006/table">
            <a:tbl>
              <a:tblPr/>
              <a:tblGrid>
                <a:gridCol w="3015240"/>
                <a:gridCol w="1736264"/>
                <a:gridCol w="1952593"/>
                <a:gridCol w="1720839"/>
              </a:tblGrid>
              <a:tr h="0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 kern="12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Tipología</a:t>
                      </a:r>
                    </a:p>
                  </a:txBody>
                  <a:tcPr marL="45720" marR="4572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 kern="120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Proyectos</a:t>
                      </a:r>
                      <a:r>
                        <a:rPr lang="es-MX" sz="1800" b="1" kern="1200" baseline="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gestionados</a:t>
                      </a:r>
                      <a:endParaRPr lang="es-MX" sz="1800" b="1" kern="1200" dirty="0">
                        <a:solidFill>
                          <a:srgbClr val="FFFF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 kern="120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Municipios</a:t>
                      </a:r>
                      <a:endParaRPr lang="es-MX" sz="1800" b="1" kern="1200" dirty="0">
                        <a:solidFill>
                          <a:srgbClr val="FFFF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 kern="120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Beneficiarios</a:t>
                      </a:r>
                      <a:endParaRPr lang="es-MX" sz="1800" b="1" kern="1200" dirty="0">
                        <a:solidFill>
                          <a:srgbClr val="FFFF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Gestión de riesgos</a:t>
                      </a:r>
                      <a:endParaRPr lang="es-S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420,903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Rescate financiero</a:t>
                      </a:r>
                      <a:endParaRPr lang="es-S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264,896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vehículos</a:t>
                      </a:r>
                      <a:endParaRPr lang="es-S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285,848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Mejoramiento de caminos</a:t>
                      </a:r>
                      <a:endParaRPr lang="es-S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67,271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Prevención de la violencia</a:t>
                      </a:r>
                      <a:endParaRPr lang="es-S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45,886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Electrificación</a:t>
                      </a:r>
                      <a:endParaRPr lang="es-S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10,630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85650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Edificaciones</a:t>
                      </a:r>
                      <a:endParaRPr lang="es-S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3,650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327 proyectos</a:t>
                      </a:r>
                      <a:endParaRPr lang="es-SV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 </a:t>
                      </a:r>
                      <a:r>
                        <a:rPr lang="es-SV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(todos los municipios de la zona)</a:t>
                      </a:r>
                      <a:endParaRPr lang="es-SV" sz="2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1,099,084 personas</a:t>
                      </a:r>
                      <a:endParaRPr lang="es-SV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4" name="3 Rectángulo"/>
          <p:cNvSpPr/>
          <p:nvPr/>
        </p:nvSpPr>
        <p:spPr>
          <a:xfrm>
            <a:off x="2051720" y="2060848"/>
            <a:ext cx="5040560" cy="54000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Inversión: US$ 499,083</a:t>
            </a:r>
            <a:endParaRPr lang="es-SV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45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796950"/>
          </a:xfrm>
        </p:spPr>
        <p:txBody>
          <a:bodyPr/>
          <a:lstStyle/>
          <a:p>
            <a:r>
              <a:rPr lang="es-SV" altLang="es-SV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OBJETIVOS DE LA RENDICIÓN DE CUENTAS</a:t>
            </a:r>
            <a:endParaRPr lang="es-MX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76873"/>
            <a:ext cx="8229600" cy="3312368"/>
          </a:xfrm>
          <a:solidFill>
            <a:schemeClr val="accent1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es-MX" dirty="0" smtClean="0"/>
              <a:t>Propiciar un espacio de </a:t>
            </a:r>
            <a:r>
              <a:rPr lang="es-MX" b="1" i="1" dirty="0" smtClean="0">
                <a:solidFill>
                  <a:srgbClr val="0070C0"/>
                </a:solidFill>
              </a:rPr>
              <a:t>diálogo con la ciudadanía</a:t>
            </a:r>
            <a:r>
              <a:rPr lang="es-MX" dirty="0" smtClean="0"/>
              <a:t> donde el FISDL ejecuta </a:t>
            </a:r>
            <a:r>
              <a:rPr lang="es-MX" dirty="0"/>
              <a:t>programas </a:t>
            </a:r>
            <a:r>
              <a:rPr lang="es-MX" dirty="0" smtClean="0"/>
              <a:t>y proyectos sociales. </a:t>
            </a:r>
            <a:endParaRPr lang="es-MX" dirty="0"/>
          </a:p>
          <a:p>
            <a:pPr marL="514350" indent="-514350" algn="just">
              <a:buFont typeface="+mj-lt"/>
              <a:buAutoNum type="arabicPeriod"/>
            </a:pPr>
            <a:r>
              <a:rPr lang="es-MX" b="1" i="1" dirty="0" smtClean="0">
                <a:solidFill>
                  <a:srgbClr val="0070C0"/>
                </a:solidFill>
              </a:rPr>
              <a:t>Rendir cuentas </a:t>
            </a:r>
            <a:r>
              <a:rPr lang="es-MX" dirty="0" smtClean="0"/>
              <a:t>sobre los resultados de la gestión Institucional, sus logros y dificultades.</a:t>
            </a:r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91682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908720"/>
            <a:ext cx="9144000" cy="1080120"/>
          </a:xfrm>
        </p:spPr>
        <p:txBody>
          <a:bodyPr/>
          <a:lstStyle/>
          <a:p>
            <a:r>
              <a:rPr lang="es-MX" sz="28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INVERSIÓN EN EL DEPARTAMENTO DE </a:t>
            </a:r>
            <a:br>
              <a:rPr lang="es-MX" sz="28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</a:br>
            <a:r>
              <a:rPr lang="es-MX" sz="28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SAN MIGUEL SEGUNDO AÑO DE GESTIÓN</a:t>
            </a:r>
            <a:endParaRPr lang="es-MX" sz="2800" dirty="0"/>
          </a:p>
        </p:txBody>
      </p:sp>
      <p:graphicFrame>
        <p:nvGraphicFramePr>
          <p:cNvPr id="6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2146504"/>
              </p:ext>
            </p:extLst>
          </p:nvPr>
        </p:nvGraphicFramePr>
        <p:xfrm>
          <a:off x="755576" y="2165563"/>
          <a:ext cx="7488832" cy="4389120"/>
        </p:xfrm>
        <a:graphic>
          <a:graphicData uri="http://schemas.openxmlformats.org/drawingml/2006/table">
            <a:tbl>
              <a:tblPr/>
              <a:tblGrid>
                <a:gridCol w="4248472"/>
                <a:gridCol w="1728192"/>
                <a:gridCol w="1512168"/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Tipología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Programado</a:t>
                      </a:r>
                      <a:endParaRPr lang="es-MX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Ejecutado</a:t>
                      </a:r>
                      <a:endParaRPr lang="es-MX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$4,376,052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$3,426,281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Agua Potable y Saneamiento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$526,235</a:t>
                      </a:r>
                      <a:endParaRPr lang="es-S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$442,890</a:t>
                      </a:r>
                      <a:endParaRPr lang="es-S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Asistencia Técnica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$426,660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$337,446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Gestión Territorial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$581,840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$326,689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Infraestructura en Salud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$453,489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$323,737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Caminos y Puentes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$1,215,403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$212,702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Electrificación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$207,342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$190,251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Infraestructura en Educación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$124,861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$95,415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Infraestructura para el Desarrollo Social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$601,554</a:t>
                      </a:r>
                      <a:endParaRPr lang="es-S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$621,390</a:t>
                      </a:r>
                      <a:endParaRPr lang="es-S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Estudios de Pre Factibilidad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$17,392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$35,698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general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$8,530,827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$6,012,498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99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620688"/>
            <a:ext cx="9144000" cy="86409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s-MX" sz="23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RESULTADOS EN EL DEPARTAMENTO DE SAN MIGUEL</a:t>
            </a:r>
            <a:endParaRPr lang="es-MX" sz="23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sp>
        <p:nvSpPr>
          <p:cNvPr id="11" name="10 Marcador de texto"/>
          <p:cNvSpPr>
            <a:spLocks noGrp="1"/>
          </p:cNvSpPr>
          <p:nvPr>
            <p:ph type="body" idx="1"/>
          </p:nvPr>
        </p:nvSpPr>
        <p:spPr>
          <a:xfrm>
            <a:off x="0" y="1268760"/>
            <a:ext cx="9144000" cy="50405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MX" dirty="0" smtClean="0"/>
              <a:t>CAPITAL FÍSICO</a:t>
            </a:r>
            <a:endParaRPr lang="es-MX" dirty="0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0" y="1700808"/>
            <a:ext cx="9144000" cy="50405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36000" bIns="36000">
            <a:noAutofit/>
          </a:bodyPr>
          <a:lstStyle/>
          <a:p>
            <a:pPr marL="252000" indent="-180000"/>
            <a:r>
              <a:rPr lang="es-MX" sz="1900" b="1" dirty="0" smtClean="0"/>
              <a:t>Caminos y Puentes: </a:t>
            </a:r>
          </a:p>
          <a:p>
            <a:pPr marL="652050" lvl="1" indent="-180000"/>
            <a:r>
              <a:rPr lang="es-MX" sz="1900" dirty="0" smtClean="0"/>
              <a:t> </a:t>
            </a:r>
            <a:r>
              <a:rPr lang="es-MX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s-MX" sz="1900" dirty="0" smtClean="0"/>
              <a:t> proyectos finalizados (El Tránsito, Chirilagua y San Gerardo), beneficiando a </a:t>
            </a:r>
            <a:r>
              <a:rPr lang="es-MX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8,196 </a:t>
            </a:r>
            <a:r>
              <a:rPr lang="es-MX" sz="1900" dirty="0" smtClean="0"/>
              <a:t>personas.</a:t>
            </a:r>
            <a:r>
              <a:rPr lang="es-MX" sz="1900" b="1" dirty="0" smtClean="0"/>
              <a:t> </a:t>
            </a:r>
          </a:p>
          <a:p>
            <a:pPr marL="652050" lvl="1" indent="-180000"/>
            <a:r>
              <a:rPr lang="es-MX" sz="1900" b="1" dirty="0"/>
              <a:t> </a:t>
            </a:r>
            <a:r>
              <a:rPr lang="es-MX" sz="1900" dirty="0"/>
              <a:t>Se </a:t>
            </a:r>
            <a:r>
              <a:rPr lang="es-MX" sz="1900" dirty="0" smtClean="0"/>
              <a:t>encuentra </a:t>
            </a:r>
            <a:r>
              <a:rPr lang="es-MX" sz="1900" dirty="0"/>
              <a:t>en ejecución </a:t>
            </a:r>
            <a:r>
              <a:rPr lang="es-MX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s-MX" sz="1900" dirty="0" smtClean="0"/>
              <a:t> proyecto en Lolotique que beneficiará a </a:t>
            </a:r>
            <a:r>
              <a:rPr lang="es-MX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705</a:t>
            </a:r>
            <a:r>
              <a:rPr lang="es-MX" sz="1900" dirty="0" smtClean="0"/>
              <a:t> personas.</a:t>
            </a:r>
            <a:endParaRPr lang="es-MX" sz="1900" dirty="0"/>
          </a:p>
          <a:p>
            <a:pPr marL="252000" indent="-180000"/>
            <a:r>
              <a:rPr lang="es-MX" sz="1900" b="1" dirty="0" smtClean="0"/>
              <a:t>Electrificación: </a:t>
            </a:r>
          </a:p>
          <a:p>
            <a:pPr marL="652050" lvl="1" indent="-180000"/>
            <a:r>
              <a:rPr lang="es-MX" sz="1900" dirty="0"/>
              <a:t>F</a:t>
            </a:r>
            <a:r>
              <a:rPr lang="es-MX" sz="1900" dirty="0" smtClean="0"/>
              <a:t>inalizados </a:t>
            </a:r>
            <a:r>
              <a:rPr lang="es-MX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</a:t>
            </a:r>
            <a:r>
              <a:rPr lang="es-MX" sz="1900" dirty="0" smtClean="0"/>
              <a:t>proyectos (San Jorge, Lolotique y 2 en San Luis La Reina) beneficiando a </a:t>
            </a:r>
            <a:r>
              <a:rPr lang="es-MX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435</a:t>
            </a:r>
            <a:r>
              <a:rPr lang="es-MX" sz="1900" dirty="0" smtClean="0"/>
              <a:t> personas.</a:t>
            </a:r>
          </a:p>
          <a:p>
            <a:pPr marL="252000" indent="-180000"/>
            <a:r>
              <a:rPr lang="es-MX" sz="1900" b="1" dirty="0" smtClean="0"/>
              <a:t>Infraestructura para el Desarrollo Social:</a:t>
            </a:r>
            <a:endParaRPr lang="es-MX" sz="1900" b="1" dirty="0"/>
          </a:p>
          <a:p>
            <a:pPr marL="580050" lvl="1" indent="-180000"/>
            <a:r>
              <a:rPr lang="es-MX" sz="1900" dirty="0"/>
              <a:t>Se </a:t>
            </a:r>
            <a:r>
              <a:rPr lang="es-MX" sz="1900" dirty="0" smtClean="0"/>
              <a:t>ha </a:t>
            </a:r>
            <a:r>
              <a:rPr lang="es-MX" sz="1900" dirty="0"/>
              <a:t>finalizado </a:t>
            </a:r>
            <a:r>
              <a:rPr lang="es-MX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s-MX" sz="1900" dirty="0" smtClean="0"/>
              <a:t> proyecto de mejoramiento de cancha de fútbol en Ciudad Barrios que beneficiarán a </a:t>
            </a:r>
            <a:r>
              <a:rPr lang="es-MX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15,000</a:t>
            </a:r>
            <a:r>
              <a:rPr lang="es-MX" sz="1900" dirty="0" smtClean="0"/>
              <a:t> personas.</a:t>
            </a:r>
            <a:endParaRPr lang="es-MX" sz="1900" dirty="0"/>
          </a:p>
          <a:p>
            <a:pPr marL="252000" indent="-180000"/>
            <a:r>
              <a:rPr lang="es-MX" sz="1900" b="1" dirty="0" smtClean="0"/>
              <a:t>Salud:</a:t>
            </a:r>
            <a:endParaRPr lang="es-MX" sz="1900" b="1" dirty="0"/>
          </a:p>
          <a:p>
            <a:pPr marL="814950" lvl="2" indent="-342900">
              <a:buFont typeface="Calibri" pitchFamily="34" charset="0"/>
              <a:buChar char="‒"/>
            </a:pPr>
            <a:r>
              <a:rPr lang="es-MX" sz="1900" dirty="0" smtClean="0"/>
              <a:t>Finalizados </a:t>
            </a:r>
            <a:r>
              <a:rPr lang="es-MX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es-MX" sz="1900" dirty="0" smtClean="0"/>
              <a:t> proyectos (2 de infraestructura en </a:t>
            </a:r>
            <a:r>
              <a:rPr lang="es-MX" sz="1900" dirty="0"/>
              <a:t>C</a:t>
            </a:r>
            <a:r>
              <a:rPr lang="es-MX" sz="1900" dirty="0" smtClean="0"/>
              <a:t>iudad Barrios y 6 equipamientos en Nuevo Edén de San Juan) beneficiando a </a:t>
            </a:r>
            <a:r>
              <a:rPr lang="es-MX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25,261</a:t>
            </a:r>
            <a:r>
              <a:rPr lang="es-MX" sz="1900" dirty="0" smtClean="0"/>
              <a:t> </a:t>
            </a:r>
            <a:r>
              <a:rPr lang="es-MX" sz="1900" dirty="0"/>
              <a:t>personas</a:t>
            </a:r>
            <a:r>
              <a:rPr lang="es-MX" sz="1900" dirty="0" smtClean="0"/>
              <a:t>.</a:t>
            </a:r>
          </a:p>
          <a:p>
            <a:pPr marL="252000" indent="-180000"/>
            <a:r>
              <a:rPr lang="es-MX" sz="1900" b="1" dirty="0" smtClean="0"/>
              <a:t>Educación: </a:t>
            </a:r>
            <a:endParaRPr lang="es-MX" sz="1900" b="1" dirty="0"/>
          </a:p>
          <a:p>
            <a:pPr marL="652050" lvl="1" indent="-180000"/>
            <a:r>
              <a:rPr lang="es-MX" sz="1900" dirty="0"/>
              <a:t> </a:t>
            </a:r>
            <a:r>
              <a:rPr lang="es-MX" sz="1900" dirty="0" smtClean="0"/>
              <a:t>Se </a:t>
            </a:r>
            <a:r>
              <a:rPr lang="es-MX" sz="1900" dirty="0"/>
              <a:t>encuentra en ejecución </a:t>
            </a:r>
            <a:r>
              <a:rPr lang="es-MX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s-MX" sz="1900" dirty="0"/>
              <a:t> proyecto en </a:t>
            </a:r>
            <a:r>
              <a:rPr lang="es-MX" sz="1900" dirty="0" smtClean="0"/>
              <a:t>Sesori </a:t>
            </a:r>
            <a:r>
              <a:rPr lang="es-MX" sz="1900" dirty="0"/>
              <a:t>que beneficiará a </a:t>
            </a:r>
            <a:r>
              <a:rPr lang="es-MX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205</a:t>
            </a:r>
            <a:r>
              <a:rPr lang="es-MX" sz="1900" dirty="0" smtClean="0"/>
              <a:t> </a:t>
            </a:r>
            <a:r>
              <a:rPr lang="es-MX" sz="1900" dirty="0"/>
              <a:t>personas.</a:t>
            </a:r>
          </a:p>
          <a:p>
            <a:pPr marL="814950" lvl="2" indent="-342900">
              <a:buFont typeface="Calibri" pitchFamily="34" charset="0"/>
              <a:buChar char="‒"/>
            </a:pPr>
            <a:endParaRPr lang="es-MX" sz="1900" dirty="0"/>
          </a:p>
        </p:txBody>
      </p:sp>
    </p:spTree>
    <p:extLst>
      <p:ext uri="{BB962C8B-B14F-4D97-AF65-F5344CB8AC3E}">
        <p14:creationId xmlns:p14="http://schemas.microsoft.com/office/powerpoint/2010/main" val="308845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3 Marcador de contenido"/>
          <p:cNvSpPr>
            <a:spLocks noGrp="1"/>
          </p:cNvSpPr>
          <p:nvPr>
            <p:ph sz="quarter" idx="4"/>
          </p:nvPr>
        </p:nvSpPr>
        <p:spPr>
          <a:xfrm>
            <a:off x="323528" y="1988840"/>
            <a:ext cx="8568952" cy="4725144"/>
          </a:xfrm>
          <a:prstGeom prst="round2Diag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vert="horz" wrap="square" lIns="0" tIns="0" rIns="36000" bIns="36000" numCol="1" anchor="t" anchorCtr="0" compatLnSpc="1">
            <a:prstTxWarp prst="textNoShape">
              <a:avLst/>
            </a:prstTxWarp>
            <a:noAutofit/>
          </a:bodyPr>
          <a:lstStyle/>
          <a:p>
            <a:pPr marL="180000" indent="-180000">
              <a:lnSpc>
                <a:spcPct val="150000"/>
              </a:lnSpc>
            </a:pPr>
            <a:r>
              <a:rPr lang="es-MX" sz="2200" b="1" dirty="0"/>
              <a:t>Bono Salud/ Educación Rural: </a:t>
            </a:r>
            <a:r>
              <a:rPr lang="es-MX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5,716 </a:t>
            </a:r>
            <a:r>
              <a:rPr lang="es-MX" sz="2200" dirty="0"/>
              <a:t>familias atendidas.</a:t>
            </a:r>
          </a:p>
          <a:p>
            <a:pPr marL="180000" indent="-180000">
              <a:lnSpc>
                <a:spcPct val="150000"/>
              </a:lnSpc>
            </a:pPr>
            <a:r>
              <a:rPr lang="es-MX" sz="2200" b="1" dirty="0"/>
              <a:t>Pensión Básica (rural): </a:t>
            </a:r>
            <a:r>
              <a:rPr lang="es-MX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2,865</a:t>
            </a:r>
            <a:r>
              <a:rPr lang="es-MX" sz="2200" dirty="0" smtClean="0"/>
              <a:t> </a:t>
            </a:r>
            <a:r>
              <a:rPr lang="es-MX" sz="2200" dirty="0"/>
              <a:t>personas adultas mayores atendidas.</a:t>
            </a:r>
          </a:p>
          <a:p>
            <a:pPr marL="180000" indent="-180000">
              <a:lnSpc>
                <a:spcPct val="150000"/>
              </a:lnSpc>
            </a:pPr>
            <a:r>
              <a:rPr lang="es-MX" sz="2200" b="1" dirty="0"/>
              <a:t>Pensión a Veteranos: </a:t>
            </a:r>
            <a:r>
              <a:rPr lang="es-MX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73 </a:t>
            </a:r>
            <a:r>
              <a:rPr lang="es-MX" sz="2200" dirty="0"/>
              <a:t>personas atendidas.</a:t>
            </a:r>
          </a:p>
          <a:p>
            <a:pPr marL="180000" indent="-180000">
              <a:lnSpc>
                <a:spcPct val="150000"/>
              </a:lnSpc>
            </a:pPr>
            <a:r>
              <a:rPr lang="es-MX" sz="2200" b="1" dirty="0"/>
              <a:t>Bono Educación urbano:  </a:t>
            </a:r>
            <a:r>
              <a:rPr lang="es-MX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819 </a:t>
            </a:r>
            <a:r>
              <a:rPr lang="es-MX" sz="2200" dirty="0"/>
              <a:t>familias </a:t>
            </a:r>
            <a:r>
              <a:rPr lang="es-MX" sz="2200" dirty="0" smtClean="0"/>
              <a:t>atendidas.</a:t>
            </a:r>
            <a:endParaRPr lang="es-MX" sz="2200" dirty="0"/>
          </a:p>
          <a:p>
            <a:pPr marL="180000" indent="-180000">
              <a:lnSpc>
                <a:spcPct val="150000"/>
              </a:lnSpc>
            </a:pPr>
            <a:r>
              <a:rPr lang="es-MX" sz="2200" b="1" dirty="0"/>
              <a:t>Pensión Básica (urbana</a:t>
            </a:r>
            <a:r>
              <a:rPr lang="es-MX" sz="2200" b="1" dirty="0" smtClean="0"/>
              <a:t>): </a:t>
            </a:r>
            <a:r>
              <a:rPr lang="es-MX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661</a:t>
            </a:r>
            <a:r>
              <a:rPr lang="es-MX" sz="2200" dirty="0" smtClean="0"/>
              <a:t> </a:t>
            </a:r>
            <a:r>
              <a:rPr lang="es-MX" sz="2200" dirty="0"/>
              <a:t>personas adultas mayores atendidas.</a:t>
            </a:r>
          </a:p>
          <a:p>
            <a:pPr marL="180000" indent="-180000">
              <a:lnSpc>
                <a:spcPct val="150000"/>
              </a:lnSpc>
            </a:pPr>
            <a:r>
              <a:rPr lang="es-MX" sz="2200" b="1" dirty="0"/>
              <a:t>Apoyo Monetario PATI: </a:t>
            </a:r>
            <a:r>
              <a:rPr lang="es-MX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150</a:t>
            </a:r>
            <a:r>
              <a:rPr lang="es-MX" sz="2200" dirty="0" smtClean="0"/>
              <a:t> </a:t>
            </a:r>
            <a:r>
              <a:rPr lang="es-MX" sz="2200" dirty="0"/>
              <a:t>participantes.</a:t>
            </a:r>
            <a:endParaRPr lang="es-MX" sz="2200" dirty="0" smtClean="0"/>
          </a:p>
          <a:p>
            <a:pPr marL="180000" indent="-180000">
              <a:lnSpc>
                <a:spcPct val="150000"/>
              </a:lnSpc>
            </a:pPr>
            <a:r>
              <a:rPr lang="es-MX" sz="2200" b="1" dirty="0"/>
              <a:t>Programa Emprendimiento Solidario: </a:t>
            </a:r>
            <a:r>
              <a:rPr lang="es-MX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 </a:t>
            </a:r>
            <a:r>
              <a:rPr lang="es-MX" sz="2200" dirty="0" smtClean="0"/>
              <a:t>participantes.</a:t>
            </a:r>
          </a:p>
          <a:p>
            <a:pPr marL="180000" indent="-180000">
              <a:lnSpc>
                <a:spcPct val="150000"/>
              </a:lnSpc>
            </a:pPr>
            <a:r>
              <a:rPr lang="es-MX" sz="2200" b="1" dirty="0"/>
              <a:t>Mejoramiento de </a:t>
            </a:r>
            <a:r>
              <a:rPr lang="es-MX" sz="2200" b="1" dirty="0" smtClean="0"/>
              <a:t>Vida: </a:t>
            </a:r>
            <a:r>
              <a:rPr lang="es-MX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1,069</a:t>
            </a:r>
            <a:r>
              <a:rPr lang="es-MX" sz="2200" dirty="0" smtClean="0"/>
              <a:t> </a:t>
            </a:r>
            <a:r>
              <a:rPr lang="es-MX" sz="2200" dirty="0"/>
              <a:t>familias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86409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s-MX" sz="32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RESULTADOS EN EL DEPARTAMENTO DE SAN MIGUEL</a:t>
            </a:r>
            <a:endParaRPr lang="es-MX" sz="32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sp>
        <p:nvSpPr>
          <p:cNvPr id="13" name="12 Marcador de texto"/>
          <p:cNvSpPr>
            <a:spLocks noGrp="1"/>
          </p:cNvSpPr>
          <p:nvPr>
            <p:ph type="body" sz="quarter" idx="3"/>
          </p:nvPr>
        </p:nvSpPr>
        <p:spPr>
          <a:xfrm>
            <a:off x="323528" y="1700808"/>
            <a:ext cx="8568952" cy="504056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MX" dirty="0" smtClean="0"/>
              <a:t>CAPITAL HUMANO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3293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548680"/>
            <a:ext cx="8892480" cy="1368152"/>
          </a:xfrm>
        </p:spPr>
        <p:txBody>
          <a:bodyPr/>
          <a:lstStyle/>
          <a:p>
            <a:r>
              <a:rPr lang="es-MX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INVERSIÓN EN EL DEPARTAMENTO DE MORAZÁN SEGUNDO </a:t>
            </a:r>
            <a:r>
              <a:rPr lang="es-MX" sz="24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AÑO DE GESTIÓN</a:t>
            </a:r>
            <a:endParaRPr lang="es-MX" sz="2400" dirty="0"/>
          </a:p>
        </p:txBody>
      </p:sp>
      <p:graphicFrame>
        <p:nvGraphicFramePr>
          <p:cNvPr id="5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7982212"/>
              </p:ext>
            </p:extLst>
          </p:nvPr>
        </p:nvGraphicFramePr>
        <p:xfrm>
          <a:off x="827584" y="1700808"/>
          <a:ext cx="7344816" cy="5120640"/>
        </p:xfrm>
        <a:graphic>
          <a:graphicData uri="http://schemas.openxmlformats.org/drawingml/2006/table">
            <a:tbl>
              <a:tblPr/>
              <a:tblGrid>
                <a:gridCol w="4029899"/>
                <a:gridCol w="1689958"/>
                <a:gridCol w="1624959"/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Tipología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Programado</a:t>
                      </a:r>
                      <a:endParaRPr lang="es-MX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Ejecutado</a:t>
                      </a:r>
                      <a:endParaRPr lang="es-MX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$5,155,437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$4,163,398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Agua Potable y Saneamiento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$2,427,203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$1,711,687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Electrificación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$1,424,945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$1,135,072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Asistencia Técnica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$631,547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$539,291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Gestión Territorial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$841,609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$514,477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Caminos y Puentes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$482,260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$373,333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Infraestructura en Educación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$246,343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$364,550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Infraestructura para el Desarrollo Social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$156,251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$148,251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Estudios de Pre Factibilidad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$48,657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$43,662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Construcción de Sedes Ciudad Mujer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$42,145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$41,577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Infraestructura en Salud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$22,060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Infraestructura Productiva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$42,189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$15,594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general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$11,498,587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$9,072,952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97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1 Marcador de contenido"/>
          <p:cNvSpPr>
            <a:spLocks noGrp="1"/>
          </p:cNvSpPr>
          <p:nvPr>
            <p:ph sz="half" idx="2"/>
          </p:nvPr>
        </p:nvSpPr>
        <p:spPr>
          <a:xfrm>
            <a:off x="0" y="1700808"/>
            <a:ext cx="9144000" cy="51571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36000" bIns="36000">
            <a:noAutofit/>
          </a:bodyPr>
          <a:lstStyle/>
          <a:p>
            <a:pPr marL="252000" indent="-180000"/>
            <a:r>
              <a:rPr lang="es-MX" sz="1900" b="1" dirty="0" smtClean="0"/>
              <a:t>Agua Potable y Saneamiento:</a:t>
            </a:r>
          </a:p>
          <a:p>
            <a:pPr marL="814950" lvl="2" indent="-342900">
              <a:buFont typeface="Calibri" pitchFamily="34" charset="0"/>
              <a:buChar char="‒"/>
            </a:pPr>
            <a:r>
              <a:rPr lang="es-MX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s-MX" sz="1900" dirty="0" smtClean="0"/>
              <a:t> </a:t>
            </a:r>
            <a:r>
              <a:rPr lang="es-MX" sz="1900" dirty="0"/>
              <a:t>proyectos </a:t>
            </a:r>
            <a:r>
              <a:rPr lang="es-MX" sz="1900" dirty="0" smtClean="0"/>
              <a:t>finalizados (3 de agua potable –Torola, Corinto y Yamabal - y 1 de saneamiento en Jocoaitique), </a:t>
            </a:r>
            <a:r>
              <a:rPr lang="es-MX" sz="1900" dirty="0"/>
              <a:t>beneficiando a </a:t>
            </a:r>
            <a:r>
              <a:rPr lang="es-MX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3,146 </a:t>
            </a:r>
            <a:r>
              <a:rPr lang="es-MX" sz="1900" dirty="0"/>
              <a:t>personas</a:t>
            </a:r>
            <a:r>
              <a:rPr lang="es-MX" sz="1900" dirty="0" smtClean="0"/>
              <a:t>.</a:t>
            </a:r>
          </a:p>
          <a:p>
            <a:pPr marL="814950" lvl="2" indent="-342900">
              <a:buFont typeface="Calibri" pitchFamily="34" charset="0"/>
              <a:buChar char="‒"/>
            </a:pPr>
            <a:r>
              <a:rPr lang="es-MX" sz="1900" dirty="0" smtClean="0"/>
              <a:t>Se encuentran </a:t>
            </a:r>
            <a:r>
              <a:rPr lang="es-MX" sz="1900" dirty="0"/>
              <a:t>en ejecución </a:t>
            </a:r>
            <a:r>
              <a:rPr lang="es-MX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s-MX" sz="1900" dirty="0" smtClean="0"/>
              <a:t> proyectos (</a:t>
            </a:r>
            <a:r>
              <a:rPr lang="es-MX" sz="1900" dirty="0"/>
              <a:t>T</a:t>
            </a:r>
            <a:r>
              <a:rPr lang="es-MX" sz="1900" dirty="0" smtClean="0"/>
              <a:t>orola y Sensembra) que beneficiará a </a:t>
            </a:r>
            <a:r>
              <a:rPr lang="es-MX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550 </a:t>
            </a:r>
            <a:r>
              <a:rPr lang="es-MX" sz="1900" dirty="0" smtClean="0"/>
              <a:t>personas.</a:t>
            </a:r>
            <a:endParaRPr lang="es-MX" sz="1900" dirty="0"/>
          </a:p>
          <a:p>
            <a:pPr marL="252000" indent="-180000"/>
            <a:r>
              <a:rPr lang="es-MX" sz="1900" b="1" dirty="0" smtClean="0"/>
              <a:t>Caminos y Puentes: </a:t>
            </a:r>
          </a:p>
          <a:p>
            <a:pPr marL="652050" lvl="1" indent="-180000"/>
            <a:r>
              <a:rPr lang="es-MX" sz="1900" dirty="0" smtClean="0"/>
              <a:t> </a:t>
            </a:r>
            <a:r>
              <a:rPr lang="es-MX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s-MX" sz="1900" dirty="0" smtClean="0"/>
              <a:t> proyectos finalizados (</a:t>
            </a:r>
            <a:r>
              <a:rPr lang="es-SV" sz="1800" dirty="0" smtClean="0"/>
              <a:t>Gualococti, Torola, San Fernando, Guatajiagua, Yamabal, San Simón y Sensembra )</a:t>
            </a:r>
            <a:r>
              <a:rPr lang="es-MX" sz="1900" dirty="0" smtClean="0"/>
              <a:t>, beneficiando a </a:t>
            </a:r>
            <a:r>
              <a:rPr lang="es-MX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6,360 </a:t>
            </a:r>
            <a:r>
              <a:rPr lang="es-MX" sz="1900" dirty="0" smtClean="0"/>
              <a:t>personas.</a:t>
            </a:r>
            <a:r>
              <a:rPr lang="es-MX" sz="1900" b="1" dirty="0" smtClean="0"/>
              <a:t> </a:t>
            </a:r>
          </a:p>
          <a:p>
            <a:pPr marL="180000" indent="-180000"/>
            <a:r>
              <a:rPr lang="es-MX" sz="1900" b="1" dirty="0" smtClean="0"/>
              <a:t>Educación</a:t>
            </a:r>
            <a:r>
              <a:rPr lang="es-MX" sz="1900" b="1" dirty="0"/>
              <a:t>: </a:t>
            </a:r>
          </a:p>
          <a:p>
            <a:pPr marL="580050" lvl="1" indent="-180000"/>
            <a:r>
              <a:rPr lang="es-MX" sz="1900" dirty="0"/>
              <a:t>Se ha finalizado </a:t>
            </a:r>
            <a:r>
              <a:rPr lang="es-MX" sz="1900" dirty="0" smtClean="0"/>
              <a:t>1 </a:t>
            </a:r>
            <a:r>
              <a:rPr lang="es-MX" sz="1900" dirty="0"/>
              <a:t>proyectos de rehabilitación </a:t>
            </a:r>
            <a:r>
              <a:rPr lang="es-MX" sz="1900" dirty="0" smtClean="0"/>
              <a:t>de parvularia en Gualococti, </a:t>
            </a:r>
            <a:r>
              <a:rPr lang="es-MX" sz="1900" dirty="0"/>
              <a:t>beneficiando a </a:t>
            </a:r>
            <a:r>
              <a:rPr lang="es-MX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353 </a:t>
            </a:r>
            <a:r>
              <a:rPr lang="es-MX" sz="1900" dirty="0"/>
              <a:t>personas.</a:t>
            </a:r>
          </a:p>
          <a:p>
            <a:pPr marL="580050" lvl="1" indent="-180000"/>
            <a:r>
              <a:rPr lang="es-MX" sz="1900" dirty="0"/>
              <a:t>En ejecución </a:t>
            </a:r>
            <a:r>
              <a:rPr lang="es-MX" sz="1900" dirty="0" smtClean="0"/>
              <a:t>está </a:t>
            </a:r>
            <a:r>
              <a:rPr lang="es-MX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es-MX" sz="1900" dirty="0" smtClean="0"/>
              <a:t>proyecto de construcción de aula de Informática en Gualococti, </a:t>
            </a:r>
            <a:r>
              <a:rPr lang="es-MX" sz="1900" dirty="0"/>
              <a:t>beneficiando a </a:t>
            </a:r>
            <a:r>
              <a:rPr lang="es-MX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3,650 </a:t>
            </a:r>
            <a:r>
              <a:rPr lang="es-MX" sz="1900" dirty="0"/>
              <a:t>personas</a:t>
            </a:r>
            <a:r>
              <a:rPr lang="es-MX" sz="1900" dirty="0" smtClean="0"/>
              <a:t>.</a:t>
            </a:r>
          </a:p>
          <a:p>
            <a:pPr marL="180000" indent="-180000"/>
            <a:r>
              <a:rPr lang="es-MX" sz="1900" b="1" dirty="0"/>
              <a:t>Infraestructura Productiva:</a:t>
            </a:r>
            <a:r>
              <a:rPr lang="es-MX" sz="1900" dirty="0"/>
              <a:t> </a:t>
            </a:r>
          </a:p>
          <a:p>
            <a:pPr marL="580050" lvl="1" indent="-180000"/>
            <a:r>
              <a:rPr lang="es-MX" sz="1900" dirty="0"/>
              <a:t>Se encuentra en ejecución </a:t>
            </a:r>
            <a:r>
              <a:rPr lang="es-MX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s-MX" sz="1900" dirty="0"/>
              <a:t> proyecto de reparación de CENTA en Osicala, beneficiando a </a:t>
            </a:r>
            <a:r>
              <a:rPr lang="es-MX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18,240</a:t>
            </a:r>
            <a:r>
              <a:rPr lang="es-MX" sz="1900" dirty="0"/>
              <a:t> personas.</a:t>
            </a:r>
          </a:p>
          <a:p>
            <a:pPr marL="580050" lvl="1" indent="-180000"/>
            <a:endParaRPr lang="es-MX" sz="19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620688"/>
            <a:ext cx="9144000" cy="86409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s-MX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RESULTADOS EN EL DEPARTAMENTO DE MORAZÁN</a:t>
            </a:r>
            <a:endParaRPr lang="es-MX" sz="24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sp>
        <p:nvSpPr>
          <p:cNvPr id="11" name="10 Marcador de texto"/>
          <p:cNvSpPr>
            <a:spLocks noGrp="1"/>
          </p:cNvSpPr>
          <p:nvPr>
            <p:ph type="body" idx="1"/>
          </p:nvPr>
        </p:nvSpPr>
        <p:spPr>
          <a:xfrm>
            <a:off x="0" y="1268759"/>
            <a:ext cx="9144000" cy="432049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MX" dirty="0" smtClean="0"/>
              <a:t>CAPITAL FÍSICO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6667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1 Marcador de contenido"/>
          <p:cNvSpPr>
            <a:spLocks noGrp="1"/>
          </p:cNvSpPr>
          <p:nvPr>
            <p:ph sz="half" idx="2"/>
          </p:nvPr>
        </p:nvSpPr>
        <p:spPr>
          <a:xfrm>
            <a:off x="0" y="1700808"/>
            <a:ext cx="9144000" cy="50405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36000" bIns="36000">
            <a:noAutofit/>
          </a:bodyPr>
          <a:lstStyle/>
          <a:p>
            <a:pPr marL="252000" indent="-180000"/>
            <a:r>
              <a:rPr lang="es-MX" sz="2200" b="1" dirty="0" smtClean="0"/>
              <a:t>Electrificación: </a:t>
            </a:r>
          </a:p>
          <a:p>
            <a:pPr marL="652050" lvl="1" indent="-180000"/>
            <a:r>
              <a:rPr lang="es-MX" sz="2200" dirty="0" smtClean="0"/>
              <a:t>Finalizado </a:t>
            </a:r>
            <a:r>
              <a:rPr lang="es-MX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</a:t>
            </a:r>
            <a:r>
              <a:rPr lang="es-MX" sz="2200" dirty="0" smtClean="0"/>
              <a:t>proyectos (2 con fondos FINET) en Cacaopera, Lolotiquillo, Meanguera, Perquín, San Fernando, Sensembra, Torola y Yamabal; beneficiando a </a:t>
            </a:r>
            <a:r>
              <a:rPr lang="es-MX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1,675</a:t>
            </a:r>
            <a:r>
              <a:rPr lang="es-MX" sz="2200" dirty="0" smtClean="0"/>
              <a:t> personas.</a:t>
            </a:r>
          </a:p>
          <a:p>
            <a:pPr marL="652050" lvl="1" indent="-180000"/>
            <a:r>
              <a:rPr lang="es-MX" sz="2200" dirty="0"/>
              <a:t>Se encuentran en ejecución </a:t>
            </a:r>
            <a:r>
              <a:rPr lang="es-MX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s-MX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MX" sz="2200" dirty="0" smtClean="0"/>
              <a:t>proyectos (Arambala, Joateca, Jocoaitique, San Simón, Sociedad  y Yamabal) </a:t>
            </a:r>
            <a:r>
              <a:rPr lang="es-MX" sz="2200" dirty="0"/>
              <a:t>que beneficiarán a </a:t>
            </a:r>
            <a:r>
              <a:rPr lang="es-MX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2,154</a:t>
            </a:r>
            <a:r>
              <a:rPr lang="es-MX" sz="2200" dirty="0" smtClean="0"/>
              <a:t> </a:t>
            </a:r>
            <a:r>
              <a:rPr lang="es-MX" sz="2200" dirty="0"/>
              <a:t>personas.</a:t>
            </a:r>
          </a:p>
          <a:p>
            <a:pPr marL="252000" indent="-180000"/>
            <a:r>
              <a:rPr lang="es-MX" sz="2200" b="1" dirty="0" smtClean="0"/>
              <a:t>Infraestructura para el Desarrollo Social:</a:t>
            </a:r>
            <a:endParaRPr lang="es-MX" sz="2200" b="1" dirty="0"/>
          </a:p>
          <a:p>
            <a:pPr marL="580050" lvl="1" indent="-180000"/>
            <a:r>
              <a:rPr lang="es-MX" sz="2200" dirty="0"/>
              <a:t>Se </a:t>
            </a:r>
            <a:r>
              <a:rPr lang="es-MX" sz="2200" dirty="0" smtClean="0"/>
              <a:t>ha </a:t>
            </a:r>
            <a:r>
              <a:rPr lang="es-MX" sz="2200" dirty="0"/>
              <a:t>finalizado </a:t>
            </a:r>
            <a:r>
              <a:rPr lang="es-MX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s-MX" sz="2200" dirty="0" smtClean="0"/>
              <a:t> proyectos: 1 de adecuación de espacios para personas adultas mayores en Cacaopera y 1 de mejoramiento de cancha de futbol en Delicias de Concepción, beneficiando a </a:t>
            </a:r>
            <a:r>
              <a:rPr lang="es-MX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5,651</a:t>
            </a:r>
            <a:r>
              <a:rPr lang="es-MX" sz="2200" dirty="0" smtClean="0"/>
              <a:t> personas</a:t>
            </a:r>
            <a:endParaRPr lang="es-MX" sz="2200" dirty="0"/>
          </a:p>
          <a:p>
            <a:pPr marL="252000" indent="-180000"/>
            <a:r>
              <a:rPr lang="es-MX" sz="2200" b="1" dirty="0" smtClean="0"/>
              <a:t>Salud</a:t>
            </a:r>
            <a:r>
              <a:rPr lang="es-MX" sz="2200" b="1" dirty="0"/>
              <a:t>:</a:t>
            </a:r>
          </a:p>
          <a:p>
            <a:pPr marL="814950" lvl="2" indent="-342900">
              <a:buFont typeface="Calibri" pitchFamily="34" charset="0"/>
              <a:buChar char="‒"/>
            </a:pPr>
            <a:r>
              <a:rPr lang="es-MX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s-MX" sz="2200" dirty="0" smtClean="0"/>
              <a:t> </a:t>
            </a:r>
            <a:r>
              <a:rPr lang="es-MX" sz="2200" dirty="0"/>
              <a:t>proyectos finalizados </a:t>
            </a:r>
            <a:r>
              <a:rPr lang="es-MX" sz="2200" dirty="0" smtClean="0"/>
              <a:t>de </a:t>
            </a:r>
            <a:r>
              <a:rPr lang="es-SV" sz="2200" dirty="0" smtClean="0"/>
              <a:t>construcciones </a:t>
            </a:r>
            <a:r>
              <a:rPr lang="es-SV" sz="2200" dirty="0"/>
              <a:t>de unidad comunitaria de salud familiar </a:t>
            </a:r>
            <a:r>
              <a:rPr lang="es-SV" sz="2200" dirty="0" smtClean="0"/>
              <a:t>básica en Corinto</a:t>
            </a:r>
            <a:r>
              <a:rPr lang="es-MX" sz="2200" dirty="0" smtClean="0"/>
              <a:t>, </a:t>
            </a:r>
            <a:r>
              <a:rPr lang="es-MX" sz="2200" dirty="0"/>
              <a:t>beneficiando a </a:t>
            </a:r>
            <a:r>
              <a:rPr lang="es-MX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643 </a:t>
            </a:r>
            <a:r>
              <a:rPr lang="es-MX" sz="2200" dirty="0"/>
              <a:t>personas 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86409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s-MX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RESULTADOS EN EL DEPARTAMENTO DE MORAZÁN</a:t>
            </a:r>
            <a:endParaRPr lang="es-MX" sz="24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sp>
        <p:nvSpPr>
          <p:cNvPr id="11" name="10 Marcador de texto"/>
          <p:cNvSpPr>
            <a:spLocks noGrp="1"/>
          </p:cNvSpPr>
          <p:nvPr>
            <p:ph type="body" idx="1"/>
          </p:nvPr>
        </p:nvSpPr>
        <p:spPr>
          <a:xfrm>
            <a:off x="0" y="1196752"/>
            <a:ext cx="9144000" cy="50405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MX" dirty="0" smtClean="0"/>
              <a:t>CAPITAL FÍSICO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1160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3 Marcador de contenido"/>
          <p:cNvSpPr>
            <a:spLocks noGrp="1"/>
          </p:cNvSpPr>
          <p:nvPr>
            <p:ph sz="quarter" idx="4"/>
          </p:nvPr>
        </p:nvSpPr>
        <p:spPr>
          <a:xfrm>
            <a:off x="251520" y="2462906"/>
            <a:ext cx="8568952" cy="4062438"/>
          </a:xfrm>
          <a:prstGeom prst="round2Diag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vert="horz" wrap="square" lIns="0" tIns="0" rIns="36000" bIns="36000" numCol="1" anchor="t" anchorCtr="0" compatLnSpc="1">
            <a:prstTxWarp prst="textNoShape">
              <a:avLst/>
            </a:prstTxWarp>
            <a:noAutofit/>
          </a:bodyPr>
          <a:lstStyle/>
          <a:p>
            <a:pPr marL="180000" indent="-180000">
              <a:lnSpc>
                <a:spcPct val="150000"/>
              </a:lnSpc>
            </a:pPr>
            <a:r>
              <a:rPr lang="es-MX" b="1" dirty="0"/>
              <a:t>Bono Salud/ Educación Rural: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8,831 </a:t>
            </a:r>
            <a:r>
              <a:rPr lang="es-MX" dirty="0"/>
              <a:t>familias atendidas.</a:t>
            </a:r>
          </a:p>
          <a:p>
            <a:pPr marL="180000" indent="-180000">
              <a:lnSpc>
                <a:spcPct val="150000"/>
              </a:lnSpc>
            </a:pPr>
            <a:r>
              <a:rPr lang="es-MX" b="1" dirty="0"/>
              <a:t>Pensión Básica (rural):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41,18</a:t>
            </a:r>
            <a:r>
              <a:rPr lang="es-MX" dirty="0" smtClean="0"/>
              <a:t> </a:t>
            </a:r>
            <a:r>
              <a:rPr lang="es-MX" dirty="0"/>
              <a:t>personas adultas mayores atendidas.</a:t>
            </a:r>
          </a:p>
          <a:p>
            <a:pPr marL="180000" indent="-180000">
              <a:lnSpc>
                <a:spcPct val="150000"/>
              </a:lnSpc>
            </a:pPr>
            <a:r>
              <a:rPr lang="es-MX" b="1" dirty="0"/>
              <a:t>Pensión a Veteranos: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276 </a:t>
            </a:r>
            <a:r>
              <a:rPr lang="es-MX" dirty="0"/>
              <a:t>personas atendidas.</a:t>
            </a:r>
          </a:p>
          <a:p>
            <a:pPr marL="180000" indent="-180000">
              <a:lnSpc>
                <a:spcPct val="150000"/>
              </a:lnSpc>
            </a:pPr>
            <a:r>
              <a:rPr lang="es-MX" b="1" dirty="0" smtClean="0"/>
              <a:t>Programa </a:t>
            </a:r>
            <a:r>
              <a:rPr lang="es-MX" b="1" dirty="0"/>
              <a:t>Emprendimiento Solidario: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290 </a:t>
            </a:r>
            <a:r>
              <a:rPr lang="es-MX" dirty="0" smtClean="0"/>
              <a:t>participantes.</a:t>
            </a:r>
          </a:p>
          <a:p>
            <a:pPr marL="180000" indent="-180000">
              <a:lnSpc>
                <a:spcPct val="150000"/>
              </a:lnSpc>
            </a:pPr>
            <a:r>
              <a:rPr lang="es-MX" b="1" dirty="0"/>
              <a:t>Mejoramiento de </a:t>
            </a:r>
            <a:r>
              <a:rPr lang="es-MX" b="1" dirty="0" smtClean="0"/>
              <a:t>Vida: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3,342</a:t>
            </a:r>
            <a:r>
              <a:rPr lang="es-MX" dirty="0" smtClean="0"/>
              <a:t> </a:t>
            </a:r>
            <a:r>
              <a:rPr lang="es-MX" dirty="0"/>
              <a:t>familias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86409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s-MX" sz="28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RESULTADOS EN EL DEPARTAMENTO DE MORAZÁN</a:t>
            </a:r>
            <a:endParaRPr lang="es-MX" sz="28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sp>
        <p:nvSpPr>
          <p:cNvPr id="7" name="12 Marcador de texto"/>
          <p:cNvSpPr>
            <a:spLocks noGrp="1"/>
          </p:cNvSpPr>
          <p:nvPr>
            <p:ph type="body" sz="quarter" idx="3"/>
          </p:nvPr>
        </p:nvSpPr>
        <p:spPr>
          <a:xfrm>
            <a:off x="251520" y="1988840"/>
            <a:ext cx="8568951" cy="639762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MX" dirty="0" smtClean="0"/>
              <a:t>CAPITAL HUMANO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7286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764704"/>
            <a:ext cx="8712968" cy="1152128"/>
          </a:xfrm>
        </p:spPr>
        <p:txBody>
          <a:bodyPr/>
          <a:lstStyle/>
          <a:p>
            <a:r>
              <a:rPr lang="es-MX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INVERSIÓN EN EL DEPARTAMENTO DE LA UNIÓN</a:t>
            </a:r>
            <a:r>
              <a:rPr lang="es-MX" sz="24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/>
            </a:r>
            <a:br>
              <a:rPr lang="es-MX" sz="24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</a:br>
            <a:r>
              <a:rPr lang="es-MX" sz="24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SEGUNDO AÑO DE GESTIÓN</a:t>
            </a:r>
            <a:endParaRPr lang="es-MX" sz="2400" dirty="0"/>
          </a:p>
        </p:txBody>
      </p:sp>
      <p:graphicFrame>
        <p:nvGraphicFramePr>
          <p:cNvPr id="6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4797509"/>
              </p:ext>
            </p:extLst>
          </p:nvPr>
        </p:nvGraphicFramePr>
        <p:xfrm>
          <a:off x="971600" y="1844828"/>
          <a:ext cx="7128791" cy="4752528"/>
        </p:xfrm>
        <a:graphic>
          <a:graphicData uri="http://schemas.openxmlformats.org/drawingml/2006/table">
            <a:tbl>
              <a:tblPr/>
              <a:tblGrid>
                <a:gridCol w="3866463"/>
                <a:gridCol w="1751991"/>
                <a:gridCol w="1510337"/>
              </a:tblGrid>
              <a:tr h="39604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Tipología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Programado</a:t>
                      </a:r>
                      <a:endParaRPr lang="es-MX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Ejecutado</a:t>
                      </a:r>
                      <a:endParaRPr lang="es-MX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$1,073,603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$804,112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Infraestructura en Educación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$161,186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$286,944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Agua Potable y Saneamiento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$279,874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$279,874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Electrificación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$88,427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$133,213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Gestión Territorial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$189,906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$90,623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Asistencia Técnica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$426,919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$89,531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Infraestructura en Salud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$26,231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$26,902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Caminos y Puentes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$22,793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Infraestructura para el Desarrollo Social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$67,751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$9,751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Estudios de Pre Factibilidad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$6,295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$8,470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general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$2,320,191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$1,752,213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522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1 Marcador de contenido"/>
          <p:cNvSpPr>
            <a:spLocks noGrp="1"/>
          </p:cNvSpPr>
          <p:nvPr>
            <p:ph sz="half" idx="2"/>
          </p:nvPr>
        </p:nvSpPr>
        <p:spPr>
          <a:xfrm>
            <a:off x="144016" y="2304256"/>
            <a:ext cx="8892480" cy="42930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36000" bIns="36000">
            <a:noAutofit/>
          </a:bodyPr>
          <a:lstStyle/>
          <a:p>
            <a:pPr marL="252000" indent="-180000"/>
            <a:r>
              <a:rPr lang="es-MX" sz="2100" b="1" dirty="0" smtClean="0"/>
              <a:t>Agua Potable y Saneamiento:</a:t>
            </a:r>
          </a:p>
          <a:p>
            <a:pPr marL="814950" lvl="2" indent="-342900">
              <a:buFont typeface="Calibri" pitchFamily="34" charset="0"/>
              <a:buChar char="‒"/>
            </a:pPr>
            <a:r>
              <a:rPr lang="es-MX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s-MX" sz="2100" dirty="0" smtClean="0"/>
              <a:t> proyecto finalizados de saneamiento en Pasaquina, </a:t>
            </a:r>
            <a:r>
              <a:rPr lang="es-MX" sz="2100" dirty="0"/>
              <a:t>beneficiando a </a:t>
            </a:r>
            <a:r>
              <a:rPr lang="es-MX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300 </a:t>
            </a:r>
            <a:r>
              <a:rPr lang="es-MX" sz="2100" dirty="0"/>
              <a:t>personas.</a:t>
            </a:r>
            <a:r>
              <a:rPr lang="es-MX" sz="2100" b="1" dirty="0"/>
              <a:t> </a:t>
            </a:r>
          </a:p>
          <a:p>
            <a:pPr marL="814950" lvl="2" indent="-342900">
              <a:buFont typeface="Calibri" pitchFamily="34" charset="0"/>
              <a:buChar char="‒"/>
            </a:pPr>
            <a:r>
              <a:rPr lang="es-MX" sz="2100" dirty="0" smtClean="0"/>
              <a:t>Se encuentra </a:t>
            </a:r>
            <a:r>
              <a:rPr lang="es-MX" sz="2100" dirty="0"/>
              <a:t>en ejecución </a:t>
            </a:r>
            <a:r>
              <a:rPr lang="es-MX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s-MX" sz="2100" dirty="0" smtClean="0"/>
              <a:t> proyecto en San José que beneficiará a </a:t>
            </a:r>
            <a:r>
              <a:rPr lang="es-MX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394 </a:t>
            </a:r>
            <a:r>
              <a:rPr lang="es-MX" sz="2100" dirty="0" smtClean="0"/>
              <a:t>personas.</a:t>
            </a:r>
            <a:endParaRPr lang="es-MX" sz="2100" dirty="0"/>
          </a:p>
          <a:p>
            <a:pPr marL="252000" indent="-180000"/>
            <a:r>
              <a:rPr lang="es-MX" sz="2100" b="1" dirty="0" smtClean="0"/>
              <a:t>Caminos y Puentes: </a:t>
            </a:r>
          </a:p>
          <a:p>
            <a:pPr marL="652050" lvl="1" indent="-180000"/>
            <a:r>
              <a:rPr lang="es-MX" sz="2100" dirty="0" smtClean="0"/>
              <a:t> </a:t>
            </a:r>
            <a:r>
              <a:rPr lang="es-MX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s-MX" sz="2100" dirty="0" smtClean="0"/>
              <a:t> proyectos finalizados en San Alejo y Nueva Esparta, beneficiando a </a:t>
            </a:r>
            <a:r>
              <a:rPr lang="es-MX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20,438 </a:t>
            </a:r>
            <a:r>
              <a:rPr lang="es-MX" sz="2100" dirty="0" smtClean="0"/>
              <a:t>personas.</a:t>
            </a:r>
            <a:r>
              <a:rPr lang="es-MX" sz="2100" b="1" dirty="0" smtClean="0"/>
              <a:t> </a:t>
            </a:r>
          </a:p>
          <a:p>
            <a:pPr marL="252000" lvl="1" indent="-180000">
              <a:buFont typeface="Arial" charset="0"/>
              <a:buChar char="•"/>
            </a:pPr>
            <a:r>
              <a:rPr lang="es-MX" sz="2100" b="1" dirty="0"/>
              <a:t> Educación: </a:t>
            </a:r>
          </a:p>
          <a:p>
            <a:pPr marL="580050" lvl="1" indent="-180000"/>
            <a:r>
              <a:rPr lang="es-MX" sz="2100" dirty="0"/>
              <a:t>Se ha finalizado 1 proyectos de </a:t>
            </a:r>
            <a:r>
              <a:rPr lang="es-MX" sz="2100" dirty="0" smtClean="0"/>
              <a:t>mejoramiento de centro escolar en Concepción de Oriente, </a:t>
            </a:r>
            <a:r>
              <a:rPr lang="es-MX" sz="2100" dirty="0"/>
              <a:t>beneficiando a </a:t>
            </a:r>
            <a:r>
              <a:rPr lang="es-MX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1,000 </a:t>
            </a:r>
            <a:r>
              <a:rPr lang="es-MX" sz="2100" dirty="0"/>
              <a:t>personas</a:t>
            </a:r>
            <a:r>
              <a:rPr lang="es-MX" sz="2100" dirty="0" smtClean="0"/>
              <a:t>.</a:t>
            </a:r>
            <a:endParaRPr lang="es-MX" sz="21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836712"/>
            <a:ext cx="9144000" cy="936104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s-MX" sz="28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RESULTADOS EN EL DEPARTAMENTO DE LA UNIÓN</a:t>
            </a:r>
            <a:endParaRPr lang="es-MX" sz="28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sp>
        <p:nvSpPr>
          <p:cNvPr id="11" name="10 Marcador de texto"/>
          <p:cNvSpPr>
            <a:spLocks noGrp="1"/>
          </p:cNvSpPr>
          <p:nvPr>
            <p:ph type="body" idx="1"/>
          </p:nvPr>
        </p:nvSpPr>
        <p:spPr>
          <a:xfrm>
            <a:off x="144016" y="1772817"/>
            <a:ext cx="8892480" cy="53144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MX" dirty="0" smtClean="0"/>
              <a:t>CAPITAL FÍSICO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3034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1 Marcador de contenido"/>
          <p:cNvSpPr>
            <a:spLocks noGrp="1"/>
          </p:cNvSpPr>
          <p:nvPr>
            <p:ph sz="half" idx="2"/>
          </p:nvPr>
        </p:nvSpPr>
        <p:spPr>
          <a:xfrm>
            <a:off x="144016" y="2736304"/>
            <a:ext cx="8892480" cy="29249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36000" bIns="36000">
            <a:noAutofit/>
          </a:bodyPr>
          <a:lstStyle/>
          <a:p>
            <a:pPr marL="252000" indent="-180000"/>
            <a:r>
              <a:rPr lang="es-MX" b="1" dirty="0" smtClean="0"/>
              <a:t>Electrificación: </a:t>
            </a:r>
          </a:p>
          <a:p>
            <a:pPr marL="652050" lvl="1" indent="-180000"/>
            <a:r>
              <a:rPr lang="es-MX" sz="2400" dirty="0" smtClean="0"/>
              <a:t>Finalizados </a:t>
            </a:r>
            <a:r>
              <a:rPr lang="es-MX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r>
              <a:rPr lang="es-MX" sz="2400" dirty="0" smtClean="0"/>
              <a:t>proyectos (todos con FINET en el municipio de Conchagua), beneficiando a </a:t>
            </a:r>
            <a:r>
              <a:rPr lang="es-MX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174</a:t>
            </a:r>
            <a:r>
              <a:rPr lang="es-MX" sz="2400" dirty="0" smtClean="0"/>
              <a:t> personas.</a:t>
            </a:r>
          </a:p>
          <a:p>
            <a:pPr marL="252000" indent="-180000"/>
            <a:r>
              <a:rPr lang="es-MX" b="1" dirty="0" smtClean="0"/>
              <a:t>Salud:</a:t>
            </a:r>
            <a:endParaRPr lang="es-MX" b="1" dirty="0"/>
          </a:p>
          <a:p>
            <a:pPr marL="580050" lvl="1" indent="-180000"/>
            <a:r>
              <a:rPr lang="es-MX" sz="2400" dirty="0"/>
              <a:t>Se </a:t>
            </a:r>
            <a:r>
              <a:rPr lang="es-MX" sz="2400" dirty="0" smtClean="0"/>
              <a:t>han finalizados </a:t>
            </a:r>
            <a:r>
              <a:rPr lang="es-MX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s-MX" sz="2400" dirty="0" smtClean="0"/>
              <a:t> proyectos de equipamientos en Lislique, beneficiando a </a:t>
            </a:r>
            <a:r>
              <a:rPr lang="es-MX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53,055</a:t>
            </a:r>
            <a:r>
              <a:rPr lang="es-MX" sz="2400" dirty="0" smtClean="0"/>
              <a:t> personas</a:t>
            </a:r>
            <a:endParaRPr lang="es-MX" sz="24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936104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s-MX" sz="28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RESULTADOS EN EL DEPARTAMENTO DE LA UNIÓN</a:t>
            </a:r>
            <a:endParaRPr lang="es-MX" sz="28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sp>
        <p:nvSpPr>
          <p:cNvPr id="11" name="10 Marcador de texto"/>
          <p:cNvSpPr>
            <a:spLocks noGrp="1"/>
          </p:cNvSpPr>
          <p:nvPr>
            <p:ph type="body" idx="1"/>
          </p:nvPr>
        </p:nvSpPr>
        <p:spPr>
          <a:xfrm>
            <a:off x="144016" y="2132856"/>
            <a:ext cx="8892480" cy="53144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MX" dirty="0" smtClean="0"/>
              <a:t>CAPITAL FÍSICO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23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0" y="2924944"/>
            <a:ext cx="9144000" cy="965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s-SV" altLang="es-SV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latin typeface="Arial Black" pitchFamily="34" charset="0"/>
                <a:ea typeface="+mn-ea"/>
                <a:cs typeface="+mn-cs"/>
              </a:rPr>
              <a:t>PLANTEAMIENTO </a:t>
            </a:r>
            <a:r>
              <a:rPr lang="es-SV" altLang="es-SV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latin typeface="Arial Black" pitchFamily="34" charset="0"/>
                <a:ea typeface="+mn-ea"/>
                <a:cs typeface="+mn-cs"/>
              </a:rPr>
              <a:t>ESTRATÉGICO</a:t>
            </a:r>
            <a:endParaRPr lang="es-SV" altLang="es-SV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0744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3 Marcador de contenido"/>
          <p:cNvSpPr>
            <a:spLocks noGrp="1"/>
          </p:cNvSpPr>
          <p:nvPr>
            <p:ph sz="quarter" idx="4"/>
          </p:nvPr>
        </p:nvSpPr>
        <p:spPr>
          <a:xfrm>
            <a:off x="755576" y="2924944"/>
            <a:ext cx="7632848" cy="2910310"/>
          </a:xfrm>
          <a:prstGeom prst="round2Diag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vert="horz" wrap="square" lIns="0" tIns="0" rIns="36000" bIns="36000" numCol="1" anchor="t" anchorCtr="0" compatLnSpc="1">
            <a:prstTxWarp prst="textNoShape">
              <a:avLst/>
            </a:prstTxWarp>
            <a:noAutofit/>
          </a:bodyPr>
          <a:lstStyle/>
          <a:p>
            <a:pPr marL="180000" indent="-180000">
              <a:lnSpc>
                <a:spcPct val="150000"/>
              </a:lnSpc>
            </a:pPr>
            <a:r>
              <a:rPr lang="es-MX" b="1" dirty="0"/>
              <a:t>Bono Salud/ Educación Rural: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2,323 </a:t>
            </a:r>
            <a:r>
              <a:rPr lang="es-MX" dirty="0"/>
              <a:t>familias atendidas.</a:t>
            </a:r>
          </a:p>
          <a:p>
            <a:pPr marL="180000" indent="-180000">
              <a:lnSpc>
                <a:spcPct val="150000"/>
              </a:lnSpc>
            </a:pPr>
            <a:r>
              <a:rPr lang="es-MX" b="1" dirty="0"/>
              <a:t>Pensión Básica (rural):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675</a:t>
            </a:r>
            <a:r>
              <a:rPr lang="es-MX" dirty="0" smtClean="0"/>
              <a:t> </a:t>
            </a:r>
            <a:r>
              <a:rPr lang="es-MX" dirty="0"/>
              <a:t>personas adultas mayores atendidas.</a:t>
            </a:r>
          </a:p>
          <a:p>
            <a:pPr marL="180000" indent="-180000">
              <a:lnSpc>
                <a:spcPct val="150000"/>
              </a:lnSpc>
            </a:pPr>
            <a:r>
              <a:rPr lang="es-MX" b="1" dirty="0"/>
              <a:t>Pensión a Veteranos: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 </a:t>
            </a:r>
            <a:r>
              <a:rPr lang="es-MX" dirty="0"/>
              <a:t>personas atendidas</a:t>
            </a:r>
            <a:r>
              <a:rPr lang="es-MX" dirty="0" smtClean="0"/>
              <a:t>.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86409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s-MX" sz="28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RESULTADOS EN EL DEPARTAMENTO DE LA UNIÓN</a:t>
            </a:r>
            <a:endParaRPr lang="es-MX" sz="28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sp>
        <p:nvSpPr>
          <p:cNvPr id="7" name="12 Marcador de texto"/>
          <p:cNvSpPr>
            <a:spLocks noGrp="1"/>
          </p:cNvSpPr>
          <p:nvPr>
            <p:ph type="body" sz="quarter" idx="3"/>
          </p:nvPr>
        </p:nvSpPr>
        <p:spPr>
          <a:xfrm>
            <a:off x="755576" y="2276872"/>
            <a:ext cx="7632847" cy="639762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MX" dirty="0" smtClean="0"/>
              <a:t>CAPITAL HUMANO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9690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95536" y="2895079"/>
            <a:ext cx="8352928" cy="965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SV" altLang="es-SV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latin typeface="Arial Black" pitchFamily="34" charset="0"/>
                <a:ea typeface="+mn-ea"/>
                <a:cs typeface="+mn-cs"/>
              </a:rPr>
              <a:t>Ejecución presupuestaria años fiscales 2015 y 2016</a:t>
            </a:r>
            <a:endParaRPr lang="es-SV" altLang="es-SV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latin typeface="Arial Black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539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764704"/>
            <a:ext cx="9144000" cy="605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SV" altLang="es-SV" sz="24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EJECUCIÓN PRESUPUESTARIA 2015 </a:t>
            </a:r>
          </a:p>
          <a:p>
            <a:r>
              <a:rPr lang="es-SV" altLang="es-SV" sz="1600" b="1" dirty="0" smtClean="0">
                <a:solidFill>
                  <a:schemeClr val="accent1"/>
                </a:solidFill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(ENERO A DICIEMBRE)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01326"/>
              </p:ext>
            </p:extLst>
          </p:nvPr>
        </p:nvGraphicFramePr>
        <p:xfrm>
          <a:off x="215516" y="1412776"/>
          <a:ext cx="8712968" cy="5073380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302215"/>
                <a:gridCol w="1742593"/>
                <a:gridCol w="1962160"/>
                <a:gridCol w="1706000"/>
              </a:tblGrid>
              <a:tr h="2850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Programa</a:t>
                      </a:r>
                      <a:endParaRPr lang="es-SV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Presupuestado</a:t>
                      </a:r>
                      <a:endParaRPr lang="es-SV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Ejecutado</a:t>
                      </a:r>
                      <a:endParaRPr lang="es-SV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Nivel de Cumplimiento</a:t>
                      </a:r>
                      <a:endParaRPr lang="es-SV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</a:tr>
              <a:tr h="197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Comunidades Solidarias Rurales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$55,514,237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$49,960,205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90.0%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Fondo de Agua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$17,998,674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$3,098,543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17.2%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Comunidades Solidarias Urbanas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$10,586,460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$7,282,171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68.8%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PFGL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$9,902,120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$5,125,217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51.8%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Emprendimientos Solidarios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$2,735,850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$2,735,850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100.0%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FANTEL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$2,263,049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$913,132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40.3%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Desarrollo Comunal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$1,588,000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$1,584,489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99.8%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PROCOMUNIDAD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$519,880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$485,121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93.3%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Ciudad Mujer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$454,515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$258,275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56.8%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7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Fondo de Conversión</a:t>
                      </a:r>
                      <a:r>
                        <a:rPr lang="es-SV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 Deuda </a:t>
                      </a:r>
                      <a:r>
                        <a:rPr lang="es-S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Franco Salvadoreño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$200,000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$0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0.0%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Asocios Públicos Privados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$180,000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$49,451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27.5%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Medio Ambiente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$50,000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$3,228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6.5%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Funcionamiento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$5,391,385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$5,127,639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95.1%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 FISDL</a:t>
                      </a:r>
                      <a:endParaRPr lang="es-SV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$107,384,170</a:t>
                      </a:r>
                      <a:endParaRPr lang="es-SV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$76,623,321</a:t>
                      </a:r>
                      <a:endParaRPr lang="es-SV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71.4%</a:t>
                      </a:r>
                      <a:endParaRPr lang="es-SV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197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Provisiones 2014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$2,534,535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$2,040,034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80.5%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 FISDL + Provisiones</a:t>
                      </a:r>
                      <a:endParaRPr lang="es-SV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$109,918,705</a:t>
                      </a:r>
                      <a:endParaRPr lang="es-SV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$78,663,355</a:t>
                      </a:r>
                      <a:endParaRPr lang="es-SV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71.6%</a:t>
                      </a:r>
                      <a:endParaRPr lang="es-SV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</a:tr>
              <a:tr h="197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3954" marR="4395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3954" marR="4395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3954" marR="4395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3954" marR="4395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0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Programa</a:t>
                      </a:r>
                      <a:endParaRPr lang="es-SV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Presupuestado</a:t>
                      </a:r>
                      <a:endParaRPr lang="es-SV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Ejecutado</a:t>
                      </a:r>
                      <a:endParaRPr lang="es-SV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Nivel de Cumplimiento</a:t>
                      </a:r>
                      <a:endParaRPr lang="es-SV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</a:tr>
              <a:tr h="197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SV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FINET 2015 (SUBSIDIOS)</a:t>
                      </a:r>
                      <a:endParaRPr lang="es-SV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$131,434,978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$131,096,971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7791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FINET 2015 (PROYECTOS DE INVERSION)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$375,717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$194,736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51.8%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7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FINET PROVISION 2014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$50,181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$42,000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7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 FINET + Provisión</a:t>
                      </a:r>
                      <a:endParaRPr lang="es-SV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$131,860,876</a:t>
                      </a:r>
                      <a:endParaRPr lang="es-SV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$131,333,707</a:t>
                      </a:r>
                      <a:endParaRPr lang="es-SV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99.6%</a:t>
                      </a:r>
                      <a:endParaRPr lang="es-SV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329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764704"/>
            <a:ext cx="9144000" cy="605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SV" altLang="es-SV" sz="24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EJECUCIÓN PRESUPUESTARIA </a:t>
            </a:r>
            <a:r>
              <a:rPr lang="es-SV" altLang="es-SV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FISDL 2016 </a:t>
            </a:r>
            <a:endParaRPr lang="es-SV" altLang="es-SV" sz="24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  <a:p>
            <a:r>
              <a:rPr lang="es-SV" altLang="es-SV" sz="1400" b="1" dirty="0">
                <a:solidFill>
                  <a:schemeClr val="accent1"/>
                </a:solidFill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(ENERO A MAYO)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9596980"/>
              </p:ext>
            </p:extLst>
          </p:nvPr>
        </p:nvGraphicFramePr>
        <p:xfrm>
          <a:off x="179513" y="1412776"/>
          <a:ext cx="8784974" cy="5210136"/>
        </p:xfrm>
        <a:graphic>
          <a:graphicData uri="http://schemas.openxmlformats.org/drawingml/2006/table">
            <a:tbl>
              <a:tblPr/>
              <a:tblGrid>
                <a:gridCol w="3269465"/>
                <a:gridCol w="1374971"/>
                <a:gridCol w="1390596"/>
                <a:gridCol w="1374971"/>
                <a:gridCol w="1374971"/>
              </a:tblGrid>
              <a:tr h="46539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Programa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Presupuestado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Presupuestado </a:t>
                      </a:r>
                      <a:endParaRPr lang="es-SV" sz="1400" b="1" i="0" u="none" strike="noStrike" dirty="0" smtClean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es-SV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 </a:t>
                      </a:r>
                      <a:r>
                        <a:rPr lang="es-SV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mayo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Ejecutado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Nivel de Cumplimiento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</a:tr>
              <a:tr h="237742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Apoyo a Veteranos de Guerra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$1,800,000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$550,140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0.0%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42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Comunidades Solidarias Rurales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$50,467,733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$13,198,010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$6,634,951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50.3%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42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Fondo de Agua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$10,392,513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$4,307,731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$1,802,008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41.8%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42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PFGL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$5,000,000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$2,949,200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$1,855,925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62.9%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42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FANTEL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$2,439,660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$1,160,870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$750,317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64.6%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42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Prevención de Violencia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$1,339,000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$63,560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$18,300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28.8%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42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Emprendimientos Solidarios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$1,000,000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42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Comunidades Solidarias Urbanas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$725,000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$284,664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$236,104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82.9%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42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Desarrollo Comunal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$695,900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$506,000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$506,000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100.0%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42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Fondo de Conversión</a:t>
                      </a:r>
                      <a:r>
                        <a:rPr lang="es-SV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de Deuda </a:t>
                      </a:r>
                      <a:r>
                        <a:rPr lang="es-SV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Franco Salvadoreño</a:t>
                      </a:r>
                      <a:endParaRPr lang="es-SV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$642,530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$211,735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0.0%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39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dirty="0" smtClean="0">
                          <a:solidFill>
                            <a:schemeClr val="tx1"/>
                          </a:solidFill>
                        </a:rPr>
                        <a:t>Indemnización a víctimas de graves violaciones a los derechos humanos del conflicto armado interno</a:t>
                      </a:r>
                      <a:endParaRPr lang="es-SV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</a:t>
                      </a:r>
                      <a:r>
                        <a:rPr lang="es-SV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2,000,000</a:t>
                      </a:r>
                      <a:endParaRPr lang="es-SV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42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Otros Programas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</a:t>
                      </a:r>
                      <a:r>
                        <a:rPr lang="es-SV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601,659</a:t>
                      </a:r>
                      <a:endParaRPr lang="es-SV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$50,611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$27,467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54.3%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42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Asocios Públicos Privados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$97,090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$25,005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$11,824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47.3%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42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Medio Ambiente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$46,772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$10,000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0.0%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42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Ciudad Mujer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$300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42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Funcionamiento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$5,127,490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$1,903,506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$1,771,329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93.1%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42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FISDL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</a:t>
                      </a:r>
                      <a:r>
                        <a:rPr lang="es-SV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82,375,647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$25,221,031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$13,614,225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54.0%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237742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Provisiones 2015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$6,081,216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$3,378,453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$2,067,468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61.5</a:t>
                      </a:r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  <a:endParaRPr lang="es-SV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42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FISDL + Provisiones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$</a:t>
                      </a:r>
                      <a:r>
                        <a:rPr lang="es-SV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88,456,863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$28,599,484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$15,681,693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54.8%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854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980728"/>
            <a:ext cx="9144000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SV" altLang="es-SV" sz="24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EJECUCIÓN PRESUPUESTARIA </a:t>
            </a:r>
            <a:r>
              <a:rPr lang="es-SV" altLang="es-SV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FINET 2016 </a:t>
            </a:r>
            <a:endParaRPr lang="es-SV" altLang="es-SV" sz="24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  <a:p>
            <a:r>
              <a:rPr lang="es-SV" altLang="es-SV" sz="1600" b="1" dirty="0">
                <a:solidFill>
                  <a:schemeClr val="accent1"/>
                </a:solidFill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(ENERO A MAYO)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841832"/>
              </p:ext>
            </p:extLst>
          </p:nvPr>
        </p:nvGraphicFramePr>
        <p:xfrm>
          <a:off x="395536" y="2265666"/>
          <a:ext cx="8352929" cy="2531487"/>
        </p:xfrm>
        <a:graphic>
          <a:graphicData uri="http://schemas.openxmlformats.org/drawingml/2006/table">
            <a:tbl>
              <a:tblPr/>
              <a:tblGrid>
                <a:gridCol w="3108672"/>
                <a:gridCol w="1307350"/>
                <a:gridCol w="1322207"/>
                <a:gridCol w="1307350"/>
                <a:gridCol w="1307350"/>
              </a:tblGrid>
              <a:tr h="80501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Programa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Presupuestado</a:t>
                      </a:r>
                    </a:p>
                    <a:p>
                      <a:pPr algn="ctr" fontAlgn="ctr"/>
                      <a:r>
                        <a:rPr lang="es-SV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2016</a:t>
                      </a:r>
                      <a:endParaRPr lang="es-SV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Presupuestado </a:t>
                      </a:r>
                      <a:endParaRPr lang="es-SV" sz="1600" b="1" i="0" u="none" strike="noStrike" dirty="0" smtClean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es-SV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 </a:t>
                      </a:r>
                      <a:r>
                        <a:rPr lang="es-SV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Mayo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Ejecutado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Nivel de Cumplimiento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</a:tr>
              <a:tr h="411238"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FINET </a:t>
                      </a:r>
                      <a:r>
                        <a:rPr lang="es-SV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 (Subsidios)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$117,964,060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$40,000,000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$18,574,271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46.4%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75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FINET </a:t>
                      </a:r>
                      <a:r>
                        <a:rPr lang="es-SV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 (Proyectos de inversión)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$463,785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$39,383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$36,489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92.7%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238"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FINET </a:t>
                      </a:r>
                      <a:r>
                        <a:rPr lang="es-SV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Provisión 2015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$442,445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$186,160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$26,493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14.2%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238"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FINET + Provisión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$118,870,290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$</a:t>
                      </a:r>
                      <a:r>
                        <a:rPr lang="es-SV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40,225,543</a:t>
                      </a:r>
                      <a:endParaRPr lang="es-SV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$18,637,253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46.3%</a:t>
                      </a:r>
                      <a:endParaRPr lang="es-SV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082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95536" y="2895079"/>
            <a:ext cx="8352928" cy="965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SV" altLang="es-SV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latin typeface="Arial Black" pitchFamily="34" charset="0"/>
                <a:ea typeface="+mn-ea"/>
                <a:cs typeface="+mn-cs"/>
              </a:rPr>
              <a:t>PROBLEMAS </a:t>
            </a:r>
            <a:r>
              <a:rPr lang="es-SV" altLang="es-SV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latin typeface="Arial Black" pitchFamily="34" charset="0"/>
                <a:ea typeface="+mn-ea"/>
                <a:cs typeface="+mn-cs"/>
              </a:rPr>
              <a:t>ENFRENTADOS Y ACCIONES DE MEJORA</a:t>
            </a:r>
            <a:endParaRPr lang="es-SV" altLang="es-SV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latin typeface="Arial Black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858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620688"/>
            <a:ext cx="9144000" cy="605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SV" altLang="es-SV" sz="28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PROBLEMAS ENFRENTADOS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948020"/>
              </p:ext>
            </p:extLst>
          </p:nvPr>
        </p:nvGraphicFramePr>
        <p:xfrm>
          <a:off x="251520" y="1196752"/>
          <a:ext cx="8712968" cy="5544615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245115"/>
                <a:gridCol w="6467853"/>
              </a:tblGrid>
              <a:tr h="3202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800" b="1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PROBLEMA</a:t>
                      </a:r>
                      <a:endParaRPr lang="es-SV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800" b="1" kern="12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DESCRIPCIÓN</a:t>
                      </a:r>
                      <a:endParaRPr lang="es-SV" sz="1800" b="1" kern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33"/>
                    </a:solidFill>
                  </a:tcPr>
                </a:tc>
              </a:tr>
              <a:tr h="10431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RETRASO EN LA PROGRAMACIÓN DE PAGOS DE LAS </a:t>
                      </a:r>
                      <a:r>
                        <a:rPr lang="es-SV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TRANSFERENCIAS</a:t>
                      </a:r>
                      <a:r>
                        <a:rPr lang="es-SV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MONETARIAS</a:t>
                      </a:r>
                      <a:endParaRPr lang="es-SV" sz="14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47395" algn="l"/>
                        </a:tabLst>
                      </a:pPr>
                      <a:r>
                        <a:rPr lang="es-SV" sz="16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 mayo de 2016 se ha recibido el 46% de los</a:t>
                      </a:r>
                      <a:r>
                        <a:rPr lang="es-SV" sz="1600" b="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fondos</a:t>
                      </a:r>
                      <a:r>
                        <a:rPr lang="es-SV" sz="16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programados para realizar transferencias monetarias condicionadas y no condicionadas. Estos pagos se realizan en la medida en que los fondos son recibidos en el FISDL. </a:t>
                      </a:r>
                      <a:endParaRPr lang="es-SV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9703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DEMORA EN PROCESOS DE CONTRATACIÓN EN EL MARCO DEL PFGL</a:t>
                      </a:r>
                      <a:endParaRPr lang="es-SV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47395" algn="l"/>
                        </a:tabLst>
                      </a:pPr>
                      <a:r>
                        <a:rPr lang="es-SV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Procesos de adquisición y contratación ejecutados</a:t>
                      </a:r>
                      <a:r>
                        <a:rPr lang="es-SV" sz="16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mediante la modalidad descentralizada </a:t>
                      </a:r>
                      <a:r>
                        <a:rPr lang="es-SV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presentan demoras importantes y tomando en cuenta que el contrato de préstamo vence en diciembre de 2016 se ha reforzado con más personal a la unidad de adquisiciones y contrataciones del FISDL y se ha intensificado la asesoría</a:t>
                      </a:r>
                      <a:r>
                        <a:rPr lang="es-SV" sz="16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técnica a las municipalidades </a:t>
                      </a:r>
                      <a:r>
                        <a:rPr lang="es-SV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para agilizar estos procesos.</a:t>
                      </a:r>
                      <a:endParaRPr lang="es-SV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20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DEMORA EN LA EJECUCIÓN DE PROYECTOS DEBIDO A  LA</a:t>
                      </a:r>
                      <a:r>
                        <a:rPr lang="es-SV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SITUACION DE </a:t>
                      </a:r>
                      <a:r>
                        <a:rPr lang="es-SV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INSEGURIDAD.</a:t>
                      </a:r>
                      <a:endParaRPr lang="es-SV" sz="1400" strike="sng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47395" algn="l"/>
                        </a:tabLst>
                      </a:pPr>
                      <a:r>
                        <a:rPr lang="es-SV" sz="16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En</a:t>
                      </a:r>
                      <a:r>
                        <a:rPr lang="es-SV" sz="1600" b="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varios de los proyectos de infraestructura se han reportado demoras en la ejecución debido a situaciones de inseguridad</a:t>
                      </a:r>
                      <a:r>
                        <a:rPr lang="es-SV" sz="16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, sin embargo, se están haciendo esfuerzos para lograr que los proyectos se terminen y liquiden en el presente ejercicio fiscal.  </a:t>
                      </a:r>
                      <a:r>
                        <a:rPr lang="es-MX" sz="16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SV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20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DEMORA EN LA EJECUCIÓN DE PROYECTOS DEBIDO A  INCUMPLIMIENTO DE CONTRATISTAS</a:t>
                      </a:r>
                      <a:endParaRPr lang="es-SV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47395" algn="l"/>
                        </a:tabLst>
                      </a:pPr>
                      <a:r>
                        <a:rPr lang="es-SV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Se</a:t>
                      </a:r>
                      <a:r>
                        <a:rPr lang="es-SV" sz="16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reportaron demoras en algunos proyectos por retrasos en la ejecución de parte de contratistas, sin embargo, se ha logrado avanzar en la ejecución de los mismos hasta finalizarlos con éxito y han sido entregados a las comunidades beneficiarias</a:t>
                      </a:r>
                      <a:endParaRPr lang="es-SV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50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-1686" y="893787"/>
            <a:ext cx="9144000" cy="605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SV" altLang="es-SV" sz="24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ACCIONES CORRECTIVAS </a:t>
            </a:r>
            <a:r>
              <a:rPr lang="es-SV" altLang="es-SV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Y DE </a:t>
            </a:r>
            <a:r>
              <a:rPr lang="es-SV" altLang="es-SV" sz="24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MEJORA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901556"/>
              </p:ext>
            </p:extLst>
          </p:nvPr>
        </p:nvGraphicFramePr>
        <p:xfrm>
          <a:off x="467544" y="1700808"/>
          <a:ext cx="8208912" cy="3628898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115231"/>
                <a:gridCol w="6093681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20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ACCIONES CORRECTIVAS Y DE MEJORA</a:t>
                      </a:r>
                      <a:endParaRPr lang="es-SV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47395" algn="l"/>
                        </a:tabLst>
                      </a:pPr>
                      <a:r>
                        <a:rPr lang="es-SV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Desde la</a:t>
                      </a:r>
                      <a:r>
                        <a:rPr lang="es-SV" sz="16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SV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Presidencia </a:t>
                      </a:r>
                      <a:r>
                        <a:rPr lang="es-SV" sz="16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del FISDL </a:t>
                      </a:r>
                      <a:r>
                        <a:rPr lang="es-SV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se brinda </a:t>
                      </a:r>
                      <a:r>
                        <a:rPr lang="es-SV" sz="16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un seguimiento quincenal de la </a:t>
                      </a:r>
                      <a:r>
                        <a:rPr lang="es-SV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inversión con el</a:t>
                      </a:r>
                      <a:r>
                        <a:rPr lang="es-SV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fin </a:t>
                      </a:r>
                      <a:r>
                        <a:rPr lang="es-SV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de agilizar la ejecución física y financiera de los proyectos. </a:t>
                      </a:r>
                      <a:r>
                        <a:rPr lang="es-SV" sz="16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Este seguimiento se realiza por medio de Comités de seguimiento a la inversión, coordinado desde la alta dirección del FISDL. </a:t>
                      </a:r>
                      <a:endParaRPr lang="es-SV" sz="16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47395" algn="l"/>
                        </a:tabLst>
                      </a:pPr>
                      <a:endParaRPr lang="es-SV" sz="16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47395" algn="l"/>
                        </a:tabLst>
                      </a:pPr>
                      <a:r>
                        <a:rPr lang="es-SV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Por </a:t>
                      </a:r>
                      <a:r>
                        <a:rPr lang="es-SV" sz="16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otra parte, la presidenta de la institución realiza visitas permanentes </a:t>
                      </a:r>
                      <a:r>
                        <a:rPr lang="es-SV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 los diferentes municipios para resolver problemas de gestión y apoyar a los alcaldes y alcaldesas en la solución de otras situaciones que demoran la ejecución de los proyectos</a:t>
                      </a:r>
                      <a:r>
                        <a:rPr lang="es-SV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47395" algn="l"/>
                        </a:tabLst>
                      </a:pPr>
                      <a:endParaRPr lang="es-SV" sz="16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47395" algn="l"/>
                        </a:tabLst>
                      </a:pPr>
                      <a:r>
                        <a:rPr lang="es-SV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En</a:t>
                      </a:r>
                      <a:r>
                        <a:rPr lang="es-SV" sz="16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SV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el FISDL se realiza una constante revisión de los procesos internos </a:t>
                      </a:r>
                      <a:r>
                        <a:rPr lang="es-SV" sz="16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con la finalidad de mitigar los riesgos que impidan o retrasen la ejecución de sus programas y proyectos.</a:t>
                      </a:r>
                      <a:endParaRPr lang="es-SV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437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95536" y="2924944"/>
            <a:ext cx="8352928" cy="965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SV" altLang="es-SV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latin typeface="Arial Black" pitchFamily="34" charset="0"/>
                <a:ea typeface="+mn-ea"/>
                <a:cs typeface="+mn-cs"/>
              </a:rPr>
              <a:t>PROYECCIONES DE INVERSIÓN </a:t>
            </a:r>
          </a:p>
          <a:p>
            <a:r>
              <a:rPr lang="es-SV" altLang="es-SV" sz="3600" b="1" cap="all" dirty="0">
                <a:ln w="0"/>
                <a:solidFill>
                  <a:srgbClr val="002060"/>
                </a:solidFill>
                <a:latin typeface="Arial Black" pitchFamily="34" charset="0"/>
                <a:ea typeface="+mn-ea"/>
                <a:cs typeface="+mn-cs"/>
              </a:rPr>
              <a:t>(JUNIO A DICIEMBRE </a:t>
            </a:r>
            <a:r>
              <a:rPr lang="es-SV" altLang="es-SV" sz="3600" b="1" cap="all" dirty="0" smtClean="0">
                <a:ln w="0"/>
                <a:solidFill>
                  <a:srgbClr val="002060"/>
                </a:solidFill>
                <a:latin typeface="Arial Black" pitchFamily="34" charset="0"/>
                <a:ea typeface="+mn-ea"/>
                <a:cs typeface="+mn-cs"/>
              </a:rPr>
              <a:t>de 2016</a:t>
            </a:r>
            <a:r>
              <a:rPr lang="es-SV" altLang="es-SV" sz="3600" b="1" cap="all" dirty="0">
                <a:ln w="0"/>
                <a:solidFill>
                  <a:srgbClr val="002060"/>
                </a:solidFill>
                <a:latin typeface="Arial Black" pitchFamily="34" charset="0"/>
                <a:ea typeface="+mn-ea"/>
                <a:cs typeface="+mn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3858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72008" y="797162"/>
            <a:ext cx="4139952" cy="1735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SV" altLang="es-SV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PROYECCIONES </a:t>
            </a:r>
            <a:r>
              <a:rPr lang="es-SV" altLang="es-SV" sz="24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DE </a:t>
            </a:r>
            <a:r>
              <a:rPr lang="es-SV" altLang="es-SV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INVERSIÓN ZONA ORIENTAL </a:t>
            </a:r>
            <a:endParaRPr lang="es-SV" altLang="es-SV" sz="24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  <a:p>
            <a:r>
              <a:rPr lang="es-SV" altLang="es-SV" sz="1600" b="1" dirty="0" smtClean="0">
                <a:solidFill>
                  <a:schemeClr val="accent1"/>
                </a:solidFill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(JUNIO A DICIEMBRE </a:t>
            </a:r>
            <a:r>
              <a:rPr lang="es-SV" altLang="es-SV" sz="1600" b="1" dirty="0" smtClean="0">
                <a:solidFill>
                  <a:srgbClr val="0070C0"/>
                </a:solidFill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DE 2</a:t>
            </a:r>
            <a:r>
              <a:rPr lang="es-SV" altLang="es-SV" sz="1600" b="1" dirty="0" smtClean="0">
                <a:solidFill>
                  <a:schemeClr val="accent1"/>
                </a:solidFill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016)</a:t>
            </a:r>
          </a:p>
        </p:txBody>
      </p:sp>
      <p:sp>
        <p:nvSpPr>
          <p:cNvPr id="8" name="7 Rectángulo"/>
          <p:cNvSpPr/>
          <p:nvPr/>
        </p:nvSpPr>
        <p:spPr>
          <a:xfrm>
            <a:off x="1871700" y="6093296"/>
            <a:ext cx="5436604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PROYECCIÓN: US$11,436,495</a:t>
            </a:r>
            <a:endParaRPr lang="es-SV" sz="2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159645"/>
              </p:ext>
            </p:extLst>
          </p:nvPr>
        </p:nvGraphicFramePr>
        <p:xfrm>
          <a:off x="323528" y="2636912"/>
          <a:ext cx="3960440" cy="3456386"/>
        </p:xfrm>
        <a:graphic>
          <a:graphicData uri="http://schemas.openxmlformats.org/drawingml/2006/table">
            <a:tbl>
              <a:tblPr/>
              <a:tblGrid>
                <a:gridCol w="2138638"/>
                <a:gridCol w="1821802"/>
              </a:tblGrid>
              <a:tr h="1361606">
                <a:tc>
                  <a:txBody>
                    <a:bodyPr/>
                    <a:lstStyle/>
                    <a:p>
                      <a:pPr algn="l" rtl="0" fontAlgn="b"/>
                      <a:r>
                        <a:rPr lang="es-SV" sz="2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Departamento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2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Proyección</a:t>
                      </a:r>
                    </a:p>
                    <a:p>
                      <a:pPr algn="ctr" rtl="0" fontAlgn="b"/>
                      <a:r>
                        <a:rPr lang="es-SV" sz="2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Jun-Dic </a:t>
                      </a:r>
                      <a:r>
                        <a:rPr lang="es-SV" sz="2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/2</a:t>
                      </a:r>
                      <a:r>
                        <a:rPr lang="es-SV" sz="2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016</a:t>
                      </a:r>
                      <a:endParaRPr lang="es-SV" sz="2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33"/>
                    </a:solidFill>
                  </a:tcPr>
                </a:tc>
              </a:tr>
              <a:tr h="523695">
                <a:tc>
                  <a:txBody>
                    <a:bodyPr/>
                    <a:lstStyle/>
                    <a:p>
                      <a:pPr algn="l" fontAlgn="b"/>
                      <a:r>
                        <a:rPr lang="es-SV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Miguel</a:t>
                      </a:r>
                      <a:endParaRPr lang="es-SV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$5,553,185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23695">
                <a:tc>
                  <a:txBody>
                    <a:bodyPr/>
                    <a:lstStyle/>
                    <a:p>
                      <a:pPr algn="l" fontAlgn="b"/>
                      <a:r>
                        <a:rPr lang="es-SV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Morazán</a:t>
                      </a:r>
                      <a:endParaRPr lang="es-SV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$4,972,155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3695">
                <a:tc>
                  <a:txBody>
                    <a:bodyPr/>
                    <a:lstStyle/>
                    <a:p>
                      <a:pPr algn="l" fontAlgn="b"/>
                      <a:r>
                        <a:rPr lang="es-SV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 Unión</a:t>
                      </a:r>
                      <a:endParaRPr lang="es-SV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$911,155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695">
                <a:tc>
                  <a:txBody>
                    <a:bodyPr/>
                    <a:lstStyle/>
                    <a:p>
                      <a:pPr algn="l" fontAlgn="b"/>
                      <a:r>
                        <a:rPr lang="es-SV" sz="2200" b="1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Total general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2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$11,436,495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139952" y="764704"/>
            <a:ext cx="5184576" cy="1695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SV" altLang="es-SV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PROYECCIONES </a:t>
            </a:r>
            <a:r>
              <a:rPr lang="es-SV" altLang="es-SV" sz="24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DE </a:t>
            </a:r>
            <a:r>
              <a:rPr lang="es-SV" altLang="es-SV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INVERSIÓN ZONA ORIENTAL </a:t>
            </a:r>
            <a:r>
              <a:rPr lang="es-SV" altLang="es-SV" sz="20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(en millones)</a:t>
            </a:r>
            <a:endParaRPr lang="es-SV" altLang="es-SV" sz="2400" b="1" dirty="0" smtClean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  <a:p>
            <a:r>
              <a:rPr lang="es-SV" altLang="es-SV" sz="2000" dirty="0" smtClean="0">
                <a:solidFill>
                  <a:srgbClr val="003366"/>
                </a:solidFill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Por segmento de pobreza</a:t>
            </a:r>
          </a:p>
          <a:p>
            <a:r>
              <a:rPr lang="es-SV" altLang="es-SV" sz="1600" b="1" dirty="0" smtClean="0">
                <a:solidFill>
                  <a:schemeClr val="accent1"/>
                </a:solidFill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(JUNIO A </a:t>
            </a:r>
            <a:r>
              <a:rPr lang="es-SV" altLang="es-SV" sz="1600" b="1" dirty="0" smtClean="0">
                <a:solidFill>
                  <a:srgbClr val="0070C0"/>
                </a:solidFill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DICIEMBRE DE 2016</a:t>
            </a:r>
            <a:r>
              <a:rPr lang="es-SV" altLang="es-SV" sz="1600" b="1" dirty="0" smtClean="0">
                <a:solidFill>
                  <a:schemeClr val="accent1"/>
                </a:solidFill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)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3" t="10190" r="24311" b="8500"/>
          <a:stretch/>
        </p:blipFill>
        <p:spPr bwMode="auto">
          <a:xfrm>
            <a:off x="4499992" y="2676462"/>
            <a:ext cx="4486668" cy="356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174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683568" y="1958975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s-SV" altLang="es-SV" sz="66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Batang" panose="02030600000101010101" pitchFamily="18" charset="-127"/>
              <a:cs typeface="Aharoni" panose="02010803020104030203" pitchFamily="2" charset="-79"/>
            </a:endParaRPr>
          </a:p>
          <a:p>
            <a:endParaRPr lang="es-ES" altLang="es-SV" sz="66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51520" y="332656"/>
            <a:ext cx="8568952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SV" altLang="es-SV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FILOSOFÍA INSTITUCIONAL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51520" y="1796623"/>
            <a:ext cx="8784976" cy="114307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s-ES" altLang="es-SV" dirty="0" smtClean="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rPr>
              <a:t>“</a:t>
            </a:r>
            <a:r>
              <a:rPr lang="es-SV" altLang="es-SV" dirty="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rPr>
              <a:t>Mejorar la calidad de vida de las personas en condición de pobreza y vulnerabilidad, impulsando procesos de desarrollo local </a:t>
            </a:r>
            <a:r>
              <a:rPr lang="es-SV" altLang="es-SV" dirty="0" smtClean="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rPr>
              <a:t>sostenible</a:t>
            </a:r>
            <a:r>
              <a:rPr lang="es-ES" altLang="es-SV" dirty="0" smtClean="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rPr>
              <a:t>”</a:t>
            </a:r>
          </a:p>
        </p:txBody>
      </p:sp>
      <p:pic>
        <p:nvPicPr>
          <p:cNvPr id="7" name="6 Imagen" descr="C:\Users\cpozas\AppData\Local\Microsoft\Windows\INetCache\Content.Word\IMG_3980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910" y="3262047"/>
            <a:ext cx="4106201" cy="28083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1 Rectángulo"/>
          <p:cNvSpPr/>
          <p:nvPr/>
        </p:nvSpPr>
        <p:spPr>
          <a:xfrm>
            <a:off x="4752020" y="3978930"/>
            <a:ext cx="42844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es-ES" altLang="es-SV" sz="2400" dirty="0" smtClean="0">
                <a:latin typeface="+mn-lt"/>
              </a:rPr>
              <a:t>“</a:t>
            </a:r>
            <a:r>
              <a:rPr lang="es-SV" altLang="es-SV" sz="24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Ser la institución referente en la implementación de iniciativas para el desarrollo local</a:t>
            </a:r>
            <a:r>
              <a:rPr lang="es-ES" altLang="es-SV" sz="2400" dirty="0">
                <a:latin typeface="+mn-lt"/>
              </a:rPr>
              <a:t>” 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60983" y="1412776"/>
            <a:ext cx="16610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2800" b="1" dirty="0" smtClean="0">
                <a:solidFill>
                  <a:srgbClr val="339933"/>
                </a:solidFill>
                <a:latin typeface="Arial Black" panose="020B0A04020102020204" pitchFamily="34" charset="0"/>
              </a:rPr>
              <a:t>MISIÓN</a:t>
            </a:r>
            <a:endParaRPr lang="es-SV" sz="2800" b="1" dirty="0">
              <a:solidFill>
                <a:srgbClr val="339933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752020" y="3465719"/>
            <a:ext cx="16017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2800" b="1" dirty="0" smtClean="0">
                <a:solidFill>
                  <a:srgbClr val="339933"/>
                </a:solidFill>
                <a:latin typeface="Arial Black" panose="020B0A04020102020204" pitchFamily="34" charset="0"/>
              </a:rPr>
              <a:t>VISIÓN</a:t>
            </a:r>
            <a:endParaRPr lang="es-SV" sz="2800" b="1" dirty="0">
              <a:solidFill>
                <a:srgbClr val="339933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8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19 Grupo"/>
          <p:cNvGrpSpPr/>
          <p:nvPr/>
        </p:nvGrpSpPr>
        <p:grpSpPr>
          <a:xfrm>
            <a:off x="179512" y="1988840"/>
            <a:ext cx="8794752" cy="4680519"/>
            <a:chOff x="265642" y="2348878"/>
            <a:chExt cx="8458205" cy="4144409"/>
          </a:xfrm>
        </p:grpSpPr>
        <p:sp>
          <p:nvSpPr>
            <p:cNvPr id="9" name="8 Forma libre"/>
            <p:cNvSpPr/>
            <p:nvPr/>
          </p:nvSpPr>
          <p:spPr>
            <a:xfrm>
              <a:off x="265642" y="2348878"/>
              <a:ext cx="2145525" cy="2160242"/>
            </a:xfrm>
            <a:custGeom>
              <a:avLst/>
              <a:gdLst>
                <a:gd name="connsiteX0" fmla="*/ 0 w 1676548"/>
                <a:gd name="connsiteY0" fmla="*/ 729299 h 1458597"/>
                <a:gd name="connsiteX1" fmla="*/ 364649 w 1676548"/>
                <a:gd name="connsiteY1" fmla="*/ 0 h 1458597"/>
                <a:gd name="connsiteX2" fmla="*/ 1311899 w 1676548"/>
                <a:gd name="connsiteY2" fmla="*/ 0 h 1458597"/>
                <a:gd name="connsiteX3" fmla="*/ 1676548 w 1676548"/>
                <a:gd name="connsiteY3" fmla="*/ 729299 h 1458597"/>
                <a:gd name="connsiteX4" fmla="*/ 1311899 w 1676548"/>
                <a:gd name="connsiteY4" fmla="*/ 1458597 h 1458597"/>
                <a:gd name="connsiteX5" fmla="*/ 364649 w 1676548"/>
                <a:gd name="connsiteY5" fmla="*/ 1458597 h 1458597"/>
                <a:gd name="connsiteX6" fmla="*/ 0 w 1676548"/>
                <a:gd name="connsiteY6" fmla="*/ 729299 h 14585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76548" h="1458597">
                  <a:moveTo>
                    <a:pt x="838273" y="0"/>
                  </a:moveTo>
                  <a:lnTo>
                    <a:pt x="1676547" y="317245"/>
                  </a:lnTo>
                  <a:lnTo>
                    <a:pt x="1676547" y="1141352"/>
                  </a:lnTo>
                  <a:lnTo>
                    <a:pt x="838273" y="1458597"/>
                  </a:lnTo>
                  <a:lnTo>
                    <a:pt x="1" y="1141352"/>
                  </a:lnTo>
                  <a:lnTo>
                    <a:pt x="1" y="317245"/>
                  </a:lnTo>
                  <a:lnTo>
                    <a:pt x="838273" y="0"/>
                  </a:lnTo>
                  <a:close/>
                </a:path>
              </a:pathLst>
            </a:custGeom>
            <a:solidFill>
              <a:srgbClr val="7030A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88258" tIns="322223" rIns="288259" bIns="322222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2800" b="1" kern="1200" dirty="0" smtClean="0"/>
                <a:t>CONVIVIR KFW</a:t>
              </a:r>
              <a:endParaRPr lang="es-MX" sz="2800" b="1" kern="1200" dirty="0"/>
            </a:p>
          </p:txBody>
        </p:sp>
        <p:sp>
          <p:nvSpPr>
            <p:cNvPr id="11" name="10 Forma libre"/>
            <p:cNvSpPr/>
            <p:nvPr/>
          </p:nvSpPr>
          <p:spPr>
            <a:xfrm>
              <a:off x="960954" y="4509120"/>
              <a:ext cx="2307411" cy="1984167"/>
            </a:xfrm>
            <a:custGeom>
              <a:avLst/>
              <a:gdLst>
                <a:gd name="connsiteX0" fmla="*/ 0 w 1676548"/>
                <a:gd name="connsiteY0" fmla="*/ 729299 h 1458597"/>
                <a:gd name="connsiteX1" fmla="*/ 364649 w 1676548"/>
                <a:gd name="connsiteY1" fmla="*/ 0 h 1458597"/>
                <a:gd name="connsiteX2" fmla="*/ 1311899 w 1676548"/>
                <a:gd name="connsiteY2" fmla="*/ 0 h 1458597"/>
                <a:gd name="connsiteX3" fmla="*/ 1676548 w 1676548"/>
                <a:gd name="connsiteY3" fmla="*/ 729299 h 1458597"/>
                <a:gd name="connsiteX4" fmla="*/ 1311899 w 1676548"/>
                <a:gd name="connsiteY4" fmla="*/ 1458597 h 1458597"/>
                <a:gd name="connsiteX5" fmla="*/ 364649 w 1676548"/>
                <a:gd name="connsiteY5" fmla="*/ 1458597 h 1458597"/>
                <a:gd name="connsiteX6" fmla="*/ 0 w 1676548"/>
                <a:gd name="connsiteY6" fmla="*/ 729299 h 14585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76548" h="1458597">
                  <a:moveTo>
                    <a:pt x="838273" y="0"/>
                  </a:moveTo>
                  <a:lnTo>
                    <a:pt x="1676547" y="317245"/>
                  </a:lnTo>
                  <a:lnTo>
                    <a:pt x="1676547" y="1141352"/>
                  </a:lnTo>
                  <a:lnTo>
                    <a:pt x="838273" y="1458597"/>
                  </a:lnTo>
                  <a:lnTo>
                    <a:pt x="1" y="1141352"/>
                  </a:lnTo>
                  <a:lnTo>
                    <a:pt x="1" y="317245"/>
                  </a:lnTo>
                  <a:lnTo>
                    <a:pt x="838273" y="0"/>
                  </a:lnTo>
                  <a:close/>
                </a:path>
              </a:pathLst>
            </a:cu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spcFirstLastPara="0" vert="horz" wrap="square" lIns="227298" tIns="261263" rIns="227299" bIns="261262" numCol="1" spcCol="1270" anchor="ctr" anchorCtr="0">
              <a:noAutofit/>
            </a:bodyPr>
            <a:lstStyle/>
            <a:p>
              <a:pPr algn="ctr" defTabSz="1600200">
                <a:spcAft>
                  <a:spcPct val="35000"/>
                </a:spcAft>
              </a:pPr>
              <a:r>
                <a:rPr lang="es-MX" sz="2800" b="1" dirty="0">
                  <a:solidFill>
                    <a:schemeClr val="bg1"/>
                  </a:solidFill>
                </a:rPr>
                <a:t>PLAN </a:t>
              </a:r>
              <a:r>
                <a:rPr lang="es-MX" sz="2800" b="1" dirty="0" smtClean="0">
                  <a:solidFill>
                    <a:schemeClr val="bg1"/>
                  </a:solidFill>
                </a:rPr>
                <a:t>EL </a:t>
              </a:r>
              <a:r>
                <a:rPr lang="es-MX" sz="2800" b="1" dirty="0">
                  <a:solidFill>
                    <a:schemeClr val="bg1"/>
                  </a:solidFill>
                </a:rPr>
                <a:t>SALVADOR SEGURO</a:t>
              </a:r>
            </a:p>
          </p:txBody>
        </p:sp>
        <p:sp>
          <p:nvSpPr>
            <p:cNvPr id="18" name="17 Rectángulo"/>
            <p:cNvSpPr/>
            <p:nvPr/>
          </p:nvSpPr>
          <p:spPr>
            <a:xfrm>
              <a:off x="2547298" y="2531720"/>
              <a:ext cx="6176549" cy="1767468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s-SV" sz="2000" dirty="0">
                  <a:solidFill>
                    <a:schemeClr val="tx1"/>
                  </a:solidFill>
                </a:rPr>
                <a:t>Programa de Mejoramiento de Espacios Seguros de Convivencia Para Jóvenes en El Salvador   </a:t>
              </a:r>
              <a:r>
                <a:rPr lang="es-SV" sz="2000" dirty="0" smtClean="0">
                  <a:solidFill>
                    <a:schemeClr val="tx1"/>
                  </a:solidFill>
                </a:rPr>
                <a:t>(</a:t>
              </a:r>
              <a:r>
                <a:rPr lang="es-SV" sz="2000" b="1" dirty="0" smtClean="0">
                  <a:solidFill>
                    <a:schemeClr val="tx1"/>
                  </a:solidFill>
                </a:rPr>
                <a:t>1 municipio priorizado:  </a:t>
              </a:r>
              <a:r>
                <a:rPr lang="es-SV" sz="2000" b="1" dirty="0">
                  <a:solidFill>
                    <a:schemeClr val="tx1"/>
                  </a:solidFill>
                </a:rPr>
                <a:t>San </a:t>
              </a:r>
              <a:r>
                <a:rPr lang="es-SV" sz="2000" b="1" dirty="0" smtClean="0">
                  <a:solidFill>
                    <a:schemeClr val="tx1"/>
                  </a:solidFill>
                </a:rPr>
                <a:t>Miguel</a:t>
              </a:r>
              <a:r>
                <a:rPr lang="es-SV" sz="2000" dirty="0" smtClean="0">
                  <a:solidFill>
                    <a:schemeClr val="tx1"/>
                  </a:solidFill>
                </a:rPr>
                <a:t>)</a:t>
              </a:r>
              <a:r>
                <a:rPr lang="es-SV" sz="2000" b="1" dirty="0" smtClean="0">
                  <a:solidFill>
                    <a:schemeClr val="tx1"/>
                  </a:solidFill>
                </a:rPr>
                <a:t> </a:t>
              </a:r>
              <a:r>
                <a:rPr lang="es-SV" sz="2000" dirty="0">
                  <a:solidFill>
                    <a:schemeClr val="tx1"/>
                  </a:solidFill>
                </a:rPr>
                <a:t>en coordinación con el Ministerio de Justicia y Seguridad Pública y Banco de Crédito para la Reconstrucción– KfW).</a:t>
              </a:r>
              <a:endParaRPr lang="es-MX" sz="2000" dirty="0">
                <a:solidFill>
                  <a:schemeClr val="tx1"/>
                </a:solidFill>
              </a:endParaRPr>
            </a:p>
          </p:txBody>
        </p:sp>
        <p:sp>
          <p:nvSpPr>
            <p:cNvPr id="19" name="18 Rectángulo"/>
            <p:cNvSpPr/>
            <p:nvPr/>
          </p:nvSpPr>
          <p:spPr>
            <a:xfrm>
              <a:off x="3412577" y="4771764"/>
              <a:ext cx="5311270" cy="1530244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s-SV" sz="2000" dirty="0" smtClean="0">
                  <a:solidFill>
                    <a:schemeClr val="tx1"/>
                  </a:solidFill>
                </a:rPr>
                <a:t>Ejecución de proyectos en el marco del Plan </a:t>
              </a:r>
            </a:p>
            <a:p>
              <a:r>
                <a:rPr lang="es-SV" sz="2000" dirty="0" smtClean="0">
                  <a:solidFill>
                    <a:schemeClr val="tx1"/>
                  </a:solidFill>
                </a:rPr>
                <a:t>El Salvador Seguro en 50 municipios. (</a:t>
              </a:r>
              <a:r>
                <a:rPr lang="es-SV" sz="2000" b="1" dirty="0">
                  <a:solidFill>
                    <a:schemeClr val="tx1"/>
                  </a:solidFill>
                </a:rPr>
                <a:t>3 municipios priorizados:  San Miguel, La Unión y </a:t>
              </a:r>
              <a:r>
                <a:rPr lang="es-SV" sz="2000" b="1" dirty="0" smtClean="0">
                  <a:solidFill>
                    <a:schemeClr val="tx1"/>
                  </a:solidFill>
                </a:rPr>
                <a:t>Conchagua</a:t>
              </a:r>
              <a:r>
                <a:rPr lang="es-SV" sz="2000" dirty="0" smtClean="0">
                  <a:solidFill>
                    <a:schemeClr val="tx1"/>
                  </a:solidFill>
                </a:rPr>
                <a:t>) </a:t>
              </a:r>
              <a:endParaRPr lang="es-MX" sz="2000" dirty="0">
                <a:solidFill>
                  <a:schemeClr val="tx1"/>
                </a:solidFill>
              </a:endParaRPr>
            </a:p>
          </p:txBody>
        </p:sp>
      </p:grp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0" y="1094879"/>
            <a:ext cx="9144000" cy="749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SV" altLang="es-SV" sz="28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PROYECCIÓN DE PROGRAMAS Y PROYECTOS A EJECUTARSE EN EL TERCER AÑO DE GESTIÓN</a:t>
            </a:r>
            <a:endParaRPr lang="es-SV" altLang="es-SV" sz="28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3423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51520" y="2102991"/>
            <a:ext cx="8568952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s-SV" altLang="es-SV" sz="60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latin typeface="Arial Black" pitchFamily="34" charset="0"/>
              <a:ea typeface="+mn-ea"/>
              <a:cs typeface="+mn-cs"/>
            </a:endParaRPr>
          </a:p>
          <a:p>
            <a:r>
              <a:rPr lang="es-SV" altLang="es-SV" sz="6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latin typeface="Arial Black" pitchFamily="34" charset="0"/>
                <a:ea typeface="+mn-ea"/>
                <a:cs typeface="+mn-cs"/>
              </a:rPr>
              <a:t>RENDICIÓN </a:t>
            </a:r>
            <a:r>
              <a:rPr lang="es-SV" altLang="es-SV" sz="6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latin typeface="Arial Black" pitchFamily="34" charset="0"/>
                <a:ea typeface="+mn-ea"/>
                <a:cs typeface="+mn-cs"/>
              </a:rPr>
              <a:t>DE </a:t>
            </a:r>
            <a:r>
              <a:rPr lang="es-SV" altLang="es-SV" sz="6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latin typeface="Arial Black" pitchFamily="34" charset="0"/>
                <a:ea typeface="+mn-ea"/>
                <a:cs typeface="+mn-cs"/>
              </a:rPr>
              <a:t>CUENTAS</a:t>
            </a:r>
            <a:endParaRPr lang="es-SV" altLang="es-SV" sz="3600" b="1" cap="all" dirty="0" smtClean="0">
              <a:ln w="0"/>
              <a:solidFill>
                <a:srgbClr val="003366"/>
              </a:solidFill>
              <a:latin typeface="Arial Black" pitchFamily="34" charset="0"/>
              <a:ea typeface="+mn-ea"/>
              <a:cs typeface="+mn-cs"/>
            </a:endParaRPr>
          </a:p>
          <a:p>
            <a:endParaRPr lang="es-SV" altLang="es-SV" sz="3600" b="1" cap="all" dirty="0">
              <a:ln w="0"/>
              <a:solidFill>
                <a:srgbClr val="003366"/>
              </a:solidFill>
              <a:latin typeface="Arial Black" pitchFamily="34" charset="0"/>
              <a:ea typeface="+mn-ea"/>
              <a:cs typeface="+mn-cs"/>
            </a:endParaRPr>
          </a:p>
          <a:p>
            <a:r>
              <a:rPr lang="es-SV" altLang="es-SV" sz="3600" b="1" cap="all" dirty="0" smtClean="0">
                <a:ln w="0"/>
                <a:solidFill>
                  <a:srgbClr val="003366"/>
                </a:solidFill>
                <a:latin typeface="Arial Black" pitchFamily="34" charset="0"/>
                <a:ea typeface="+mn-ea"/>
                <a:cs typeface="+mn-cs"/>
              </a:rPr>
              <a:t>Segundo año de gestión</a:t>
            </a:r>
          </a:p>
          <a:p>
            <a:endParaRPr lang="es-ES" altLang="es-SV" sz="7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>
          <a:xfrm>
            <a:off x="1371600" y="4869160"/>
            <a:ext cx="6400800" cy="1752600"/>
          </a:xfrm>
        </p:spPr>
        <p:txBody>
          <a:bodyPr/>
          <a:lstStyle/>
          <a:p>
            <a:pPr lvl="0"/>
            <a:r>
              <a:rPr lang="es-SV" b="1" dirty="0">
                <a:ln w="1905"/>
                <a:solidFill>
                  <a:srgbClr val="3399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JUNIO </a:t>
            </a:r>
            <a:r>
              <a:rPr lang="es-SV" b="1" dirty="0" smtClean="0">
                <a:ln w="1905"/>
                <a:solidFill>
                  <a:srgbClr val="3399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2015 </a:t>
            </a:r>
            <a:r>
              <a:rPr lang="es-SV" b="1" dirty="0">
                <a:ln w="1905"/>
                <a:solidFill>
                  <a:srgbClr val="3399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– </a:t>
            </a:r>
            <a:r>
              <a:rPr lang="es-SV" b="1" dirty="0" smtClean="0">
                <a:ln w="1905"/>
                <a:solidFill>
                  <a:srgbClr val="3399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MAYO </a:t>
            </a:r>
            <a:r>
              <a:rPr lang="es-SV" b="1" dirty="0">
                <a:ln w="1905"/>
                <a:solidFill>
                  <a:srgbClr val="3399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2016</a:t>
            </a:r>
            <a:endParaRPr lang="es-SV" b="1" i="1" dirty="0">
              <a:ln w="1905"/>
              <a:solidFill>
                <a:srgbClr val="339933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</a:endParaRPr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41756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51520" y="374799"/>
            <a:ext cx="8568952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SV" altLang="es-SV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RESULTADOS ESTRATÉGICOS</a:t>
            </a:r>
            <a:endParaRPr lang="es-SV" altLang="es-SV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grpSp>
        <p:nvGrpSpPr>
          <p:cNvPr id="10" name="9 Grupo"/>
          <p:cNvGrpSpPr/>
          <p:nvPr/>
        </p:nvGrpSpPr>
        <p:grpSpPr>
          <a:xfrm>
            <a:off x="251520" y="1397000"/>
            <a:ext cx="8676000" cy="5344368"/>
            <a:chOff x="251520" y="1397000"/>
            <a:chExt cx="8568952" cy="4984328"/>
          </a:xfrm>
        </p:grpSpPr>
        <p:graphicFrame>
          <p:nvGraphicFramePr>
            <p:cNvPr id="2" name="1 Diagrama"/>
            <p:cNvGraphicFramePr/>
            <p:nvPr>
              <p:extLst>
                <p:ext uri="{D42A27DB-BD31-4B8C-83A1-F6EECF244321}">
                  <p14:modId xmlns:p14="http://schemas.microsoft.com/office/powerpoint/2010/main" val="2217991516"/>
                </p:ext>
              </p:extLst>
            </p:nvPr>
          </p:nvGraphicFramePr>
          <p:xfrm>
            <a:off x="251520" y="1397000"/>
            <a:ext cx="8568952" cy="498432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3" name="2 CuadroTexto"/>
            <p:cNvSpPr txBox="1"/>
            <p:nvPr/>
          </p:nvSpPr>
          <p:spPr>
            <a:xfrm>
              <a:off x="467544" y="1628800"/>
              <a:ext cx="576064" cy="6027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SV" sz="3600" b="1" dirty="0" smtClean="0">
                  <a:solidFill>
                    <a:schemeClr val="accent4">
                      <a:lumMod val="50000"/>
                    </a:schemeClr>
                  </a:solidFill>
                  <a:latin typeface="+mj-lt"/>
                </a:rPr>
                <a:t>1</a:t>
              </a:r>
              <a:endParaRPr lang="es-SV" sz="3600" b="1" dirty="0">
                <a:solidFill>
                  <a:schemeClr val="accent4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5" name="4 CuadroTexto"/>
            <p:cNvSpPr txBox="1"/>
            <p:nvPr/>
          </p:nvSpPr>
          <p:spPr>
            <a:xfrm>
              <a:off x="899592" y="2412177"/>
              <a:ext cx="576064" cy="6027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SV" sz="3600" b="1" dirty="0" smtClean="0">
                  <a:solidFill>
                    <a:schemeClr val="accent4">
                      <a:lumMod val="50000"/>
                    </a:schemeClr>
                  </a:solidFill>
                  <a:latin typeface="+mj-lt"/>
                </a:rPr>
                <a:t>2</a:t>
              </a:r>
              <a:endParaRPr lang="es-SV" sz="3600" b="1" dirty="0">
                <a:solidFill>
                  <a:schemeClr val="accent4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6" name="5 CuadroTexto"/>
            <p:cNvSpPr txBox="1"/>
            <p:nvPr/>
          </p:nvSpPr>
          <p:spPr>
            <a:xfrm>
              <a:off x="1043608" y="3204265"/>
              <a:ext cx="576064" cy="6027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SV" sz="3600" b="1" dirty="0" smtClean="0">
                  <a:solidFill>
                    <a:schemeClr val="accent4">
                      <a:lumMod val="50000"/>
                    </a:schemeClr>
                  </a:solidFill>
                  <a:latin typeface="+mj-lt"/>
                </a:rPr>
                <a:t>3</a:t>
              </a:r>
              <a:endParaRPr lang="es-SV" sz="3600" b="1" dirty="0">
                <a:solidFill>
                  <a:schemeClr val="accent4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1043608" y="3996353"/>
              <a:ext cx="576064" cy="6027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SV" sz="3600" b="1" dirty="0" smtClean="0">
                  <a:solidFill>
                    <a:schemeClr val="accent4">
                      <a:lumMod val="50000"/>
                    </a:schemeClr>
                  </a:solidFill>
                  <a:latin typeface="+mj-lt"/>
                </a:rPr>
                <a:t>4</a:t>
              </a:r>
              <a:endParaRPr lang="es-SV" sz="3600" b="1" dirty="0">
                <a:solidFill>
                  <a:schemeClr val="accent4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899592" y="4797152"/>
              <a:ext cx="576064" cy="6027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SV" sz="3600" b="1" dirty="0" smtClean="0">
                  <a:solidFill>
                    <a:schemeClr val="accent4">
                      <a:lumMod val="50000"/>
                    </a:schemeClr>
                  </a:solidFill>
                  <a:latin typeface="+mj-lt"/>
                </a:rPr>
                <a:t>5</a:t>
              </a:r>
              <a:endParaRPr lang="es-SV" sz="3600" b="1" dirty="0">
                <a:solidFill>
                  <a:schemeClr val="accent4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467544" y="5580529"/>
              <a:ext cx="576064" cy="6027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SV" sz="3600" b="1" dirty="0" smtClean="0">
                  <a:solidFill>
                    <a:schemeClr val="accent4">
                      <a:lumMod val="50000"/>
                    </a:schemeClr>
                  </a:solidFill>
                  <a:latin typeface="+mj-lt"/>
                </a:rPr>
                <a:t>6</a:t>
              </a:r>
              <a:endParaRPr lang="es-SV" sz="3600" b="1" dirty="0">
                <a:solidFill>
                  <a:schemeClr val="accent4">
                    <a:lumMod val="50000"/>
                  </a:scheme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5188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-27383"/>
            <a:ext cx="9144000" cy="99298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SV" altLang="es-SV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PROCESO DE SELECCIÓN DE PROYECTOS A SER EJECUTADOS CON FONDOS GOES</a:t>
            </a:r>
            <a:endParaRPr lang="es-SV" altLang="es-SV" sz="2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965597"/>
            <a:ext cx="9120187" cy="5919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11 Rectángulo"/>
          <p:cNvSpPr/>
          <p:nvPr/>
        </p:nvSpPr>
        <p:spPr>
          <a:xfrm>
            <a:off x="8244408" y="5589240"/>
            <a:ext cx="864096" cy="12687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8151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755575" y="1196752"/>
            <a:ext cx="7632849" cy="4608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s-SV" altLang="es-SV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latin typeface="Arial Black" pitchFamily="34" charset="0"/>
                <a:ea typeface="+mn-ea"/>
                <a:cs typeface="+mn-cs"/>
              </a:rPr>
              <a:t>INVERSIÓN </a:t>
            </a:r>
            <a:r>
              <a:rPr lang="es-SV" altLang="es-SV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latin typeface="Arial Black" pitchFamily="34" charset="0"/>
                <a:ea typeface="+mn-ea"/>
                <a:cs typeface="+mn-cs"/>
              </a:rPr>
              <a:t>DEL FISDL</a:t>
            </a:r>
            <a:endParaRPr lang="es-SV" altLang="es-SV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latin typeface="Arial Black" pitchFamily="34" charset="0"/>
              <a:ea typeface="+mn-ea"/>
              <a:cs typeface="+mn-cs"/>
            </a:endParaRPr>
          </a:p>
          <a:p>
            <a:endParaRPr lang="es-SV" altLang="es-SV" sz="2800" b="1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  <a:p>
            <a:pPr>
              <a:spcBef>
                <a:spcPct val="20000"/>
              </a:spcBef>
            </a:pPr>
            <a:r>
              <a:rPr lang="es-SV" altLang="es-SV" sz="3200" b="1" dirty="0" smtClean="0">
                <a:ln w="1905"/>
                <a:solidFill>
                  <a:srgbClr val="3399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+mn-ea"/>
                <a:cs typeface="+mn-cs"/>
              </a:rPr>
              <a:t>PERÍODO: </a:t>
            </a:r>
          </a:p>
          <a:p>
            <a:pPr>
              <a:spcBef>
                <a:spcPct val="20000"/>
              </a:spcBef>
            </a:pPr>
            <a:r>
              <a:rPr lang="es-SV" altLang="es-SV" sz="3200" b="1" dirty="0" smtClean="0">
                <a:ln w="1905"/>
                <a:solidFill>
                  <a:srgbClr val="3399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+mn-ea"/>
                <a:cs typeface="+mn-cs"/>
              </a:rPr>
              <a:t>JUNIO 2014  –  MAYO 2016</a:t>
            </a:r>
          </a:p>
        </p:txBody>
      </p:sp>
    </p:spTree>
    <p:extLst>
      <p:ext uri="{BB962C8B-B14F-4D97-AF65-F5344CB8AC3E}">
        <p14:creationId xmlns:p14="http://schemas.microsoft.com/office/powerpoint/2010/main" val="71440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2464578"/>
              </p:ext>
            </p:extLst>
          </p:nvPr>
        </p:nvGraphicFramePr>
        <p:xfrm>
          <a:off x="-396552" y="1952836"/>
          <a:ext cx="9361040" cy="5436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51520" y="692696"/>
            <a:ext cx="8568952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SV" altLang="es-SV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INVERSIÓN </a:t>
            </a:r>
            <a:r>
              <a:rPr lang="es-SV" altLang="es-SV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FISDL</a:t>
            </a:r>
            <a:endParaRPr lang="es-SV" altLang="es-SV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  <a:p>
            <a:r>
              <a:rPr lang="es-SV" altLang="es-SV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Junio 2014 – Mayo 2016</a:t>
            </a:r>
          </a:p>
          <a:p>
            <a:r>
              <a:rPr lang="es-SV" altLang="es-SV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Millones US</a:t>
            </a:r>
            <a:r>
              <a:rPr lang="es-SV" altLang="es-SV" sz="1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$</a:t>
            </a:r>
            <a:endParaRPr lang="es-SV" altLang="es-SV" sz="36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Batang" panose="02030600000101010101" pitchFamily="18" charset="-127"/>
              <a:cs typeface="Aharoni" panose="02010803020104030203" pitchFamily="2" charset="-79"/>
            </a:endParaRPr>
          </a:p>
          <a:p>
            <a:endParaRPr lang="es-SV" altLang="es-SV" sz="2000" b="1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550489" y="3068960"/>
            <a:ext cx="1949503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US$ 81.06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422697" y="3284984"/>
            <a:ext cx="1949503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US$ 72.88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300192" y="1700808"/>
            <a:ext cx="1949503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US</a:t>
            </a:r>
            <a:r>
              <a:rPr lang="es-SV" b="1" dirty="0" smtClean="0">
                <a:solidFill>
                  <a:schemeClr val="tx1"/>
                </a:solidFill>
              </a:rPr>
              <a:t>$ 153.95</a:t>
            </a:r>
            <a:endParaRPr lang="es-SV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42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8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8167233"/>
              </p:ext>
            </p:extLst>
          </p:nvPr>
        </p:nvGraphicFramePr>
        <p:xfrm>
          <a:off x="0" y="1916832"/>
          <a:ext cx="8964487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251520" y="950863"/>
            <a:ext cx="8568952" cy="965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SV" altLang="es-SV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INVERSIÓN EN CAPITAL HUMANO</a:t>
            </a:r>
          </a:p>
          <a:p>
            <a:r>
              <a:rPr lang="es-SV" altLang="es-SV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Junio 2014 – Mayo 2016</a:t>
            </a:r>
          </a:p>
          <a:p>
            <a:r>
              <a:rPr lang="es-SV" altLang="es-SV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Millones US$</a:t>
            </a:r>
          </a:p>
          <a:p>
            <a:endParaRPr lang="es-SV" altLang="es-SV" sz="1800" b="1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4932040" y="4581128"/>
            <a:ext cx="3672408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4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Inversión: US$ 96.41</a:t>
            </a:r>
            <a:endParaRPr lang="es-SV" sz="2400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7884368" y="2520192"/>
            <a:ext cx="129828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solidFill>
                  <a:schemeClr val="tx1"/>
                </a:solidFill>
              </a:rPr>
              <a:t>$ 35.69</a:t>
            </a:r>
            <a:endParaRPr lang="es-SV" sz="1600" b="1" dirty="0">
              <a:solidFill>
                <a:schemeClr val="tx1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6704944" y="2952240"/>
            <a:ext cx="129828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solidFill>
                  <a:schemeClr val="tx1"/>
                </a:solidFill>
              </a:rPr>
              <a:t>$ 27.39</a:t>
            </a:r>
            <a:endParaRPr lang="es-SV" sz="1600" b="1" dirty="0">
              <a:solidFill>
                <a:schemeClr val="tx1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4281832" y="3429000"/>
            <a:ext cx="129828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solidFill>
                  <a:schemeClr val="tx1"/>
                </a:solidFill>
              </a:rPr>
              <a:t>$ 11.00</a:t>
            </a:r>
            <a:endParaRPr lang="es-SV" sz="1600" b="1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3347864" y="3861048"/>
            <a:ext cx="129828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solidFill>
                  <a:schemeClr val="tx1"/>
                </a:solidFill>
              </a:rPr>
              <a:t>$ 5.01</a:t>
            </a:r>
            <a:endParaRPr lang="es-SV" sz="1600" b="1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275856" y="4306744"/>
            <a:ext cx="129828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solidFill>
                  <a:schemeClr val="tx1"/>
                </a:solidFill>
              </a:rPr>
              <a:t>$ 4.56</a:t>
            </a:r>
            <a:endParaRPr lang="es-SV" sz="1600" b="1" dirty="0">
              <a:solidFill>
                <a:schemeClr val="tx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3265012" y="4767553"/>
            <a:ext cx="129828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solidFill>
                  <a:schemeClr val="tx1"/>
                </a:solidFill>
              </a:rPr>
              <a:t>$ 4.26</a:t>
            </a:r>
            <a:endParaRPr lang="es-SV" sz="1600" b="1" dirty="0">
              <a:solidFill>
                <a:schemeClr val="tx1"/>
              </a:solidFill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3102408" y="5213249"/>
            <a:ext cx="129828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solidFill>
                  <a:schemeClr val="tx1"/>
                </a:solidFill>
              </a:rPr>
              <a:t>$ 3.09</a:t>
            </a:r>
            <a:endParaRPr lang="es-SV" sz="1600" b="1" dirty="0">
              <a:solidFill>
                <a:schemeClr val="tx1"/>
              </a:solidFill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3092779" y="5661248"/>
            <a:ext cx="129828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solidFill>
                  <a:schemeClr val="tx1"/>
                </a:solidFill>
              </a:rPr>
              <a:t>$ 3.00</a:t>
            </a:r>
            <a:endParaRPr lang="es-SV" sz="1600" b="1" dirty="0">
              <a:solidFill>
                <a:schemeClr val="tx1"/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2983552" y="6121219"/>
            <a:ext cx="129828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solidFill>
                  <a:schemeClr val="tx1"/>
                </a:solidFill>
              </a:rPr>
              <a:t>$ 2.40</a:t>
            </a:r>
            <a:endParaRPr lang="es-SV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89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15883</TotalTime>
  <Words>2977</Words>
  <Application>Microsoft Office PowerPoint</Application>
  <PresentationFormat>Presentación en pantalla (4:3)</PresentationFormat>
  <Paragraphs>699</Paragraphs>
  <Slides>41</Slides>
  <Notes>32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41</vt:i4>
      </vt:variant>
    </vt:vector>
  </HeadingPairs>
  <TitlesOfParts>
    <vt:vector size="44" baseType="lpstr">
      <vt:lpstr>1_Diseño personalizado</vt:lpstr>
      <vt:lpstr>Diseño personalizado</vt:lpstr>
      <vt:lpstr>Tema de Office</vt:lpstr>
      <vt:lpstr>Presentación de PowerPoint</vt:lpstr>
      <vt:lpstr>OBJETIVOS DE LA RENDICIÓN DE CUENTAS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INVERSIÓN EN LA ZONA ORIENTAL SEGUNDO AÑO DE GESTIÓN</vt:lpstr>
      <vt:lpstr>DIFICULTADES ENFRENTADAS</vt:lpstr>
      <vt:lpstr>DIFICULTADES ENFRENTADAS</vt:lpstr>
      <vt:lpstr>DIFICULTADES ENFRENTADAS</vt:lpstr>
      <vt:lpstr>RESULTADOS EN LA ZONA ORIENTAL</vt:lpstr>
      <vt:lpstr>RESULTADOS EN LA ZONA ORIENTAL</vt:lpstr>
      <vt:lpstr>RESULTADOS EN LA ZONA ORIENTAL</vt:lpstr>
      <vt:lpstr>PROYECTO DE FORTALECIMIENTO A LOS GOBIERNOS LOCALES EN LA ZONA ORIENTAL – SEGUNDO AÑO DE GESTIÓN</vt:lpstr>
      <vt:lpstr>INVERSIÓN EN EL DEPARTAMENTO DE  SAN MIGUEL SEGUNDO AÑO DE GESTIÓN</vt:lpstr>
      <vt:lpstr>RESULTADOS EN EL DEPARTAMENTO DE SAN MIGUEL</vt:lpstr>
      <vt:lpstr>RESULTADOS EN EL DEPARTAMENTO DE SAN MIGUEL</vt:lpstr>
      <vt:lpstr>INVERSIÓN EN EL DEPARTAMENTO DE MORAZÁN SEGUNDO AÑO DE GESTIÓN</vt:lpstr>
      <vt:lpstr>RESULTADOS EN EL DEPARTAMENTO DE MORAZÁN</vt:lpstr>
      <vt:lpstr>RESULTADOS EN EL DEPARTAMENTO DE MORAZÁN</vt:lpstr>
      <vt:lpstr>RESULTADOS EN EL DEPARTAMENTO DE MORAZÁN</vt:lpstr>
      <vt:lpstr>INVERSIÓN EN EL DEPARTAMENTO DE LA UNIÓN SEGUNDO AÑO DE GESTIÓN</vt:lpstr>
      <vt:lpstr>RESULTADOS EN EL DEPARTAMENTO DE LA UNIÓN</vt:lpstr>
      <vt:lpstr>RESULTADOS EN EL DEPARTAMENTO DE LA UNIÓN</vt:lpstr>
      <vt:lpstr>RESULTADOS EN EL DEPARTAMENTO DE LA UNIÓN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LORENA SUYAPA VALDIVIESO VALENCIA</dc:creator>
  <cp:lastModifiedBy>ROBERTO MOLINA</cp:lastModifiedBy>
  <cp:revision>535</cp:revision>
  <cp:lastPrinted>2016-09-19T22:11:10Z</cp:lastPrinted>
  <dcterms:created xsi:type="dcterms:W3CDTF">2013-09-27T20:36:51Z</dcterms:created>
  <dcterms:modified xsi:type="dcterms:W3CDTF">2016-09-22T21:06:55Z</dcterms:modified>
</cp:coreProperties>
</file>