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1" r:id="rId6"/>
    <p:sldId id="260" r:id="rId7"/>
    <p:sldId id="262" r:id="rId8"/>
    <p:sldId id="263" r:id="rId9"/>
    <p:sldId id="264" r:id="rId10"/>
    <p:sldId id="265" r:id="rId11"/>
    <p:sldId id="267" r:id="rId12"/>
    <p:sldId id="268" r:id="rId13"/>
    <p:sldId id="269" r:id="rId14"/>
    <p:sldId id="270" r:id="rId15"/>
    <p:sldId id="271" r:id="rId16"/>
  </p:sldIdLst>
  <p:sldSz cx="9144000" cy="6858000" type="screen4x3"/>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90" d="100"/>
          <a:sy n="90" d="100"/>
        </p:scale>
        <p:origin x="-780" y="3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B284CD-74D1-43B3-ADA1-A1538FFBC0EF}"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es-SV"/>
        </a:p>
      </dgm:t>
    </dgm:pt>
    <dgm:pt modelId="{DC930302-27AB-42F9-9FB4-A57CFB1851FF}">
      <dgm:prSet phldrT="[Texto]" custT="1"/>
      <dgm:spPr/>
      <dgm:t>
        <a:bodyPr/>
        <a:lstStyle/>
        <a:p>
          <a:r>
            <a:rPr lang="es-SV" sz="2400" b="1" dirty="0" smtClean="0"/>
            <a:t>Preparación</a:t>
          </a:r>
          <a:endParaRPr lang="es-SV" sz="2400" b="1" dirty="0"/>
        </a:p>
      </dgm:t>
    </dgm:pt>
    <dgm:pt modelId="{6A63D5B2-5C18-442B-9460-14E696C09737}" type="parTrans" cxnId="{132E654A-3FC9-4139-8A68-F7999040B49D}">
      <dgm:prSet/>
      <dgm:spPr/>
      <dgm:t>
        <a:bodyPr/>
        <a:lstStyle/>
        <a:p>
          <a:endParaRPr lang="es-SV" sz="2000"/>
        </a:p>
      </dgm:t>
    </dgm:pt>
    <dgm:pt modelId="{E01CCB62-26F6-44CF-A4EF-C7DA748C1393}" type="sibTrans" cxnId="{132E654A-3FC9-4139-8A68-F7999040B49D}">
      <dgm:prSet/>
      <dgm:spPr/>
      <dgm:t>
        <a:bodyPr/>
        <a:lstStyle/>
        <a:p>
          <a:endParaRPr lang="es-SV" sz="2000"/>
        </a:p>
      </dgm:t>
    </dgm:pt>
    <dgm:pt modelId="{040538E5-3CEC-4878-B468-61E7EA1965D4}">
      <dgm:prSet phldrT="[Texto]" custT="1"/>
      <dgm:spPr/>
      <dgm:t>
        <a:bodyPr/>
        <a:lstStyle/>
        <a:p>
          <a:r>
            <a:rPr lang="es-SV" sz="1800" dirty="0" smtClean="0"/>
            <a:t>Integración de la CIRC</a:t>
          </a:r>
          <a:endParaRPr lang="es-SV" sz="1800" dirty="0"/>
        </a:p>
      </dgm:t>
    </dgm:pt>
    <dgm:pt modelId="{CE68DF9C-9C51-4D8B-B4E5-D0B9ED9EC555}" type="parTrans" cxnId="{8D1CDFD5-E8AF-4FD8-8E48-35682252DEF3}">
      <dgm:prSet/>
      <dgm:spPr/>
      <dgm:t>
        <a:bodyPr/>
        <a:lstStyle/>
        <a:p>
          <a:endParaRPr lang="es-SV" sz="2000"/>
        </a:p>
      </dgm:t>
    </dgm:pt>
    <dgm:pt modelId="{48A42F99-0EDA-40F5-9C21-DAE5BC4C2678}" type="sibTrans" cxnId="{8D1CDFD5-E8AF-4FD8-8E48-35682252DEF3}">
      <dgm:prSet/>
      <dgm:spPr/>
      <dgm:t>
        <a:bodyPr/>
        <a:lstStyle/>
        <a:p>
          <a:endParaRPr lang="es-SV" sz="2000"/>
        </a:p>
      </dgm:t>
    </dgm:pt>
    <dgm:pt modelId="{6D267992-3A8F-44FE-89F1-7D63BBDD5B84}">
      <dgm:prSet phldrT="[Texto]" custT="1"/>
      <dgm:spPr/>
      <dgm:t>
        <a:bodyPr/>
        <a:lstStyle/>
        <a:p>
          <a:r>
            <a:rPr lang="es-SV" sz="1800" dirty="0" smtClean="0"/>
            <a:t>Consulta previa</a:t>
          </a:r>
          <a:endParaRPr lang="es-SV" sz="1800" dirty="0"/>
        </a:p>
      </dgm:t>
    </dgm:pt>
    <dgm:pt modelId="{A76E00D0-872F-413E-B672-6728CD61CC89}" type="parTrans" cxnId="{4A711C06-F8E1-43D3-A434-E606925DE9C1}">
      <dgm:prSet/>
      <dgm:spPr/>
      <dgm:t>
        <a:bodyPr/>
        <a:lstStyle/>
        <a:p>
          <a:endParaRPr lang="es-SV" sz="2000"/>
        </a:p>
      </dgm:t>
    </dgm:pt>
    <dgm:pt modelId="{BA7AB00C-BEAA-4B76-862F-89EB9EE5F31C}" type="sibTrans" cxnId="{4A711C06-F8E1-43D3-A434-E606925DE9C1}">
      <dgm:prSet/>
      <dgm:spPr/>
      <dgm:t>
        <a:bodyPr/>
        <a:lstStyle/>
        <a:p>
          <a:endParaRPr lang="es-SV" sz="2000"/>
        </a:p>
      </dgm:t>
    </dgm:pt>
    <dgm:pt modelId="{05623263-B6E1-497F-8F75-C685E4D0366A}">
      <dgm:prSet phldrT="[Texto]" custT="1"/>
      <dgm:spPr/>
      <dgm:t>
        <a:bodyPr/>
        <a:lstStyle/>
        <a:p>
          <a:r>
            <a:rPr lang="es-SV" sz="2400" b="1" dirty="0" smtClean="0"/>
            <a:t>Realización</a:t>
          </a:r>
          <a:endParaRPr lang="es-SV" sz="2400" b="1" dirty="0"/>
        </a:p>
      </dgm:t>
    </dgm:pt>
    <dgm:pt modelId="{81288A55-E581-4E7A-A986-14B2615ABC2F}" type="parTrans" cxnId="{D28461E4-E87C-4109-9C7B-85DF931C2239}">
      <dgm:prSet/>
      <dgm:spPr/>
      <dgm:t>
        <a:bodyPr/>
        <a:lstStyle/>
        <a:p>
          <a:endParaRPr lang="es-SV" sz="2000"/>
        </a:p>
      </dgm:t>
    </dgm:pt>
    <dgm:pt modelId="{9A3F0E69-62F1-488D-A769-ACA06D52BD7E}" type="sibTrans" cxnId="{D28461E4-E87C-4109-9C7B-85DF931C2239}">
      <dgm:prSet/>
      <dgm:spPr/>
      <dgm:t>
        <a:bodyPr/>
        <a:lstStyle/>
        <a:p>
          <a:endParaRPr lang="es-SV" sz="2000"/>
        </a:p>
      </dgm:t>
    </dgm:pt>
    <dgm:pt modelId="{DCD73D1E-3DFF-402D-A96A-0B26C65D23DD}">
      <dgm:prSet phldrT="[Texto]" custT="1"/>
      <dgm:spPr/>
      <dgm:t>
        <a:bodyPr/>
        <a:lstStyle/>
        <a:p>
          <a:r>
            <a:rPr lang="es-SV" sz="1800" dirty="0" smtClean="0"/>
            <a:t>AUDIENCIA(S)</a:t>
          </a:r>
          <a:endParaRPr lang="es-SV" sz="1800" dirty="0"/>
        </a:p>
      </dgm:t>
    </dgm:pt>
    <dgm:pt modelId="{236F66D3-9ACA-4CD4-89D8-D51A22654CD7}" type="parTrans" cxnId="{7D4A5780-316C-4E37-BAF4-F6ACE1A72659}">
      <dgm:prSet/>
      <dgm:spPr/>
      <dgm:t>
        <a:bodyPr/>
        <a:lstStyle/>
        <a:p>
          <a:endParaRPr lang="es-SV" sz="2000"/>
        </a:p>
      </dgm:t>
    </dgm:pt>
    <dgm:pt modelId="{FBCE66A5-A9EE-4815-B4E2-DF4D8DB5AAA3}" type="sibTrans" cxnId="{7D4A5780-316C-4E37-BAF4-F6ACE1A72659}">
      <dgm:prSet/>
      <dgm:spPr/>
      <dgm:t>
        <a:bodyPr/>
        <a:lstStyle/>
        <a:p>
          <a:endParaRPr lang="es-SV" sz="2000"/>
        </a:p>
      </dgm:t>
    </dgm:pt>
    <dgm:pt modelId="{382CE1D4-8F3D-4F1F-AD5E-8125FEE98166}">
      <dgm:prSet phldrT="[Texto]" custT="1"/>
      <dgm:spPr/>
      <dgm:t>
        <a:bodyPr/>
        <a:lstStyle/>
        <a:p>
          <a:r>
            <a:rPr lang="es-SV" sz="1800" dirty="0" smtClean="0"/>
            <a:t>Evaluación Ciudadana</a:t>
          </a:r>
          <a:endParaRPr lang="es-SV" sz="1800" dirty="0"/>
        </a:p>
      </dgm:t>
    </dgm:pt>
    <dgm:pt modelId="{E9D5707A-7747-43ED-8C83-2EE7E98137B6}" type="parTrans" cxnId="{5F2B59EA-B09F-4376-A6DB-FD9AE6BB4ECB}">
      <dgm:prSet/>
      <dgm:spPr/>
      <dgm:t>
        <a:bodyPr/>
        <a:lstStyle/>
        <a:p>
          <a:endParaRPr lang="es-SV" sz="2000"/>
        </a:p>
      </dgm:t>
    </dgm:pt>
    <dgm:pt modelId="{A13EADF2-EDBD-4CC8-9649-4D55788511E3}" type="sibTrans" cxnId="{5F2B59EA-B09F-4376-A6DB-FD9AE6BB4ECB}">
      <dgm:prSet/>
      <dgm:spPr/>
      <dgm:t>
        <a:bodyPr/>
        <a:lstStyle/>
        <a:p>
          <a:endParaRPr lang="es-SV" sz="2000"/>
        </a:p>
      </dgm:t>
    </dgm:pt>
    <dgm:pt modelId="{5EE1E807-C70E-45B7-998A-06C7930DB764}">
      <dgm:prSet phldrT="[Texto]" custT="1"/>
      <dgm:spPr/>
      <dgm:t>
        <a:bodyPr/>
        <a:lstStyle/>
        <a:p>
          <a:r>
            <a:rPr lang="es-SV" sz="2400" b="1" dirty="0" smtClean="0"/>
            <a:t>Evaluación</a:t>
          </a:r>
          <a:endParaRPr lang="es-SV" sz="2400" b="1" dirty="0"/>
        </a:p>
      </dgm:t>
    </dgm:pt>
    <dgm:pt modelId="{1F5C87BE-119D-442B-AA14-BF407B0206F8}" type="parTrans" cxnId="{37D3422A-CA61-473A-B055-757F11FA4BEC}">
      <dgm:prSet/>
      <dgm:spPr/>
      <dgm:t>
        <a:bodyPr/>
        <a:lstStyle/>
        <a:p>
          <a:endParaRPr lang="es-SV" sz="2000"/>
        </a:p>
      </dgm:t>
    </dgm:pt>
    <dgm:pt modelId="{701C862B-F359-4F45-BAC0-ADC1DC372FD2}" type="sibTrans" cxnId="{37D3422A-CA61-473A-B055-757F11FA4BEC}">
      <dgm:prSet/>
      <dgm:spPr/>
      <dgm:t>
        <a:bodyPr/>
        <a:lstStyle/>
        <a:p>
          <a:endParaRPr lang="es-SV" sz="2000"/>
        </a:p>
      </dgm:t>
    </dgm:pt>
    <dgm:pt modelId="{6FB3B4C2-E6D9-4AAD-B7BF-FDF4C6772EDA}">
      <dgm:prSet phldrT="[Texto]" custT="1"/>
      <dgm:spPr/>
      <dgm:t>
        <a:bodyPr/>
        <a:lstStyle/>
        <a:p>
          <a:r>
            <a:rPr lang="es-SV" sz="1800" dirty="0" smtClean="0"/>
            <a:t>Institucional</a:t>
          </a:r>
          <a:endParaRPr lang="es-SV" sz="1800" dirty="0"/>
        </a:p>
      </dgm:t>
    </dgm:pt>
    <dgm:pt modelId="{F348ADCC-62F8-4436-AEFE-A824090A79AE}" type="parTrans" cxnId="{D8C24EDD-8EED-4A19-925E-8B6BED6E89CB}">
      <dgm:prSet/>
      <dgm:spPr/>
      <dgm:t>
        <a:bodyPr/>
        <a:lstStyle/>
        <a:p>
          <a:endParaRPr lang="es-SV" sz="2000"/>
        </a:p>
      </dgm:t>
    </dgm:pt>
    <dgm:pt modelId="{929FC44C-51F9-4CEC-B2C2-8F32D2DC92A0}" type="sibTrans" cxnId="{D8C24EDD-8EED-4A19-925E-8B6BED6E89CB}">
      <dgm:prSet/>
      <dgm:spPr/>
      <dgm:t>
        <a:bodyPr/>
        <a:lstStyle/>
        <a:p>
          <a:endParaRPr lang="es-SV" sz="2000"/>
        </a:p>
      </dgm:t>
    </dgm:pt>
    <dgm:pt modelId="{0DDAF621-7422-41E4-8DE2-6D56D566724D}">
      <dgm:prSet phldrT="[Texto]" custT="1"/>
      <dgm:spPr/>
      <dgm:t>
        <a:bodyPr/>
        <a:lstStyle/>
        <a:p>
          <a:r>
            <a:rPr lang="es-SV" sz="1800" dirty="0" err="1" smtClean="0"/>
            <a:t>Intrainstitucional</a:t>
          </a:r>
          <a:endParaRPr lang="es-SV" sz="1800" dirty="0"/>
        </a:p>
      </dgm:t>
    </dgm:pt>
    <dgm:pt modelId="{4784CD50-46C2-463C-B7C7-84C4ECF11B4D}" type="parTrans" cxnId="{4F9065F2-2FF8-426C-87A1-5AD42A70ED63}">
      <dgm:prSet/>
      <dgm:spPr/>
      <dgm:t>
        <a:bodyPr/>
        <a:lstStyle/>
        <a:p>
          <a:endParaRPr lang="es-SV" sz="2000"/>
        </a:p>
      </dgm:t>
    </dgm:pt>
    <dgm:pt modelId="{85A82D83-E22D-4C7B-B5B5-40E1684AF6C0}" type="sibTrans" cxnId="{4F9065F2-2FF8-426C-87A1-5AD42A70ED63}">
      <dgm:prSet/>
      <dgm:spPr/>
      <dgm:t>
        <a:bodyPr/>
        <a:lstStyle/>
        <a:p>
          <a:endParaRPr lang="es-SV" sz="2000"/>
        </a:p>
      </dgm:t>
    </dgm:pt>
    <dgm:pt modelId="{FC8CEB31-1B8D-4DEF-AEAD-9529AB799EE5}">
      <dgm:prSet phldrT="[Texto]" custT="1"/>
      <dgm:spPr/>
      <dgm:t>
        <a:bodyPr/>
        <a:lstStyle/>
        <a:p>
          <a:r>
            <a:rPr lang="es-SV" sz="1800" dirty="0" smtClean="0"/>
            <a:t>Planeación</a:t>
          </a:r>
          <a:endParaRPr lang="es-SV" sz="1800" dirty="0"/>
        </a:p>
      </dgm:t>
    </dgm:pt>
    <dgm:pt modelId="{310748EB-F874-4D1F-839A-04289621C392}" type="parTrans" cxnId="{D157C223-4578-49B3-9B19-6EA1F7AAFCD2}">
      <dgm:prSet/>
      <dgm:spPr/>
      <dgm:t>
        <a:bodyPr/>
        <a:lstStyle/>
        <a:p>
          <a:endParaRPr lang="es-SV" sz="2000"/>
        </a:p>
      </dgm:t>
    </dgm:pt>
    <dgm:pt modelId="{10BA4316-2DC5-4431-91D5-7E38BFD4CFB9}" type="sibTrans" cxnId="{D157C223-4578-49B3-9B19-6EA1F7AAFCD2}">
      <dgm:prSet/>
      <dgm:spPr/>
      <dgm:t>
        <a:bodyPr/>
        <a:lstStyle/>
        <a:p>
          <a:endParaRPr lang="es-SV" sz="2000"/>
        </a:p>
      </dgm:t>
    </dgm:pt>
    <dgm:pt modelId="{35A112FD-AC02-4D49-8E7C-D253C47C9FB3}">
      <dgm:prSet phldrT="[Texto]" custT="1"/>
      <dgm:spPr/>
      <dgm:t>
        <a:bodyPr/>
        <a:lstStyle/>
        <a:p>
          <a:r>
            <a:rPr lang="es-SV" sz="1800" dirty="0" smtClean="0"/>
            <a:t>Elaboración de Informe de Rendición de Cuentas</a:t>
          </a:r>
          <a:endParaRPr lang="es-SV" sz="1800" dirty="0"/>
        </a:p>
      </dgm:t>
    </dgm:pt>
    <dgm:pt modelId="{2956917D-8FD9-4709-85E4-3402D10A82BD}" type="parTrans" cxnId="{27880BEE-ED71-4DAB-A93A-7E5758302FFD}">
      <dgm:prSet/>
      <dgm:spPr/>
      <dgm:t>
        <a:bodyPr/>
        <a:lstStyle/>
        <a:p>
          <a:endParaRPr lang="es-SV" sz="2000"/>
        </a:p>
      </dgm:t>
    </dgm:pt>
    <dgm:pt modelId="{A4DBDE47-AB41-42E1-AB77-18016ABD15B3}" type="sibTrans" cxnId="{27880BEE-ED71-4DAB-A93A-7E5758302FFD}">
      <dgm:prSet/>
      <dgm:spPr/>
      <dgm:t>
        <a:bodyPr/>
        <a:lstStyle/>
        <a:p>
          <a:endParaRPr lang="es-SV" sz="2000"/>
        </a:p>
      </dgm:t>
    </dgm:pt>
    <dgm:pt modelId="{6C271CA2-642C-4C46-A7B3-073D43F045FC}">
      <dgm:prSet phldrT="[Texto]" custT="1"/>
      <dgm:spPr/>
      <dgm:t>
        <a:bodyPr/>
        <a:lstStyle/>
        <a:p>
          <a:r>
            <a:rPr lang="es-SV" sz="1800" dirty="0" smtClean="0"/>
            <a:t>Socialización interna</a:t>
          </a:r>
          <a:endParaRPr lang="es-SV" sz="1800" dirty="0"/>
        </a:p>
      </dgm:t>
    </dgm:pt>
    <dgm:pt modelId="{A4A03117-2C7C-4316-BBC3-0963D047EC36}" type="parTrans" cxnId="{CD0A9179-C714-497C-A715-E6D18CB37278}">
      <dgm:prSet/>
      <dgm:spPr/>
      <dgm:t>
        <a:bodyPr/>
        <a:lstStyle/>
        <a:p>
          <a:endParaRPr lang="es-SV" sz="2000"/>
        </a:p>
      </dgm:t>
    </dgm:pt>
    <dgm:pt modelId="{1ED6D7FD-143A-45D1-A0AE-5E8B7D19709D}" type="sibTrans" cxnId="{CD0A9179-C714-497C-A715-E6D18CB37278}">
      <dgm:prSet/>
      <dgm:spPr/>
      <dgm:t>
        <a:bodyPr/>
        <a:lstStyle/>
        <a:p>
          <a:endParaRPr lang="es-SV" sz="2000"/>
        </a:p>
      </dgm:t>
    </dgm:pt>
    <dgm:pt modelId="{9C1C557B-1C17-475A-AC3A-A2068CDFE576}">
      <dgm:prSet phldrT="[Texto]" custT="1"/>
      <dgm:spPr/>
      <dgm:t>
        <a:bodyPr/>
        <a:lstStyle/>
        <a:p>
          <a:r>
            <a:rPr lang="es-SV" sz="1800" dirty="0" smtClean="0"/>
            <a:t>SPTA</a:t>
          </a:r>
          <a:endParaRPr lang="es-SV" sz="1800" dirty="0"/>
        </a:p>
      </dgm:t>
    </dgm:pt>
    <dgm:pt modelId="{83A30B79-EF69-4EDB-BDDC-BF37C029B6BF}" type="parTrans" cxnId="{E0840F9C-CF51-48C6-8196-0900E94475C0}">
      <dgm:prSet/>
      <dgm:spPr/>
      <dgm:t>
        <a:bodyPr/>
        <a:lstStyle/>
        <a:p>
          <a:endParaRPr lang="es-SV" sz="2000"/>
        </a:p>
      </dgm:t>
    </dgm:pt>
    <dgm:pt modelId="{740C01B5-67E8-4842-839F-287A2C8C62A6}" type="sibTrans" cxnId="{E0840F9C-CF51-48C6-8196-0900E94475C0}">
      <dgm:prSet/>
      <dgm:spPr/>
      <dgm:t>
        <a:bodyPr/>
        <a:lstStyle/>
        <a:p>
          <a:endParaRPr lang="es-SV" sz="2000"/>
        </a:p>
      </dgm:t>
    </dgm:pt>
    <dgm:pt modelId="{B140FFBE-8D26-4D6A-9200-DC6456547642}" type="pres">
      <dgm:prSet presAssocID="{43B284CD-74D1-43B3-ADA1-A1538FFBC0EF}" presName="Name0" presStyleCnt="0">
        <dgm:presLayoutVars>
          <dgm:dir/>
          <dgm:animLvl val="lvl"/>
          <dgm:resizeHandles val="exact"/>
        </dgm:presLayoutVars>
      </dgm:prSet>
      <dgm:spPr/>
      <dgm:t>
        <a:bodyPr/>
        <a:lstStyle/>
        <a:p>
          <a:endParaRPr lang="es-SV"/>
        </a:p>
      </dgm:t>
    </dgm:pt>
    <dgm:pt modelId="{7BD018C6-CC63-44FC-A0C7-E19EFB3D1E65}" type="pres">
      <dgm:prSet presAssocID="{43B284CD-74D1-43B3-ADA1-A1538FFBC0EF}" presName="tSp" presStyleCnt="0"/>
      <dgm:spPr/>
    </dgm:pt>
    <dgm:pt modelId="{F0347F49-2343-4AD3-948D-C8C36B9C1CD4}" type="pres">
      <dgm:prSet presAssocID="{43B284CD-74D1-43B3-ADA1-A1538FFBC0EF}" presName="bSp" presStyleCnt="0"/>
      <dgm:spPr/>
    </dgm:pt>
    <dgm:pt modelId="{13F3A755-552B-4EB6-9569-7EA5511F0949}" type="pres">
      <dgm:prSet presAssocID="{43B284CD-74D1-43B3-ADA1-A1538FFBC0EF}" presName="process" presStyleCnt="0"/>
      <dgm:spPr/>
    </dgm:pt>
    <dgm:pt modelId="{9D6F907C-EDA1-4B20-8075-E8CBC9E711FC}" type="pres">
      <dgm:prSet presAssocID="{DC930302-27AB-42F9-9FB4-A57CFB1851FF}" presName="composite1" presStyleCnt="0"/>
      <dgm:spPr/>
    </dgm:pt>
    <dgm:pt modelId="{8ADBD65F-2790-4C75-99AD-9EAB8F004800}" type="pres">
      <dgm:prSet presAssocID="{DC930302-27AB-42F9-9FB4-A57CFB1851FF}" presName="dummyNode1" presStyleLbl="node1" presStyleIdx="0" presStyleCnt="3"/>
      <dgm:spPr/>
    </dgm:pt>
    <dgm:pt modelId="{A61C0CEB-D768-4591-887D-9E8917308483}" type="pres">
      <dgm:prSet presAssocID="{DC930302-27AB-42F9-9FB4-A57CFB1851FF}" presName="childNode1" presStyleLbl="bgAcc1" presStyleIdx="0" presStyleCnt="3" custScaleX="125616" custScaleY="142392">
        <dgm:presLayoutVars>
          <dgm:bulletEnabled val="1"/>
        </dgm:presLayoutVars>
      </dgm:prSet>
      <dgm:spPr/>
      <dgm:t>
        <a:bodyPr/>
        <a:lstStyle/>
        <a:p>
          <a:endParaRPr lang="es-SV"/>
        </a:p>
      </dgm:t>
    </dgm:pt>
    <dgm:pt modelId="{2A9D2384-B8FD-4AA1-99F4-3FD7CF6B8F22}" type="pres">
      <dgm:prSet presAssocID="{DC930302-27AB-42F9-9FB4-A57CFB1851FF}" presName="childNode1tx" presStyleLbl="bgAcc1" presStyleIdx="0" presStyleCnt="3">
        <dgm:presLayoutVars>
          <dgm:bulletEnabled val="1"/>
        </dgm:presLayoutVars>
      </dgm:prSet>
      <dgm:spPr/>
      <dgm:t>
        <a:bodyPr/>
        <a:lstStyle/>
        <a:p>
          <a:endParaRPr lang="es-SV"/>
        </a:p>
      </dgm:t>
    </dgm:pt>
    <dgm:pt modelId="{C7914DF3-F1D8-4B62-BA80-3A201A892A9D}" type="pres">
      <dgm:prSet presAssocID="{DC930302-27AB-42F9-9FB4-A57CFB1851FF}" presName="parentNode1" presStyleLbl="node1" presStyleIdx="0" presStyleCnt="3" custLinFactNeighborX="14160" custLinFactNeighborY="57489">
        <dgm:presLayoutVars>
          <dgm:chMax val="1"/>
          <dgm:bulletEnabled val="1"/>
        </dgm:presLayoutVars>
      </dgm:prSet>
      <dgm:spPr/>
      <dgm:t>
        <a:bodyPr/>
        <a:lstStyle/>
        <a:p>
          <a:endParaRPr lang="es-SV"/>
        </a:p>
      </dgm:t>
    </dgm:pt>
    <dgm:pt modelId="{2053A6D2-D187-4416-9723-3D8244CE90ED}" type="pres">
      <dgm:prSet presAssocID="{DC930302-27AB-42F9-9FB4-A57CFB1851FF}" presName="connSite1" presStyleCnt="0"/>
      <dgm:spPr/>
    </dgm:pt>
    <dgm:pt modelId="{4621A172-CD60-490B-8976-B70DC27711CF}" type="pres">
      <dgm:prSet presAssocID="{E01CCB62-26F6-44CF-A4EF-C7DA748C1393}" presName="Name9" presStyleLbl="sibTrans2D1" presStyleIdx="0" presStyleCnt="2" custLinFactNeighborY="5322"/>
      <dgm:spPr/>
      <dgm:t>
        <a:bodyPr/>
        <a:lstStyle/>
        <a:p>
          <a:endParaRPr lang="es-SV"/>
        </a:p>
      </dgm:t>
    </dgm:pt>
    <dgm:pt modelId="{47EA2E83-9D9B-46B7-A425-AED2DE507981}" type="pres">
      <dgm:prSet presAssocID="{05623263-B6E1-497F-8F75-C685E4D0366A}" presName="composite2" presStyleCnt="0"/>
      <dgm:spPr/>
    </dgm:pt>
    <dgm:pt modelId="{565A409F-3C41-4645-A7AD-4D8200E877AB}" type="pres">
      <dgm:prSet presAssocID="{05623263-B6E1-497F-8F75-C685E4D0366A}" presName="dummyNode2" presStyleLbl="node1" presStyleIdx="0" presStyleCnt="3"/>
      <dgm:spPr/>
    </dgm:pt>
    <dgm:pt modelId="{ED231E8A-181E-450C-A1A9-F520F0FC544F}" type="pres">
      <dgm:prSet presAssocID="{05623263-B6E1-497F-8F75-C685E4D0366A}" presName="childNode2" presStyleLbl="bgAcc1" presStyleIdx="1" presStyleCnt="3" custScaleX="125616" custScaleY="142392">
        <dgm:presLayoutVars>
          <dgm:bulletEnabled val="1"/>
        </dgm:presLayoutVars>
      </dgm:prSet>
      <dgm:spPr/>
      <dgm:t>
        <a:bodyPr/>
        <a:lstStyle/>
        <a:p>
          <a:endParaRPr lang="es-SV"/>
        </a:p>
      </dgm:t>
    </dgm:pt>
    <dgm:pt modelId="{8C07F46C-9C9C-4D51-9B53-8869E08DC253}" type="pres">
      <dgm:prSet presAssocID="{05623263-B6E1-497F-8F75-C685E4D0366A}" presName="childNode2tx" presStyleLbl="bgAcc1" presStyleIdx="1" presStyleCnt="3">
        <dgm:presLayoutVars>
          <dgm:bulletEnabled val="1"/>
        </dgm:presLayoutVars>
      </dgm:prSet>
      <dgm:spPr/>
      <dgm:t>
        <a:bodyPr/>
        <a:lstStyle/>
        <a:p>
          <a:endParaRPr lang="es-SV"/>
        </a:p>
      </dgm:t>
    </dgm:pt>
    <dgm:pt modelId="{1739E37C-30DE-4460-AD31-365C839D1901}" type="pres">
      <dgm:prSet presAssocID="{05623263-B6E1-497F-8F75-C685E4D0366A}" presName="parentNode2" presStyleLbl="node1" presStyleIdx="1" presStyleCnt="3" custLinFactNeighborX="8557" custLinFactNeighborY="-57489">
        <dgm:presLayoutVars>
          <dgm:chMax val="0"/>
          <dgm:bulletEnabled val="1"/>
        </dgm:presLayoutVars>
      </dgm:prSet>
      <dgm:spPr/>
      <dgm:t>
        <a:bodyPr/>
        <a:lstStyle/>
        <a:p>
          <a:endParaRPr lang="es-SV"/>
        </a:p>
      </dgm:t>
    </dgm:pt>
    <dgm:pt modelId="{71B397D6-4C6C-4788-AD2A-FA48DF33F01B}" type="pres">
      <dgm:prSet presAssocID="{05623263-B6E1-497F-8F75-C685E4D0366A}" presName="connSite2" presStyleCnt="0"/>
      <dgm:spPr/>
    </dgm:pt>
    <dgm:pt modelId="{44E809BD-2A15-47ED-BD1F-3C82E9EFA2E7}" type="pres">
      <dgm:prSet presAssocID="{9A3F0E69-62F1-488D-A769-ACA06D52BD7E}" presName="Name18" presStyleLbl="sibTrans2D1" presStyleIdx="1" presStyleCnt="2" custLinFactNeighborY="-3765"/>
      <dgm:spPr/>
      <dgm:t>
        <a:bodyPr/>
        <a:lstStyle/>
        <a:p>
          <a:endParaRPr lang="es-SV"/>
        </a:p>
      </dgm:t>
    </dgm:pt>
    <dgm:pt modelId="{6AAB463F-4844-4817-A45B-5F6DB19CA7C3}" type="pres">
      <dgm:prSet presAssocID="{5EE1E807-C70E-45B7-998A-06C7930DB764}" presName="composite1" presStyleCnt="0"/>
      <dgm:spPr/>
    </dgm:pt>
    <dgm:pt modelId="{0A5A1D96-85F4-45CA-BC52-B69BB2407494}" type="pres">
      <dgm:prSet presAssocID="{5EE1E807-C70E-45B7-998A-06C7930DB764}" presName="dummyNode1" presStyleLbl="node1" presStyleIdx="1" presStyleCnt="3"/>
      <dgm:spPr/>
    </dgm:pt>
    <dgm:pt modelId="{B886CBCB-C042-42BF-8EBB-1B0B63F256AC}" type="pres">
      <dgm:prSet presAssocID="{5EE1E807-C70E-45B7-998A-06C7930DB764}" presName="childNode1" presStyleLbl="bgAcc1" presStyleIdx="2" presStyleCnt="3" custScaleX="125616" custScaleY="142392">
        <dgm:presLayoutVars>
          <dgm:bulletEnabled val="1"/>
        </dgm:presLayoutVars>
      </dgm:prSet>
      <dgm:spPr/>
      <dgm:t>
        <a:bodyPr/>
        <a:lstStyle/>
        <a:p>
          <a:endParaRPr lang="es-SV"/>
        </a:p>
      </dgm:t>
    </dgm:pt>
    <dgm:pt modelId="{195FB412-78BB-4103-871E-D36EF79E994C}" type="pres">
      <dgm:prSet presAssocID="{5EE1E807-C70E-45B7-998A-06C7930DB764}" presName="childNode1tx" presStyleLbl="bgAcc1" presStyleIdx="2" presStyleCnt="3">
        <dgm:presLayoutVars>
          <dgm:bulletEnabled val="1"/>
        </dgm:presLayoutVars>
      </dgm:prSet>
      <dgm:spPr/>
      <dgm:t>
        <a:bodyPr/>
        <a:lstStyle/>
        <a:p>
          <a:endParaRPr lang="es-SV"/>
        </a:p>
      </dgm:t>
    </dgm:pt>
    <dgm:pt modelId="{DCBA2BE9-9DB4-4C42-9B1E-787DC023785B}" type="pres">
      <dgm:prSet presAssocID="{5EE1E807-C70E-45B7-998A-06C7930DB764}" presName="parentNode1" presStyleLbl="node1" presStyleIdx="2" presStyleCnt="3" custLinFactNeighborX="15331" custLinFactNeighborY="36738">
        <dgm:presLayoutVars>
          <dgm:chMax val="1"/>
          <dgm:bulletEnabled val="1"/>
        </dgm:presLayoutVars>
      </dgm:prSet>
      <dgm:spPr/>
      <dgm:t>
        <a:bodyPr/>
        <a:lstStyle/>
        <a:p>
          <a:endParaRPr lang="es-SV"/>
        </a:p>
      </dgm:t>
    </dgm:pt>
    <dgm:pt modelId="{B49466DE-7EB2-4541-9F24-68C4809A7855}" type="pres">
      <dgm:prSet presAssocID="{5EE1E807-C70E-45B7-998A-06C7930DB764}" presName="connSite1" presStyleCnt="0"/>
      <dgm:spPr/>
    </dgm:pt>
  </dgm:ptLst>
  <dgm:cxnLst>
    <dgm:cxn modelId="{AED1BB33-DBD2-4C59-9B26-A9E4A1DB75C0}" type="presOf" srcId="{FC8CEB31-1B8D-4DEF-AEAD-9529AB799EE5}" destId="{A61C0CEB-D768-4591-887D-9E8917308483}" srcOrd="0" destOrd="1" presId="urn:microsoft.com/office/officeart/2005/8/layout/hProcess4"/>
    <dgm:cxn modelId="{68DBA508-F618-4226-BFF9-281B4DD156E6}" type="presOf" srcId="{6D267992-3A8F-44FE-89F1-7D63BBDD5B84}" destId="{A61C0CEB-D768-4591-887D-9E8917308483}" srcOrd="0" destOrd="2" presId="urn:microsoft.com/office/officeart/2005/8/layout/hProcess4"/>
    <dgm:cxn modelId="{2FB1B6F4-4055-41CE-8570-7CC8F7E99B90}" type="presOf" srcId="{DC930302-27AB-42F9-9FB4-A57CFB1851FF}" destId="{C7914DF3-F1D8-4B62-BA80-3A201A892A9D}" srcOrd="0" destOrd="0" presId="urn:microsoft.com/office/officeart/2005/8/layout/hProcess4"/>
    <dgm:cxn modelId="{5F2B59EA-B09F-4376-A6DB-FD9AE6BB4ECB}" srcId="{05623263-B6E1-497F-8F75-C685E4D0366A}" destId="{382CE1D4-8F3D-4F1F-AD5E-8125FEE98166}" srcOrd="1" destOrd="0" parTransId="{E9D5707A-7747-43ED-8C83-2EE7E98137B6}" sibTransId="{A13EADF2-EDBD-4CC8-9649-4D55788511E3}"/>
    <dgm:cxn modelId="{8D1CDFD5-E8AF-4FD8-8E48-35682252DEF3}" srcId="{DC930302-27AB-42F9-9FB4-A57CFB1851FF}" destId="{040538E5-3CEC-4878-B468-61E7EA1965D4}" srcOrd="0" destOrd="0" parTransId="{CE68DF9C-9C51-4D8B-B4E5-D0B9ED9EC555}" sibTransId="{48A42F99-0EDA-40F5-9C21-DAE5BC4C2678}"/>
    <dgm:cxn modelId="{4FD4C15D-4401-4450-8196-D6FF5E08C80A}" type="presOf" srcId="{6FB3B4C2-E6D9-4AAD-B7BF-FDF4C6772EDA}" destId="{195FB412-78BB-4103-871E-D36EF79E994C}" srcOrd="1" destOrd="0" presId="urn:microsoft.com/office/officeart/2005/8/layout/hProcess4"/>
    <dgm:cxn modelId="{6FF9D2DD-E750-431C-B7F0-D14C9966526B}" type="presOf" srcId="{6FB3B4C2-E6D9-4AAD-B7BF-FDF4C6772EDA}" destId="{B886CBCB-C042-42BF-8EBB-1B0B63F256AC}" srcOrd="0" destOrd="0" presId="urn:microsoft.com/office/officeart/2005/8/layout/hProcess4"/>
    <dgm:cxn modelId="{B33DF0B7-D81F-407F-AECC-B67A2C21C096}" type="presOf" srcId="{040538E5-3CEC-4878-B468-61E7EA1965D4}" destId="{2A9D2384-B8FD-4AA1-99F4-3FD7CF6B8F22}" srcOrd="1" destOrd="0" presId="urn:microsoft.com/office/officeart/2005/8/layout/hProcess4"/>
    <dgm:cxn modelId="{D61305D6-43CD-4DEF-9141-A0BA5BAFF8F7}" type="presOf" srcId="{DCD73D1E-3DFF-402D-A96A-0B26C65D23DD}" destId="{ED231E8A-181E-450C-A1A9-F520F0FC544F}" srcOrd="0" destOrd="0" presId="urn:microsoft.com/office/officeart/2005/8/layout/hProcess4"/>
    <dgm:cxn modelId="{CD0A9179-C714-497C-A715-E6D18CB37278}" srcId="{DC930302-27AB-42F9-9FB4-A57CFB1851FF}" destId="{6C271CA2-642C-4C46-A7B3-073D43F045FC}" srcOrd="4" destOrd="0" parTransId="{A4A03117-2C7C-4316-BBC3-0963D047EC36}" sibTransId="{1ED6D7FD-143A-45D1-A0AE-5E8B7D19709D}"/>
    <dgm:cxn modelId="{BA7F10BA-6F3A-4BC7-BB40-5EB18487131E}" type="presOf" srcId="{9C1C557B-1C17-475A-AC3A-A2068CDFE576}" destId="{B886CBCB-C042-42BF-8EBB-1B0B63F256AC}" srcOrd="0" destOrd="2" presId="urn:microsoft.com/office/officeart/2005/8/layout/hProcess4"/>
    <dgm:cxn modelId="{790059A6-A05A-45DE-8B47-99F89F85E8F7}" type="presOf" srcId="{35A112FD-AC02-4D49-8E7C-D253C47C9FB3}" destId="{A61C0CEB-D768-4591-887D-9E8917308483}" srcOrd="0" destOrd="3" presId="urn:microsoft.com/office/officeart/2005/8/layout/hProcess4"/>
    <dgm:cxn modelId="{187DCDEA-5872-4CB1-BDCC-B8DC853B0FEA}" type="presOf" srcId="{FC8CEB31-1B8D-4DEF-AEAD-9529AB799EE5}" destId="{2A9D2384-B8FD-4AA1-99F4-3FD7CF6B8F22}" srcOrd="1" destOrd="1" presId="urn:microsoft.com/office/officeart/2005/8/layout/hProcess4"/>
    <dgm:cxn modelId="{230ED105-905F-46BB-96B8-524F50532FE0}" type="presOf" srcId="{5EE1E807-C70E-45B7-998A-06C7930DB764}" destId="{DCBA2BE9-9DB4-4C42-9B1E-787DC023785B}" srcOrd="0" destOrd="0" presId="urn:microsoft.com/office/officeart/2005/8/layout/hProcess4"/>
    <dgm:cxn modelId="{4F9065F2-2FF8-426C-87A1-5AD42A70ED63}" srcId="{5EE1E807-C70E-45B7-998A-06C7930DB764}" destId="{0DDAF621-7422-41E4-8DE2-6D56D566724D}" srcOrd="1" destOrd="0" parTransId="{4784CD50-46C2-463C-B7C7-84C4ECF11B4D}" sibTransId="{85A82D83-E22D-4C7B-B5B5-40E1684AF6C0}"/>
    <dgm:cxn modelId="{39C775F7-142C-4646-BC9D-E9F2290260F3}" type="presOf" srcId="{9A3F0E69-62F1-488D-A769-ACA06D52BD7E}" destId="{44E809BD-2A15-47ED-BD1F-3C82E9EFA2E7}" srcOrd="0" destOrd="0" presId="urn:microsoft.com/office/officeart/2005/8/layout/hProcess4"/>
    <dgm:cxn modelId="{4A711C06-F8E1-43D3-A434-E606925DE9C1}" srcId="{DC930302-27AB-42F9-9FB4-A57CFB1851FF}" destId="{6D267992-3A8F-44FE-89F1-7D63BBDD5B84}" srcOrd="2" destOrd="0" parTransId="{A76E00D0-872F-413E-B672-6728CD61CC89}" sibTransId="{BA7AB00C-BEAA-4B76-862F-89EB9EE5F31C}"/>
    <dgm:cxn modelId="{36DA73E4-FAC1-423A-80C0-E0C8C525E375}" type="presOf" srcId="{0DDAF621-7422-41E4-8DE2-6D56D566724D}" destId="{195FB412-78BB-4103-871E-D36EF79E994C}" srcOrd="1" destOrd="1" presId="urn:microsoft.com/office/officeart/2005/8/layout/hProcess4"/>
    <dgm:cxn modelId="{37D3422A-CA61-473A-B055-757F11FA4BEC}" srcId="{43B284CD-74D1-43B3-ADA1-A1538FFBC0EF}" destId="{5EE1E807-C70E-45B7-998A-06C7930DB764}" srcOrd="2" destOrd="0" parTransId="{1F5C87BE-119D-442B-AA14-BF407B0206F8}" sibTransId="{701C862B-F359-4F45-BAC0-ADC1DC372FD2}"/>
    <dgm:cxn modelId="{44BF573A-E83A-4543-8BD0-386CDEBD4FBB}" type="presOf" srcId="{6C271CA2-642C-4C46-A7B3-073D43F045FC}" destId="{A61C0CEB-D768-4591-887D-9E8917308483}" srcOrd="0" destOrd="4" presId="urn:microsoft.com/office/officeart/2005/8/layout/hProcess4"/>
    <dgm:cxn modelId="{132E654A-3FC9-4139-8A68-F7999040B49D}" srcId="{43B284CD-74D1-43B3-ADA1-A1538FFBC0EF}" destId="{DC930302-27AB-42F9-9FB4-A57CFB1851FF}" srcOrd="0" destOrd="0" parTransId="{6A63D5B2-5C18-442B-9460-14E696C09737}" sibTransId="{E01CCB62-26F6-44CF-A4EF-C7DA748C1393}"/>
    <dgm:cxn modelId="{B96BCCFF-42CB-432E-A2F0-2037720FED4A}" type="presOf" srcId="{040538E5-3CEC-4878-B468-61E7EA1965D4}" destId="{A61C0CEB-D768-4591-887D-9E8917308483}" srcOrd="0" destOrd="0" presId="urn:microsoft.com/office/officeart/2005/8/layout/hProcess4"/>
    <dgm:cxn modelId="{81ABFC32-A548-4AEB-9470-3ABC4E03652B}" type="presOf" srcId="{0DDAF621-7422-41E4-8DE2-6D56D566724D}" destId="{B886CBCB-C042-42BF-8EBB-1B0B63F256AC}" srcOrd="0" destOrd="1" presId="urn:microsoft.com/office/officeart/2005/8/layout/hProcess4"/>
    <dgm:cxn modelId="{4BBF04F9-1011-4E21-B894-206475361446}" type="presOf" srcId="{9C1C557B-1C17-475A-AC3A-A2068CDFE576}" destId="{195FB412-78BB-4103-871E-D36EF79E994C}" srcOrd="1" destOrd="2" presId="urn:microsoft.com/office/officeart/2005/8/layout/hProcess4"/>
    <dgm:cxn modelId="{E0840F9C-CF51-48C6-8196-0900E94475C0}" srcId="{5EE1E807-C70E-45B7-998A-06C7930DB764}" destId="{9C1C557B-1C17-475A-AC3A-A2068CDFE576}" srcOrd="2" destOrd="0" parTransId="{83A30B79-EF69-4EDB-BDDC-BF37C029B6BF}" sibTransId="{740C01B5-67E8-4842-839F-287A2C8C62A6}"/>
    <dgm:cxn modelId="{76DB2D03-A097-45D6-A6C2-8BF1E0FC0105}" type="presOf" srcId="{05623263-B6E1-497F-8F75-C685E4D0366A}" destId="{1739E37C-30DE-4460-AD31-365C839D1901}" srcOrd="0" destOrd="0" presId="urn:microsoft.com/office/officeart/2005/8/layout/hProcess4"/>
    <dgm:cxn modelId="{27880BEE-ED71-4DAB-A93A-7E5758302FFD}" srcId="{DC930302-27AB-42F9-9FB4-A57CFB1851FF}" destId="{35A112FD-AC02-4D49-8E7C-D253C47C9FB3}" srcOrd="3" destOrd="0" parTransId="{2956917D-8FD9-4709-85E4-3402D10A82BD}" sibTransId="{A4DBDE47-AB41-42E1-AB77-18016ABD15B3}"/>
    <dgm:cxn modelId="{5755E7CE-5B64-4E56-82F7-DE138C098A88}" type="presOf" srcId="{382CE1D4-8F3D-4F1F-AD5E-8125FEE98166}" destId="{8C07F46C-9C9C-4D51-9B53-8869E08DC253}" srcOrd="1" destOrd="1" presId="urn:microsoft.com/office/officeart/2005/8/layout/hProcess4"/>
    <dgm:cxn modelId="{D157C223-4578-49B3-9B19-6EA1F7AAFCD2}" srcId="{DC930302-27AB-42F9-9FB4-A57CFB1851FF}" destId="{FC8CEB31-1B8D-4DEF-AEAD-9529AB799EE5}" srcOrd="1" destOrd="0" parTransId="{310748EB-F874-4D1F-839A-04289621C392}" sibTransId="{10BA4316-2DC5-4431-91D5-7E38BFD4CFB9}"/>
    <dgm:cxn modelId="{D28461E4-E87C-4109-9C7B-85DF931C2239}" srcId="{43B284CD-74D1-43B3-ADA1-A1538FFBC0EF}" destId="{05623263-B6E1-497F-8F75-C685E4D0366A}" srcOrd="1" destOrd="0" parTransId="{81288A55-E581-4E7A-A986-14B2615ABC2F}" sibTransId="{9A3F0E69-62F1-488D-A769-ACA06D52BD7E}"/>
    <dgm:cxn modelId="{7D4A5780-316C-4E37-BAF4-F6ACE1A72659}" srcId="{05623263-B6E1-497F-8F75-C685E4D0366A}" destId="{DCD73D1E-3DFF-402D-A96A-0B26C65D23DD}" srcOrd="0" destOrd="0" parTransId="{236F66D3-9ACA-4CD4-89D8-D51A22654CD7}" sibTransId="{FBCE66A5-A9EE-4815-B4E2-DF4D8DB5AAA3}"/>
    <dgm:cxn modelId="{9B5D99BA-2E1D-4382-AB24-D9DABB960577}" type="presOf" srcId="{6D267992-3A8F-44FE-89F1-7D63BBDD5B84}" destId="{2A9D2384-B8FD-4AA1-99F4-3FD7CF6B8F22}" srcOrd="1" destOrd="2" presId="urn:microsoft.com/office/officeart/2005/8/layout/hProcess4"/>
    <dgm:cxn modelId="{E4C3FC23-2D2E-4B2A-A6E0-AC29B9732A90}" type="presOf" srcId="{35A112FD-AC02-4D49-8E7C-D253C47C9FB3}" destId="{2A9D2384-B8FD-4AA1-99F4-3FD7CF6B8F22}" srcOrd="1" destOrd="3" presId="urn:microsoft.com/office/officeart/2005/8/layout/hProcess4"/>
    <dgm:cxn modelId="{D8C24EDD-8EED-4A19-925E-8B6BED6E89CB}" srcId="{5EE1E807-C70E-45B7-998A-06C7930DB764}" destId="{6FB3B4C2-E6D9-4AAD-B7BF-FDF4C6772EDA}" srcOrd="0" destOrd="0" parTransId="{F348ADCC-62F8-4436-AEFE-A824090A79AE}" sibTransId="{929FC44C-51F9-4CEC-B2C2-8F32D2DC92A0}"/>
    <dgm:cxn modelId="{0715B3A2-1D06-4F0F-B358-81A1175F4864}" type="presOf" srcId="{43B284CD-74D1-43B3-ADA1-A1538FFBC0EF}" destId="{B140FFBE-8D26-4D6A-9200-DC6456547642}" srcOrd="0" destOrd="0" presId="urn:microsoft.com/office/officeart/2005/8/layout/hProcess4"/>
    <dgm:cxn modelId="{010687A8-42EC-47CC-93BD-BB8CAE9DCDE9}" type="presOf" srcId="{DCD73D1E-3DFF-402D-A96A-0B26C65D23DD}" destId="{8C07F46C-9C9C-4D51-9B53-8869E08DC253}" srcOrd="1" destOrd="0" presId="urn:microsoft.com/office/officeart/2005/8/layout/hProcess4"/>
    <dgm:cxn modelId="{AAECC139-13A3-48CA-AC4E-A4FD6492BA05}" type="presOf" srcId="{E01CCB62-26F6-44CF-A4EF-C7DA748C1393}" destId="{4621A172-CD60-490B-8976-B70DC27711CF}" srcOrd="0" destOrd="0" presId="urn:microsoft.com/office/officeart/2005/8/layout/hProcess4"/>
    <dgm:cxn modelId="{2C6E2AC7-AF85-4CA8-97AB-5E2E7F1423F9}" type="presOf" srcId="{382CE1D4-8F3D-4F1F-AD5E-8125FEE98166}" destId="{ED231E8A-181E-450C-A1A9-F520F0FC544F}" srcOrd="0" destOrd="1" presId="urn:microsoft.com/office/officeart/2005/8/layout/hProcess4"/>
    <dgm:cxn modelId="{B19F7DC1-B028-43F5-9EE8-5A7D843C0CFF}" type="presOf" srcId="{6C271CA2-642C-4C46-A7B3-073D43F045FC}" destId="{2A9D2384-B8FD-4AA1-99F4-3FD7CF6B8F22}" srcOrd="1" destOrd="4" presId="urn:microsoft.com/office/officeart/2005/8/layout/hProcess4"/>
    <dgm:cxn modelId="{8030F485-3973-4CBE-A16C-5E1901FFC63B}" type="presParOf" srcId="{B140FFBE-8D26-4D6A-9200-DC6456547642}" destId="{7BD018C6-CC63-44FC-A0C7-E19EFB3D1E65}" srcOrd="0" destOrd="0" presId="urn:microsoft.com/office/officeart/2005/8/layout/hProcess4"/>
    <dgm:cxn modelId="{61FD36DF-4E8E-41BF-8EC8-9525E34FD64E}" type="presParOf" srcId="{B140FFBE-8D26-4D6A-9200-DC6456547642}" destId="{F0347F49-2343-4AD3-948D-C8C36B9C1CD4}" srcOrd="1" destOrd="0" presId="urn:microsoft.com/office/officeart/2005/8/layout/hProcess4"/>
    <dgm:cxn modelId="{15AE915D-A1F7-469A-AC83-0C58465BB3C1}" type="presParOf" srcId="{B140FFBE-8D26-4D6A-9200-DC6456547642}" destId="{13F3A755-552B-4EB6-9569-7EA5511F0949}" srcOrd="2" destOrd="0" presId="urn:microsoft.com/office/officeart/2005/8/layout/hProcess4"/>
    <dgm:cxn modelId="{548045CD-64D7-4462-A1E6-7AE4C0F9CD23}" type="presParOf" srcId="{13F3A755-552B-4EB6-9569-7EA5511F0949}" destId="{9D6F907C-EDA1-4B20-8075-E8CBC9E711FC}" srcOrd="0" destOrd="0" presId="urn:microsoft.com/office/officeart/2005/8/layout/hProcess4"/>
    <dgm:cxn modelId="{1FEF09EC-B443-4769-8DF9-A39620AA125F}" type="presParOf" srcId="{9D6F907C-EDA1-4B20-8075-E8CBC9E711FC}" destId="{8ADBD65F-2790-4C75-99AD-9EAB8F004800}" srcOrd="0" destOrd="0" presId="urn:microsoft.com/office/officeart/2005/8/layout/hProcess4"/>
    <dgm:cxn modelId="{CE56B65F-ED20-4E0A-849D-FB2D58302052}" type="presParOf" srcId="{9D6F907C-EDA1-4B20-8075-E8CBC9E711FC}" destId="{A61C0CEB-D768-4591-887D-9E8917308483}" srcOrd="1" destOrd="0" presId="urn:microsoft.com/office/officeart/2005/8/layout/hProcess4"/>
    <dgm:cxn modelId="{74998405-9976-483C-8A6A-7FCFAB195C7C}" type="presParOf" srcId="{9D6F907C-EDA1-4B20-8075-E8CBC9E711FC}" destId="{2A9D2384-B8FD-4AA1-99F4-3FD7CF6B8F22}" srcOrd="2" destOrd="0" presId="urn:microsoft.com/office/officeart/2005/8/layout/hProcess4"/>
    <dgm:cxn modelId="{3FB37E0E-DF94-4A8E-BF1F-B1AE76C1FD07}" type="presParOf" srcId="{9D6F907C-EDA1-4B20-8075-E8CBC9E711FC}" destId="{C7914DF3-F1D8-4B62-BA80-3A201A892A9D}" srcOrd="3" destOrd="0" presId="urn:microsoft.com/office/officeart/2005/8/layout/hProcess4"/>
    <dgm:cxn modelId="{0290148C-181E-4940-9891-4D2C71037498}" type="presParOf" srcId="{9D6F907C-EDA1-4B20-8075-E8CBC9E711FC}" destId="{2053A6D2-D187-4416-9723-3D8244CE90ED}" srcOrd="4" destOrd="0" presId="urn:microsoft.com/office/officeart/2005/8/layout/hProcess4"/>
    <dgm:cxn modelId="{3B720A08-43A9-4D7F-8922-0222E249C244}" type="presParOf" srcId="{13F3A755-552B-4EB6-9569-7EA5511F0949}" destId="{4621A172-CD60-490B-8976-B70DC27711CF}" srcOrd="1" destOrd="0" presId="urn:microsoft.com/office/officeart/2005/8/layout/hProcess4"/>
    <dgm:cxn modelId="{B0F35B91-F3F6-4076-A2ED-E5D0D986DEB3}" type="presParOf" srcId="{13F3A755-552B-4EB6-9569-7EA5511F0949}" destId="{47EA2E83-9D9B-46B7-A425-AED2DE507981}" srcOrd="2" destOrd="0" presId="urn:microsoft.com/office/officeart/2005/8/layout/hProcess4"/>
    <dgm:cxn modelId="{1A27F5D0-B7AD-413F-9891-488943650930}" type="presParOf" srcId="{47EA2E83-9D9B-46B7-A425-AED2DE507981}" destId="{565A409F-3C41-4645-A7AD-4D8200E877AB}" srcOrd="0" destOrd="0" presId="urn:microsoft.com/office/officeart/2005/8/layout/hProcess4"/>
    <dgm:cxn modelId="{50F08E02-F0E8-4CF3-81AC-3F5E8B917FCE}" type="presParOf" srcId="{47EA2E83-9D9B-46B7-A425-AED2DE507981}" destId="{ED231E8A-181E-450C-A1A9-F520F0FC544F}" srcOrd="1" destOrd="0" presId="urn:microsoft.com/office/officeart/2005/8/layout/hProcess4"/>
    <dgm:cxn modelId="{3E600552-EED2-4B41-B851-7D23C9E078E9}" type="presParOf" srcId="{47EA2E83-9D9B-46B7-A425-AED2DE507981}" destId="{8C07F46C-9C9C-4D51-9B53-8869E08DC253}" srcOrd="2" destOrd="0" presId="urn:microsoft.com/office/officeart/2005/8/layout/hProcess4"/>
    <dgm:cxn modelId="{7772576C-B72D-4949-9C18-339EE7756A20}" type="presParOf" srcId="{47EA2E83-9D9B-46B7-A425-AED2DE507981}" destId="{1739E37C-30DE-4460-AD31-365C839D1901}" srcOrd="3" destOrd="0" presId="urn:microsoft.com/office/officeart/2005/8/layout/hProcess4"/>
    <dgm:cxn modelId="{F725854B-81CB-4BD1-B9B0-D166E9693601}" type="presParOf" srcId="{47EA2E83-9D9B-46B7-A425-AED2DE507981}" destId="{71B397D6-4C6C-4788-AD2A-FA48DF33F01B}" srcOrd="4" destOrd="0" presId="urn:microsoft.com/office/officeart/2005/8/layout/hProcess4"/>
    <dgm:cxn modelId="{ECB21CF3-7B80-4C08-A461-756B54056393}" type="presParOf" srcId="{13F3A755-552B-4EB6-9569-7EA5511F0949}" destId="{44E809BD-2A15-47ED-BD1F-3C82E9EFA2E7}" srcOrd="3" destOrd="0" presId="urn:microsoft.com/office/officeart/2005/8/layout/hProcess4"/>
    <dgm:cxn modelId="{6DC02327-7B56-4C28-BF25-55423106B5DD}" type="presParOf" srcId="{13F3A755-552B-4EB6-9569-7EA5511F0949}" destId="{6AAB463F-4844-4817-A45B-5F6DB19CA7C3}" srcOrd="4" destOrd="0" presId="urn:microsoft.com/office/officeart/2005/8/layout/hProcess4"/>
    <dgm:cxn modelId="{9EFFF6F3-B473-425E-93A2-68742E8DE8F6}" type="presParOf" srcId="{6AAB463F-4844-4817-A45B-5F6DB19CA7C3}" destId="{0A5A1D96-85F4-45CA-BC52-B69BB2407494}" srcOrd="0" destOrd="0" presId="urn:microsoft.com/office/officeart/2005/8/layout/hProcess4"/>
    <dgm:cxn modelId="{52944731-4E97-49B9-BFE0-D94035B88FF6}" type="presParOf" srcId="{6AAB463F-4844-4817-A45B-5F6DB19CA7C3}" destId="{B886CBCB-C042-42BF-8EBB-1B0B63F256AC}" srcOrd="1" destOrd="0" presId="urn:microsoft.com/office/officeart/2005/8/layout/hProcess4"/>
    <dgm:cxn modelId="{4A5F6C08-282D-44AC-821E-E99FBB6CB587}" type="presParOf" srcId="{6AAB463F-4844-4817-A45B-5F6DB19CA7C3}" destId="{195FB412-78BB-4103-871E-D36EF79E994C}" srcOrd="2" destOrd="0" presId="urn:microsoft.com/office/officeart/2005/8/layout/hProcess4"/>
    <dgm:cxn modelId="{A7A7CF75-039A-45C1-91E6-21B55A330F4B}" type="presParOf" srcId="{6AAB463F-4844-4817-A45B-5F6DB19CA7C3}" destId="{DCBA2BE9-9DB4-4C42-9B1E-787DC023785B}" srcOrd="3" destOrd="0" presId="urn:microsoft.com/office/officeart/2005/8/layout/hProcess4"/>
    <dgm:cxn modelId="{85243398-AB21-44D9-8FD2-6CAF8838BD92}" type="presParOf" srcId="{6AAB463F-4844-4817-A45B-5F6DB19CA7C3}" destId="{B49466DE-7EB2-4541-9F24-68C4809A7855}"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1C0CEB-D768-4591-887D-9E8917308483}">
      <dsp:nvSpPr>
        <dsp:cNvPr id="0" name=""/>
        <dsp:cNvSpPr/>
      </dsp:nvSpPr>
      <dsp:spPr>
        <a:xfrm>
          <a:off x="340" y="986176"/>
          <a:ext cx="2671239" cy="249745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71450" lvl="1" indent="-171450" algn="l" defTabSz="800100">
            <a:lnSpc>
              <a:spcPct val="90000"/>
            </a:lnSpc>
            <a:spcBef>
              <a:spcPct val="0"/>
            </a:spcBef>
            <a:spcAft>
              <a:spcPct val="15000"/>
            </a:spcAft>
            <a:buChar char="••"/>
          </a:pPr>
          <a:r>
            <a:rPr lang="es-SV" sz="1800" kern="1200" dirty="0" smtClean="0"/>
            <a:t>Integración de la CIRC</a:t>
          </a:r>
          <a:endParaRPr lang="es-SV" sz="1800" kern="1200" dirty="0"/>
        </a:p>
        <a:p>
          <a:pPr marL="171450" lvl="1" indent="-171450" algn="l" defTabSz="800100">
            <a:lnSpc>
              <a:spcPct val="90000"/>
            </a:lnSpc>
            <a:spcBef>
              <a:spcPct val="0"/>
            </a:spcBef>
            <a:spcAft>
              <a:spcPct val="15000"/>
            </a:spcAft>
            <a:buChar char="••"/>
          </a:pPr>
          <a:r>
            <a:rPr lang="es-SV" sz="1800" kern="1200" dirty="0" smtClean="0"/>
            <a:t>Planeación</a:t>
          </a:r>
          <a:endParaRPr lang="es-SV" sz="1800" kern="1200" dirty="0"/>
        </a:p>
        <a:p>
          <a:pPr marL="171450" lvl="1" indent="-171450" algn="l" defTabSz="800100">
            <a:lnSpc>
              <a:spcPct val="90000"/>
            </a:lnSpc>
            <a:spcBef>
              <a:spcPct val="0"/>
            </a:spcBef>
            <a:spcAft>
              <a:spcPct val="15000"/>
            </a:spcAft>
            <a:buChar char="••"/>
          </a:pPr>
          <a:r>
            <a:rPr lang="es-SV" sz="1800" kern="1200" dirty="0" smtClean="0"/>
            <a:t>Consulta previa</a:t>
          </a:r>
          <a:endParaRPr lang="es-SV" sz="1800" kern="1200" dirty="0"/>
        </a:p>
        <a:p>
          <a:pPr marL="171450" lvl="1" indent="-171450" algn="l" defTabSz="800100">
            <a:lnSpc>
              <a:spcPct val="90000"/>
            </a:lnSpc>
            <a:spcBef>
              <a:spcPct val="0"/>
            </a:spcBef>
            <a:spcAft>
              <a:spcPct val="15000"/>
            </a:spcAft>
            <a:buChar char="••"/>
          </a:pPr>
          <a:r>
            <a:rPr lang="es-SV" sz="1800" kern="1200" dirty="0" smtClean="0"/>
            <a:t>Elaboración de Informe de Rendición de Cuentas</a:t>
          </a:r>
          <a:endParaRPr lang="es-SV" sz="1800" kern="1200" dirty="0"/>
        </a:p>
        <a:p>
          <a:pPr marL="171450" lvl="1" indent="-171450" algn="l" defTabSz="800100">
            <a:lnSpc>
              <a:spcPct val="90000"/>
            </a:lnSpc>
            <a:spcBef>
              <a:spcPct val="0"/>
            </a:spcBef>
            <a:spcAft>
              <a:spcPct val="15000"/>
            </a:spcAft>
            <a:buChar char="••"/>
          </a:pPr>
          <a:r>
            <a:rPr lang="es-SV" sz="1800" kern="1200" dirty="0" smtClean="0"/>
            <a:t>Socialización interna</a:t>
          </a:r>
          <a:endParaRPr lang="es-SV" sz="1800" kern="1200" dirty="0"/>
        </a:p>
      </dsp:txBody>
      <dsp:txXfrm>
        <a:off x="57813" y="1043649"/>
        <a:ext cx="2556293" cy="1847338"/>
      </dsp:txXfrm>
    </dsp:sp>
    <dsp:sp modelId="{4621A172-CD60-490B-8976-B70DC27711CF}">
      <dsp:nvSpPr>
        <dsp:cNvPr id="0" name=""/>
        <dsp:cNvSpPr/>
      </dsp:nvSpPr>
      <dsp:spPr>
        <a:xfrm>
          <a:off x="1583171" y="2062526"/>
          <a:ext cx="2442025" cy="2442025"/>
        </a:xfrm>
        <a:prstGeom prst="leftCircularArrow">
          <a:avLst>
            <a:gd name="adj1" fmla="val 3004"/>
            <a:gd name="adj2" fmla="val 368327"/>
            <a:gd name="adj3" fmla="val 1389516"/>
            <a:gd name="adj4" fmla="val 8270167"/>
            <a:gd name="adj5" fmla="val 3504"/>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7914DF3-F1D8-4B62-BA80-3A201A892A9D}">
      <dsp:nvSpPr>
        <dsp:cNvPr id="0" name=""/>
        <dsp:cNvSpPr/>
      </dsp:nvSpPr>
      <dsp:spPr>
        <a:xfrm>
          <a:off x="1012919" y="3168160"/>
          <a:ext cx="1890233" cy="75168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s-SV" sz="2400" b="1" kern="1200" dirty="0" smtClean="0"/>
            <a:t>Preparación</a:t>
          </a:r>
          <a:endParaRPr lang="es-SV" sz="2400" b="1" kern="1200" dirty="0"/>
        </a:p>
      </dsp:txBody>
      <dsp:txXfrm>
        <a:off x="1034935" y="3190176"/>
        <a:ext cx="1846201" cy="707651"/>
      </dsp:txXfrm>
    </dsp:sp>
    <dsp:sp modelId="{ED231E8A-181E-450C-A1A9-F520F0FC544F}">
      <dsp:nvSpPr>
        <dsp:cNvPr id="0" name=""/>
        <dsp:cNvSpPr/>
      </dsp:nvSpPr>
      <dsp:spPr>
        <a:xfrm>
          <a:off x="3020864" y="980866"/>
          <a:ext cx="2671239" cy="249745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71450" lvl="1" indent="-171450" algn="l" defTabSz="800100">
            <a:lnSpc>
              <a:spcPct val="90000"/>
            </a:lnSpc>
            <a:spcBef>
              <a:spcPct val="0"/>
            </a:spcBef>
            <a:spcAft>
              <a:spcPct val="15000"/>
            </a:spcAft>
            <a:buChar char="••"/>
          </a:pPr>
          <a:r>
            <a:rPr lang="es-SV" sz="1800" kern="1200" dirty="0" smtClean="0"/>
            <a:t>AUDIENCIA(S)</a:t>
          </a:r>
          <a:endParaRPr lang="es-SV" sz="1800" kern="1200" dirty="0"/>
        </a:p>
        <a:p>
          <a:pPr marL="171450" lvl="1" indent="-171450" algn="l" defTabSz="800100">
            <a:lnSpc>
              <a:spcPct val="90000"/>
            </a:lnSpc>
            <a:spcBef>
              <a:spcPct val="0"/>
            </a:spcBef>
            <a:spcAft>
              <a:spcPct val="15000"/>
            </a:spcAft>
            <a:buChar char="••"/>
          </a:pPr>
          <a:r>
            <a:rPr lang="es-SV" sz="1800" kern="1200" dirty="0" smtClean="0"/>
            <a:t>Evaluación Ciudadana</a:t>
          </a:r>
          <a:endParaRPr lang="es-SV" sz="1800" kern="1200" dirty="0"/>
        </a:p>
      </dsp:txBody>
      <dsp:txXfrm>
        <a:off x="3078337" y="1573507"/>
        <a:ext cx="2556293" cy="1847338"/>
      </dsp:txXfrm>
    </dsp:sp>
    <dsp:sp modelId="{44E809BD-2A15-47ED-BD1F-3C82E9EFA2E7}">
      <dsp:nvSpPr>
        <dsp:cNvPr id="0" name=""/>
        <dsp:cNvSpPr/>
      </dsp:nvSpPr>
      <dsp:spPr>
        <a:xfrm>
          <a:off x="4476152" y="-112111"/>
          <a:ext cx="2827482" cy="2827482"/>
        </a:xfrm>
        <a:prstGeom prst="circularArrow">
          <a:avLst>
            <a:gd name="adj1" fmla="val 2594"/>
            <a:gd name="adj2" fmla="val 315084"/>
            <a:gd name="adj3" fmla="val 20153363"/>
            <a:gd name="adj4" fmla="val 13219469"/>
            <a:gd name="adj5" fmla="val 30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739E37C-30DE-4460-AD31-365C839D1901}">
      <dsp:nvSpPr>
        <dsp:cNvPr id="0" name=""/>
        <dsp:cNvSpPr/>
      </dsp:nvSpPr>
      <dsp:spPr>
        <a:xfrm>
          <a:off x="3927533" y="544651"/>
          <a:ext cx="1890233" cy="75168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s-SV" sz="2400" b="1" kern="1200" dirty="0" smtClean="0"/>
            <a:t>Realización</a:t>
          </a:r>
          <a:endParaRPr lang="es-SV" sz="2400" b="1" kern="1200" dirty="0"/>
        </a:p>
      </dsp:txBody>
      <dsp:txXfrm>
        <a:off x="3949549" y="566667"/>
        <a:ext cx="1846201" cy="707651"/>
      </dsp:txXfrm>
    </dsp:sp>
    <dsp:sp modelId="{B886CBCB-C042-42BF-8EBB-1B0B63F256AC}">
      <dsp:nvSpPr>
        <dsp:cNvPr id="0" name=""/>
        <dsp:cNvSpPr/>
      </dsp:nvSpPr>
      <dsp:spPr>
        <a:xfrm>
          <a:off x="6041388" y="986176"/>
          <a:ext cx="2671239" cy="249745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71450" lvl="1" indent="-171450" algn="l" defTabSz="800100">
            <a:lnSpc>
              <a:spcPct val="90000"/>
            </a:lnSpc>
            <a:spcBef>
              <a:spcPct val="0"/>
            </a:spcBef>
            <a:spcAft>
              <a:spcPct val="15000"/>
            </a:spcAft>
            <a:buChar char="••"/>
          </a:pPr>
          <a:r>
            <a:rPr lang="es-SV" sz="1800" kern="1200" dirty="0" smtClean="0"/>
            <a:t>Institucional</a:t>
          </a:r>
          <a:endParaRPr lang="es-SV" sz="1800" kern="1200" dirty="0"/>
        </a:p>
        <a:p>
          <a:pPr marL="171450" lvl="1" indent="-171450" algn="l" defTabSz="800100">
            <a:lnSpc>
              <a:spcPct val="90000"/>
            </a:lnSpc>
            <a:spcBef>
              <a:spcPct val="0"/>
            </a:spcBef>
            <a:spcAft>
              <a:spcPct val="15000"/>
            </a:spcAft>
            <a:buChar char="••"/>
          </a:pPr>
          <a:r>
            <a:rPr lang="es-SV" sz="1800" kern="1200" dirty="0" err="1" smtClean="0"/>
            <a:t>Intrainstitucional</a:t>
          </a:r>
          <a:endParaRPr lang="es-SV" sz="1800" kern="1200" dirty="0"/>
        </a:p>
        <a:p>
          <a:pPr marL="171450" lvl="1" indent="-171450" algn="l" defTabSz="800100">
            <a:lnSpc>
              <a:spcPct val="90000"/>
            </a:lnSpc>
            <a:spcBef>
              <a:spcPct val="0"/>
            </a:spcBef>
            <a:spcAft>
              <a:spcPct val="15000"/>
            </a:spcAft>
            <a:buChar char="••"/>
          </a:pPr>
          <a:r>
            <a:rPr lang="es-SV" sz="1800" kern="1200" dirty="0" smtClean="0"/>
            <a:t>SPTA</a:t>
          </a:r>
          <a:endParaRPr lang="es-SV" sz="1800" kern="1200" dirty="0"/>
        </a:p>
      </dsp:txBody>
      <dsp:txXfrm>
        <a:off x="6098861" y="1043649"/>
        <a:ext cx="2556293" cy="1847338"/>
      </dsp:txXfrm>
    </dsp:sp>
    <dsp:sp modelId="{DCBA2BE9-9DB4-4C42-9B1E-787DC023785B}">
      <dsp:nvSpPr>
        <dsp:cNvPr id="0" name=""/>
        <dsp:cNvSpPr/>
      </dsp:nvSpPr>
      <dsp:spPr>
        <a:xfrm>
          <a:off x="6822734" y="3012179"/>
          <a:ext cx="1890233" cy="75168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s-SV" sz="2400" b="1" kern="1200" dirty="0" smtClean="0"/>
            <a:t>Evaluación</a:t>
          </a:r>
          <a:endParaRPr lang="es-SV" sz="2400" b="1" kern="1200" dirty="0"/>
        </a:p>
      </dsp:txBody>
      <dsp:txXfrm>
        <a:off x="6844750" y="3034195"/>
        <a:ext cx="1846201" cy="707651"/>
      </dsp:txXfrm>
    </dsp:sp>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0C0E7F8F-2A70-46CE-84CD-876E054E4F56}" type="datetimeFigureOut">
              <a:rPr lang="es-SV" smtClean="0"/>
              <a:t>19/06/2017</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11E119F6-EF67-4569-A725-045E4B89E721}" type="slidenum">
              <a:rPr lang="es-SV" smtClean="0"/>
              <a:t>‹Nº›</a:t>
            </a:fld>
            <a:endParaRPr lang="es-SV"/>
          </a:p>
        </p:txBody>
      </p:sp>
      <p:pic>
        <p:nvPicPr>
          <p:cNvPr id="17"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8100" y="33338"/>
            <a:ext cx="9067800" cy="679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C0E7F8F-2A70-46CE-84CD-876E054E4F56}" type="datetimeFigureOut">
              <a:rPr lang="es-SV" smtClean="0"/>
              <a:t>19/06/2017</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11E119F6-EF67-4569-A725-045E4B89E721}" type="slidenum">
              <a:rPr lang="es-SV" smtClean="0"/>
              <a:t>‹Nº›</a:t>
            </a:fld>
            <a:endParaRPr lang="es-SV"/>
          </a:p>
        </p:txBody>
      </p:sp>
      <p:sp>
        <p:nvSpPr>
          <p:cNvPr id="7" name="Title 6"/>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C0E7F8F-2A70-46CE-84CD-876E054E4F56}" type="datetimeFigureOut">
              <a:rPr lang="es-SV" smtClean="0"/>
              <a:t>19/06/2017</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11E119F6-EF67-4569-A725-045E4B89E721}" type="slidenum">
              <a:rPr lang="es-SV" smtClean="0"/>
              <a:t>‹Nº›</a:t>
            </a:fld>
            <a:endParaRPr lang="es-SV"/>
          </a:p>
        </p:txBody>
      </p:sp>
      <p:pic>
        <p:nvPicPr>
          <p:cNvPr id="15"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8100" y="33338"/>
            <a:ext cx="9067800" cy="679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C0E7F8F-2A70-46CE-84CD-876E054E4F56}" type="datetimeFigureOut">
              <a:rPr lang="es-SV" smtClean="0"/>
              <a:t>19/06/2017</a:t>
            </a:fld>
            <a:endParaRPr lang="es-SV"/>
          </a:p>
        </p:txBody>
      </p:sp>
      <p:sp>
        <p:nvSpPr>
          <p:cNvPr id="6" name="Footer Placeholder 5"/>
          <p:cNvSpPr>
            <a:spLocks noGrp="1"/>
          </p:cNvSpPr>
          <p:nvPr>
            <p:ph type="ftr" sz="quarter" idx="11"/>
          </p:nvPr>
        </p:nvSpPr>
        <p:spPr/>
        <p:txBody>
          <a:bodyPr/>
          <a:lstStyle/>
          <a:p>
            <a:endParaRPr lang="es-SV"/>
          </a:p>
        </p:txBody>
      </p:sp>
      <p:sp>
        <p:nvSpPr>
          <p:cNvPr id="7" name="Slide Number Placeholder 6"/>
          <p:cNvSpPr>
            <a:spLocks noGrp="1"/>
          </p:cNvSpPr>
          <p:nvPr>
            <p:ph type="sldNum" sz="quarter" idx="12"/>
          </p:nvPr>
        </p:nvSpPr>
        <p:spPr/>
        <p:txBody>
          <a:bodyPr/>
          <a:lstStyle/>
          <a:p>
            <a:fld id="{11E119F6-EF67-4569-A725-045E4B89E721}" type="slidenum">
              <a:rPr lang="es-SV" smtClean="0"/>
              <a:t>‹Nº›</a:t>
            </a:fld>
            <a:endParaRPr lang="es-SV"/>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pic>
        <p:nvPicPr>
          <p:cNvPr id="16"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8100" y="33338"/>
            <a:ext cx="9067800" cy="679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gi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s-ES" dirty="0" smtClean="0"/>
              <a:t>Haga clic para modificar el estilo de título del patrón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0C0E7F8F-2A70-46CE-84CD-876E054E4F56}" type="datetimeFigureOut">
              <a:rPr lang="es-SV" smtClean="0"/>
              <a:t>19/06/2017</a:t>
            </a:fld>
            <a:endParaRPr lang="es-SV"/>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s-SV"/>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11E119F6-EF67-4569-A725-045E4B89E721}" type="slidenum">
              <a:rPr lang="es-SV" smtClean="0"/>
              <a:t>‹Nº›</a:t>
            </a:fld>
            <a:endParaRPr lang="es-SV"/>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pic>
        <p:nvPicPr>
          <p:cNvPr id="1027" name="Picture 3"/>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38100" y="33338"/>
            <a:ext cx="9067800" cy="679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92" r:id="rId4"/>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56792"/>
            <a:ext cx="7772400" cy="3240360"/>
          </a:xfrm>
        </p:spPr>
        <p:txBody>
          <a:bodyPr>
            <a:noAutofit/>
          </a:bodyPr>
          <a:lstStyle/>
          <a:p>
            <a:r>
              <a:rPr lang="es-SV" sz="6000" b="1" dirty="0" smtClean="0">
                <a:solidFill>
                  <a:schemeClr val="tx2"/>
                </a:solidFill>
                <a:effectLst>
                  <a:outerShdw blurRad="38100" dist="38100" dir="2700000" algn="tl">
                    <a:srgbClr val="000000">
                      <a:alpha val="43137"/>
                    </a:srgbClr>
                  </a:outerShdw>
                </a:effectLst>
              </a:rPr>
              <a:t>Propuesta de Estrategia para Rendiciones de Cuentas 2017</a:t>
            </a:r>
            <a:endParaRPr lang="es-SV" sz="6000" b="1" dirty="0">
              <a:solidFill>
                <a:schemeClr val="tx2"/>
              </a:solidFill>
              <a:effectLst>
                <a:outerShdw blurRad="38100" dist="38100" dir="2700000" algn="tl">
                  <a:srgbClr val="000000">
                    <a:alpha val="43137"/>
                  </a:srgbClr>
                </a:outerShdw>
              </a:effectLst>
            </a:endParaRPr>
          </a:p>
        </p:txBody>
      </p:sp>
      <p:sp>
        <p:nvSpPr>
          <p:cNvPr id="3" name="2 Subtítulo"/>
          <p:cNvSpPr>
            <a:spLocks noGrp="1"/>
          </p:cNvSpPr>
          <p:nvPr>
            <p:ph type="subTitle" idx="1"/>
          </p:nvPr>
        </p:nvSpPr>
        <p:spPr>
          <a:xfrm>
            <a:off x="1270248" y="5839544"/>
            <a:ext cx="6758136" cy="685800"/>
          </a:xfrm>
        </p:spPr>
        <p:txBody>
          <a:bodyPr>
            <a:normAutofit fontScale="92500" lnSpcReduction="10000"/>
          </a:bodyPr>
          <a:lstStyle/>
          <a:p>
            <a:r>
              <a:rPr lang="es-SV" dirty="0" smtClean="0">
                <a:solidFill>
                  <a:schemeClr val="tx2"/>
                </a:solidFill>
              </a:rPr>
              <a:t>Gerencia de Planificación y Desarrollo Institucional</a:t>
            </a:r>
          </a:p>
          <a:p>
            <a:r>
              <a:rPr lang="es-SV" dirty="0" smtClean="0">
                <a:solidFill>
                  <a:schemeClr val="tx2"/>
                </a:solidFill>
              </a:rPr>
              <a:t>Mayo 2017</a:t>
            </a:r>
            <a:endParaRPr lang="es-SV" dirty="0">
              <a:solidFill>
                <a:schemeClr val="tx2"/>
              </a:solidFill>
            </a:endParaRPr>
          </a:p>
        </p:txBody>
      </p:sp>
    </p:spTree>
    <p:extLst>
      <p:ext uri="{BB962C8B-B14F-4D97-AF65-F5344CB8AC3E}">
        <p14:creationId xmlns:p14="http://schemas.microsoft.com/office/powerpoint/2010/main" val="3877355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539552" y="1844824"/>
            <a:ext cx="8064896" cy="3993307"/>
          </a:xfrm>
        </p:spPr>
        <p:txBody>
          <a:bodyPr>
            <a:noAutofit/>
          </a:bodyPr>
          <a:lstStyle/>
          <a:p>
            <a:pPr algn="just"/>
            <a:r>
              <a:rPr lang="es-SV" sz="2000" b="1" i="1" dirty="0" smtClean="0"/>
              <a:t>Requisito:</a:t>
            </a:r>
            <a:r>
              <a:rPr lang="es-SV" sz="2000" dirty="0"/>
              <a:t> Una vez elaborado el informe de Rendición de Cuentas, la institución debe buscar mecanismos para que sus miembros conozcan esta información y sepan, antes de la audiencia pública, cómo está avanzando su institución. </a:t>
            </a:r>
            <a:endParaRPr lang="es-SV" sz="2000" dirty="0" smtClean="0"/>
          </a:p>
          <a:p>
            <a:pPr algn="just"/>
            <a:r>
              <a:rPr lang="es-SV" sz="2000" b="1" i="1" dirty="0" smtClean="0"/>
              <a:t>Estrategia: </a:t>
            </a:r>
            <a:r>
              <a:rPr lang="es-SV" sz="2000" dirty="0" smtClean="0"/>
              <a:t>Socializar Informe de </a:t>
            </a:r>
            <a:r>
              <a:rPr lang="es-SV" sz="2000" dirty="0" err="1" smtClean="0"/>
              <a:t>RdeC</a:t>
            </a:r>
            <a:r>
              <a:rPr lang="es-SV" sz="2000" dirty="0" smtClean="0"/>
              <a:t> por medio de la realización de un </a:t>
            </a:r>
            <a:r>
              <a:rPr lang="es-SV" sz="2000" i="1" dirty="0" smtClean="0"/>
              <a:t>Comité Técnico Ampliado</a:t>
            </a:r>
            <a:r>
              <a:rPr lang="es-SV" sz="2000" dirty="0" smtClean="0"/>
              <a:t>, en reuniones de </a:t>
            </a:r>
            <a:r>
              <a:rPr lang="es-SV" sz="2000" i="1" dirty="0" smtClean="0"/>
              <a:t>Gerencias</a:t>
            </a:r>
            <a:r>
              <a:rPr lang="es-SV" sz="2000" dirty="0" smtClean="0"/>
              <a:t> y a través de Correo Electrónico a </a:t>
            </a:r>
            <a:r>
              <a:rPr lang="es-SV" sz="2000" i="1" dirty="0" smtClean="0"/>
              <a:t>Todo el Personal</a:t>
            </a:r>
            <a:r>
              <a:rPr lang="es-SV" sz="2000" dirty="0" smtClean="0"/>
              <a:t>.</a:t>
            </a:r>
          </a:p>
          <a:p>
            <a:pPr algn="just"/>
            <a:r>
              <a:rPr lang="es-SV" sz="2000" b="1" i="1" dirty="0" smtClean="0"/>
              <a:t>Responsable:</a:t>
            </a:r>
            <a:r>
              <a:rPr lang="es-SV" sz="2000" dirty="0" smtClean="0"/>
              <a:t> Martha Eugenia de </a:t>
            </a:r>
            <a:r>
              <a:rPr lang="es-SV" sz="2000" dirty="0" err="1" smtClean="0"/>
              <a:t>Bottari</a:t>
            </a:r>
            <a:r>
              <a:rPr lang="es-SV" sz="2000" dirty="0"/>
              <a:t> </a:t>
            </a:r>
            <a:r>
              <a:rPr lang="es-SV" sz="2000" dirty="0" smtClean="0"/>
              <a:t>y Gerentes de Área.</a:t>
            </a:r>
          </a:p>
          <a:p>
            <a:pPr algn="just"/>
            <a:r>
              <a:rPr lang="es-SV" sz="2000" b="1" i="1" dirty="0" smtClean="0"/>
              <a:t>Fechas: </a:t>
            </a:r>
          </a:p>
          <a:p>
            <a:pPr lvl="1" algn="just"/>
            <a:r>
              <a:rPr lang="es-SV" sz="1800" dirty="0" smtClean="0"/>
              <a:t>Socialización en CTA y Correo Electrónico: lunes 03 de julio de 2017.</a:t>
            </a:r>
          </a:p>
          <a:p>
            <a:pPr lvl="1" algn="just"/>
            <a:r>
              <a:rPr lang="es-SV" sz="1800" dirty="0" smtClean="0"/>
              <a:t>Socialización en Gerencias: Del 04 al 07 de julio de 2017.</a:t>
            </a:r>
          </a:p>
        </p:txBody>
      </p:sp>
      <p:sp>
        <p:nvSpPr>
          <p:cNvPr id="3" name="2 Título"/>
          <p:cNvSpPr>
            <a:spLocks noGrp="1"/>
          </p:cNvSpPr>
          <p:nvPr>
            <p:ph type="title"/>
          </p:nvPr>
        </p:nvSpPr>
        <p:spPr/>
        <p:txBody>
          <a:bodyPr>
            <a:normAutofit/>
          </a:bodyPr>
          <a:lstStyle/>
          <a:p>
            <a:pPr lvl="0"/>
            <a:r>
              <a:rPr lang="es-SV" b="1" dirty="0">
                <a:solidFill>
                  <a:schemeClr val="tx2"/>
                </a:solidFill>
              </a:rPr>
              <a:t>Socialización interna</a:t>
            </a:r>
            <a:endParaRPr lang="es-SV" dirty="0">
              <a:solidFill>
                <a:schemeClr val="tx2"/>
              </a:solidFill>
            </a:endParaRPr>
          </a:p>
        </p:txBody>
      </p:sp>
    </p:spTree>
    <p:extLst>
      <p:ext uri="{BB962C8B-B14F-4D97-AF65-F5344CB8AC3E}">
        <p14:creationId xmlns:p14="http://schemas.microsoft.com/office/powerpoint/2010/main" val="40204612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539552" y="2060848"/>
            <a:ext cx="8208911" cy="3960440"/>
          </a:xfrm>
        </p:spPr>
        <p:txBody>
          <a:bodyPr>
            <a:noAutofit/>
          </a:bodyPr>
          <a:lstStyle/>
          <a:p>
            <a:pPr algn="just"/>
            <a:r>
              <a:rPr lang="es-SV" sz="2000" b="1" i="1" dirty="0" smtClean="0"/>
              <a:t>Requisito:</a:t>
            </a:r>
            <a:r>
              <a:rPr lang="es-SV" sz="2000" dirty="0"/>
              <a:t> Una vez que la institución haya definido el público al que se dirigirá en la audiencia de Rendición de Cuentas, debe hacer el llamado para su asistencia. </a:t>
            </a:r>
            <a:endParaRPr lang="es-SV" sz="2000" dirty="0" smtClean="0"/>
          </a:p>
          <a:p>
            <a:pPr algn="just"/>
            <a:r>
              <a:rPr lang="es-SV" sz="2000" b="1" i="1" dirty="0" smtClean="0"/>
              <a:t>Estrategia: </a:t>
            </a:r>
            <a:r>
              <a:rPr lang="es-SV" sz="2000" dirty="0" smtClean="0"/>
              <a:t>Enviar invitaciones impresas y correo electrónico. Perifoneo (si está disponible) y Redes Sociales pueden ser utilizados según sea necesario. Debe hacerse convocatoria y recordatorio posterior.</a:t>
            </a:r>
          </a:p>
          <a:p>
            <a:pPr algn="just"/>
            <a:r>
              <a:rPr lang="es-SV" sz="2000" b="1" i="1" dirty="0" smtClean="0"/>
              <a:t>Responsables:</a:t>
            </a:r>
            <a:r>
              <a:rPr lang="es-SV" sz="2000" dirty="0" smtClean="0"/>
              <a:t> Claudia Quinteros (Invitaciones impresas), Julio Samayoa, Rafael Artiga y Fredy Cañas (Divulgación de Invitaciones y recordatorio por medio de personal de Campo).</a:t>
            </a:r>
          </a:p>
          <a:p>
            <a:pPr algn="just"/>
            <a:r>
              <a:rPr lang="es-SV" sz="2000" b="1" i="1" dirty="0" smtClean="0"/>
              <a:t>Fechas: </a:t>
            </a:r>
          </a:p>
          <a:p>
            <a:pPr lvl="1" algn="just"/>
            <a:r>
              <a:rPr lang="es-SV" sz="1800" dirty="0" smtClean="0"/>
              <a:t>Elaboración de invitaciones: </a:t>
            </a:r>
            <a:r>
              <a:rPr lang="es-SV" sz="1800" dirty="0"/>
              <a:t>Del </a:t>
            </a:r>
            <a:r>
              <a:rPr lang="es-SV" sz="1800" dirty="0" smtClean="0"/>
              <a:t>12 </a:t>
            </a:r>
            <a:r>
              <a:rPr lang="es-SV" sz="1800" dirty="0"/>
              <a:t>al </a:t>
            </a:r>
            <a:r>
              <a:rPr lang="es-SV" sz="1800" dirty="0" smtClean="0"/>
              <a:t>16 </a:t>
            </a:r>
            <a:r>
              <a:rPr lang="es-SV" sz="1800" dirty="0"/>
              <a:t>de junio de </a:t>
            </a:r>
            <a:r>
              <a:rPr lang="es-SV" sz="1800" dirty="0" smtClean="0"/>
              <a:t>2017.</a:t>
            </a:r>
            <a:endParaRPr lang="es-SV" sz="1800" dirty="0"/>
          </a:p>
          <a:p>
            <a:pPr lvl="1" algn="just"/>
            <a:r>
              <a:rPr lang="es-SV" sz="1800" dirty="0" smtClean="0"/>
              <a:t>Divulgación de invitaciones</a:t>
            </a:r>
            <a:r>
              <a:rPr lang="es-SV" sz="1800" dirty="0"/>
              <a:t>: Del </a:t>
            </a:r>
            <a:r>
              <a:rPr lang="es-SV" sz="1800" dirty="0" smtClean="0"/>
              <a:t>19 </a:t>
            </a:r>
            <a:r>
              <a:rPr lang="es-SV" sz="1800" dirty="0"/>
              <a:t>de junio </a:t>
            </a:r>
            <a:r>
              <a:rPr lang="es-SV" sz="1800" dirty="0" smtClean="0"/>
              <a:t>de 2017 en adelante.</a:t>
            </a:r>
          </a:p>
        </p:txBody>
      </p:sp>
      <p:sp>
        <p:nvSpPr>
          <p:cNvPr id="3" name="2 Título"/>
          <p:cNvSpPr>
            <a:spLocks noGrp="1"/>
          </p:cNvSpPr>
          <p:nvPr>
            <p:ph type="title"/>
          </p:nvPr>
        </p:nvSpPr>
        <p:spPr>
          <a:xfrm>
            <a:off x="457200" y="520088"/>
            <a:ext cx="8229600" cy="1252728"/>
          </a:xfrm>
        </p:spPr>
        <p:txBody>
          <a:bodyPr>
            <a:normAutofit/>
          </a:bodyPr>
          <a:lstStyle/>
          <a:p>
            <a:pPr lvl="0"/>
            <a:r>
              <a:rPr lang="es-SV" b="1" dirty="0" smtClean="0">
                <a:solidFill>
                  <a:schemeClr val="tx2"/>
                </a:solidFill>
              </a:rPr>
              <a:t>Convocatoria </a:t>
            </a:r>
            <a:r>
              <a:rPr lang="es-SV" b="1" dirty="0">
                <a:solidFill>
                  <a:schemeClr val="tx2"/>
                </a:solidFill>
              </a:rPr>
              <a:t>externa</a:t>
            </a:r>
            <a:endParaRPr lang="es-SV" dirty="0">
              <a:solidFill>
                <a:schemeClr val="tx2"/>
              </a:solidFill>
            </a:endParaRPr>
          </a:p>
        </p:txBody>
      </p:sp>
    </p:spTree>
    <p:extLst>
      <p:ext uri="{BB962C8B-B14F-4D97-AF65-F5344CB8AC3E}">
        <p14:creationId xmlns:p14="http://schemas.microsoft.com/office/powerpoint/2010/main" val="16233080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23528" y="1484784"/>
            <a:ext cx="8496944" cy="4680520"/>
          </a:xfrm>
        </p:spPr>
        <p:txBody>
          <a:bodyPr>
            <a:noAutofit/>
          </a:bodyPr>
          <a:lstStyle/>
          <a:p>
            <a:pPr algn="just"/>
            <a:r>
              <a:rPr lang="es-SV" sz="2000" b="1" i="1" dirty="0" smtClean="0"/>
              <a:t>Requisito:</a:t>
            </a:r>
            <a:r>
              <a:rPr lang="es-SV" sz="2000" dirty="0"/>
              <a:t> La audiencia de la rendición de cuentas es el espacio destinado a intercambiar (conversar) con el público sobre las principales actividades que la institución ha realizado durante la gestión, o sobre un tema o proyecto </a:t>
            </a:r>
            <a:r>
              <a:rPr lang="es-SV" sz="2000" dirty="0" smtClean="0"/>
              <a:t>específico. </a:t>
            </a:r>
          </a:p>
          <a:p>
            <a:pPr algn="just"/>
            <a:r>
              <a:rPr lang="es-SV" sz="2000" b="1" i="1" dirty="0" smtClean="0"/>
              <a:t>Estrategia: </a:t>
            </a:r>
            <a:r>
              <a:rPr lang="es-SV" sz="2000" dirty="0" smtClean="0"/>
              <a:t>3 Audiencias Territoriales dirigidas a municipalidades de las 4 Zonas de Intervención del FISDL. La CIRC seleccionará los municipios sede con criterio de accesibilidad y Equidad política.</a:t>
            </a:r>
          </a:p>
          <a:p>
            <a:pPr algn="just"/>
            <a:r>
              <a:rPr lang="es-SV" sz="2000" b="1" i="1" dirty="0" smtClean="0"/>
              <a:t>Responsable:</a:t>
            </a:r>
            <a:r>
              <a:rPr lang="es-SV" sz="2000" dirty="0" smtClean="0"/>
              <a:t> Claudia Quinteros (logística del evento), Departamento Administrativo (refrigerios) y Gladys de Serpas (Presentación con apoyo de cuerpo de gerentes).</a:t>
            </a:r>
          </a:p>
          <a:p>
            <a:pPr algn="just"/>
            <a:r>
              <a:rPr lang="es-SV" sz="2000" b="1" i="1" dirty="0" smtClean="0"/>
              <a:t>Fechas: </a:t>
            </a:r>
          </a:p>
          <a:p>
            <a:pPr lvl="1" algn="just"/>
            <a:r>
              <a:rPr lang="es-SV" sz="1600" u="sng" dirty="0" smtClean="0"/>
              <a:t>Audiencias Territoriales</a:t>
            </a:r>
            <a:r>
              <a:rPr lang="es-SV" sz="1600" dirty="0" smtClean="0"/>
              <a:t>: 	</a:t>
            </a:r>
            <a:endParaRPr lang="es-SV" sz="1600" dirty="0">
              <a:solidFill>
                <a:srgbClr val="FF0000"/>
              </a:solidFill>
            </a:endParaRPr>
          </a:p>
        </p:txBody>
      </p:sp>
      <p:sp>
        <p:nvSpPr>
          <p:cNvPr id="3" name="2 Título"/>
          <p:cNvSpPr>
            <a:spLocks noGrp="1"/>
          </p:cNvSpPr>
          <p:nvPr>
            <p:ph type="title"/>
          </p:nvPr>
        </p:nvSpPr>
        <p:spPr/>
        <p:txBody>
          <a:bodyPr>
            <a:normAutofit fontScale="90000"/>
          </a:bodyPr>
          <a:lstStyle/>
          <a:p>
            <a:pPr lvl="0"/>
            <a:r>
              <a:rPr lang="es-SV" b="1" dirty="0" smtClean="0">
                <a:solidFill>
                  <a:schemeClr val="tx2"/>
                </a:solidFill>
              </a:rPr>
              <a:t>Audiencia </a:t>
            </a:r>
            <a:r>
              <a:rPr lang="es-SV" b="1" dirty="0">
                <a:solidFill>
                  <a:schemeClr val="tx2"/>
                </a:solidFill>
              </a:rPr>
              <a:t>de Rendición de Cuentas </a:t>
            </a:r>
            <a:endParaRPr lang="es-SV" dirty="0">
              <a:solidFill>
                <a:schemeClr val="tx2"/>
              </a:solidFill>
            </a:endParaRPr>
          </a:p>
        </p:txBody>
      </p:sp>
      <p:graphicFrame>
        <p:nvGraphicFramePr>
          <p:cNvPr id="4" name="3 Tabla"/>
          <p:cNvGraphicFramePr>
            <a:graphicFrameLocks noGrp="1"/>
          </p:cNvGraphicFramePr>
          <p:nvPr>
            <p:extLst>
              <p:ext uri="{D42A27DB-BD31-4B8C-83A1-F6EECF244321}">
                <p14:modId xmlns:p14="http://schemas.microsoft.com/office/powerpoint/2010/main" val="1817903874"/>
              </p:ext>
            </p:extLst>
          </p:nvPr>
        </p:nvGraphicFramePr>
        <p:xfrm>
          <a:off x="3275856" y="5013176"/>
          <a:ext cx="5130800" cy="1661860"/>
        </p:xfrm>
        <a:graphic>
          <a:graphicData uri="http://schemas.openxmlformats.org/drawingml/2006/table">
            <a:tbl>
              <a:tblPr firstRow="1" firstCol="1" bandRow="1">
                <a:tableStyleId>{5C22544A-7EE6-4342-B048-85BDC9FD1C3A}</a:tableStyleId>
              </a:tblPr>
              <a:tblGrid>
                <a:gridCol w="1800225"/>
                <a:gridCol w="3330575"/>
              </a:tblGrid>
              <a:tr h="302260">
                <a:tc>
                  <a:txBody>
                    <a:bodyPr/>
                    <a:lstStyle/>
                    <a:p>
                      <a:pPr algn="ctr">
                        <a:lnSpc>
                          <a:spcPct val="115000"/>
                        </a:lnSpc>
                        <a:spcAft>
                          <a:spcPts val="0"/>
                        </a:spcAft>
                      </a:pPr>
                      <a:r>
                        <a:rPr lang="es-SV" sz="1100" dirty="0">
                          <a:effectLst/>
                        </a:rPr>
                        <a:t>FECHA Y HORA</a:t>
                      </a:r>
                      <a:endParaRPr lang="es-SV" sz="1200" dirty="0">
                        <a:effectLst/>
                        <a:latin typeface="Times New Roman"/>
                        <a:ea typeface="Times New Roman"/>
                      </a:endParaRPr>
                    </a:p>
                  </a:txBody>
                  <a:tcPr marL="68580" marR="68580" marT="0" marB="0" anchor="ctr"/>
                </a:tc>
                <a:tc>
                  <a:txBody>
                    <a:bodyPr/>
                    <a:lstStyle/>
                    <a:p>
                      <a:pPr algn="ctr">
                        <a:lnSpc>
                          <a:spcPct val="115000"/>
                        </a:lnSpc>
                        <a:spcAft>
                          <a:spcPts val="0"/>
                        </a:spcAft>
                      </a:pPr>
                      <a:r>
                        <a:rPr lang="es-SV" sz="1100">
                          <a:effectLst/>
                        </a:rPr>
                        <a:t>LUGAR</a:t>
                      </a:r>
                      <a:endParaRPr lang="es-SV" sz="1200">
                        <a:effectLst/>
                        <a:latin typeface="Times New Roman"/>
                        <a:ea typeface="Times New Roman"/>
                      </a:endParaRPr>
                    </a:p>
                  </a:txBody>
                  <a:tcPr marL="68580" marR="68580" marT="0" marB="0" anchor="ctr"/>
                </a:tc>
              </a:tr>
              <a:tr h="0">
                <a:tc>
                  <a:txBody>
                    <a:bodyPr/>
                    <a:lstStyle/>
                    <a:p>
                      <a:pPr algn="ctr">
                        <a:lnSpc>
                          <a:spcPct val="115000"/>
                        </a:lnSpc>
                        <a:spcAft>
                          <a:spcPts val="0"/>
                        </a:spcAft>
                      </a:pPr>
                      <a:r>
                        <a:rPr lang="es-SV" sz="1000">
                          <a:effectLst/>
                        </a:rPr>
                        <a:t>Viernes 21 de julio de 2017</a:t>
                      </a:r>
                      <a:endParaRPr lang="es-SV" sz="1200">
                        <a:effectLst/>
                      </a:endParaRPr>
                    </a:p>
                    <a:p>
                      <a:pPr algn="ctr">
                        <a:lnSpc>
                          <a:spcPct val="115000"/>
                        </a:lnSpc>
                        <a:spcAft>
                          <a:spcPts val="0"/>
                        </a:spcAft>
                      </a:pPr>
                      <a:r>
                        <a:rPr lang="es-SV" sz="1000">
                          <a:effectLst/>
                        </a:rPr>
                        <a:t>9:00 a.m.</a:t>
                      </a:r>
                      <a:endParaRPr lang="es-SV" sz="1200">
                        <a:effectLst/>
                        <a:latin typeface="Times New Roman"/>
                        <a:ea typeface="Times New Roman"/>
                      </a:endParaRPr>
                    </a:p>
                  </a:txBody>
                  <a:tcPr marL="68580" marR="68580" marT="0" marB="0" anchor="ctr"/>
                </a:tc>
                <a:tc>
                  <a:txBody>
                    <a:bodyPr/>
                    <a:lstStyle/>
                    <a:p>
                      <a:pPr algn="just">
                        <a:lnSpc>
                          <a:spcPct val="115000"/>
                        </a:lnSpc>
                        <a:spcAft>
                          <a:spcPts val="0"/>
                        </a:spcAft>
                      </a:pPr>
                      <a:r>
                        <a:rPr lang="es-SV" sz="1000">
                          <a:effectLst/>
                        </a:rPr>
                        <a:t>Centro de Gobierno Municipal de San Miguel, </a:t>
                      </a:r>
                      <a:endParaRPr lang="es-SV" sz="1200">
                        <a:effectLst/>
                      </a:endParaRPr>
                    </a:p>
                    <a:p>
                      <a:pPr algn="just">
                        <a:lnSpc>
                          <a:spcPct val="115000"/>
                        </a:lnSpc>
                        <a:spcAft>
                          <a:spcPts val="0"/>
                        </a:spcAft>
                      </a:pPr>
                      <a:r>
                        <a:rPr lang="es-SV" sz="1000">
                          <a:effectLst/>
                        </a:rPr>
                        <a:t>departamento de San Miguel.</a:t>
                      </a:r>
                      <a:endParaRPr lang="es-SV" sz="1200">
                        <a:effectLst/>
                        <a:latin typeface="Times New Roman"/>
                        <a:ea typeface="Times New Roman"/>
                      </a:endParaRPr>
                    </a:p>
                  </a:txBody>
                  <a:tcPr marL="68580" marR="68580" marT="0" marB="0"/>
                </a:tc>
              </a:tr>
              <a:tr h="0">
                <a:tc>
                  <a:txBody>
                    <a:bodyPr/>
                    <a:lstStyle/>
                    <a:p>
                      <a:pPr algn="ctr">
                        <a:lnSpc>
                          <a:spcPct val="115000"/>
                        </a:lnSpc>
                        <a:spcAft>
                          <a:spcPts val="0"/>
                        </a:spcAft>
                      </a:pPr>
                      <a:r>
                        <a:rPr lang="es-SV" sz="1000">
                          <a:effectLst/>
                        </a:rPr>
                        <a:t>Miércoles  23 de agosto de 2017</a:t>
                      </a:r>
                      <a:endParaRPr lang="es-SV" sz="1200">
                        <a:effectLst/>
                      </a:endParaRPr>
                    </a:p>
                    <a:p>
                      <a:pPr algn="ctr">
                        <a:lnSpc>
                          <a:spcPct val="115000"/>
                        </a:lnSpc>
                        <a:spcAft>
                          <a:spcPts val="0"/>
                        </a:spcAft>
                      </a:pPr>
                      <a:r>
                        <a:rPr lang="es-SV" sz="1000">
                          <a:effectLst/>
                        </a:rPr>
                        <a:t>9:00 a.m.</a:t>
                      </a:r>
                      <a:endParaRPr lang="es-SV" sz="1200">
                        <a:effectLst/>
                        <a:latin typeface="Times New Roman"/>
                        <a:ea typeface="Times New Roman"/>
                      </a:endParaRPr>
                    </a:p>
                  </a:txBody>
                  <a:tcPr marL="68580" marR="68580" marT="0" marB="0" anchor="ctr"/>
                </a:tc>
                <a:tc>
                  <a:txBody>
                    <a:bodyPr/>
                    <a:lstStyle/>
                    <a:p>
                      <a:pPr algn="just">
                        <a:lnSpc>
                          <a:spcPct val="115000"/>
                        </a:lnSpc>
                        <a:spcAft>
                          <a:spcPts val="0"/>
                        </a:spcAft>
                      </a:pPr>
                      <a:r>
                        <a:rPr lang="es-SV" sz="1000">
                          <a:effectLst/>
                        </a:rPr>
                        <a:t>Centro de usos Múltiples Monseñor Oscar Arnulfo Romero, situado en 35 Av. Sur y 35 Calle Pte. Col. El Palmar, Santa Ana.</a:t>
                      </a:r>
                      <a:endParaRPr lang="es-SV" sz="1200">
                        <a:effectLst/>
                        <a:latin typeface="Times New Roman"/>
                        <a:ea typeface="Times New Roman"/>
                      </a:endParaRPr>
                    </a:p>
                  </a:txBody>
                  <a:tcPr marL="68580" marR="68580" marT="0" marB="0"/>
                </a:tc>
              </a:tr>
              <a:tr h="0">
                <a:tc>
                  <a:txBody>
                    <a:bodyPr/>
                    <a:lstStyle/>
                    <a:p>
                      <a:pPr algn="ctr">
                        <a:lnSpc>
                          <a:spcPct val="115000"/>
                        </a:lnSpc>
                        <a:spcAft>
                          <a:spcPts val="0"/>
                        </a:spcAft>
                      </a:pPr>
                      <a:r>
                        <a:rPr lang="es-SV" sz="1000">
                          <a:effectLst/>
                        </a:rPr>
                        <a:t>Viernes 22 de septiembre de 2017</a:t>
                      </a:r>
                      <a:endParaRPr lang="es-SV" sz="1200">
                        <a:effectLst/>
                      </a:endParaRPr>
                    </a:p>
                    <a:p>
                      <a:pPr algn="ctr">
                        <a:lnSpc>
                          <a:spcPct val="115000"/>
                        </a:lnSpc>
                        <a:spcAft>
                          <a:spcPts val="0"/>
                        </a:spcAft>
                      </a:pPr>
                      <a:r>
                        <a:rPr lang="es-SV" sz="1000">
                          <a:effectLst/>
                        </a:rPr>
                        <a:t>9:00 a.m.</a:t>
                      </a:r>
                      <a:endParaRPr lang="es-SV" sz="1200">
                        <a:effectLst/>
                        <a:latin typeface="Times New Roman"/>
                        <a:ea typeface="Times New Roman"/>
                      </a:endParaRPr>
                    </a:p>
                  </a:txBody>
                  <a:tcPr marL="68580" marR="68580" marT="0" marB="0" anchor="ctr"/>
                </a:tc>
                <a:tc>
                  <a:txBody>
                    <a:bodyPr/>
                    <a:lstStyle/>
                    <a:p>
                      <a:pPr algn="just">
                        <a:lnSpc>
                          <a:spcPct val="115000"/>
                        </a:lnSpc>
                        <a:spcAft>
                          <a:spcPts val="0"/>
                        </a:spcAft>
                      </a:pPr>
                      <a:r>
                        <a:rPr lang="es-SV" sz="1000" dirty="0">
                          <a:effectLst/>
                        </a:rPr>
                        <a:t>San Salvador </a:t>
                      </a:r>
                      <a:r>
                        <a:rPr lang="es-ES" sz="1000" dirty="0">
                          <a:effectLst/>
                        </a:rPr>
                        <a:t>Centro Juvenil Zacamil, </a:t>
                      </a:r>
                      <a:r>
                        <a:rPr lang="en-GB" sz="1000" dirty="0">
                          <a:effectLst/>
                        </a:rPr>
                        <a:t>Final 29 av. </a:t>
                      </a:r>
                      <a:r>
                        <a:rPr lang="en-GB" sz="1000" dirty="0" err="1">
                          <a:effectLst/>
                        </a:rPr>
                        <a:t>nte</a:t>
                      </a:r>
                      <a:r>
                        <a:rPr lang="en-GB" sz="1000" dirty="0">
                          <a:effectLst/>
                        </a:rPr>
                        <a:t>. Col. Zacamil, </a:t>
                      </a:r>
                      <a:r>
                        <a:rPr lang="en-GB" sz="1000" dirty="0" smtClean="0">
                          <a:effectLst/>
                        </a:rPr>
                        <a:t>Mejicanos,</a:t>
                      </a:r>
                      <a:r>
                        <a:rPr lang="en-GB" sz="1000" baseline="0" dirty="0" smtClean="0">
                          <a:effectLst/>
                        </a:rPr>
                        <a:t> San Salvador.</a:t>
                      </a:r>
                      <a:endParaRPr lang="es-SV" sz="12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5987008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683568" y="1988840"/>
            <a:ext cx="7804389" cy="3888432"/>
          </a:xfrm>
        </p:spPr>
        <p:txBody>
          <a:bodyPr>
            <a:noAutofit/>
          </a:bodyPr>
          <a:lstStyle/>
          <a:p>
            <a:pPr algn="just"/>
            <a:r>
              <a:rPr lang="es-SV" b="1" i="1" dirty="0" smtClean="0"/>
              <a:t>Requisito:</a:t>
            </a:r>
            <a:r>
              <a:rPr lang="es-SV" dirty="0"/>
              <a:t> Es importante constatar qué sectores asistieron a la audiencia de rendición de cuentas. La SPTA dará importancia a la asistencia de participantes externos a la institución. </a:t>
            </a:r>
            <a:r>
              <a:rPr lang="es-SV" dirty="0" smtClean="0"/>
              <a:t> No se debe sobrepasar el 20% del personal de la Institución.</a:t>
            </a:r>
          </a:p>
          <a:p>
            <a:pPr algn="just"/>
            <a:r>
              <a:rPr lang="es-SV" b="1" i="1" dirty="0" smtClean="0"/>
              <a:t>Estrategia: </a:t>
            </a:r>
            <a:r>
              <a:rPr lang="es-SV" dirty="0" smtClean="0"/>
              <a:t>Elaborar listado de invitados y medios de comunicación y procurar su asistencia.</a:t>
            </a:r>
          </a:p>
          <a:p>
            <a:pPr algn="just"/>
            <a:r>
              <a:rPr lang="es-SV" b="1" i="1" dirty="0" smtClean="0"/>
              <a:t>Responsables:</a:t>
            </a:r>
            <a:r>
              <a:rPr lang="es-SV" dirty="0" smtClean="0"/>
              <a:t> Claudia Quinteros (logística del evento), Julio Samayoa y Gerentes de Dirección Técnica (Promoción).</a:t>
            </a:r>
          </a:p>
        </p:txBody>
      </p:sp>
      <p:sp>
        <p:nvSpPr>
          <p:cNvPr id="3" name="2 Título"/>
          <p:cNvSpPr>
            <a:spLocks noGrp="1"/>
          </p:cNvSpPr>
          <p:nvPr>
            <p:ph type="title"/>
          </p:nvPr>
        </p:nvSpPr>
        <p:spPr>
          <a:xfrm>
            <a:off x="457200" y="592096"/>
            <a:ext cx="8229600" cy="1252728"/>
          </a:xfrm>
        </p:spPr>
        <p:txBody>
          <a:bodyPr>
            <a:normAutofit/>
          </a:bodyPr>
          <a:lstStyle/>
          <a:p>
            <a:pPr lvl="0"/>
            <a:r>
              <a:rPr lang="es-SV" b="1" dirty="0" smtClean="0">
                <a:solidFill>
                  <a:schemeClr val="tx2"/>
                </a:solidFill>
              </a:rPr>
              <a:t>Asistencia</a:t>
            </a:r>
            <a:endParaRPr lang="es-SV" dirty="0">
              <a:solidFill>
                <a:schemeClr val="tx2"/>
              </a:solidFill>
            </a:endParaRPr>
          </a:p>
        </p:txBody>
      </p:sp>
    </p:spTree>
    <p:extLst>
      <p:ext uri="{BB962C8B-B14F-4D97-AF65-F5344CB8AC3E}">
        <p14:creationId xmlns:p14="http://schemas.microsoft.com/office/powerpoint/2010/main" val="10219006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95536" y="1844824"/>
            <a:ext cx="8280920" cy="3672408"/>
          </a:xfrm>
        </p:spPr>
        <p:txBody>
          <a:bodyPr>
            <a:noAutofit/>
          </a:bodyPr>
          <a:lstStyle/>
          <a:p>
            <a:pPr algn="just"/>
            <a:r>
              <a:rPr lang="es-SV" b="1" i="1" dirty="0" smtClean="0"/>
              <a:t>Evaluación Interna: </a:t>
            </a:r>
            <a:r>
              <a:rPr lang="es-SV" dirty="0"/>
              <a:t>La SPTA hará una recopilación de 25 aspectos sobre la preparación de la Rendición de Cuentas al interior de cada institución. De estos, 12 serán evaluados por su obligatoriedad de cumplimiento, según las instrucciones de esta Secretaría</a:t>
            </a:r>
            <a:r>
              <a:rPr lang="es-SV" dirty="0">
                <a:solidFill>
                  <a:srgbClr val="FF0000"/>
                </a:solidFill>
              </a:rPr>
              <a:t>.</a:t>
            </a:r>
            <a:endParaRPr lang="es-SV" dirty="0" smtClean="0">
              <a:solidFill>
                <a:srgbClr val="FF0000"/>
              </a:solidFill>
            </a:endParaRPr>
          </a:p>
          <a:p>
            <a:pPr algn="just"/>
            <a:r>
              <a:rPr lang="es-SV" b="1" i="1" dirty="0" smtClean="0"/>
              <a:t>Evaluación ciudadana: </a:t>
            </a:r>
            <a:r>
              <a:rPr lang="es-SV" dirty="0"/>
              <a:t>conocer </a:t>
            </a:r>
            <a:r>
              <a:rPr lang="es-SV" dirty="0" smtClean="0"/>
              <a:t>la </a:t>
            </a:r>
            <a:r>
              <a:rPr lang="es-SV" dirty="0"/>
              <a:t>opinión </a:t>
            </a:r>
            <a:r>
              <a:rPr lang="es-SV" dirty="0" smtClean="0"/>
              <a:t>de los asistentes a la </a:t>
            </a:r>
            <a:r>
              <a:rPr lang="es-SV" dirty="0" err="1" smtClean="0"/>
              <a:t>RdeC</a:t>
            </a:r>
            <a:r>
              <a:rPr lang="es-SV" dirty="0" smtClean="0"/>
              <a:t> sobre </a:t>
            </a:r>
            <a:r>
              <a:rPr lang="es-SV" dirty="0"/>
              <a:t>la audiencia de rendición de cuentas y, a partir de ella, sobre el desempeño general de la institución</a:t>
            </a:r>
            <a:r>
              <a:rPr lang="es-SV" dirty="0" smtClean="0"/>
              <a:t>.</a:t>
            </a:r>
          </a:p>
          <a:p>
            <a:pPr algn="just"/>
            <a:r>
              <a:rPr lang="es-SV" b="1" i="1" dirty="0" smtClean="0"/>
              <a:t>Responsable:</a:t>
            </a:r>
            <a:r>
              <a:rPr lang="es-SV" dirty="0" smtClean="0"/>
              <a:t> Roberto Molina (OIR)</a:t>
            </a:r>
          </a:p>
        </p:txBody>
      </p:sp>
      <p:sp>
        <p:nvSpPr>
          <p:cNvPr id="3" name="2 Título"/>
          <p:cNvSpPr>
            <a:spLocks noGrp="1"/>
          </p:cNvSpPr>
          <p:nvPr>
            <p:ph type="title"/>
          </p:nvPr>
        </p:nvSpPr>
        <p:spPr>
          <a:xfrm>
            <a:off x="457200" y="592096"/>
            <a:ext cx="8229600" cy="1252728"/>
          </a:xfrm>
        </p:spPr>
        <p:txBody>
          <a:bodyPr>
            <a:normAutofit/>
          </a:bodyPr>
          <a:lstStyle/>
          <a:p>
            <a:pPr lvl="0"/>
            <a:r>
              <a:rPr lang="es-SV" b="1" dirty="0" smtClean="0">
                <a:solidFill>
                  <a:schemeClr val="tx2"/>
                </a:solidFill>
              </a:rPr>
              <a:t>Evaluación</a:t>
            </a:r>
            <a:endParaRPr lang="es-SV" dirty="0">
              <a:solidFill>
                <a:schemeClr val="tx2"/>
              </a:solidFill>
            </a:endParaRPr>
          </a:p>
        </p:txBody>
      </p:sp>
    </p:spTree>
    <p:extLst>
      <p:ext uri="{BB962C8B-B14F-4D97-AF65-F5344CB8AC3E}">
        <p14:creationId xmlns:p14="http://schemas.microsoft.com/office/powerpoint/2010/main" val="29096410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56792"/>
            <a:ext cx="7772400" cy="3240360"/>
          </a:xfrm>
        </p:spPr>
        <p:txBody>
          <a:bodyPr>
            <a:noAutofit/>
          </a:bodyPr>
          <a:lstStyle/>
          <a:p>
            <a:r>
              <a:rPr lang="es-SV" sz="6000" b="1" dirty="0" smtClean="0">
                <a:solidFill>
                  <a:schemeClr val="tx2"/>
                </a:solidFill>
                <a:effectLst>
                  <a:outerShdw blurRad="38100" dist="38100" dir="2700000" algn="tl">
                    <a:srgbClr val="000000">
                      <a:alpha val="43137"/>
                    </a:srgbClr>
                  </a:outerShdw>
                </a:effectLst>
              </a:rPr>
              <a:t>Propuesta de Estrategia para Rendiciones de Cuentas 2017</a:t>
            </a:r>
            <a:endParaRPr lang="es-SV" sz="6000" b="1" dirty="0">
              <a:solidFill>
                <a:schemeClr val="tx2"/>
              </a:solidFill>
              <a:effectLst>
                <a:outerShdw blurRad="38100" dist="38100" dir="2700000" algn="tl">
                  <a:srgbClr val="000000">
                    <a:alpha val="43137"/>
                  </a:srgbClr>
                </a:outerShdw>
              </a:effectLst>
            </a:endParaRPr>
          </a:p>
        </p:txBody>
      </p:sp>
      <p:sp>
        <p:nvSpPr>
          <p:cNvPr id="3" name="2 Subtítulo"/>
          <p:cNvSpPr>
            <a:spLocks noGrp="1"/>
          </p:cNvSpPr>
          <p:nvPr>
            <p:ph type="subTitle" idx="1"/>
          </p:nvPr>
        </p:nvSpPr>
        <p:spPr>
          <a:xfrm>
            <a:off x="1270248" y="5839544"/>
            <a:ext cx="6758136" cy="685800"/>
          </a:xfrm>
        </p:spPr>
        <p:txBody>
          <a:bodyPr>
            <a:normAutofit fontScale="92500" lnSpcReduction="10000"/>
          </a:bodyPr>
          <a:lstStyle/>
          <a:p>
            <a:r>
              <a:rPr lang="es-SV" dirty="0" smtClean="0">
                <a:solidFill>
                  <a:schemeClr val="tx2"/>
                </a:solidFill>
              </a:rPr>
              <a:t>Gerencia de Planificación y Desarrollo Institucional</a:t>
            </a:r>
          </a:p>
          <a:p>
            <a:r>
              <a:rPr lang="es-SV" dirty="0" smtClean="0">
                <a:solidFill>
                  <a:schemeClr val="tx2"/>
                </a:solidFill>
              </a:rPr>
              <a:t>Mayo 2017</a:t>
            </a:r>
            <a:endParaRPr lang="es-SV" dirty="0">
              <a:solidFill>
                <a:schemeClr val="tx2"/>
              </a:solidFill>
            </a:endParaRPr>
          </a:p>
        </p:txBody>
      </p:sp>
    </p:spTree>
    <p:extLst>
      <p:ext uri="{BB962C8B-B14F-4D97-AF65-F5344CB8AC3E}">
        <p14:creationId xmlns:p14="http://schemas.microsoft.com/office/powerpoint/2010/main" val="33173939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sz="half" idx="2"/>
          </p:nvPr>
        </p:nvSpPr>
        <p:spPr>
          <a:xfrm>
            <a:off x="899592" y="2564904"/>
            <a:ext cx="3352800" cy="2655912"/>
          </a:xfrm>
        </p:spPr>
        <p:txBody>
          <a:bodyPr>
            <a:noAutofit/>
          </a:bodyPr>
          <a:lstStyle/>
          <a:p>
            <a:pPr algn="just"/>
            <a:r>
              <a:rPr lang="es-SV" sz="1600" i="1" dirty="0" smtClean="0"/>
              <a:t>“Es la responsabilidad que tienen los funcionarios públicos de informar y explicar a la ciudadanía los resultados de su gestión, el uso de los recursos y de responder sobre decisiones y actuaciones”*</a:t>
            </a:r>
          </a:p>
          <a:p>
            <a:pPr algn="just"/>
            <a:r>
              <a:rPr lang="es-SV" dirty="0" smtClean="0"/>
              <a:t>*Manual para la Rendición de Cuentas del Órgano Ejecutivo</a:t>
            </a:r>
            <a:endParaRPr lang="es-SV" dirty="0"/>
          </a:p>
        </p:txBody>
      </p:sp>
      <p:sp>
        <p:nvSpPr>
          <p:cNvPr id="4" name="3 Título"/>
          <p:cNvSpPr>
            <a:spLocks noGrp="1"/>
          </p:cNvSpPr>
          <p:nvPr>
            <p:ph type="title"/>
          </p:nvPr>
        </p:nvSpPr>
        <p:spPr>
          <a:xfrm>
            <a:off x="971600" y="1268760"/>
            <a:ext cx="3352800" cy="1252728"/>
          </a:xfrm>
        </p:spPr>
        <p:txBody>
          <a:bodyPr/>
          <a:lstStyle/>
          <a:p>
            <a:r>
              <a:rPr lang="es-SV" sz="4800" b="1" dirty="0" smtClean="0"/>
              <a:t>Objetivos:</a:t>
            </a:r>
            <a:endParaRPr lang="es-SV" sz="4800" b="1" dirty="0"/>
          </a:p>
        </p:txBody>
      </p:sp>
      <p:sp>
        <p:nvSpPr>
          <p:cNvPr id="2" name="1 Marcador de contenido"/>
          <p:cNvSpPr>
            <a:spLocks noGrp="1"/>
          </p:cNvSpPr>
          <p:nvPr>
            <p:ph idx="1"/>
          </p:nvPr>
        </p:nvSpPr>
        <p:spPr>
          <a:xfrm>
            <a:off x="4651962" y="1556792"/>
            <a:ext cx="3904076" cy="3810000"/>
          </a:xfrm>
        </p:spPr>
        <p:txBody>
          <a:bodyPr>
            <a:normAutofit fontScale="92500" lnSpcReduction="10000"/>
          </a:bodyPr>
          <a:lstStyle/>
          <a:p>
            <a:pPr marL="457200" indent="-457200" algn="just">
              <a:buClr>
                <a:schemeClr val="accent1"/>
              </a:buClr>
              <a:buFont typeface="+mj-lt"/>
              <a:buAutoNum type="arabicPeriod"/>
            </a:pPr>
            <a:r>
              <a:rPr lang="es-SV" b="1" i="1" dirty="0"/>
              <a:t>Explicar y justificar</a:t>
            </a:r>
            <a:r>
              <a:rPr lang="es-SV" dirty="0"/>
              <a:t> las decisiones relevantes de la </a:t>
            </a:r>
            <a:r>
              <a:rPr lang="es-SV" dirty="0" smtClean="0"/>
              <a:t>gestión del 1 de junio de 2014 al 31 de mayo de 2017.</a:t>
            </a:r>
            <a:endParaRPr lang="es-SV" dirty="0"/>
          </a:p>
          <a:p>
            <a:pPr marL="457200" indent="-457200" algn="just">
              <a:buClr>
                <a:schemeClr val="accent1"/>
              </a:buClr>
              <a:buFont typeface="+mj-lt"/>
              <a:buAutoNum type="arabicPeriod"/>
            </a:pPr>
            <a:r>
              <a:rPr lang="es-SV" b="1" i="1" dirty="0"/>
              <a:t>Dialogar con la población </a:t>
            </a:r>
            <a:r>
              <a:rPr lang="es-SV" dirty="0"/>
              <a:t>y fortalecer las prácticas de participación ciudadana.</a:t>
            </a:r>
          </a:p>
          <a:p>
            <a:pPr marL="457200" indent="-457200" algn="just">
              <a:buClr>
                <a:schemeClr val="accent1"/>
              </a:buClr>
              <a:buFont typeface="+mj-lt"/>
              <a:buAutoNum type="arabicPeriod"/>
            </a:pPr>
            <a:r>
              <a:rPr lang="es-SV" b="1" i="1" dirty="0"/>
              <a:t>Responder</a:t>
            </a:r>
            <a:r>
              <a:rPr lang="es-SV" dirty="0"/>
              <a:t> sobre los avances, obstáculos, logros y dificultades relacionadas al cumplimiento del Plan Institucional.</a:t>
            </a:r>
          </a:p>
          <a:p>
            <a:pPr algn="just"/>
            <a:endParaRPr lang="es-SV" dirty="0"/>
          </a:p>
        </p:txBody>
      </p:sp>
    </p:spTree>
    <p:extLst>
      <p:ext uri="{BB962C8B-B14F-4D97-AF65-F5344CB8AC3E}">
        <p14:creationId xmlns:p14="http://schemas.microsoft.com/office/powerpoint/2010/main" val="38296675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107504" y="2220888"/>
            <a:ext cx="4608512" cy="1647056"/>
          </a:xfrm>
        </p:spPr>
        <p:txBody>
          <a:bodyPr/>
          <a:lstStyle/>
          <a:p>
            <a:r>
              <a:rPr lang="es-SV" sz="4800" b="1" dirty="0" smtClean="0"/>
              <a:t>Consideraciones especiales</a:t>
            </a:r>
            <a:endParaRPr lang="es-SV" sz="4800" b="1" dirty="0"/>
          </a:p>
        </p:txBody>
      </p:sp>
      <p:sp>
        <p:nvSpPr>
          <p:cNvPr id="4" name="3 Marcador de contenido"/>
          <p:cNvSpPr>
            <a:spLocks noGrp="1"/>
          </p:cNvSpPr>
          <p:nvPr>
            <p:ph idx="1"/>
          </p:nvPr>
        </p:nvSpPr>
        <p:spPr>
          <a:xfrm>
            <a:off x="4988404" y="1556792"/>
            <a:ext cx="3904076" cy="3810000"/>
          </a:xfrm>
        </p:spPr>
        <p:txBody>
          <a:bodyPr/>
          <a:lstStyle/>
          <a:p>
            <a:pPr algn="just">
              <a:buClr>
                <a:schemeClr val="accent1"/>
              </a:buClr>
              <a:buFont typeface="Wingdings" panose="05000000000000000000" pitchFamily="2" charset="2"/>
              <a:buChar char="§"/>
            </a:pPr>
            <a:r>
              <a:rPr lang="es-SV" dirty="0" smtClean="0"/>
              <a:t>Fortalecer la participación de la ciudadanía en éste ejercicio.</a:t>
            </a:r>
          </a:p>
          <a:p>
            <a:pPr algn="just">
              <a:buClr>
                <a:schemeClr val="accent1"/>
              </a:buClr>
              <a:buFont typeface="Wingdings" panose="05000000000000000000" pitchFamily="2" charset="2"/>
              <a:buChar char="§"/>
            </a:pPr>
            <a:r>
              <a:rPr lang="es-SV" dirty="0" smtClean="0"/>
              <a:t>Presentaciones entendibles para la población para que realmente se pueda comprobar la eficiencia y eficacia del trabajo institucional.</a:t>
            </a:r>
            <a:endParaRPr lang="es-SV" dirty="0"/>
          </a:p>
        </p:txBody>
      </p:sp>
    </p:spTree>
    <p:extLst>
      <p:ext uri="{BB962C8B-B14F-4D97-AF65-F5344CB8AC3E}">
        <p14:creationId xmlns:p14="http://schemas.microsoft.com/office/powerpoint/2010/main" val="27595288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1790553905"/>
              </p:ext>
            </p:extLst>
          </p:nvPr>
        </p:nvGraphicFramePr>
        <p:xfrm>
          <a:off x="179512" y="1628800"/>
          <a:ext cx="8712968" cy="44644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lstStyle/>
          <a:p>
            <a:r>
              <a:rPr lang="es-SV" dirty="0" smtClean="0">
                <a:solidFill>
                  <a:schemeClr val="tx2"/>
                </a:solidFill>
              </a:rPr>
              <a:t>Proceso General Requerido</a:t>
            </a:r>
            <a:endParaRPr lang="es-SV" dirty="0">
              <a:solidFill>
                <a:schemeClr val="tx2"/>
              </a:solidFill>
            </a:endParaRPr>
          </a:p>
        </p:txBody>
      </p:sp>
    </p:spTree>
    <p:extLst>
      <p:ext uri="{BB962C8B-B14F-4D97-AF65-F5344CB8AC3E}">
        <p14:creationId xmlns:p14="http://schemas.microsoft.com/office/powerpoint/2010/main" val="29367395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90032" y="2553072"/>
            <a:ext cx="7772400" cy="1524000"/>
          </a:xfrm>
        </p:spPr>
        <p:txBody>
          <a:bodyPr>
            <a:normAutofit/>
          </a:bodyPr>
          <a:lstStyle/>
          <a:p>
            <a:r>
              <a:rPr lang="es-SV" sz="5400" b="1" dirty="0" smtClean="0">
                <a:solidFill>
                  <a:schemeClr val="tx2"/>
                </a:solidFill>
                <a:effectLst>
                  <a:outerShdw blurRad="38100" dist="38100" dir="2700000" algn="tl">
                    <a:srgbClr val="000000">
                      <a:alpha val="43137"/>
                    </a:srgbClr>
                  </a:outerShdw>
                </a:effectLst>
              </a:rPr>
              <a:t>Estrategias Propuestas</a:t>
            </a:r>
            <a:endParaRPr lang="es-SV" sz="5400" b="1" dirty="0">
              <a:solidFill>
                <a:schemeClr val="tx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231478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683568" y="1988840"/>
            <a:ext cx="7732381" cy="3921885"/>
          </a:xfrm>
        </p:spPr>
        <p:txBody>
          <a:bodyPr>
            <a:normAutofit fontScale="92500" lnSpcReduction="10000"/>
          </a:bodyPr>
          <a:lstStyle/>
          <a:p>
            <a:pPr algn="just"/>
            <a:r>
              <a:rPr lang="es-SV" dirty="0" smtClean="0"/>
              <a:t>La Comisión </a:t>
            </a:r>
            <a:r>
              <a:rPr lang="es-SV" dirty="0"/>
              <a:t>Institucional de Rendición de Cuentas </a:t>
            </a:r>
            <a:r>
              <a:rPr lang="es-SV" dirty="0" smtClean="0"/>
              <a:t>estará conformadas por:</a:t>
            </a:r>
          </a:p>
          <a:p>
            <a:pPr lvl="2" algn="just"/>
            <a:r>
              <a:rPr lang="es-SV" dirty="0" smtClean="0"/>
              <a:t>Marta Eugenia Roldán de Bottari, Gerente General </a:t>
            </a:r>
          </a:p>
          <a:p>
            <a:pPr lvl="2" algn="just"/>
            <a:r>
              <a:rPr lang="es-SV" dirty="0" smtClean="0"/>
              <a:t>Elena de Gómez, Gerente de Planificación y Desarrollo Institucional.</a:t>
            </a:r>
          </a:p>
          <a:p>
            <a:pPr lvl="2" algn="just"/>
            <a:r>
              <a:rPr lang="es-SV" dirty="0"/>
              <a:t>Julio Samayoa, Director Técnico.</a:t>
            </a:r>
          </a:p>
          <a:p>
            <a:pPr lvl="2" algn="just"/>
            <a:r>
              <a:rPr lang="es-ES" dirty="0"/>
              <a:t>Fredy Cañas, Gerente de Infraestructura</a:t>
            </a:r>
            <a:endParaRPr lang="es-SV" dirty="0"/>
          </a:p>
          <a:p>
            <a:pPr lvl="2" algn="just"/>
            <a:r>
              <a:rPr lang="es-ES" dirty="0"/>
              <a:t>Rafael Ernesto </a:t>
            </a:r>
            <a:r>
              <a:rPr lang="es-ES" dirty="0" smtClean="0"/>
              <a:t>Artiga, </a:t>
            </a:r>
            <a:r>
              <a:rPr lang="es-ES" dirty="0"/>
              <a:t>Gerente de Desarrollo Social</a:t>
            </a:r>
            <a:endParaRPr lang="es-SV" dirty="0"/>
          </a:p>
          <a:p>
            <a:pPr lvl="2" algn="just"/>
            <a:r>
              <a:rPr lang="es-SV" dirty="0" smtClean="0"/>
              <a:t>Claudia Quinteros, Departamento de Comunicaciones </a:t>
            </a:r>
          </a:p>
          <a:p>
            <a:pPr lvl="2" algn="just"/>
            <a:r>
              <a:rPr lang="es-ES" dirty="0" smtClean="0"/>
              <a:t>Mauricio </a:t>
            </a:r>
            <a:r>
              <a:rPr lang="es-ES" dirty="0"/>
              <a:t>Sandoval, Jefe del Depto. Planificación </a:t>
            </a:r>
            <a:endParaRPr lang="es-SV" dirty="0"/>
          </a:p>
          <a:p>
            <a:pPr lvl="2" algn="just"/>
            <a:r>
              <a:rPr lang="es-ES" dirty="0"/>
              <a:t>Marco Leiva, Jefe del Depto. Administrativo</a:t>
            </a:r>
            <a:endParaRPr lang="es-SV" dirty="0"/>
          </a:p>
          <a:p>
            <a:pPr lvl="2" algn="just"/>
            <a:r>
              <a:rPr lang="es-SV" dirty="0" smtClean="0"/>
              <a:t>Roberto </a:t>
            </a:r>
            <a:r>
              <a:rPr lang="es-SV" dirty="0"/>
              <a:t>Molina, Oficina de Información y Respuesta (OIR).</a:t>
            </a:r>
          </a:p>
          <a:p>
            <a:pPr lvl="1" algn="just"/>
            <a:endParaRPr lang="es-SV" dirty="0" smtClean="0"/>
          </a:p>
        </p:txBody>
      </p:sp>
      <p:sp>
        <p:nvSpPr>
          <p:cNvPr id="3" name="2 Título"/>
          <p:cNvSpPr>
            <a:spLocks noGrp="1"/>
          </p:cNvSpPr>
          <p:nvPr>
            <p:ph type="title"/>
          </p:nvPr>
        </p:nvSpPr>
        <p:spPr/>
        <p:txBody>
          <a:bodyPr/>
          <a:lstStyle/>
          <a:p>
            <a:r>
              <a:rPr lang="es-SV" dirty="0" smtClean="0">
                <a:solidFill>
                  <a:schemeClr val="tx2"/>
                </a:solidFill>
              </a:rPr>
              <a:t>Conformación de la CIRC</a:t>
            </a:r>
            <a:endParaRPr lang="es-SV" dirty="0">
              <a:solidFill>
                <a:schemeClr val="tx2"/>
              </a:solidFill>
            </a:endParaRPr>
          </a:p>
        </p:txBody>
      </p:sp>
    </p:spTree>
    <p:extLst>
      <p:ext uri="{BB962C8B-B14F-4D97-AF65-F5344CB8AC3E}">
        <p14:creationId xmlns:p14="http://schemas.microsoft.com/office/powerpoint/2010/main" val="40828335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95537" y="1844824"/>
            <a:ext cx="8424936" cy="3993893"/>
          </a:xfrm>
        </p:spPr>
        <p:txBody>
          <a:bodyPr>
            <a:normAutofit fontScale="77500" lnSpcReduction="20000"/>
          </a:bodyPr>
          <a:lstStyle/>
          <a:p>
            <a:pPr algn="just"/>
            <a:r>
              <a:rPr lang="es-SV" sz="2800" b="1" i="1" dirty="0" smtClean="0"/>
              <a:t>Requisito:</a:t>
            </a:r>
            <a:r>
              <a:rPr lang="es-SV" sz="2800" dirty="0" smtClean="0"/>
              <a:t> Con tiempo de anticipación se debe hacer un sondeo con actores sociales y público externo sobre los temas de interés y propuesta de mecanismos de rendición de cuentas.</a:t>
            </a:r>
          </a:p>
          <a:p>
            <a:pPr algn="just"/>
            <a:r>
              <a:rPr lang="es-SV" sz="2800" b="1" i="1" dirty="0" smtClean="0"/>
              <a:t>Estrategia:</a:t>
            </a:r>
            <a:r>
              <a:rPr lang="es-SV" sz="2800" dirty="0" smtClean="0"/>
              <a:t> Publicar una encuesta electrónica en el Sitio Web de la institución y en redes sociales, así como promover su llenado.</a:t>
            </a:r>
          </a:p>
          <a:p>
            <a:pPr algn="just"/>
            <a:r>
              <a:rPr lang="es-SV" sz="2800" b="1" i="1" dirty="0" smtClean="0"/>
              <a:t>Responsables:</a:t>
            </a:r>
            <a:r>
              <a:rPr lang="es-SV" sz="2800" dirty="0" smtClean="0"/>
              <a:t> Roberto Molina (elaboración y análisis) y Claudia Quinteros (publicación y promoción en redes sociales y sitio web)</a:t>
            </a:r>
          </a:p>
          <a:p>
            <a:pPr algn="just"/>
            <a:r>
              <a:rPr lang="es-SV" sz="2800" b="1" i="1" dirty="0" smtClean="0"/>
              <a:t>Fechas: </a:t>
            </a:r>
          </a:p>
          <a:p>
            <a:pPr lvl="1" algn="just"/>
            <a:r>
              <a:rPr lang="es-SV" sz="2300" dirty="0" smtClean="0"/>
              <a:t>Elaboración: Del 22 al 26 de mayo de 2017.</a:t>
            </a:r>
          </a:p>
          <a:p>
            <a:pPr lvl="1" algn="just"/>
            <a:r>
              <a:rPr lang="es-SV" sz="2300" dirty="0" smtClean="0"/>
              <a:t>Validación:</a:t>
            </a:r>
            <a:r>
              <a:rPr lang="es-SV" sz="2300" dirty="0"/>
              <a:t> </a:t>
            </a:r>
            <a:r>
              <a:rPr lang="es-SV" sz="2300" dirty="0" smtClean="0"/>
              <a:t>26 de </a:t>
            </a:r>
            <a:r>
              <a:rPr lang="es-SV" sz="2300" dirty="0"/>
              <a:t>mayo de 2017</a:t>
            </a:r>
            <a:endParaRPr lang="es-SV" sz="2300" dirty="0" smtClean="0"/>
          </a:p>
          <a:p>
            <a:pPr lvl="1" algn="just"/>
            <a:r>
              <a:rPr lang="es-SV" sz="2300" dirty="0" smtClean="0"/>
              <a:t>Publicación y Promoción: Del 29 de mayo al 9 de junio de 2017.</a:t>
            </a:r>
          </a:p>
          <a:p>
            <a:pPr lvl="1" algn="just"/>
            <a:r>
              <a:rPr lang="es-SV" sz="2300" dirty="0" smtClean="0"/>
              <a:t>Análisis: Del 12 al 16 de junio de 2017.  </a:t>
            </a:r>
            <a:endParaRPr lang="es-SV" sz="2300" dirty="0"/>
          </a:p>
        </p:txBody>
      </p:sp>
      <p:sp>
        <p:nvSpPr>
          <p:cNvPr id="3" name="2 Título"/>
          <p:cNvSpPr>
            <a:spLocks noGrp="1"/>
          </p:cNvSpPr>
          <p:nvPr>
            <p:ph type="title"/>
          </p:nvPr>
        </p:nvSpPr>
        <p:spPr/>
        <p:txBody>
          <a:bodyPr/>
          <a:lstStyle/>
          <a:p>
            <a:r>
              <a:rPr lang="es-SV" dirty="0" smtClean="0">
                <a:solidFill>
                  <a:schemeClr val="tx2"/>
                </a:solidFill>
              </a:rPr>
              <a:t>Consulta Pública Previa</a:t>
            </a:r>
            <a:endParaRPr lang="es-SV" dirty="0">
              <a:solidFill>
                <a:schemeClr val="tx2"/>
              </a:solidFill>
            </a:endParaRPr>
          </a:p>
        </p:txBody>
      </p:sp>
    </p:spTree>
    <p:extLst>
      <p:ext uri="{BB962C8B-B14F-4D97-AF65-F5344CB8AC3E}">
        <p14:creationId xmlns:p14="http://schemas.microsoft.com/office/powerpoint/2010/main" val="34341087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23528" y="1988840"/>
            <a:ext cx="8496943" cy="4248472"/>
          </a:xfrm>
        </p:spPr>
        <p:txBody>
          <a:bodyPr>
            <a:noAutofit/>
          </a:bodyPr>
          <a:lstStyle/>
          <a:p>
            <a:pPr algn="just"/>
            <a:r>
              <a:rPr lang="es-SV" sz="2000" b="1" i="1" dirty="0" smtClean="0"/>
              <a:t>Requisito:</a:t>
            </a:r>
            <a:r>
              <a:rPr lang="es-SV" sz="2000" dirty="0" smtClean="0"/>
              <a:t> Asegurarse de que el informe se empiece a divulgar y esté publicado en Gobierno Abierto 15 días calendario antes de la audiencia de rendición de cuentas.</a:t>
            </a:r>
          </a:p>
          <a:p>
            <a:pPr algn="just"/>
            <a:r>
              <a:rPr lang="es-SV" sz="2000" b="1" i="1" dirty="0" smtClean="0"/>
              <a:t>Estrategia: </a:t>
            </a:r>
            <a:r>
              <a:rPr lang="es-SV" sz="2000" dirty="0" smtClean="0"/>
              <a:t>Elaborar un Informe de Rendición de Cuentas que contenga los Resultados de los Tres Años de Gestión y lo solicitado por la población a partir de la información recabada en el análisis de la consulta pública. Además se deberá elaborar un resumen ejecutivo para la ciudadanía.</a:t>
            </a:r>
          </a:p>
          <a:p>
            <a:pPr algn="just"/>
            <a:r>
              <a:rPr lang="es-SV" sz="2000" b="1" i="1" dirty="0" smtClean="0"/>
              <a:t>Responsables:</a:t>
            </a:r>
            <a:r>
              <a:rPr lang="es-SV" sz="2000" dirty="0" smtClean="0"/>
              <a:t> Elena de Gómez (elaboración de informe) y Claudia Quinteros (elaboración de resumen, publicación y promoción)</a:t>
            </a:r>
          </a:p>
          <a:p>
            <a:pPr algn="just"/>
            <a:r>
              <a:rPr lang="es-SV" sz="2000" b="1" i="1" dirty="0" smtClean="0"/>
              <a:t>Fechas: </a:t>
            </a:r>
          </a:p>
          <a:p>
            <a:pPr lvl="1" algn="just"/>
            <a:r>
              <a:rPr lang="es-SV" sz="1800" dirty="0" smtClean="0"/>
              <a:t>Elaboración del Informe: Del 05 al 23 de junio de 2017.</a:t>
            </a:r>
          </a:p>
          <a:p>
            <a:pPr lvl="1" algn="just"/>
            <a:r>
              <a:rPr lang="es-SV" sz="1800" dirty="0" smtClean="0"/>
              <a:t>Elaboración de Resumen, Publicación y Promoción: Del 26 de junio al 14 de julio de 2017.</a:t>
            </a:r>
          </a:p>
        </p:txBody>
      </p:sp>
      <p:sp>
        <p:nvSpPr>
          <p:cNvPr id="3" name="2 Título"/>
          <p:cNvSpPr>
            <a:spLocks noGrp="1"/>
          </p:cNvSpPr>
          <p:nvPr>
            <p:ph type="title"/>
          </p:nvPr>
        </p:nvSpPr>
        <p:spPr>
          <a:xfrm>
            <a:off x="457200" y="520088"/>
            <a:ext cx="8229600" cy="1252728"/>
          </a:xfrm>
        </p:spPr>
        <p:txBody>
          <a:bodyPr>
            <a:normAutofit fontScale="90000"/>
          </a:bodyPr>
          <a:lstStyle/>
          <a:p>
            <a:r>
              <a:rPr lang="es-SV" dirty="0" smtClean="0">
                <a:solidFill>
                  <a:schemeClr val="tx2"/>
                </a:solidFill>
              </a:rPr>
              <a:t>Elaboración y Divulgación de Informe de Rendición de Cuentas</a:t>
            </a:r>
            <a:endParaRPr lang="es-SV" dirty="0">
              <a:solidFill>
                <a:schemeClr val="tx2"/>
              </a:solidFill>
            </a:endParaRPr>
          </a:p>
        </p:txBody>
      </p:sp>
    </p:spTree>
    <p:extLst>
      <p:ext uri="{BB962C8B-B14F-4D97-AF65-F5344CB8AC3E}">
        <p14:creationId xmlns:p14="http://schemas.microsoft.com/office/powerpoint/2010/main" val="26837587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251520" y="1988840"/>
            <a:ext cx="8640960" cy="4365104"/>
          </a:xfrm>
        </p:spPr>
        <p:txBody>
          <a:bodyPr>
            <a:noAutofit/>
          </a:bodyPr>
          <a:lstStyle/>
          <a:p>
            <a:pPr algn="just"/>
            <a:r>
              <a:rPr lang="es-SV" sz="2000" b="1" i="1" dirty="0" smtClean="0"/>
              <a:t>Requisito:</a:t>
            </a:r>
            <a:r>
              <a:rPr lang="es-SV" sz="2000" dirty="0"/>
              <a:t> </a:t>
            </a:r>
            <a:r>
              <a:rPr lang="es-SV" sz="2000" dirty="0" smtClean="0"/>
              <a:t>Debe ser una herramienta </a:t>
            </a:r>
            <a:r>
              <a:rPr lang="es-SV" sz="2000" dirty="0"/>
              <a:t>que contiene los datos más relevantes que están plasmados en el </a:t>
            </a:r>
            <a:r>
              <a:rPr lang="es-SV" sz="2000" dirty="0" smtClean="0"/>
              <a:t>informe y los temas sugeridos por la población en la consulta pública previa, además se debe adaptar </a:t>
            </a:r>
            <a:r>
              <a:rPr lang="es-SV" sz="2000" dirty="0"/>
              <a:t>al tipo de público al que va dirigido. En ningún momento, este documento es el informe en sí</a:t>
            </a:r>
            <a:r>
              <a:rPr lang="es-SV" sz="2000" dirty="0" smtClean="0"/>
              <a:t>. Debe ser breve.</a:t>
            </a:r>
          </a:p>
          <a:p>
            <a:pPr algn="just"/>
            <a:r>
              <a:rPr lang="es-SV" sz="2000" b="1" i="1" dirty="0" smtClean="0"/>
              <a:t>Estrategia: </a:t>
            </a:r>
            <a:r>
              <a:rPr lang="es-SV" sz="2000" dirty="0" smtClean="0"/>
              <a:t>Elaborar presentación en Power Point a partir del Informe de Rendición de Cuentas y los resultados de la consulta ciudadana y publicarla en sitio web institucional.</a:t>
            </a:r>
          </a:p>
          <a:p>
            <a:pPr algn="just"/>
            <a:r>
              <a:rPr lang="es-SV" sz="2000" b="1" i="1" dirty="0" smtClean="0"/>
              <a:t>Responsable:</a:t>
            </a:r>
            <a:r>
              <a:rPr lang="es-SV" sz="2000" dirty="0" smtClean="0"/>
              <a:t> Elena de Gómez (elaboración) y Claudia Quinteros (publicación y promoción)</a:t>
            </a:r>
          </a:p>
          <a:p>
            <a:pPr algn="just"/>
            <a:r>
              <a:rPr lang="es-SV" sz="2000" b="1" i="1" dirty="0" smtClean="0"/>
              <a:t>Fechas: </a:t>
            </a:r>
          </a:p>
          <a:p>
            <a:pPr lvl="1" algn="just"/>
            <a:r>
              <a:rPr lang="es-SV" sz="1800" dirty="0" smtClean="0"/>
              <a:t>Elaboración de la Presentación: Del 26 al 30 de junio de 2017.</a:t>
            </a:r>
          </a:p>
          <a:p>
            <a:pPr lvl="1" algn="just"/>
            <a:r>
              <a:rPr lang="es-SV" sz="1800" dirty="0" smtClean="0"/>
              <a:t>Publicación y Promoción: Del 03 de julio de 2017 en adelante</a:t>
            </a:r>
            <a:r>
              <a:rPr lang="es-SV" sz="2000" dirty="0" smtClean="0"/>
              <a:t>.</a:t>
            </a:r>
          </a:p>
        </p:txBody>
      </p:sp>
      <p:sp>
        <p:nvSpPr>
          <p:cNvPr id="3" name="2 Título"/>
          <p:cNvSpPr>
            <a:spLocks noGrp="1"/>
          </p:cNvSpPr>
          <p:nvPr>
            <p:ph type="title"/>
          </p:nvPr>
        </p:nvSpPr>
        <p:spPr>
          <a:xfrm>
            <a:off x="457200" y="520088"/>
            <a:ext cx="8229600" cy="1252728"/>
          </a:xfrm>
        </p:spPr>
        <p:txBody>
          <a:bodyPr>
            <a:normAutofit fontScale="90000"/>
          </a:bodyPr>
          <a:lstStyle/>
          <a:p>
            <a:r>
              <a:rPr lang="es-SV" dirty="0" smtClean="0">
                <a:solidFill>
                  <a:schemeClr val="tx2"/>
                </a:solidFill>
              </a:rPr>
              <a:t>Presentación </a:t>
            </a:r>
            <a:r>
              <a:rPr lang="es-SV" dirty="0">
                <a:solidFill>
                  <a:schemeClr val="tx2"/>
                </a:solidFill>
              </a:rPr>
              <a:t>visual para la audiencia </a:t>
            </a:r>
          </a:p>
        </p:txBody>
      </p:sp>
    </p:spTree>
    <p:extLst>
      <p:ext uri="{BB962C8B-B14F-4D97-AF65-F5344CB8AC3E}">
        <p14:creationId xmlns:p14="http://schemas.microsoft.com/office/powerpoint/2010/main" val="280476059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rma de onda">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Ángulo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értic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619</TotalTime>
  <Words>1291</Words>
  <Application>Microsoft Office PowerPoint</Application>
  <PresentationFormat>Presentación en pantalla (4:3)</PresentationFormat>
  <Paragraphs>104</Paragraphs>
  <Slides>15</Slides>
  <Notes>0</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Forma de onda</vt:lpstr>
      <vt:lpstr>Propuesta de Estrategia para Rendiciones de Cuentas 2017</vt:lpstr>
      <vt:lpstr>Objetivos:</vt:lpstr>
      <vt:lpstr>Consideraciones especiales</vt:lpstr>
      <vt:lpstr>Proceso General Requerido</vt:lpstr>
      <vt:lpstr>Estrategias Propuestas</vt:lpstr>
      <vt:lpstr>Conformación de la CIRC</vt:lpstr>
      <vt:lpstr>Consulta Pública Previa</vt:lpstr>
      <vt:lpstr>Elaboración y Divulgación de Informe de Rendición de Cuentas</vt:lpstr>
      <vt:lpstr>Presentación visual para la audiencia </vt:lpstr>
      <vt:lpstr>Socialización interna</vt:lpstr>
      <vt:lpstr>Convocatoria externa</vt:lpstr>
      <vt:lpstr>Audiencia de Rendición de Cuentas </vt:lpstr>
      <vt:lpstr>Asistencia</vt:lpstr>
      <vt:lpstr>Evaluación</vt:lpstr>
      <vt:lpstr>Propuesta de Estrategia para Rendiciones de Cuentas 2017</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Propuesta de Estrategia para Rendiciones de Cuentas 2016</dc:title>
  <dc:creator>MAURICIO WILFREDO SANDOVAL CRUZ</dc:creator>
  <cp:lastModifiedBy>ROBERTO MOLINA</cp:lastModifiedBy>
  <cp:revision>43</cp:revision>
  <dcterms:created xsi:type="dcterms:W3CDTF">2016-05-16T20:22:15Z</dcterms:created>
  <dcterms:modified xsi:type="dcterms:W3CDTF">2017-06-19T15:23:15Z</dcterms:modified>
</cp:coreProperties>
</file>