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sldIdLst>
    <p:sldId id="256" r:id="rId2"/>
    <p:sldId id="259" r:id="rId3"/>
    <p:sldId id="318" r:id="rId4"/>
    <p:sldId id="344" r:id="rId5"/>
    <p:sldId id="270" r:id="rId6"/>
    <p:sldId id="369" r:id="rId7"/>
    <p:sldId id="370" r:id="rId8"/>
    <p:sldId id="371" r:id="rId9"/>
    <p:sldId id="300" r:id="rId10"/>
    <p:sldId id="310" r:id="rId11"/>
    <p:sldId id="305" r:id="rId12"/>
    <p:sldId id="375" r:id="rId13"/>
    <p:sldId id="311" r:id="rId14"/>
    <p:sldId id="308" r:id="rId15"/>
    <p:sldId id="347" r:id="rId16"/>
    <p:sldId id="376" r:id="rId17"/>
    <p:sldId id="312" r:id="rId18"/>
    <p:sldId id="379" r:id="rId19"/>
    <p:sldId id="313" r:id="rId20"/>
    <p:sldId id="302" r:id="rId21"/>
    <p:sldId id="378" r:id="rId22"/>
    <p:sldId id="372" r:id="rId23"/>
    <p:sldId id="306" r:id="rId24"/>
    <p:sldId id="315" r:id="rId25"/>
    <p:sldId id="307" r:id="rId26"/>
    <p:sldId id="377" r:id="rId27"/>
    <p:sldId id="373" r:id="rId28"/>
    <p:sldId id="374" r:id="rId29"/>
    <p:sldId id="320" r:id="rId30"/>
    <p:sldId id="350" r:id="rId31"/>
    <p:sldId id="351" r:id="rId32"/>
    <p:sldId id="279" r:id="rId33"/>
    <p:sldId id="336" r:id="rId34"/>
    <p:sldId id="337" r:id="rId35"/>
    <p:sldId id="322" r:id="rId36"/>
    <p:sldId id="323" r:id="rId37"/>
    <p:sldId id="324" r:id="rId38"/>
    <p:sldId id="325" r:id="rId39"/>
    <p:sldId id="330" r:id="rId40"/>
    <p:sldId id="331" r:id="rId41"/>
    <p:sldId id="363" r:id="rId42"/>
    <p:sldId id="333" r:id="rId43"/>
    <p:sldId id="380" r:id="rId44"/>
    <p:sldId id="354" r:id="rId45"/>
    <p:sldId id="355" r:id="rId46"/>
    <p:sldId id="291" r:id="rId47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95"/>
    <a:srgbClr val="490092"/>
    <a:srgbClr val="CC4B04"/>
    <a:srgbClr val="DB3246"/>
    <a:srgbClr val="EE7D23"/>
    <a:srgbClr val="39C1B8"/>
    <a:srgbClr val="5400A8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2" autoAdjust="0"/>
    <p:restoredTop sz="94681"/>
  </p:normalViewPr>
  <p:slideViewPr>
    <p:cSldViewPr showGuides="1">
      <p:cViewPr varScale="1">
        <p:scale>
          <a:sx n="96" d="100"/>
          <a:sy n="96" d="100"/>
        </p:scale>
        <p:origin x="-115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99C8C-83F6-4964-8D4D-13C7D15630EE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54F44E0A-94F0-4C50-99B3-92D98F9E0ABB}">
      <dgm:prSet phldrT="[Texto]" custT="1"/>
      <dgm:spPr>
        <a:xfrm>
          <a:off x="399678" y="73796"/>
          <a:ext cx="6341267" cy="846326"/>
        </a:xfrm>
        <a:effectLst/>
      </dgm:spPr>
      <dgm:t>
        <a:bodyPr/>
        <a:lstStyle/>
        <a:p>
          <a:r>
            <a:rPr lang="es-MX" sz="2000" b="1" dirty="0" smtClean="0">
              <a:latin typeface="Century Gothic" panose="020B0502020202020204" pitchFamily="34" charset="0"/>
              <a:ea typeface="+mn-ea"/>
              <a:cs typeface="+mn-cs"/>
            </a:rPr>
            <a:t>Primera Infancia (embarazo) y niñas y niños menores de 2 años </a:t>
          </a:r>
          <a:endParaRPr lang="es-MX" sz="2000" b="1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E448D8C5-E88D-4ACF-9A74-4A44E5A95E44}" type="parTrans" cxnId="{943FFCA1-2B3A-47D3-BC88-2C9E408BDB1D}">
      <dgm:prSet/>
      <dgm:spPr/>
      <dgm:t>
        <a:bodyPr/>
        <a:lstStyle/>
        <a:p>
          <a:endParaRPr lang="es-MX" sz="2000" b="1">
            <a:solidFill>
              <a:schemeClr val="tx2"/>
            </a:solidFill>
          </a:endParaRPr>
        </a:p>
      </dgm:t>
    </dgm:pt>
    <dgm:pt modelId="{35FA8F72-53FC-4E0A-ACB3-674F75BA0BDA}" type="sibTrans" cxnId="{943FFCA1-2B3A-47D3-BC88-2C9E408BDB1D}">
      <dgm:prSet/>
      <dgm:spPr/>
      <dgm:t>
        <a:bodyPr/>
        <a:lstStyle/>
        <a:p>
          <a:endParaRPr lang="es-MX" sz="2000" b="1">
            <a:solidFill>
              <a:schemeClr val="tx2"/>
            </a:solidFill>
          </a:endParaRPr>
        </a:p>
      </dgm:t>
    </dgm:pt>
    <dgm:pt modelId="{5DAC460A-B1EC-45BF-9D7B-C4E73A7A6CB4}">
      <dgm:prSet phldrT="[Texto]" custT="1"/>
      <dgm:spPr>
        <a:xfrm>
          <a:off x="399678" y="1173563"/>
          <a:ext cx="5595499" cy="472320"/>
        </a:xfrm>
        <a:effectLst/>
      </dgm:spPr>
      <dgm:t>
        <a:bodyPr/>
        <a:lstStyle/>
        <a:p>
          <a:r>
            <a:rPr lang="es-MX" sz="2000" b="1" dirty="0" smtClean="0">
              <a:latin typeface="Century Gothic" panose="020B0502020202020204" pitchFamily="34" charset="0"/>
              <a:ea typeface="+mn-ea"/>
              <a:cs typeface="+mn-cs"/>
            </a:rPr>
            <a:t>Mujeres, Adolescentes y jóvenes</a:t>
          </a:r>
          <a:endParaRPr lang="es-MX" sz="2000" b="1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4FA7C5FA-1CCD-4B02-A37D-8AA40BE82B09}" type="parTrans" cxnId="{0355CA0E-EE23-42C1-BDBB-E154F42E8090}">
      <dgm:prSet/>
      <dgm:spPr/>
      <dgm:t>
        <a:bodyPr/>
        <a:lstStyle/>
        <a:p>
          <a:endParaRPr lang="es-MX" sz="2000" b="1">
            <a:solidFill>
              <a:schemeClr val="tx2"/>
            </a:solidFill>
          </a:endParaRPr>
        </a:p>
      </dgm:t>
    </dgm:pt>
    <dgm:pt modelId="{013C3415-E948-4324-A7D4-54D9CA193AB0}" type="sibTrans" cxnId="{0355CA0E-EE23-42C1-BDBB-E154F42E8090}">
      <dgm:prSet/>
      <dgm:spPr/>
      <dgm:t>
        <a:bodyPr/>
        <a:lstStyle/>
        <a:p>
          <a:endParaRPr lang="es-MX" sz="2000" b="1">
            <a:solidFill>
              <a:schemeClr val="tx2"/>
            </a:solidFill>
          </a:endParaRPr>
        </a:p>
      </dgm:t>
    </dgm:pt>
    <dgm:pt modelId="{28F0DE63-1504-4154-8387-8A598F1F5FA3}">
      <dgm:prSet phldrT="[Texto]" custT="1"/>
      <dgm:spPr>
        <a:xfrm>
          <a:off x="399678" y="2625083"/>
          <a:ext cx="5595499" cy="472320"/>
        </a:xfrm>
        <a:effectLst/>
      </dgm:spPr>
      <dgm:t>
        <a:bodyPr/>
        <a:lstStyle/>
        <a:p>
          <a:r>
            <a:rPr lang="es-MX" sz="2000" b="1" dirty="0" smtClean="0">
              <a:latin typeface="Century Gothic" panose="020B0502020202020204" pitchFamily="34" charset="0"/>
              <a:ea typeface="+mn-ea"/>
              <a:cs typeface="+mn-cs"/>
            </a:rPr>
            <a:t>Personas con discapacidad</a:t>
          </a:r>
          <a:endParaRPr lang="es-MX" sz="2000" b="1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B08EBC4C-4BF3-4A9F-94B8-728DC5781B46}" type="parTrans" cxnId="{32B7265C-62F6-4254-93DC-C50F73D4A9D1}">
      <dgm:prSet/>
      <dgm:spPr/>
      <dgm:t>
        <a:bodyPr/>
        <a:lstStyle/>
        <a:p>
          <a:endParaRPr lang="es-MX" sz="2000" b="1">
            <a:solidFill>
              <a:schemeClr val="tx2"/>
            </a:solidFill>
          </a:endParaRPr>
        </a:p>
      </dgm:t>
    </dgm:pt>
    <dgm:pt modelId="{D6A94025-F06B-47B6-81C1-E0D0245AC2D2}" type="sibTrans" cxnId="{32B7265C-62F6-4254-93DC-C50F73D4A9D1}">
      <dgm:prSet/>
      <dgm:spPr/>
      <dgm:t>
        <a:bodyPr/>
        <a:lstStyle/>
        <a:p>
          <a:endParaRPr lang="es-MX" sz="2000" b="1">
            <a:solidFill>
              <a:schemeClr val="tx2"/>
            </a:solidFill>
          </a:endParaRPr>
        </a:p>
      </dgm:t>
    </dgm:pt>
    <dgm:pt modelId="{5B869FFD-6F31-446B-B768-14EBD31DF186}">
      <dgm:prSet custT="1"/>
      <dgm:spPr>
        <a:xfrm>
          <a:off x="399678" y="1899323"/>
          <a:ext cx="5595499" cy="472320"/>
        </a:xfrm>
        <a:effectLst/>
      </dgm:spPr>
      <dgm:t>
        <a:bodyPr/>
        <a:lstStyle/>
        <a:p>
          <a:r>
            <a:rPr lang="es-MX" sz="2000" b="1" dirty="0" smtClean="0">
              <a:latin typeface="Century Gothic" panose="020B0502020202020204" pitchFamily="34" charset="0"/>
              <a:ea typeface="+mn-ea"/>
              <a:cs typeface="+mn-cs"/>
            </a:rPr>
            <a:t>Personas adultas mayores</a:t>
          </a:r>
          <a:endParaRPr lang="es-MX" sz="2000" b="1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558E11CF-536B-4781-8B09-22CC4ABEB33F}" type="parTrans" cxnId="{7145C6A7-ADDF-4B2F-9804-5BB2AF992390}">
      <dgm:prSet/>
      <dgm:spPr/>
      <dgm:t>
        <a:bodyPr/>
        <a:lstStyle/>
        <a:p>
          <a:endParaRPr lang="es-MX" sz="2000" b="1">
            <a:solidFill>
              <a:schemeClr val="tx2"/>
            </a:solidFill>
          </a:endParaRPr>
        </a:p>
      </dgm:t>
    </dgm:pt>
    <dgm:pt modelId="{C0E1B2F1-DEA5-4526-8D8B-9DEF6A400351}" type="sibTrans" cxnId="{7145C6A7-ADDF-4B2F-9804-5BB2AF992390}">
      <dgm:prSet/>
      <dgm:spPr/>
      <dgm:t>
        <a:bodyPr/>
        <a:lstStyle/>
        <a:p>
          <a:endParaRPr lang="es-MX" sz="2000" b="1">
            <a:solidFill>
              <a:schemeClr val="tx2"/>
            </a:solidFill>
          </a:endParaRPr>
        </a:p>
      </dgm:t>
    </dgm:pt>
    <dgm:pt modelId="{32245DC1-13F5-4B3F-9F15-97997273D449}" type="pres">
      <dgm:prSet presAssocID="{28B99C8C-83F6-4964-8D4D-13C7D15630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F880F5C-490B-4267-84B4-3FF30B33E192}" type="pres">
      <dgm:prSet presAssocID="{54F44E0A-94F0-4C50-99B3-92D98F9E0ABB}" presName="parentLin" presStyleCnt="0"/>
      <dgm:spPr/>
      <dgm:t>
        <a:bodyPr/>
        <a:lstStyle/>
        <a:p>
          <a:endParaRPr lang="es-SV"/>
        </a:p>
      </dgm:t>
    </dgm:pt>
    <dgm:pt modelId="{54626F6D-C2EA-4C23-A60E-C4657307528F}" type="pres">
      <dgm:prSet presAssocID="{54F44E0A-94F0-4C50-99B3-92D98F9E0ABB}" presName="parentLeftMargin" presStyleLbl="node1" presStyleIdx="0" presStyleCnt="4"/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26B9B3A6-C610-4A89-AC23-3BBCA7F3178F}" type="pres">
      <dgm:prSet presAssocID="{54F44E0A-94F0-4C50-99B3-92D98F9E0ABB}" presName="parentText" presStyleLbl="node1" presStyleIdx="0" presStyleCnt="4" custScaleX="113328" custScaleY="17918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7DB4FF-3ECB-4AC7-A394-07FC20858E95}" type="pres">
      <dgm:prSet presAssocID="{54F44E0A-94F0-4C50-99B3-92D98F9E0ABB}" presName="negativeSpace" presStyleCnt="0"/>
      <dgm:spPr/>
      <dgm:t>
        <a:bodyPr/>
        <a:lstStyle/>
        <a:p>
          <a:endParaRPr lang="es-SV"/>
        </a:p>
      </dgm:t>
    </dgm:pt>
    <dgm:pt modelId="{41884D5A-7DFB-44E7-9830-9F98B3C430FD}" type="pres">
      <dgm:prSet presAssocID="{54F44E0A-94F0-4C50-99B3-92D98F9E0ABB}" presName="childText" presStyleLbl="conFgAcc1" presStyleIdx="0" presStyleCnt="4">
        <dgm:presLayoutVars>
          <dgm:bulletEnabled val="1"/>
        </dgm:presLayoutVars>
      </dgm:prSet>
      <dgm:spPr>
        <a:xfrm>
          <a:off x="0" y="683963"/>
          <a:ext cx="7993571" cy="403200"/>
        </a:xfrm>
        <a:prstGeom prst="rect">
          <a:avLst/>
        </a:prstGeom>
      </dgm:spPr>
      <dgm:t>
        <a:bodyPr/>
        <a:lstStyle/>
        <a:p>
          <a:endParaRPr lang="es-SV"/>
        </a:p>
      </dgm:t>
    </dgm:pt>
    <dgm:pt modelId="{38F0DEF8-4C63-4C13-905A-8D55A5221A11}" type="pres">
      <dgm:prSet presAssocID="{35FA8F72-53FC-4E0A-ACB3-674F75BA0BDA}" presName="spaceBetweenRectangles" presStyleCnt="0"/>
      <dgm:spPr/>
      <dgm:t>
        <a:bodyPr/>
        <a:lstStyle/>
        <a:p>
          <a:endParaRPr lang="es-SV"/>
        </a:p>
      </dgm:t>
    </dgm:pt>
    <dgm:pt modelId="{B27AFA84-CEFB-4250-9660-B632B36B02A7}" type="pres">
      <dgm:prSet presAssocID="{5DAC460A-B1EC-45BF-9D7B-C4E73A7A6CB4}" presName="parentLin" presStyleCnt="0"/>
      <dgm:spPr/>
      <dgm:t>
        <a:bodyPr/>
        <a:lstStyle/>
        <a:p>
          <a:endParaRPr lang="es-SV"/>
        </a:p>
      </dgm:t>
    </dgm:pt>
    <dgm:pt modelId="{78435611-53EB-4461-BFE1-0AD39AF0D5AF}" type="pres">
      <dgm:prSet presAssocID="{5DAC460A-B1EC-45BF-9D7B-C4E73A7A6CB4}" presName="parentLeftMargin" presStyleLbl="node1" presStyleIdx="0" presStyleCnt="4"/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32DE2A5C-4EB7-4B3E-AB63-5CE8CDE505E8}" type="pres">
      <dgm:prSet presAssocID="{5DAC460A-B1EC-45BF-9D7B-C4E73A7A6CB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CA8DE4-BFA2-4432-B704-589A5BB07036}" type="pres">
      <dgm:prSet presAssocID="{5DAC460A-B1EC-45BF-9D7B-C4E73A7A6CB4}" presName="negativeSpace" presStyleCnt="0"/>
      <dgm:spPr/>
      <dgm:t>
        <a:bodyPr/>
        <a:lstStyle/>
        <a:p>
          <a:endParaRPr lang="es-SV"/>
        </a:p>
      </dgm:t>
    </dgm:pt>
    <dgm:pt modelId="{B91B8CFD-038E-46E9-A3D6-3C1CE588A334}" type="pres">
      <dgm:prSet presAssocID="{5DAC460A-B1EC-45BF-9D7B-C4E73A7A6CB4}" presName="childText" presStyleLbl="conFgAcc1" presStyleIdx="1" presStyleCnt="4" custLinFactNeighborX="512" custLinFactNeighborY="31593">
        <dgm:presLayoutVars>
          <dgm:bulletEnabled val="1"/>
        </dgm:presLayoutVars>
      </dgm:prSet>
      <dgm:spPr>
        <a:xfrm>
          <a:off x="0" y="1409723"/>
          <a:ext cx="7993571" cy="403200"/>
        </a:xfrm>
        <a:prstGeom prst="rect">
          <a:avLst/>
        </a:prstGeom>
      </dgm:spPr>
      <dgm:t>
        <a:bodyPr/>
        <a:lstStyle/>
        <a:p>
          <a:endParaRPr lang="es-SV"/>
        </a:p>
      </dgm:t>
    </dgm:pt>
    <dgm:pt modelId="{D3B81C5E-9131-46D7-854D-2C9619E98955}" type="pres">
      <dgm:prSet presAssocID="{013C3415-E948-4324-A7D4-54D9CA193AB0}" presName="spaceBetweenRectangles" presStyleCnt="0"/>
      <dgm:spPr/>
      <dgm:t>
        <a:bodyPr/>
        <a:lstStyle/>
        <a:p>
          <a:endParaRPr lang="es-SV"/>
        </a:p>
      </dgm:t>
    </dgm:pt>
    <dgm:pt modelId="{BB54F066-62C5-454A-96BB-B19E1A800B49}" type="pres">
      <dgm:prSet presAssocID="{5B869FFD-6F31-446B-B768-14EBD31DF186}" presName="parentLin" presStyleCnt="0"/>
      <dgm:spPr/>
      <dgm:t>
        <a:bodyPr/>
        <a:lstStyle/>
        <a:p>
          <a:endParaRPr lang="es-SV"/>
        </a:p>
      </dgm:t>
    </dgm:pt>
    <dgm:pt modelId="{A1405054-0A8B-4325-8EFF-92BBD88B4FD7}" type="pres">
      <dgm:prSet presAssocID="{5B869FFD-6F31-446B-B768-14EBD31DF186}" presName="parentLeftMargin" presStyleLbl="node1" presStyleIdx="1" presStyleCnt="4"/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BA87CF91-9A36-429C-917F-4F40502E8850}" type="pres">
      <dgm:prSet presAssocID="{5B869FFD-6F31-446B-B768-14EBD31DF18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619CD3-D707-41BA-BE1F-3F462721CECC}" type="pres">
      <dgm:prSet presAssocID="{5B869FFD-6F31-446B-B768-14EBD31DF186}" presName="negativeSpace" presStyleCnt="0"/>
      <dgm:spPr/>
      <dgm:t>
        <a:bodyPr/>
        <a:lstStyle/>
        <a:p>
          <a:endParaRPr lang="es-SV"/>
        </a:p>
      </dgm:t>
    </dgm:pt>
    <dgm:pt modelId="{49087798-F4B0-4AA2-A94D-8A05F1F23548}" type="pres">
      <dgm:prSet presAssocID="{5B869FFD-6F31-446B-B768-14EBD31DF186}" presName="childText" presStyleLbl="conFgAcc1" presStyleIdx="2" presStyleCnt="4">
        <dgm:presLayoutVars>
          <dgm:bulletEnabled val="1"/>
        </dgm:presLayoutVars>
      </dgm:prSet>
      <dgm:spPr>
        <a:xfrm>
          <a:off x="0" y="2135483"/>
          <a:ext cx="7993571" cy="403200"/>
        </a:xfrm>
        <a:prstGeom prst="rect">
          <a:avLst/>
        </a:prstGeom>
      </dgm:spPr>
      <dgm:t>
        <a:bodyPr/>
        <a:lstStyle/>
        <a:p>
          <a:endParaRPr lang="es-SV"/>
        </a:p>
      </dgm:t>
    </dgm:pt>
    <dgm:pt modelId="{74235F2D-DC44-4CF7-B01E-CAEA721769C1}" type="pres">
      <dgm:prSet presAssocID="{C0E1B2F1-DEA5-4526-8D8B-9DEF6A400351}" presName="spaceBetweenRectangles" presStyleCnt="0"/>
      <dgm:spPr/>
      <dgm:t>
        <a:bodyPr/>
        <a:lstStyle/>
        <a:p>
          <a:endParaRPr lang="es-SV"/>
        </a:p>
      </dgm:t>
    </dgm:pt>
    <dgm:pt modelId="{399189A1-EFC3-4128-968A-B32873FD92F7}" type="pres">
      <dgm:prSet presAssocID="{28F0DE63-1504-4154-8387-8A598F1F5FA3}" presName="parentLin" presStyleCnt="0"/>
      <dgm:spPr/>
      <dgm:t>
        <a:bodyPr/>
        <a:lstStyle/>
        <a:p>
          <a:endParaRPr lang="es-SV"/>
        </a:p>
      </dgm:t>
    </dgm:pt>
    <dgm:pt modelId="{FD6B83AA-21F4-4AC3-B5BA-D48086150073}" type="pres">
      <dgm:prSet presAssocID="{28F0DE63-1504-4154-8387-8A598F1F5FA3}" presName="parentLeftMargin" presStyleLbl="node1" presStyleIdx="2" presStyleCnt="4"/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43CBFF8A-33F2-4CC6-A2CA-0FEE4706B306}" type="pres">
      <dgm:prSet presAssocID="{28F0DE63-1504-4154-8387-8A598F1F5FA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40C54F-307C-47F8-BF8D-0BF0458A3682}" type="pres">
      <dgm:prSet presAssocID="{28F0DE63-1504-4154-8387-8A598F1F5FA3}" presName="negativeSpace" presStyleCnt="0"/>
      <dgm:spPr/>
      <dgm:t>
        <a:bodyPr/>
        <a:lstStyle/>
        <a:p>
          <a:endParaRPr lang="es-SV"/>
        </a:p>
      </dgm:t>
    </dgm:pt>
    <dgm:pt modelId="{4768A738-2E4C-4023-A82F-DCDCD80FFBA5}" type="pres">
      <dgm:prSet presAssocID="{28F0DE63-1504-4154-8387-8A598F1F5FA3}" presName="childText" presStyleLbl="conFgAcc1" presStyleIdx="3" presStyleCnt="4">
        <dgm:presLayoutVars>
          <dgm:bulletEnabled val="1"/>
        </dgm:presLayoutVars>
      </dgm:prSet>
      <dgm:spPr>
        <a:xfrm>
          <a:off x="0" y="2861243"/>
          <a:ext cx="7993571" cy="403200"/>
        </a:xfrm>
        <a:prstGeom prst="rect">
          <a:avLst/>
        </a:prstGeom>
      </dgm:spPr>
      <dgm:t>
        <a:bodyPr/>
        <a:lstStyle/>
        <a:p>
          <a:endParaRPr lang="es-SV"/>
        </a:p>
      </dgm:t>
    </dgm:pt>
  </dgm:ptLst>
  <dgm:cxnLst>
    <dgm:cxn modelId="{0CB6DEF2-3308-4BBF-855F-7A47961014AA}" type="presOf" srcId="{5DAC460A-B1EC-45BF-9D7B-C4E73A7A6CB4}" destId="{78435611-53EB-4461-BFE1-0AD39AF0D5AF}" srcOrd="0" destOrd="0" presId="urn:microsoft.com/office/officeart/2005/8/layout/list1"/>
    <dgm:cxn modelId="{FA562561-EFE4-425A-B7C0-EEB08F48D066}" type="presOf" srcId="{54F44E0A-94F0-4C50-99B3-92D98F9E0ABB}" destId="{26B9B3A6-C610-4A89-AC23-3BBCA7F3178F}" srcOrd="1" destOrd="0" presId="urn:microsoft.com/office/officeart/2005/8/layout/list1"/>
    <dgm:cxn modelId="{7145C6A7-ADDF-4B2F-9804-5BB2AF992390}" srcId="{28B99C8C-83F6-4964-8D4D-13C7D15630EE}" destId="{5B869FFD-6F31-446B-B768-14EBD31DF186}" srcOrd="2" destOrd="0" parTransId="{558E11CF-536B-4781-8B09-22CC4ABEB33F}" sibTransId="{C0E1B2F1-DEA5-4526-8D8B-9DEF6A400351}"/>
    <dgm:cxn modelId="{A53E56D7-7300-4CA1-B327-4C9A693BF3F9}" type="presOf" srcId="{5B869FFD-6F31-446B-B768-14EBD31DF186}" destId="{A1405054-0A8B-4325-8EFF-92BBD88B4FD7}" srcOrd="0" destOrd="0" presId="urn:microsoft.com/office/officeart/2005/8/layout/list1"/>
    <dgm:cxn modelId="{32B7265C-62F6-4254-93DC-C50F73D4A9D1}" srcId="{28B99C8C-83F6-4964-8D4D-13C7D15630EE}" destId="{28F0DE63-1504-4154-8387-8A598F1F5FA3}" srcOrd="3" destOrd="0" parTransId="{B08EBC4C-4BF3-4A9F-94B8-728DC5781B46}" sibTransId="{D6A94025-F06B-47B6-81C1-E0D0245AC2D2}"/>
    <dgm:cxn modelId="{70A94D26-DC92-4B29-B2D7-3065211D8AEA}" type="presOf" srcId="{28F0DE63-1504-4154-8387-8A598F1F5FA3}" destId="{43CBFF8A-33F2-4CC6-A2CA-0FEE4706B306}" srcOrd="1" destOrd="0" presId="urn:microsoft.com/office/officeart/2005/8/layout/list1"/>
    <dgm:cxn modelId="{0E6C72AF-02F6-488C-893A-2D052CF08853}" type="presOf" srcId="{28B99C8C-83F6-4964-8D4D-13C7D15630EE}" destId="{32245DC1-13F5-4B3F-9F15-97997273D449}" srcOrd="0" destOrd="0" presId="urn:microsoft.com/office/officeart/2005/8/layout/list1"/>
    <dgm:cxn modelId="{0355CA0E-EE23-42C1-BDBB-E154F42E8090}" srcId="{28B99C8C-83F6-4964-8D4D-13C7D15630EE}" destId="{5DAC460A-B1EC-45BF-9D7B-C4E73A7A6CB4}" srcOrd="1" destOrd="0" parTransId="{4FA7C5FA-1CCD-4B02-A37D-8AA40BE82B09}" sibTransId="{013C3415-E948-4324-A7D4-54D9CA193AB0}"/>
    <dgm:cxn modelId="{943FFCA1-2B3A-47D3-BC88-2C9E408BDB1D}" srcId="{28B99C8C-83F6-4964-8D4D-13C7D15630EE}" destId="{54F44E0A-94F0-4C50-99B3-92D98F9E0ABB}" srcOrd="0" destOrd="0" parTransId="{E448D8C5-E88D-4ACF-9A74-4A44E5A95E44}" sibTransId="{35FA8F72-53FC-4E0A-ACB3-674F75BA0BDA}"/>
    <dgm:cxn modelId="{A0617B54-D1F2-410E-A66B-170B6B3250E2}" type="presOf" srcId="{28F0DE63-1504-4154-8387-8A598F1F5FA3}" destId="{FD6B83AA-21F4-4AC3-B5BA-D48086150073}" srcOrd="0" destOrd="0" presId="urn:microsoft.com/office/officeart/2005/8/layout/list1"/>
    <dgm:cxn modelId="{76225AC4-C818-478F-BCB0-3626DEBE94D9}" type="presOf" srcId="{5DAC460A-B1EC-45BF-9D7B-C4E73A7A6CB4}" destId="{32DE2A5C-4EB7-4B3E-AB63-5CE8CDE505E8}" srcOrd="1" destOrd="0" presId="urn:microsoft.com/office/officeart/2005/8/layout/list1"/>
    <dgm:cxn modelId="{26726B0B-5CB2-49C3-B293-39350B339A38}" type="presOf" srcId="{54F44E0A-94F0-4C50-99B3-92D98F9E0ABB}" destId="{54626F6D-C2EA-4C23-A60E-C4657307528F}" srcOrd="0" destOrd="0" presId="urn:microsoft.com/office/officeart/2005/8/layout/list1"/>
    <dgm:cxn modelId="{8C8F238F-60B3-40A4-A10C-ADE80D07A2A2}" type="presOf" srcId="{5B869FFD-6F31-446B-B768-14EBD31DF186}" destId="{BA87CF91-9A36-429C-917F-4F40502E8850}" srcOrd="1" destOrd="0" presId="urn:microsoft.com/office/officeart/2005/8/layout/list1"/>
    <dgm:cxn modelId="{63099DE1-BF5E-4A25-819A-D431863C4DD5}" type="presParOf" srcId="{32245DC1-13F5-4B3F-9F15-97997273D449}" destId="{4F880F5C-490B-4267-84B4-3FF30B33E192}" srcOrd="0" destOrd="0" presId="urn:microsoft.com/office/officeart/2005/8/layout/list1"/>
    <dgm:cxn modelId="{81840A15-675C-48DA-9849-2FCA05F4ECDC}" type="presParOf" srcId="{4F880F5C-490B-4267-84B4-3FF30B33E192}" destId="{54626F6D-C2EA-4C23-A60E-C4657307528F}" srcOrd="0" destOrd="0" presId="urn:microsoft.com/office/officeart/2005/8/layout/list1"/>
    <dgm:cxn modelId="{32D1B1D6-C08F-4BFC-927F-C5298A02C810}" type="presParOf" srcId="{4F880F5C-490B-4267-84B4-3FF30B33E192}" destId="{26B9B3A6-C610-4A89-AC23-3BBCA7F3178F}" srcOrd="1" destOrd="0" presId="urn:microsoft.com/office/officeart/2005/8/layout/list1"/>
    <dgm:cxn modelId="{C8ACC409-4B4D-4C2B-8105-EBDAFF00B26F}" type="presParOf" srcId="{32245DC1-13F5-4B3F-9F15-97997273D449}" destId="{637DB4FF-3ECB-4AC7-A394-07FC20858E95}" srcOrd="1" destOrd="0" presId="urn:microsoft.com/office/officeart/2005/8/layout/list1"/>
    <dgm:cxn modelId="{71EA1DF6-0A89-4131-AF0E-BFCE65488299}" type="presParOf" srcId="{32245DC1-13F5-4B3F-9F15-97997273D449}" destId="{41884D5A-7DFB-44E7-9830-9F98B3C430FD}" srcOrd="2" destOrd="0" presId="urn:microsoft.com/office/officeart/2005/8/layout/list1"/>
    <dgm:cxn modelId="{581931F6-49EC-49F2-B2C3-03A4B33F1DF9}" type="presParOf" srcId="{32245DC1-13F5-4B3F-9F15-97997273D449}" destId="{38F0DEF8-4C63-4C13-905A-8D55A5221A11}" srcOrd="3" destOrd="0" presId="urn:microsoft.com/office/officeart/2005/8/layout/list1"/>
    <dgm:cxn modelId="{09944D25-5803-46AA-8609-8ECC731FE609}" type="presParOf" srcId="{32245DC1-13F5-4B3F-9F15-97997273D449}" destId="{B27AFA84-CEFB-4250-9660-B632B36B02A7}" srcOrd="4" destOrd="0" presId="urn:microsoft.com/office/officeart/2005/8/layout/list1"/>
    <dgm:cxn modelId="{305BF012-DDCB-42D8-9F2C-1B2C0DBC1B3F}" type="presParOf" srcId="{B27AFA84-CEFB-4250-9660-B632B36B02A7}" destId="{78435611-53EB-4461-BFE1-0AD39AF0D5AF}" srcOrd="0" destOrd="0" presId="urn:microsoft.com/office/officeart/2005/8/layout/list1"/>
    <dgm:cxn modelId="{78AC7D64-6D99-405E-9167-F909787F1B15}" type="presParOf" srcId="{B27AFA84-CEFB-4250-9660-B632B36B02A7}" destId="{32DE2A5C-4EB7-4B3E-AB63-5CE8CDE505E8}" srcOrd="1" destOrd="0" presId="urn:microsoft.com/office/officeart/2005/8/layout/list1"/>
    <dgm:cxn modelId="{AD4A7F24-FF0C-4397-AF5B-5E33B837904C}" type="presParOf" srcId="{32245DC1-13F5-4B3F-9F15-97997273D449}" destId="{ACCA8DE4-BFA2-4432-B704-589A5BB07036}" srcOrd="5" destOrd="0" presId="urn:microsoft.com/office/officeart/2005/8/layout/list1"/>
    <dgm:cxn modelId="{C65A0CD2-9C40-4E41-8DFA-589EFE4CEF7C}" type="presParOf" srcId="{32245DC1-13F5-4B3F-9F15-97997273D449}" destId="{B91B8CFD-038E-46E9-A3D6-3C1CE588A334}" srcOrd="6" destOrd="0" presId="urn:microsoft.com/office/officeart/2005/8/layout/list1"/>
    <dgm:cxn modelId="{E1FF0263-8A50-4238-B96B-18A83916EBB0}" type="presParOf" srcId="{32245DC1-13F5-4B3F-9F15-97997273D449}" destId="{D3B81C5E-9131-46D7-854D-2C9619E98955}" srcOrd="7" destOrd="0" presId="urn:microsoft.com/office/officeart/2005/8/layout/list1"/>
    <dgm:cxn modelId="{B9CCCDB3-B3FB-4E35-8DF8-4EA81A1397BC}" type="presParOf" srcId="{32245DC1-13F5-4B3F-9F15-97997273D449}" destId="{BB54F066-62C5-454A-96BB-B19E1A800B49}" srcOrd="8" destOrd="0" presId="urn:microsoft.com/office/officeart/2005/8/layout/list1"/>
    <dgm:cxn modelId="{79373440-9CA3-43E3-A3BE-7747D11B83DA}" type="presParOf" srcId="{BB54F066-62C5-454A-96BB-B19E1A800B49}" destId="{A1405054-0A8B-4325-8EFF-92BBD88B4FD7}" srcOrd="0" destOrd="0" presId="urn:microsoft.com/office/officeart/2005/8/layout/list1"/>
    <dgm:cxn modelId="{37AB9565-BEB5-4285-A4F8-3B35464BFE73}" type="presParOf" srcId="{BB54F066-62C5-454A-96BB-B19E1A800B49}" destId="{BA87CF91-9A36-429C-917F-4F40502E8850}" srcOrd="1" destOrd="0" presId="urn:microsoft.com/office/officeart/2005/8/layout/list1"/>
    <dgm:cxn modelId="{550B468D-37F5-4B8F-9F23-461074E0F538}" type="presParOf" srcId="{32245DC1-13F5-4B3F-9F15-97997273D449}" destId="{E3619CD3-D707-41BA-BE1F-3F462721CECC}" srcOrd="9" destOrd="0" presId="urn:microsoft.com/office/officeart/2005/8/layout/list1"/>
    <dgm:cxn modelId="{6C460213-4692-47EC-9514-9C20E68F0E47}" type="presParOf" srcId="{32245DC1-13F5-4B3F-9F15-97997273D449}" destId="{49087798-F4B0-4AA2-A94D-8A05F1F23548}" srcOrd="10" destOrd="0" presId="urn:microsoft.com/office/officeart/2005/8/layout/list1"/>
    <dgm:cxn modelId="{55B72BFA-78A3-45E3-8AA4-2FF406892B6D}" type="presParOf" srcId="{32245DC1-13F5-4B3F-9F15-97997273D449}" destId="{74235F2D-DC44-4CF7-B01E-CAEA721769C1}" srcOrd="11" destOrd="0" presId="urn:microsoft.com/office/officeart/2005/8/layout/list1"/>
    <dgm:cxn modelId="{C10E7349-A74A-4D7C-AFCD-57573363452F}" type="presParOf" srcId="{32245DC1-13F5-4B3F-9F15-97997273D449}" destId="{399189A1-EFC3-4128-968A-B32873FD92F7}" srcOrd="12" destOrd="0" presId="urn:microsoft.com/office/officeart/2005/8/layout/list1"/>
    <dgm:cxn modelId="{587E1F5A-1D2F-4890-BA17-52AFCFC6AD7B}" type="presParOf" srcId="{399189A1-EFC3-4128-968A-B32873FD92F7}" destId="{FD6B83AA-21F4-4AC3-B5BA-D48086150073}" srcOrd="0" destOrd="0" presId="urn:microsoft.com/office/officeart/2005/8/layout/list1"/>
    <dgm:cxn modelId="{5F6F76BB-64EE-4D21-8609-C2F1DD259C49}" type="presParOf" srcId="{399189A1-EFC3-4128-968A-B32873FD92F7}" destId="{43CBFF8A-33F2-4CC6-A2CA-0FEE4706B306}" srcOrd="1" destOrd="0" presId="urn:microsoft.com/office/officeart/2005/8/layout/list1"/>
    <dgm:cxn modelId="{CF721A1B-552B-4073-925E-A67A49839EF2}" type="presParOf" srcId="{32245DC1-13F5-4B3F-9F15-97997273D449}" destId="{7E40C54F-307C-47F8-BF8D-0BF0458A3682}" srcOrd="13" destOrd="0" presId="urn:microsoft.com/office/officeart/2005/8/layout/list1"/>
    <dgm:cxn modelId="{297A2AA1-A740-47CA-8931-A7DDADF55022}" type="presParOf" srcId="{32245DC1-13F5-4B3F-9F15-97997273D449}" destId="{4768A738-2E4C-4023-A82F-DCDCD80FFBA5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7E4223-7686-4C75-A73C-140AD0CE090D}" type="doc">
      <dgm:prSet loTypeId="urn:microsoft.com/office/officeart/2005/8/layout/process5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SV"/>
        </a:p>
      </dgm:t>
    </dgm:pt>
    <dgm:pt modelId="{7523541F-522D-4DF3-8EB3-F25C1EDDA5BE}">
      <dgm:prSet phldrT="[Texto]" custT="1"/>
      <dgm:spPr>
        <a:effectLst/>
      </dgm:spPr>
      <dgm:t>
        <a:bodyPr/>
        <a:lstStyle/>
        <a:p>
          <a:r>
            <a:rPr lang="es-SV" sz="2200" dirty="0" smtClean="0">
              <a:latin typeface="Calibri" pitchFamily="34" charset="0"/>
            </a:rPr>
            <a:t>1. Porcentaje de hogares en los estratos 1 al 7 RUP</a:t>
          </a:r>
          <a:endParaRPr lang="es-SV" sz="2200" dirty="0">
            <a:latin typeface="Calibri" pitchFamily="34" charset="0"/>
          </a:endParaRPr>
        </a:p>
      </dgm:t>
    </dgm:pt>
    <dgm:pt modelId="{89EAB0A4-D373-4AAF-BFF0-8929ECED6F06}" type="parTrans" cxnId="{DDAAFCDE-6794-4553-852C-822492B65DF2}">
      <dgm:prSet/>
      <dgm:spPr/>
      <dgm:t>
        <a:bodyPr/>
        <a:lstStyle/>
        <a:p>
          <a:endParaRPr lang="es-SV" sz="2200">
            <a:solidFill>
              <a:schemeClr val="tx2"/>
            </a:solidFill>
            <a:latin typeface="Calibri" pitchFamily="34" charset="0"/>
          </a:endParaRPr>
        </a:p>
      </dgm:t>
    </dgm:pt>
    <dgm:pt modelId="{1830F2B7-4169-43AD-B5A3-47CC9497748A}" type="sibTrans" cxnId="{DDAAFCDE-6794-4553-852C-822492B65DF2}">
      <dgm:prSet custT="1"/>
      <dgm:spPr>
        <a:solidFill>
          <a:srgbClr val="FFC000"/>
        </a:solidFill>
      </dgm:spPr>
      <dgm:t>
        <a:bodyPr/>
        <a:lstStyle/>
        <a:p>
          <a:endParaRPr lang="es-SV" sz="2200">
            <a:solidFill>
              <a:schemeClr val="tx2"/>
            </a:solidFill>
            <a:latin typeface="Calibri" pitchFamily="34" charset="0"/>
          </a:endParaRPr>
        </a:p>
      </dgm:t>
    </dgm:pt>
    <dgm:pt modelId="{88663B86-7770-4283-AC51-579F1F6F7AF9}">
      <dgm:prSet phldrT="[Texto]" custT="1"/>
      <dgm:spPr>
        <a:effectLst/>
      </dgm:spPr>
      <dgm:t>
        <a:bodyPr/>
        <a:lstStyle/>
        <a:p>
          <a:r>
            <a:rPr lang="es-SV" sz="2200" dirty="0" smtClean="0">
              <a:latin typeface="Calibri" pitchFamily="34" charset="0"/>
            </a:rPr>
            <a:t>2. En el municipio, se incorporan los hogares en los estratos del 1 al 7 RUP.</a:t>
          </a:r>
          <a:endParaRPr lang="es-SV" sz="2200" dirty="0">
            <a:latin typeface="Calibri" pitchFamily="34" charset="0"/>
          </a:endParaRPr>
        </a:p>
      </dgm:t>
    </dgm:pt>
    <dgm:pt modelId="{F62BD8DD-A792-4529-810E-632CFF5B43B9}" type="parTrans" cxnId="{B3342318-9BB4-429A-97D2-7ACF5D5B92E9}">
      <dgm:prSet/>
      <dgm:spPr/>
      <dgm:t>
        <a:bodyPr/>
        <a:lstStyle/>
        <a:p>
          <a:endParaRPr lang="es-SV" sz="2200">
            <a:solidFill>
              <a:schemeClr val="tx2"/>
            </a:solidFill>
            <a:latin typeface="Calibri" pitchFamily="34" charset="0"/>
          </a:endParaRPr>
        </a:p>
      </dgm:t>
    </dgm:pt>
    <dgm:pt modelId="{A7C79121-0ACF-4FF0-8DE7-B3A1F1EC1C0C}" type="sibTrans" cxnId="{B3342318-9BB4-429A-97D2-7ACF5D5B92E9}">
      <dgm:prSet custT="1"/>
      <dgm:spPr>
        <a:solidFill>
          <a:srgbClr val="FFC000"/>
        </a:solidFill>
      </dgm:spPr>
      <dgm:t>
        <a:bodyPr/>
        <a:lstStyle/>
        <a:p>
          <a:endParaRPr lang="es-SV" sz="2200">
            <a:solidFill>
              <a:schemeClr val="tx2"/>
            </a:solidFill>
            <a:latin typeface="Calibri" pitchFamily="34" charset="0"/>
          </a:endParaRPr>
        </a:p>
      </dgm:t>
    </dgm:pt>
    <dgm:pt modelId="{6E68D415-D94A-40E0-8441-91ACD777CF4A}">
      <dgm:prSet phldrT="[Texto]" custT="1"/>
      <dgm:spPr>
        <a:effectLst/>
      </dgm:spPr>
      <dgm:t>
        <a:bodyPr/>
        <a:lstStyle/>
        <a:p>
          <a:r>
            <a:rPr lang="es-SV" sz="2200" dirty="0" smtClean="0">
              <a:latin typeface="Calibri" pitchFamily="34" charset="0"/>
            </a:rPr>
            <a:t>3. En el hogar ingresan las personas de acuerdo a los criterios de elegibilidad de cada componente.</a:t>
          </a:r>
          <a:endParaRPr lang="es-SV" sz="2200" dirty="0">
            <a:latin typeface="Calibri" pitchFamily="34" charset="0"/>
          </a:endParaRPr>
        </a:p>
      </dgm:t>
    </dgm:pt>
    <dgm:pt modelId="{14B79BD5-D6E0-4A45-A894-6FA7A5B6AFCE}" type="parTrans" cxnId="{6408D7D8-5207-4A3F-9463-F64AFC0D8123}">
      <dgm:prSet/>
      <dgm:spPr/>
      <dgm:t>
        <a:bodyPr/>
        <a:lstStyle/>
        <a:p>
          <a:endParaRPr lang="es-SV" sz="2200">
            <a:solidFill>
              <a:schemeClr val="tx2"/>
            </a:solidFill>
            <a:latin typeface="Calibri" pitchFamily="34" charset="0"/>
          </a:endParaRPr>
        </a:p>
      </dgm:t>
    </dgm:pt>
    <dgm:pt modelId="{5DB30173-E497-411B-8C4A-98DA9573DCC5}" type="sibTrans" cxnId="{6408D7D8-5207-4A3F-9463-F64AFC0D8123}">
      <dgm:prSet custT="1"/>
      <dgm:spPr>
        <a:solidFill>
          <a:srgbClr val="FFC000"/>
        </a:solidFill>
      </dgm:spPr>
      <dgm:t>
        <a:bodyPr/>
        <a:lstStyle/>
        <a:p>
          <a:endParaRPr lang="es-SV" sz="2200">
            <a:solidFill>
              <a:schemeClr val="tx2"/>
            </a:solidFill>
            <a:latin typeface="Calibri" pitchFamily="34" charset="0"/>
          </a:endParaRPr>
        </a:p>
      </dgm:t>
    </dgm:pt>
    <dgm:pt modelId="{18F1732C-DF41-4055-883F-C44EF416B7BA}">
      <dgm:prSet phldrT="[Texto]" custT="1"/>
      <dgm:spPr>
        <a:effectLst/>
      </dgm:spPr>
      <dgm:t>
        <a:bodyPr/>
        <a:lstStyle/>
        <a:p>
          <a:r>
            <a:rPr lang="es-SV" sz="2200" dirty="0" smtClean="0">
              <a:latin typeface="Calibri" pitchFamily="34" charset="0"/>
            </a:rPr>
            <a:t>4. Para agua potable y energía eléctrica se elaborará un catálogo de coberturas para la priorización.</a:t>
          </a:r>
          <a:endParaRPr lang="es-SV" sz="2200" dirty="0">
            <a:latin typeface="Calibri" pitchFamily="34" charset="0"/>
          </a:endParaRPr>
        </a:p>
      </dgm:t>
    </dgm:pt>
    <dgm:pt modelId="{58BE487E-F583-405B-A1AC-CC3EC96817EE}" type="parTrans" cxnId="{87DABDF0-6D1A-4249-9CB9-C7FB2B364B3D}">
      <dgm:prSet/>
      <dgm:spPr/>
      <dgm:t>
        <a:bodyPr/>
        <a:lstStyle/>
        <a:p>
          <a:endParaRPr lang="es-SV" sz="2200">
            <a:solidFill>
              <a:schemeClr val="tx2"/>
            </a:solidFill>
            <a:latin typeface="Calibri" pitchFamily="34" charset="0"/>
          </a:endParaRPr>
        </a:p>
      </dgm:t>
    </dgm:pt>
    <dgm:pt modelId="{15CF50A7-68C1-4DCE-B600-9008C4885993}" type="sibTrans" cxnId="{87DABDF0-6D1A-4249-9CB9-C7FB2B364B3D}">
      <dgm:prSet/>
      <dgm:spPr/>
      <dgm:t>
        <a:bodyPr/>
        <a:lstStyle/>
        <a:p>
          <a:endParaRPr lang="es-SV" sz="2200">
            <a:solidFill>
              <a:schemeClr val="tx2"/>
            </a:solidFill>
            <a:latin typeface="Calibri" pitchFamily="34" charset="0"/>
          </a:endParaRPr>
        </a:p>
      </dgm:t>
    </dgm:pt>
    <dgm:pt modelId="{5208B22C-3909-4421-A566-CED731D08379}" type="pres">
      <dgm:prSet presAssocID="{327E4223-7686-4C75-A73C-140AD0CE09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B4F908FF-7D44-415E-ABA3-1FF42F2DF2CF}" type="pres">
      <dgm:prSet presAssocID="{7523541F-522D-4DF3-8EB3-F25C1EDDA5B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49E8F49-1FD4-4CCE-B90C-023636776051}" type="pres">
      <dgm:prSet presAssocID="{1830F2B7-4169-43AD-B5A3-47CC9497748A}" presName="sibTrans" presStyleLbl="sibTrans2D1" presStyleIdx="0" presStyleCnt="3" custScaleX="178703" custScaleY="98556"/>
      <dgm:spPr/>
      <dgm:t>
        <a:bodyPr/>
        <a:lstStyle/>
        <a:p>
          <a:endParaRPr lang="es-SV"/>
        </a:p>
      </dgm:t>
    </dgm:pt>
    <dgm:pt modelId="{4996AE8C-7656-49C0-98C8-DD3027F7C8FF}" type="pres">
      <dgm:prSet presAssocID="{1830F2B7-4169-43AD-B5A3-47CC9497748A}" presName="connectorText" presStyleLbl="sibTrans2D1" presStyleIdx="0" presStyleCnt="3"/>
      <dgm:spPr/>
      <dgm:t>
        <a:bodyPr/>
        <a:lstStyle/>
        <a:p>
          <a:endParaRPr lang="es-SV"/>
        </a:p>
      </dgm:t>
    </dgm:pt>
    <dgm:pt modelId="{2DA42A20-14DC-4D41-99CD-B7BD42245046}" type="pres">
      <dgm:prSet presAssocID="{88663B86-7770-4283-AC51-579F1F6F7AF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1FD8EDA-BAE4-48A3-B0E9-A220627C2889}" type="pres">
      <dgm:prSet presAssocID="{A7C79121-0ACF-4FF0-8DE7-B3A1F1EC1C0C}" presName="sibTrans" presStyleLbl="sibTrans2D1" presStyleIdx="1" presStyleCnt="3" custScaleX="178703" custScaleY="98556"/>
      <dgm:spPr/>
      <dgm:t>
        <a:bodyPr/>
        <a:lstStyle/>
        <a:p>
          <a:endParaRPr lang="es-SV"/>
        </a:p>
      </dgm:t>
    </dgm:pt>
    <dgm:pt modelId="{208FC79A-D392-4CCD-A20A-532E8B998E98}" type="pres">
      <dgm:prSet presAssocID="{A7C79121-0ACF-4FF0-8DE7-B3A1F1EC1C0C}" presName="connectorText" presStyleLbl="sibTrans2D1" presStyleIdx="1" presStyleCnt="3"/>
      <dgm:spPr/>
      <dgm:t>
        <a:bodyPr/>
        <a:lstStyle/>
        <a:p>
          <a:endParaRPr lang="es-SV"/>
        </a:p>
      </dgm:t>
    </dgm:pt>
    <dgm:pt modelId="{AA7173A6-AD91-41B8-B286-A0975C59E0BE}" type="pres">
      <dgm:prSet presAssocID="{6E68D415-D94A-40E0-8441-91ACD777CF4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D9A23FD-26CB-4093-A306-F29CFEC4005D}" type="pres">
      <dgm:prSet presAssocID="{5DB30173-E497-411B-8C4A-98DA9573DCC5}" presName="sibTrans" presStyleLbl="sibTrans2D1" presStyleIdx="2" presStyleCnt="3" custScaleX="178703" custScaleY="98556"/>
      <dgm:spPr/>
      <dgm:t>
        <a:bodyPr/>
        <a:lstStyle/>
        <a:p>
          <a:endParaRPr lang="es-SV"/>
        </a:p>
      </dgm:t>
    </dgm:pt>
    <dgm:pt modelId="{5ECC65C4-DE3E-476A-BD6B-77738B02ECE7}" type="pres">
      <dgm:prSet presAssocID="{5DB30173-E497-411B-8C4A-98DA9573DCC5}" presName="connectorText" presStyleLbl="sibTrans2D1" presStyleIdx="2" presStyleCnt="3"/>
      <dgm:spPr/>
      <dgm:t>
        <a:bodyPr/>
        <a:lstStyle/>
        <a:p>
          <a:endParaRPr lang="es-SV"/>
        </a:p>
      </dgm:t>
    </dgm:pt>
    <dgm:pt modelId="{7EBAB852-28D8-4D1D-9BC4-CE63045CA217}" type="pres">
      <dgm:prSet presAssocID="{18F1732C-DF41-4055-883F-C44EF416B7B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7605635A-8388-435D-AA4A-65EA5C0CCAF5}" type="presOf" srcId="{6E68D415-D94A-40E0-8441-91ACD777CF4A}" destId="{AA7173A6-AD91-41B8-B286-A0975C59E0BE}" srcOrd="0" destOrd="0" presId="urn:microsoft.com/office/officeart/2005/8/layout/process5"/>
    <dgm:cxn modelId="{5B08E984-C31C-4AAB-ACFD-299F62CB3045}" type="presOf" srcId="{5DB30173-E497-411B-8C4A-98DA9573DCC5}" destId="{8D9A23FD-26CB-4093-A306-F29CFEC4005D}" srcOrd="0" destOrd="0" presId="urn:microsoft.com/office/officeart/2005/8/layout/process5"/>
    <dgm:cxn modelId="{077F99CB-1914-4F21-B9B3-2D9329E609F6}" type="presOf" srcId="{18F1732C-DF41-4055-883F-C44EF416B7BA}" destId="{7EBAB852-28D8-4D1D-9BC4-CE63045CA217}" srcOrd="0" destOrd="0" presId="urn:microsoft.com/office/officeart/2005/8/layout/process5"/>
    <dgm:cxn modelId="{DDAAFCDE-6794-4553-852C-822492B65DF2}" srcId="{327E4223-7686-4C75-A73C-140AD0CE090D}" destId="{7523541F-522D-4DF3-8EB3-F25C1EDDA5BE}" srcOrd="0" destOrd="0" parTransId="{89EAB0A4-D373-4AAF-BFF0-8929ECED6F06}" sibTransId="{1830F2B7-4169-43AD-B5A3-47CC9497748A}"/>
    <dgm:cxn modelId="{6408D7D8-5207-4A3F-9463-F64AFC0D8123}" srcId="{327E4223-7686-4C75-A73C-140AD0CE090D}" destId="{6E68D415-D94A-40E0-8441-91ACD777CF4A}" srcOrd="2" destOrd="0" parTransId="{14B79BD5-D6E0-4A45-A894-6FA7A5B6AFCE}" sibTransId="{5DB30173-E497-411B-8C4A-98DA9573DCC5}"/>
    <dgm:cxn modelId="{4930F095-B356-48E5-B9CE-61F8448F5346}" type="presOf" srcId="{1830F2B7-4169-43AD-B5A3-47CC9497748A}" destId="{149E8F49-1FD4-4CCE-B90C-023636776051}" srcOrd="0" destOrd="0" presId="urn:microsoft.com/office/officeart/2005/8/layout/process5"/>
    <dgm:cxn modelId="{90560DA0-52E7-4F53-B008-EA7DA9C9887B}" type="presOf" srcId="{1830F2B7-4169-43AD-B5A3-47CC9497748A}" destId="{4996AE8C-7656-49C0-98C8-DD3027F7C8FF}" srcOrd="1" destOrd="0" presId="urn:microsoft.com/office/officeart/2005/8/layout/process5"/>
    <dgm:cxn modelId="{B3342318-9BB4-429A-97D2-7ACF5D5B92E9}" srcId="{327E4223-7686-4C75-A73C-140AD0CE090D}" destId="{88663B86-7770-4283-AC51-579F1F6F7AF9}" srcOrd="1" destOrd="0" parTransId="{F62BD8DD-A792-4529-810E-632CFF5B43B9}" sibTransId="{A7C79121-0ACF-4FF0-8DE7-B3A1F1EC1C0C}"/>
    <dgm:cxn modelId="{A792C938-9C64-4724-A46A-C98B8E5EE6C6}" type="presOf" srcId="{A7C79121-0ACF-4FF0-8DE7-B3A1F1EC1C0C}" destId="{208FC79A-D392-4CCD-A20A-532E8B998E98}" srcOrd="1" destOrd="0" presId="urn:microsoft.com/office/officeart/2005/8/layout/process5"/>
    <dgm:cxn modelId="{6B8CDBC6-6B52-4C0E-890D-E3780C9B2BF0}" type="presOf" srcId="{88663B86-7770-4283-AC51-579F1F6F7AF9}" destId="{2DA42A20-14DC-4D41-99CD-B7BD42245046}" srcOrd="0" destOrd="0" presId="urn:microsoft.com/office/officeart/2005/8/layout/process5"/>
    <dgm:cxn modelId="{5C383DE4-246C-43E9-9107-57BE0F505EC8}" type="presOf" srcId="{7523541F-522D-4DF3-8EB3-F25C1EDDA5BE}" destId="{B4F908FF-7D44-415E-ABA3-1FF42F2DF2CF}" srcOrd="0" destOrd="0" presId="urn:microsoft.com/office/officeart/2005/8/layout/process5"/>
    <dgm:cxn modelId="{E6E8FBC6-466F-4CC1-93BB-CC5AA9ED22B1}" type="presOf" srcId="{327E4223-7686-4C75-A73C-140AD0CE090D}" destId="{5208B22C-3909-4421-A566-CED731D08379}" srcOrd="0" destOrd="0" presId="urn:microsoft.com/office/officeart/2005/8/layout/process5"/>
    <dgm:cxn modelId="{1980A5B4-C68F-42B6-96E2-55C42A48053F}" type="presOf" srcId="{5DB30173-E497-411B-8C4A-98DA9573DCC5}" destId="{5ECC65C4-DE3E-476A-BD6B-77738B02ECE7}" srcOrd="1" destOrd="0" presId="urn:microsoft.com/office/officeart/2005/8/layout/process5"/>
    <dgm:cxn modelId="{274A4871-600C-4A0D-8EF4-C6E03457CBB7}" type="presOf" srcId="{A7C79121-0ACF-4FF0-8DE7-B3A1F1EC1C0C}" destId="{E1FD8EDA-BAE4-48A3-B0E9-A220627C2889}" srcOrd="0" destOrd="0" presId="urn:microsoft.com/office/officeart/2005/8/layout/process5"/>
    <dgm:cxn modelId="{87DABDF0-6D1A-4249-9CB9-C7FB2B364B3D}" srcId="{327E4223-7686-4C75-A73C-140AD0CE090D}" destId="{18F1732C-DF41-4055-883F-C44EF416B7BA}" srcOrd="3" destOrd="0" parTransId="{58BE487E-F583-405B-A1AC-CC3EC96817EE}" sibTransId="{15CF50A7-68C1-4DCE-B600-9008C4885993}"/>
    <dgm:cxn modelId="{9EDB5897-C05F-466E-AA03-3458A8A28488}" type="presParOf" srcId="{5208B22C-3909-4421-A566-CED731D08379}" destId="{B4F908FF-7D44-415E-ABA3-1FF42F2DF2CF}" srcOrd="0" destOrd="0" presId="urn:microsoft.com/office/officeart/2005/8/layout/process5"/>
    <dgm:cxn modelId="{4A76A6FC-0C7A-454B-8D01-50CFB8DB798F}" type="presParOf" srcId="{5208B22C-3909-4421-A566-CED731D08379}" destId="{149E8F49-1FD4-4CCE-B90C-023636776051}" srcOrd="1" destOrd="0" presId="urn:microsoft.com/office/officeart/2005/8/layout/process5"/>
    <dgm:cxn modelId="{E992F51F-6A66-447A-BA0A-D57CCFA05713}" type="presParOf" srcId="{149E8F49-1FD4-4CCE-B90C-023636776051}" destId="{4996AE8C-7656-49C0-98C8-DD3027F7C8FF}" srcOrd="0" destOrd="0" presId="urn:microsoft.com/office/officeart/2005/8/layout/process5"/>
    <dgm:cxn modelId="{B55B657B-89CF-4C4F-A653-4147EBEACB14}" type="presParOf" srcId="{5208B22C-3909-4421-A566-CED731D08379}" destId="{2DA42A20-14DC-4D41-99CD-B7BD42245046}" srcOrd="2" destOrd="0" presId="urn:microsoft.com/office/officeart/2005/8/layout/process5"/>
    <dgm:cxn modelId="{3B3F0074-A35B-4EC9-B070-3E532E452DCF}" type="presParOf" srcId="{5208B22C-3909-4421-A566-CED731D08379}" destId="{E1FD8EDA-BAE4-48A3-B0E9-A220627C2889}" srcOrd="3" destOrd="0" presId="urn:microsoft.com/office/officeart/2005/8/layout/process5"/>
    <dgm:cxn modelId="{5A54E1F4-8565-486C-A520-5D787D87EE77}" type="presParOf" srcId="{E1FD8EDA-BAE4-48A3-B0E9-A220627C2889}" destId="{208FC79A-D392-4CCD-A20A-532E8B998E98}" srcOrd="0" destOrd="0" presId="urn:microsoft.com/office/officeart/2005/8/layout/process5"/>
    <dgm:cxn modelId="{01A216A0-C5EC-4730-AA0E-35E2E135422A}" type="presParOf" srcId="{5208B22C-3909-4421-A566-CED731D08379}" destId="{AA7173A6-AD91-41B8-B286-A0975C59E0BE}" srcOrd="4" destOrd="0" presId="urn:microsoft.com/office/officeart/2005/8/layout/process5"/>
    <dgm:cxn modelId="{AD227528-2132-461B-8443-06C92CF0A9C3}" type="presParOf" srcId="{5208B22C-3909-4421-A566-CED731D08379}" destId="{8D9A23FD-26CB-4093-A306-F29CFEC4005D}" srcOrd="5" destOrd="0" presId="urn:microsoft.com/office/officeart/2005/8/layout/process5"/>
    <dgm:cxn modelId="{470EF0ED-F7C7-4657-A02B-EBF2FAE9D699}" type="presParOf" srcId="{8D9A23FD-26CB-4093-A306-F29CFEC4005D}" destId="{5ECC65C4-DE3E-476A-BD6B-77738B02ECE7}" srcOrd="0" destOrd="0" presId="urn:microsoft.com/office/officeart/2005/8/layout/process5"/>
    <dgm:cxn modelId="{22EE696D-4B8B-4584-9A0D-B8D66E327965}" type="presParOf" srcId="{5208B22C-3909-4421-A566-CED731D08379}" destId="{7EBAB852-28D8-4D1D-9BC4-CE63045CA217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84D5A-7DFB-44E7-9830-9F98B3C430FD}">
      <dsp:nvSpPr>
        <dsp:cNvPr id="0" name=""/>
        <dsp:cNvSpPr/>
      </dsp:nvSpPr>
      <dsp:spPr>
        <a:xfrm>
          <a:off x="0" y="856786"/>
          <a:ext cx="7109543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9B3A6-C610-4A89-AC23-3BBCA7F3178F}">
      <dsp:nvSpPr>
        <dsp:cNvPr id="0" name=""/>
        <dsp:cNvSpPr/>
      </dsp:nvSpPr>
      <dsp:spPr>
        <a:xfrm>
          <a:off x="355477" y="94077"/>
          <a:ext cx="5639972" cy="10579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107" tIns="0" rIns="18810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Century Gothic" panose="020B0502020202020204" pitchFamily="34" charset="0"/>
              <a:ea typeface="+mn-ea"/>
              <a:cs typeface="+mn-cs"/>
            </a:rPr>
            <a:t>Primera Infancia (embarazo) y niñas y niños menores de 2 años </a:t>
          </a:r>
          <a:endParaRPr lang="es-MX" sz="2000" b="1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07120" y="145720"/>
        <a:ext cx="5536686" cy="954622"/>
      </dsp:txXfrm>
    </dsp:sp>
    <dsp:sp modelId="{B91B8CFD-038E-46E9-A3D6-3C1CE588A334}">
      <dsp:nvSpPr>
        <dsp:cNvPr id="0" name=""/>
        <dsp:cNvSpPr/>
      </dsp:nvSpPr>
      <dsp:spPr>
        <a:xfrm>
          <a:off x="0" y="1798106"/>
          <a:ext cx="7109543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E2A5C-4EB7-4B3E-AB63-5CE8CDE505E8}">
      <dsp:nvSpPr>
        <dsp:cNvPr id="0" name=""/>
        <dsp:cNvSpPr/>
      </dsp:nvSpPr>
      <dsp:spPr>
        <a:xfrm>
          <a:off x="355477" y="1468786"/>
          <a:ext cx="497668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107" tIns="0" rIns="18810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Century Gothic" panose="020B0502020202020204" pitchFamily="34" charset="0"/>
              <a:ea typeface="+mn-ea"/>
              <a:cs typeface="+mn-cs"/>
            </a:rPr>
            <a:t>Mujeres, Adolescentes y jóvenes</a:t>
          </a:r>
          <a:endParaRPr lang="es-MX" sz="2000" b="1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84298" y="1497607"/>
        <a:ext cx="4919038" cy="532758"/>
      </dsp:txXfrm>
    </dsp:sp>
    <dsp:sp modelId="{49087798-F4B0-4AA2-A94D-8A05F1F23548}">
      <dsp:nvSpPr>
        <dsp:cNvPr id="0" name=""/>
        <dsp:cNvSpPr/>
      </dsp:nvSpPr>
      <dsp:spPr>
        <a:xfrm>
          <a:off x="0" y="2671186"/>
          <a:ext cx="7109543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7CF91-9A36-429C-917F-4F40502E8850}">
      <dsp:nvSpPr>
        <dsp:cNvPr id="0" name=""/>
        <dsp:cNvSpPr/>
      </dsp:nvSpPr>
      <dsp:spPr>
        <a:xfrm>
          <a:off x="355477" y="2375986"/>
          <a:ext cx="497668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107" tIns="0" rIns="18810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Century Gothic" panose="020B0502020202020204" pitchFamily="34" charset="0"/>
              <a:ea typeface="+mn-ea"/>
              <a:cs typeface="+mn-cs"/>
            </a:rPr>
            <a:t>Personas adultas mayores</a:t>
          </a:r>
          <a:endParaRPr lang="es-MX" sz="2000" b="1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84298" y="2404807"/>
        <a:ext cx="4919038" cy="532758"/>
      </dsp:txXfrm>
    </dsp:sp>
    <dsp:sp modelId="{4768A738-2E4C-4023-A82F-DCDCD80FFBA5}">
      <dsp:nvSpPr>
        <dsp:cNvPr id="0" name=""/>
        <dsp:cNvSpPr/>
      </dsp:nvSpPr>
      <dsp:spPr>
        <a:xfrm>
          <a:off x="0" y="3578386"/>
          <a:ext cx="7109543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BFF8A-33F2-4CC6-A2CA-0FEE4706B306}">
      <dsp:nvSpPr>
        <dsp:cNvPr id="0" name=""/>
        <dsp:cNvSpPr/>
      </dsp:nvSpPr>
      <dsp:spPr>
        <a:xfrm>
          <a:off x="355477" y="3283186"/>
          <a:ext cx="497668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107" tIns="0" rIns="18810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Century Gothic" panose="020B0502020202020204" pitchFamily="34" charset="0"/>
              <a:ea typeface="+mn-ea"/>
              <a:cs typeface="+mn-cs"/>
            </a:rPr>
            <a:t>Personas con discapacidad</a:t>
          </a:r>
          <a:endParaRPr lang="es-MX" sz="2000" b="1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84298" y="3312007"/>
        <a:ext cx="491903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908FF-7D44-415E-ABA3-1FF42F2DF2CF}">
      <dsp:nvSpPr>
        <dsp:cNvPr id="0" name=""/>
        <dsp:cNvSpPr/>
      </dsp:nvSpPr>
      <dsp:spPr>
        <a:xfrm>
          <a:off x="317524" y="972"/>
          <a:ext cx="2945753" cy="17674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>
              <a:latin typeface="Calibri" pitchFamily="34" charset="0"/>
            </a:rPr>
            <a:t>1. Porcentaje de hogares en los estratos 1 al 7 RUP</a:t>
          </a:r>
          <a:endParaRPr lang="es-SV" sz="2200" kern="1200" dirty="0">
            <a:latin typeface="Calibri" pitchFamily="34" charset="0"/>
          </a:endParaRPr>
        </a:p>
      </dsp:txBody>
      <dsp:txXfrm>
        <a:off x="369291" y="52739"/>
        <a:ext cx="2842219" cy="1663917"/>
      </dsp:txXfrm>
    </dsp:sp>
    <dsp:sp modelId="{149E8F49-1FD4-4CCE-B90C-023636776051}">
      <dsp:nvSpPr>
        <dsp:cNvPr id="0" name=""/>
        <dsp:cNvSpPr/>
      </dsp:nvSpPr>
      <dsp:spPr>
        <a:xfrm>
          <a:off x="3276753" y="524699"/>
          <a:ext cx="1115999" cy="719997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2200" kern="1200">
            <a:solidFill>
              <a:schemeClr val="tx2"/>
            </a:solidFill>
            <a:latin typeface="Calibri" pitchFamily="34" charset="0"/>
          </a:endParaRPr>
        </a:p>
      </dsp:txBody>
      <dsp:txXfrm>
        <a:off x="3276753" y="668698"/>
        <a:ext cx="900000" cy="431999"/>
      </dsp:txXfrm>
    </dsp:sp>
    <dsp:sp modelId="{2DA42A20-14DC-4D41-99CD-B7BD42245046}">
      <dsp:nvSpPr>
        <dsp:cNvPr id="0" name=""/>
        <dsp:cNvSpPr/>
      </dsp:nvSpPr>
      <dsp:spPr>
        <a:xfrm>
          <a:off x="4441578" y="972"/>
          <a:ext cx="2945753" cy="17674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>
              <a:latin typeface="Calibri" pitchFamily="34" charset="0"/>
            </a:rPr>
            <a:t>2. En el municipio, se incorporan los hogares en los estratos del 1 al 7 RUP.</a:t>
          </a:r>
          <a:endParaRPr lang="es-SV" sz="2200" kern="1200" dirty="0">
            <a:latin typeface="Calibri" pitchFamily="34" charset="0"/>
          </a:endParaRPr>
        </a:p>
      </dsp:txBody>
      <dsp:txXfrm>
        <a:off x="4493345" y="52739"/>
        <a:ext cx="2842219" cy="1663917"/>
      </dsp:txXfrm>
    </dsp:sp>
    <dsp:sp modelId="{E1FD8EDA-BAE4-48A3-B0E9-A220627C2889}">
      <dsp:nvSpPr>
        <dsp:cNvPr id="0" name=""/>
        <dsp:cNvSpPr/>
      </dsp:nvSpPr>
      <dsp:spPr>
        <a:xfrm rot="5400000">
          <a:off x="5356455" y="1979901"/>
          <a:ext cx="1115999" cy="719997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2200" kern="1200">
            <a:solidFill>
              <a:schemeClr val="tx2"/>
            </a:solidFill>
            <a:latin typeface="Calibri" pitchFamily="34" charset="0"/>
          </a:endParaRPr>
        </a:p>
      </dsp:txBody>
      <dsp:txXfrm rot="-5400000">
        <a:off x="5698455" y="1781901"/>
        <a:ext cx="431999" cy="900000"/>
      </dsp:txXfrm>
    </dsp:sp>
    <dsp:sp modelId="{AA7173A6-AD91-41B8-B286-A0975C59E0BE}">
      <dsp:nvSpPr>
        <dsp:cNvPr id="0" name=""/>
        <dsp:cNvSpPr/>
      </dsp:nvSpPr>
      <dsp:spPr>
        <a:xfrm>
          <a:off x="4441578" y="2946725"/>
          <a:ext cx="2945753" cy="17674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>
              <a:latin typeface="Calibri" pitchFamily="34" charset="0"/>
            </a:rPr>
            <a:t>3. En el hogar ingresan las personas de acuerdo a los criterios de elegibilidad de cada componente.</a:t>
          </a:r>
          <a:endParaRPr lang="es-SV" sz="2200" kern="1200" dirty="0">
            <a:latin typeface="Calibri" pitchFamily="34" charset="0"/>
          </a:endParaRPr>
        </a:p>
      </dsp:txBody>
      <dsp:txXfrm>
        <a:off x="4493345" y="2998492"/>
        <a:ext cx="2842219" cy="1663917"/>
      </dsp:txXfrm>
    </dsp:sp>
    <dsp:sp modelId="{8D9A23FD-26CB-4093-A306-F29CFEC4005D}">
      <dsp:nvSpPr>
        <dsp:cNvPr id="0" name=""/>
        <dsp:cNvSpPr/>
      </dsp:nvSpPr>
      <dsp:spPr>
        <a:xfrm rot="10800000">
          <a:off x="3312102" y="3470452"/>
          <a:ext cx="1115999" cy="719997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2200" kern="1200">
            <a:solidFill>
              <a:schemeClr val="tx2"/>
            </a:solidFill>
            <a:latin typeface="Calibri" pitchFamily="34" charset="0"/>
          </a:endParaRPr>
        </a:p>
      </dsp:txBody>
      <dsp:txXfrm rot="10800000">
        <a:off x="3528101" y="3614451"/>
        <a:ext cx="900000" cy="431999"/>
      </dsp:txXfrm>
    </dsp:sp>
    <dsp:sp modelId="{7EBAB852-28D8-4D1D-9BC4-CE63045CA217}">
      <dsp:nvSpPr>
        <dsp:cNvPr id="0" name=""/>
        <dsp:cNvSpPr/>
      </dsp:nvSpPr>
      <dsp:spPr>
        <a:xfrm>
          <a:off x="317524" y="2946725"/>
          <a:ext cx="2945753" cy="17674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>
              <a:latin typeface="Calibri" pitchFamily="34" charset="0"/>
            </a:rPr>
            <a:t>4. Para agua potable y energía eléctrica se elaborará un catálogo de coberturas para la priorización.</a:t>
          </a:r>
          <a:endParaRPr lang="es-SV" sz="2200" kern="1200" dirty="0">
            <a:latin typeface="Calibri" pitchFamily="34" charset="0"/>
          </a:endParaRPr>
        </a:p>
      </dsp:txBody>
      <dsp:txXfrm>
        <a:off x="369291" y="2998492"/>
        <a:ext cx="2842219" cy="1663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4F808-FA55-4A9F-A779-BB260CB75FA0}" type="datetimeFigureOut">
              <a:rPr lang="es-SV" smtClean="0"/>
              <a:t>22/08/2017</a:t>
            </a:fld>
            <a:endParaRPr lang="es-SV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269B0-3FCC-492C-A6C0-A5B5E531D552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7890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1" y="476672"/>
            <a:ext cx="7272808" cy="936104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92400"/>
            <a:ext cx="6400800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93" y="-99232"/>
            <a:ext cx="1738327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93" y="-99232"/>
            <a:ext cx="17383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09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C0E7F8F-2A70-46CE-84CD-876E054E4F56}" type="datetimeFigureOut">
              <a:rPr lang="es-SV" smtClean="0"/>
              <a:t>22/08/2017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11E119F6-EF67-4569-A725-045E4B89E721}" type="slidenum">
              <a:rPr lang="es-SV" smtClean="0"/>
              <a:t>‹Nº›</a:t>
            </a:fld>
            <a:endParaRPr lang="es-SV" dirty="0"/>
          </a:p>
        </p:txBody>
      </p:sp>
      <p:pic>
        <p:nvPicPr>
          <p:cNvPr id="17" name="1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93" y="-99232"/>
            <a:ext cx="1738327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C0E7F8F-2A70-46CE-84CD-876E054E4F56}" type="datetimeFigureOut">
              <a:rPr lang="es-SV" smtClean="0"/>
              <a:t>22/08/2017</a:t>
            </a:fld>
            <a:endParaRPr lang="es-S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s-S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11E119F6-EF67-4569-A725-045E4B89E721}" type="slidenum">
              <a:rPr lang="es-SV" smtClean="0"/>
              <a:t>‹Nº›</a:t>
            </a:fld>
            <a:endParaRPr lang="es-S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93" y="-99232"/>
            <a:ext cx="1738327" cy="14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FC7336-F476-4A7B-B85A-6FE439AC699F}" type="datetimeFigureOut">
              <a:rPr lang="es-SV" smtClean="0">
                <a:solidFill>
                  <a:srgbClr val="002395">
                    <a:tint val="75000"/>
                  </a:srgbClr>
                </a:solidFill>
              </a:rPr>
              <a:pPr/>
              <a:t>22/08/2017</a:t>
            </a:fld>
            <a:endParaRPr lang="es-SV" dirty="0">
              <a:solidFill>
                <a:srgbClr val="00239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SV" dirty="0">
              <a:solidFill>
                <a:srgbClr val="00239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00BDAC-11F4-4899-8923-54AA109EDA22}" type="slidenum">
              <a:rPr lang="es-SV" smtClean="0">
                <a:solidFill>
                  <a:srgbClr val="002395">
                    <a:tint val="75000"/>
                  </a:srgbClr>
                </a:solidFill>
              </a:rPr>
              <a:pPr/>
              <a:t>‹Nº›</a:t>
            </a:fld>
            <a:endParaRPr lang="es-SV" dirty="0">
              <a:solidFill>
                <a:srgbClr val="00239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8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9" r="25004" b="3205"/>
          <a:stretch/>
        </p:blipFill>
        <p:spPr>
          <a:xfrm>
            <a:off x="0" y="-2954"/>
            <a:ext cx="5399584" cy="6860954"/>
          </a:xfrm>
          <a:prstGeom prst="rect">
            <a:avLst/>
          </a:prstGeom>
        </p:spPr>
      </p:pic>
      <p:sp>
        <p:nvSpPr>
          <p:cNvPr id="7" name="6 Rectángulo"/>
          <p:cNvSpPr/>
          <p:nvPr userDrawn="1"/>
        </p:nvSpPr>
        <p:spPr>
          <a:xfrm>
            <a:off x="3563888" y="4797152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2080" y="2808682"/>
            <a:ext cx="385192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94" r:id="rId3"/>
    <p:sldLayoutId id="2147483687" r:id="rId4"/>
    <p:sldLayoutId id="2147483692" r:id="rId5"/>
    <p:sldLayoutId id="2147483693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roductos/bono-milder-chinchilla-santiago-de-la-frontera.mp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Productos/emprendimiento-solidario-braulio-hernandez-santa-ana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Productos/calle-carlos-vega-candelaria-de-la-frontera.mp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idx="4294967295"/>
          </p:nvPr>
        </p:nvSpPr>
        <p:spPr>
          <a:xfrm>
            <a:off x="4543979" y="6166925"/>
            <a:ext cx="4420509" cy="7184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SV" sz="1600" dirty="0" smtClean="0">
                <a:solidFill>
                  <a:schemeClr val="tx2"/>
                </a:solidFill>
              </a:rPr>
              <a:t>Ingeniera Gladis Eugenia Schmidt de Serpas</a:t>
            </a:r>
          </a:p>
          <a:p>
            <a:pPr marL="0" indent="0" algn="r">
              <a:buNone/>
            </a:pPr>
            <a:r>
              <a:rPr lang="es-SV" sz="1600" dirty="0" smtClean="0">
                <a:solidFill>
                  <a:schemeClr val="tx2"/>
                </a:solidFill>
              </a:rPr>
              <a:t>Presidenta</a:t>
            </a:r>
            <a:endParaRPr lang="es-SV" sz="1600" dirty="0">
              <a:solidFill>
                <a:schemeClr val="tx2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3645024"/>
            <a:ext cx="7056784" cy="1252728"/>
          </a:xfrm>
        </p:spPr>
        <p:txBody>
          <a:bodyPr>
            <a:noAutofit/>
          </a:bodyPr>
          <a:lstStyle/>
          <a:p>
            <a:pPr algn="r"/>
            <a:r>
              <a:rPr lang="es-SV" sz="6600" b="1" dirty="0" smtClean="0">
                <a:solidFill>
                  <a:schemeClr val="tx2"/>
                </a:solidFill>
              </a:rPr>
              <a:t>Rendición de Cuentas FISDL</a:t>
            </a:r>
            <a:br>
              <a:rPr lang="es-SV" sz="6600" b="1" dirty="0" smtClean="0">
                <a:solidFill>
                  <a:schemeClr val="tx2"/>
                </a:solidFill>
              </a:rPr>
            </a:br>
            <a:r>
              <a:rPr lang="es-SV" sz="2000" b="1" dirty="0">
                <a:solidFill>
                  <a:schemeClr val="tx2"/>
                </a:solidFill>
              </a:rPr>
              <a:t/>
            </a:r>
            <a:br>
              <a:rPr lang="es-SV" sz="2000" b="1" dirty="0">
                <a:solidFill>
                  <a:schemeClr val="tx2"/>
                </a:solidFill>
              </a:rPr>
            </a:br>
            <a:r>
              <a:rPr lang="es-SV" sz="2400" b="1" dirty="0" smtClean="0">
                <a:solidFill>
                  <a:srgbClr val="002395"/>
                </a:solidFill>
                <a:cs typeface="Arial" pitchFamily="34" charset="0"/>
              </a:rPr>
              <a:t>Inversión en tres años de gestión </a:t>
            </a:r>
            <a:br>
              <a:rPr lang="es-SV" sz="2400" b="1" dirty="0" smtClean="0">
                <a:solidFill>
                  <a:srgbClr val="002395"/>
                </a:solidFill>
                <a:cs typeface="Arial" pitchFamily="34" charset="0"/>
              </a:rPr>
            </a:br>
            <a:r>
              <a:rPr lang="es-SV" sz="1800" b="1" dirty="0" smtClean="0">
                <a:solidFill>
                  <a:srgbClr val="002395"/>
                </a:solidFill>
                <a:cs typeface="Arial" pitchFamily="34" charset="0"/>
              </a:rPr>
              <a:t>(</a:t>
            </a:r>
            <a:r>
              <a:rPr lang="es-SV" sz="1800" b="1" dirty="0">
                <a:solidFill>
                  <a:srgbClr val="002395"/>
                </a:solidFill>
                <a:cs typeface="Arial" pitchFamily="34" charset="0"/>
              </a:rPr>
              <a:t>junio 2014 – mayo 2017) </a:t>
            </a:r>
            <a:endParaRPr lang="es-SV" sz="2400" b="1" dirty="0">
              <a:solidFill>
                <a:srgbClr val="002395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347864" y="5013176"/>
            <a:ext cx="56166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9512" y="-27384"/>
            <a:ext cx="4104456" cy="1723549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Transferencias</a:t>
            </a:r>
            <a:b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monetarias</a:t>
            </a:r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/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202" y="4365104"/>
            <a:ext cx="51998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72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US$6.62</a:t>
            </a:r>
          </a:p>
          <a:p>
            <a:pPr algn="ctr"/>
            <a:r>
              <a:rPr lang="es-SV" sz="44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millones entregados</a:t>
            </a:r>
            <a:endParaRPr lang="es-SV" sz="7200" b="1" dirty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83863">
            <a:off x="5764253" y="868958"/>
            <a:ext cx="4645161" cy="44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162218"/>
            <a:ext cx="7488832" cy="984885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Transferencias monetarias</a:t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4" name="Flecha derecha 34"/>
          <p:cNvSpPr/>
          <p:nvPr/>
        </p:nvSpPr>
        <p:spPr>
          <a:xfrm>
            <a:off x="107504" y="1628800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5" name="Flecha derecha 35"/>
          <p:cNvSpPr/>
          <p:nvPr/>
        </p:nvSpPr>
        <p:spPr>
          <a:xfrm>
            <a:off x="107504" y="2060848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7" name="Flecha derecha 36"/>
          <p:cNvSpPr/>
          <p:nvPr/>
        </p:nvSpPr>
        <p:spPr>
          <a:xfrm>
            <a:off x="107504" y="2420888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8" name="Flecha derecha 37"/>
          <p:cNvSpPr/>
          <p:nvPr/>
        </p:nvSpPr>
        <p:spPr>
          <a:xfrm>
            <a:off x="107504" y="2780928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Flecha derecha 38"/>
          <p:cNvSpPr/>
          <p:nvPr/>
        </p:nvSpPr>
        <p:spPr>
          <a:xfrm>
            <a:off x="107504" y="3212976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0" name="Flecha derecha 39"/>
          <p:cNvSpPr/>
          <p:nvPr/>
        </p:nvSpPr>
        <p:spPr>
          <a:xfrm>
            <a:off x="107504" y="3645024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1" name="Flecha derecha 40"/>
          <p:cNvSpPr/>
          <p:nvPr/>
        </p:nvSpPr>
        <p:spPr>
          <a:xfrm>
            <a:off x="107504" y="4077072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2" name="Flecha derecha 41"/>
          <p:cNvSpPr/>
          <p:nvPr/>
        </p:nvSpPr>
        <p:spPr>
          <a:xfrm>
            <a:off x="107504" y="4509120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3" name="Flecha derecha 42"/>
          <p:cNvSpPr/>
          <p:nvPr/>
        </p:nvSpPr>
        <p:spPr>
          <a:xfrm>
            <a:off x="107504" y="4941168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01815"/>
              </p:ext>
            </p:extLst>
          </p:nvPr>
        </p:nvGraphicFramePr>
        <p:xfrm>
          <a:off x="683567" y="1196752"/>
          <a:ext cx="8208913" cy="5400603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5165954"/>
                <a:gridCol w="1602799"/>
                <a:gridCol w="1440160"/>
              </a:tblGrid>
              <a:tr h="41543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Tipo de Transferencias</a:t>
                      </a:r>
                      <a:endParaRPr lang="es-SV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Ejecutado</a:t>
                      </a:r>
                      <a:endParaRPr lang="es-SV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>
                          <a:effectLst/>
                        </a:rPr>
                        <a:t>Participantes</a:t>
                      </a:r>
                      <a:endParaRPr lang="es-SV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15431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</a:rPr>
                        <a:t>Personas con Pensión Básica Universal </a:t>
                      </a:r>
                      <a:r>
                        <a:rPr lang="es-SV" sz="1800" u="none" strike="noStrike" dirty="0" smtClean="0">
                          <a:effectLst/>
                        </a:rPr>
                        <a:t>Urbana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>
                          <a:effectLst/>
                        </a:rPr>
                        <a:t>$2,957,868.57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 smtClean="0">
                          <a:effectLst/>
                        </a:rPr>
                        <a:t>1,709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15431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</a:rPr>
                        <a:t>Personas con Apoyo Monetario - PATI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>
                          <a:effectLst/>
                        </a:rPr>
                        <a:t>$1,218,100.00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 smtClean="0">
                          <a:effectLst/>
                        </a:rPr>
                        <a:t>1,790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15431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</a:rPr>
                        <a:t>Personas con Pensión Básica Universal rural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>
                          <a:effectLst/>
                        </a:rPr>
                        <a:t>$836,316.05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>
                          <a:effectLst/>
                        </a:rPr>
                        <a:t> </a:t>
                      </a:r>
                      <a:r>
                        <a:rPr lang="es-SV" sz="1800" u="none" strike="noStrike" dirty="0" smtClean="0">
                          <a:effectLst/>
                        </a:rPr>
                        <a:t>456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15431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</a:rPr>
                        <a:t>Jóvenes con Bono Educación Urbano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>
                          <a:effectLst/>
                        </a:rPr>
                        <a:t>$772,839.27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 smtClean="0">
                          <a:effectLst/>
                        </a:rPr>
                        <a:t>1,015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15431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</a:rPr>
                        <a:t>Familias con Bono Salud/Educación Rural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>
                          <a:effectLst/>
                        </a:rPr>
                        <a:t>$536,420.68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 smtClean="0">
                          <a:effectLst/>
                        </a:rPr>
                        <a:t>984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15431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</a:rPr>
                        <a:t>Personas Veteranas de Guerra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>
                          <a:effectLst/>
                        </a:rPr>
                        <a:t>$82,800.00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 smtClean="0">
                          <a:effectLst/>
                        </a:rPr>
                        <a:t>48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15431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</a:rPr>
                        <a:t>Personas con Bono Productivo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>
                          <a:effectLst/>
                        </a:rPr>
                        <a:t>$42,500.00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 smtClean="0">
                          <a:effectLst/>
                        </a:rPr>
                        <a:t>3,512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15431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</a:rPr>
                        <a:t>Personas Víctimas de Graves Violaciones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>
                          <a:effectLst/>
                        </a:rPr>
                        <a:t>$18,220.00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 smtClean="0">
                          <a:effectLst/>
                        </a:rPr>
                        <a:t>168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15431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</a:rPr>
                        <a:t>Familias de Víctimas de Graves Violaciones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>
                          <a:effectLst/>
                        </a:rPr>
                        <a:t>$6,290.00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 smtClean="0">
                          <a:effectLst/>
                        </a:rPr>
                        <a:t>71</a:t>
                      </a:r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15431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</a:rPr>
                        <a:t>Apoyo Familiar CSR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>
                          <a:effectLst/>
                        </a:rPr>
                        <a:t>$113,227.17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 smtClean="0">
                          <a:effectLst/>
                        </a:rPr>
                        <a:t>--</a:t>
                      </a:r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15431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</a:rPr>
                        <a:t>Seguimiento PAM CSR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>
                          <a:effectLst/>
                        </a:rPr>
                        <a:t>$32,585.73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 smtClean="0">
                          <a:effectLst/>
                        </a:rPr>
                        <a:t>--</a:t>
                      </a:r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15431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</a:rPr>
                        <a:t>Total general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>
                          <a:effectLst/>
                        </a:rPr>
                        <a:t>$6,617,167.47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 smtClean="0">
                          <a:effectLst/>
                        </a:rPr>
                        <a:t>--</a:t>
                      </a:r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14" name="Flecha derecha 42"/>
          <p:cNvSpPr/>
          <p:nvPr/>
        </p:nvSpPr>
        <p:spPr>
          <a:xfrm>
            <a:off x="107504" y="5373216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5" name="Flecha derecha 42"/>
          <p:cNvSpPr/>
          <p:nvPr/>
        </p:nvSpPr>
        <p:spPr>
          <a:xfrm>
            <a:off x="107504" y="5733256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6" name="Flecha derecha 42"/>
          <p:cNvSpPr/>
          <p:nvPr/>
        </p:nvSpPr>
        <p:spPr>
          <a:xfrm>
            <a:off x="107504" y="6165304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07603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22" name="21 Rectángulo"/>
          <p:cNvSpPr/>
          <p:nvPr/>
        </p:nvSpPr>
        <p:spPr>
          <a:xfrm>
            <a:off x="-6259795" y="3262875"/>
            <a:ext cx="3059832" cy="2016224"/>
          </a:xfrm>
          <a:prstGeom prst="rect">
            <a:avLst/>
          </a:prstGeom>
          <a:solidFill>
            <a:srgbClr val="EE7D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116632"/>
            <a:ext cx="4427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5400" b="1" dirty="0" smtClean="0">
                <a:latin typeface="+mj-lt"/>
                <a:ea typeface="Calibri"/>
                <a:cs typeface="Times New Roman"/>
              </a:rPr>
              <a:t>Testimonios</a:t>
            </a:r>
          </a:p>
          <a:p>
            <a:pPr algn="ctr"/>
            <a:r>
              <a:rPr lang="es-SV" sz="2400" b="1" dirty="0" smtClean="0">
                <a:latin typeface="+mj-lt"/>
                <a:ea typeface="Calibri"/>
                <a:cs typeface="Times New Roman"/>
              </a:rPr>
              <a:t>Transferencias Monetarias</a:t>
            </a:r>
            <a:endParaRPr lang="es-SV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-7104272" y="5580270"/>
            <a:ext cx="475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Reina Griselda Mejía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Bono Educación y Salud</a:t>
            </a:r>
            <a:br>
              <a:rPr lang="es-SV" sz="2000" dirty="0" smtClean="0">
                <a:solidFill>
                  <a:schemeClr val="tx1"/>
                </a:solidFill>
              </a:rPr>
            </a:br>
            <a:r>
              <a:rPr lang="es-SV" sz="2000" dirty="0" smtClean="0">
                <a:solidFill>
                  <a:schemeClr val="tx1"/>
                </a:solidFill>
              </a:rPr>
              <a:t>San Miguel Tepezontes</a:t>
            </a:r>
            <a:endParaRPr lang="es-SV" sz="2000" dirty="0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-5149080" y="2120727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738" y="2891840"/>
            <a:ext cx="1692811" cy="169281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590" y="3424581"/>
            <a:ext cx="1692811" cy="1692811"/>
          </a:xfrm>
          <a:prstGeom prst="rect">
            <a:avLst/>
          </a:prstGeom>
        </p:spPr>
      </p:pic>
      <p:sp>
        <p:nvSpPr>
          <p:cNvPr id="10" name="9 Rectángulo">
            <a:hlinkClick r:id="rId3" action="ppaction://hlinkfile"/>
          </p:cNvPr>
          <p:cNvSpPr/>
          <p:nvPr/>
        </p:nvSpPr>
        <p:spPr>
          <a:xfrm>
            <a:off x="833878" y="2799645"/>
            <a:ext cx="3306074" cy="2016224"/>
          </a:xfrm>
          <a:prstGeom prst="rect">
            <a:avLst/>
          </a:prstGeom>
          <a:solidFill>
            <a:srgbClr val="DB324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902738" y="5017023"/>
            <a:ext cx="31683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err="1" smtClean="0">
                <a:solidFill>
                  <a:srgbClr val="002395"/>
                </a:solidFill>
              </a:rPr>
              <a:t>Milder</a:t>
            </a:r>
            <a:r>
              <a:rPr lang="es-SV" sz="3200" b="1" dirty="0" smtClean="0">
                <a:solidFill>
                  <a:srgbClr val="002395"/>
                </a:solidFill>
              </a:rPr>
              <a:t> Chinchilla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Bono Educación y Salud</a:t>
            </a:r>
            <a:br>
              <a:rPr lang="es-SV" sz="2000" dirty="0" smtClean="0">
                <a:solidFill>
                  <a:schemeClr val="tx1"/>
                </a:solidFill>
              </a:rPr>
            </a:br>
            <a:r>
              <a:rPr lang="es-SV" sz="2000" dirty="0" smtClean="0">
                <a:solidFill>
                  <a:schemeClr val="tx1"/>
                </a:solidFill>
              </a:rPr>
              <a:t>Santiago de La Frontera</a:t>
            </a:r>
            <a:endParaRPr lang="es-SV" sz="2000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094018" y="1628800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2018863" y="3320074"/>
            <a:ext cx="936104" cy="936104"/>
            <a:chOff x="7202849" y="3294031"/>
            <a:chExt cx="936104" cy="936104"/>
          </a:xfrm>
        </p:grpSpPr>
        <p:sp>
          <p:nvSpPr>
            <p:cNvPr id="14" name="13 Rectángulo redondeado"/>
            <p:cNvSpPr/>
            <p:nvPr/>
          </p:nvSpPr>
          <p:spPr>
            <a:xfrm>
              <a:off x="7202849" y="3294031"/>
              <a:ext cx="936104" cy="936104"/>
            </a:xfrm>
            <a:prstGeom prst="roundRect">
              <a:avLst/>
            </a:prstGeom>
            <a:solidFill>
              <a:srgbClr val="FF0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  <p:sp>
          <p:nvSpPr>
            <p:cNvPr id="15" name="14 Triángulo isósceles"/>
            <p:cNvSpPr/>
            <p:nvPr/>
          </p:nvSpPr>
          <p:spPr>
            <a:xfrm rot="5400000">
              <a:off x="7442262" y="3508279"/>
              <a:ext cx="588830" cy="507612"/>
            </a:xfrm>
            <a:prstGeom prst="triangle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</p:grpSp>
      <p:pic>
        <p:nvPicPr>
          <p:cNvPr id="32" name="3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2024" y="116632"/>
            <a:ext cx="1665516" cy="1665516"/>
          </a:xfrm>
          <a:prstGeom prst="rect">
            <a:avLst/>
          </a:prstGeom>
        </p:spPr>
      </p:pic>
      <p:sp>
        <p:nvSpPr>
          <p:cNvPr id="33" name="32 Rectángulo"/>
          <p:cNvSpPr/>
          <p:nvPr/>
        </p:nvSpPr>
        <p:spPr>
          <a:xfrm>
            <a:off x="4909043" y="2780014"/>
            <a:ext cx="3240360" cy="2016224"/>
          </a:xfrm>
          <a:prstGeom prst="rect">
            <a:avLst/>
          </a:prstGeom>
          <a:solidFill>
            <a:srgbClr val="39C1B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34" name="3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465" y="2962742"/>
            <a:ext cx="1665516" cy="1665516"/>
          </a:xfrm>
          <a:prstGeom prst="rect">
            <a:avLst/>
          </a:prstGeom>
        </p:spPr>
      </p:pic>
      <p:sp>
        <p:nvSpPr>
          <p:cNvPr id="35" name="34 CuadroTexto"/>
          <p:cNvSpPr txBox="1"/>
          <p:nvPr/>
        </p:nvSpPr>
        <p:spPr>
          <a:xfrm>
            <a:off x="6136326" y="1568401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2</a:t>
            </a:r>
            <a:endParaRPr lang="es-SV" sz="8000" b="1" dirty="0"/>
          </a:p>
        </p:txBody>
      </p:sp>
      <p:sp>
        <p:nvSpPr>
          <p:cNvPr id="36" name="1 Título"/>
          <p:cNvSpPr txBox="1">
            <a:spLocks/>
          </p:cNvSpPr>
          <p:nvPr/>
        </p:nvSpPr>
        <p:spPr>
          <a:xfrm>
            <a:off x="5004048" y="4980105"/>
            <a:ext cx="31683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Mirla Linares</a:t>
            </a:r>
            <a:endParaRPr lang="es-SV" sz="3200" b="1" dirty="0" smtClean="0">
              <a:solidFill>
                <a:srgbClr val="002395"/>
              </a:solidFill>
            </a:endParaRPr>
          </a:p>
          <a:p>
            <a:r>
              <a:rPr lang="es-SV" sz="2000" dirty="0" smtClean="0">
                <a:solidFill>
                  <a:schemeClr val="tx1"/>
                </a:solidFill>
              </a:rPr>
              <a:t>Bono Educación y Salud</a:t>
            </a:r>
            <a:br>
              <a:rPr lang="es-SV" sz="2000" dirty="0" smtClean="0">
                <a:solidFill>
                  <a:schemeClr val="tx1"/>
                </a:solidFill>
              </a:rPr>
            </a:br>
            <a:r>
              <a:rPr lang="es-SV" sz="2000" dirty="0" smtClean="0">
                <a:solidFill>
                  <a:schemeClr val="tx1"/>
                </a:solidFill>
              </a:rPr>
              <a:t>Santiago de La Frontera</a:t>
            </a:r>
            <a:endParaRPr lang="es-SV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5496" y="49267"/>
            <a:ext cx="4464496" cy="1723549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Asistencia técnica</a:t>
            </a:r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/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1631">
            <a:off x="5167694" y="-853459"/>
            <a:ext cx="4645161" cy="448971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0" y="3933056"/>
            <a:ext cx="52565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6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US$1.11 </a:t>
            </a:r>
            <a:r>
              <a:rPr lang="es-SV" sz="44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millones invertidos</a:t>
            </a:r>
            <a:endParaRPr lang="es-SV" sz="4400" b="1" dirty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-36512" y="5877272"/>
            <a:ext cx="72728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600" b="1" dirty="0" smtClean="0">
                <a:solidFill>
                  <a:schemeClr val="tx2"/>
                </a:solidFill>
              </a:rPr>
              <a:t>En los 13 municipios del departamento con la ejecución de 105 proyectos</a:t>
            </a:r>
          </a:p>
        </p:txBody>
      </p:sp>
    </p:spTree>
    <p:extLst>
      <p:ext uri="{BB962C8B-B14F-4D97-AF65-F5344CB8AC3E}">
        <p14:creationId xmlns:p14="http://schemas.microsoft.com/office/powerpoint/2010/main" val="170175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9512" y="150219"/>
            <a:ext cx="7488832" cy="984885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Asistencia </a:t>
            </a:r>
            <a:r>
              <a:rPr lang="es-SV" sz="4000" b="1" dirty="0">
                <a:solidFill>
                  <a:schemeClr val="tx2"/>
                </a:solidFill>
                <a:ea typeface="+mn-ea"/>
                <a:cs typeface="Arial" pitchFamily="34" charset="0"/>
              </a:rPr>
              <a:t>t</a:t>
            </a:r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écnica</a:t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5" name="Flecha derecha 34"/>
          <p:cNvSpPr/>
          <p:nvPr/>
        </p:nvSpPr>
        <p:spPr>
          <a:xfrm>
            <a:off x="251520" y="2132856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7" name="Flecha derecha 35"/>
          <p:cNvSpPr/>
          <p:nvPr/>
        </p:nvSpPr>
        <p:spPr>
          <a:xfrm>
            <a:off x="251520" y="2852936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8" name="Flecha derecha 36"/>
          <p:cNvSpPr/>
          <p:nvPr/>
        </p:nvSpPr>
        <p:spPr>
          <a:xfrm>
            <a:off x="251520" y="3501008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Flecha derecha 37"/>
          <p:cNvSpPr/>
          <p:nvPr/>
        </p:nvSpPr>
        <p:spPr>
          <a:xfrm>
            <a:off x="251520" y="4005064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0" name="Flecha derecha 38"/>
          <p:cNvSpPr/>
          <p:nvPr/>
        </p:nvSpPr>
        <p:spPr>
          <a:xfrm>
            <a:off x="251520" y="4725144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1" name="Flecha derecha 39"/>
          <p:cNvSpPr/>
          <p:nvPr/>
        </p:nvSpPr>
        <p:spPr>
          <a:xfrm>
            <a:off x="251520" y="5373216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083180"/>
              </p:ext>
            </p:extLst>
          </p:nvPr>
        </p:nvGraphicFramePr>
        <p:xfrm>
          <a:off x="971600" y="1412778"/>
          <a:ext cx="7776864" cy="5085623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3960440"/>
                <a:gridCol w="1584176"/>
                <a:gridCol w="2232248"/>
              </a:tblGrid>
              <a:tr h="52300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  <a:latin typeface="Calibri" pitchFamily="34" charset="0"/>
                        </a:rPr>
                        <a:t>Tipo de asistencia técnica</a:t>
                      </a:r>
                      <a:endParaRPr lang="es-SV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Ejecutado</a:t>
                      </a:r>
                      <a:endParaRPr lang="es-SV" sz="1800" b="0" i="0" u="none" strike="noStrike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  <a:latin typeface="Calibri" pitchFamily="34" charset="0"/>
                        </a:rPr>
                        <a:t>Beneficiarios</a:t>
                      </a:r>
                      <a:endParaRPr lang="es-SV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</a:tr>
              <a:tr h="523005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Capacitación PATI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$435,150.00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366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</a:tr>
              <a:tr h="915259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  <a:latin typeface="Calibri" pitchFamily="34" charset="0"/>
                        </a:rPr>
                        <a:t>Componente de Asistencia técnica del PFGL (C2)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$364,387.36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 dirty="0">
                          <a:effectLst/>
                          <a:latin typeface="Calibri" pitchFamily="34" charset="0"/>
                        </a:rPr>
                        <a:t>Población de los 13 municipios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</a:tr>
              <a:tr h="523005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Gastos Administrativos PATI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$158,200.00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671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</a:tr>
              <a:tr h="523005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  <a:latin typeface="Calibri" pitchFamily="34" charset="0"/>
                        </a:rPr>
                        <a:t>Puntos Focales </a:t>
                      </a:r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Pensión Básica Universal </a:t>
                      </a:r>
                      <a:r>
                        <a:rPr lang="es-SV" sz="1800" u="none" strike="noStrike" dirty="0">
                          <a:effectLst/>
                          <a:latin typeface="Calibri" pitchFamily="34" charset="0"/>
                        </a:rPr>
                        <a:t>urbano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$71,971.34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1,942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</a:tr>
              <a:tr h="915259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  <a:latin typeface="Calibri" pitchFamily="34" charset="0"/>
                        </a:rPr>
                        <a:t>Puntos Focales Bono Educación urbano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$48,443.00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1,547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</a:tr>
              <a:tr h="523005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Consultorías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$36,575.09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327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</a:tr>
              <a:tr h="523005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Total General</a:t>
                      </a:r>
                      <a:endParaRPr lang="es-SV" sz="1800" b="1" i="0" u="none" strike="noStrike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$1,114,726.79</a:t>
                      </a:r>
                      <a:endParaRPr lang="es-SV" sz="1800" b="1" i="0" u="none" strike="noStrike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12" name="Flecha derecha 39"/>
          <p:cNvSpPr/>
          <p:nvPr/>
        </p:nvSpPr>
        <p:spPr>
          <a:xfrm>
            <a:off x="251520" y="5877312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9759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5496" y="49267"/>
            <a:ext cx="4464496" cy="1723549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Emprendimientos Solidarios</a:t>
            </a:r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/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2155">
            <a:off x="4728142" y="2185219"/>
            <a:ext cx="4645161" cy="448971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-324544" y="3645024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72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US$ 175 </a:t>
            </a:r>
          </a:p>
          <a:p>
            <a:pPr algn="ctr"/>
            <a:r>
              <a:rPr lang="es-SV" sz="48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mil invertidos</a:t>
            </a:r>
            <a:endParaRPr lang="es-SV" sz="4800" b="1" dirty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-36512" y="566124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 smtClean="0">
                <a:solidFill>
                  <a:schemeClr val="tx2"/>
                </a:solidFill>
              </a:rPr>
              <a:t>172 personas beneficiadas con </a:t>
            </a:r>
            <a:r>
              <a:rPr lang="es-SV" sz="2400" b="1" dirty="0">
                <a:solidFill>
                  <a:schemeClr val="tx2"/>
                </a:solidFill>
              </a:rPr>
              <a:t>el fortalecimiento de </a:t>
            </a:r>
            <a:r>
              <a:rPr lang="es-SV" sz="2400" b="1" dirty="0" smtClean="0">
                <a:solidFill>
                  <a:schemeClr val="tx2"/>
                </a:solidFill>
              </a:rPr>
              <a:t>varias iniciativas emprendedoras en los municipios de Chalchuapa, Santa Ana y Santa Rosa Guachipilín</a:t>
            </a:r>
          </a:p>
        </p:txBody>
      </p:sp>
    </p:spTree>
    <p:extLst>
      <p:ext uri="{BB962C8B-B14F-4D97-AF65-F5344CB8AC3E}">
        <p14:creationId xmlns:p14="http://schemas.microsoft.com/office/powerpoint/2010/main" val="10072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22" name="21 Rectángulo"/>
          <p:cNvSpPr/>
          <p:nvPr/>
        </p:nvSpPr>
        <p:spPr>
          <a:xfrm>
            <a:off x="-6259795" y="3262875"/>
            <a:ext cx="3059832" cy="2016224"/>
          </a:xfrm>
          <a:prstGeom prst="rect">
            <a:avLst/>
          </a:prstGeom>
          <a:solidFill>
            <a:srgbClr val="EE7D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116632"/>
            <a:ext cx="4427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5400" b="1" dirty="0" smtClean="0">
                <a:latin typeface="+mj-lt"/>
                <a:ea typeface="Calibri"/>
                <a:cs typeface="Times New Roman"/>
              </a:rPr>
              <a:t>Testimonios</a:t>
            </a:r>
          </a:p>
          <a:p>
            <a:pPr algn="ctr"/>
            <a:r>
              <a:rPr lang="es-SV" sz="2400" b="1" dirty="0" smtClean="0">
                <a:latin typeface="+mj-lt"/>
                <a:ea typeface="Calibri"/>
                <a:cs typeface="Times New Roman"/>
              </a:rPr>
              <a:t>Emprendimientos Solidarios</a:t>
            </a:r>
            <a:endParaRPr lang="es-SV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-7104272" y="5580270"/>
            <a:ext cx="475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Reina Griselda Mejía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Bono Educación y Salud</a:t>
            </a:r>
            <a:br>
              <a:rPr lang="es-SV" sz="2000" dirty="0" smtClean="0">
                <a:solidFill>
                  <a:schemeClr val="tx1"/>
                </a:solidFill>
              </a:rPr>
            </a:br>
            <a:r>
              <a:rPr lang="es-SV" sz="2000" dirty="0" smtClean="0">
                <a:solidFill>
                  <a:schemeClr val="tx1"/>
                </a:solidFill>
              </a:rPr>
              <a:t>San Miguel </a:t>
            </a:r>
            <a:r>
              <a:rPr lang="es-SV" sz="2000" dirty="0" err="1" smtClean="0">
                <a:solidFill>
                  <a:schemeClr val="tx1"/>
                </a:solidFill>
              </a:rPr>
              <a:t>Tepezontes</a:t>
            </a:r>
            <a:endParaRPr lang="es-SV" sz="2000" dirty="0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-5149080" y="2120727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738" y="2891840"/>
            <a:ext cx="1692811" cy="169281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590" y="3424581"/>
            <a:ext cx="1692811" cy="169281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21" y="-209922"/>
            <a:ext cx="1665516" cy="1665516"/>
          </a:xfrm>
          <a:prstGeom prst="rect">
            <a:avLst/>
          </a:prstGeom>
        </p:spPr>
      </p:pic>
      <p:sp>
        <p:nvSpPr>
          <p:cNvPr id="21" name="20 Rectángulo">
            <a:hlinkClick r:id="rId4" action="ppaction://hlinkfile"/>
          </p:cNvPr>
          <p:cNvSpPr/>
          <p:nvPr/>
        </p:nvSpPr>
        <p:spPr>
          <a:xfrm>
            <a:off x="2699792" y="2812474"/>
            <a:ext cx="3168352" cy="2016224"/>
          </a:xfrm>
          <a:prstGeom prst="rect">
            <a:avLst/>
          </a:prstGeom>
          <a:solidFill>
            <a:srgbClr val="DB324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2483768" y="5039030"/>
            <a:ext cx="3672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Braulio Hernández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Emprendimiento Solidario</a:t>
            </a:r>
            <a:br>
              <a:rPr lang="es-SV" sz="2000" dirty="0" smtClean="0">
                <a:solidFill>
                  <a:schemeClr val="tx1"/>
                </a:solidFill>
              </a:rPr>
            </a:br>
            <a:r>
              <a:rPr lang="es-SV" sz="2000" dirty="0" smtClean="0">
                <a:solidFill>
                  <a:schemeClr val="tx1"/>
                </a:solidFill>
              </a:rPr>
              <a:t>Santa Ana</a:t>
            </a:r>
            <a:endParaRPr lang="es-SV" sz="2000" dirty="0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3923928" y="1673895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3845625" y="3372163"/>
            <a:ext cx="936104" cy="936104"/>
            <a:chOff x="7202849" y="3294031"/>
            <a:chExt cx="936104" cy="936104"/>
          </a:xfrm>
        </p:grpSpPr>
        <p:sp>
          <p:nvSpPr>
            <p:cNvPr id="29" name="28 Rectángulo redondeado"/>
            <p:cNvSpPr/>
            <p:nvPr/>
          </p:nvSpPr>
          <p:spPr>
            <a:xfrm>
              <a:off x="7202849" y="3294031"/>
              <a:ext cx="936104" cy="936104"/>
            </a:xfrm>
            <a:prstGeom prst="roundRect">
              <a:avLst/>
            </a:prstGeom>
            <a:solidFill>
              <a:srgbClr val="FF0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  <p:sp>
          <p:nvSpPr>
            <p:cNvPr id="30" name="29 Triángulo isósceles"/>
            <p:cNvSpPr/>
            <p:nvPr/>
          </p:nvSpPr>
          <p:spPr>
            <a:xfrm rot="5400000">
              <a:off x="7442262" y="3508279"/>
              <a:ext cx="588830" cy="507612"/>
            </a:xfrm>
            <a:prstGeom prst="triangle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</p:grpSp>
    </p:spTree>
    <p:extLst>
      <p:ext uri="{BB962C8B-B14F-4D97-AF65-F5344CB8AC3E}">
        <p14:creationId xmlns:p14="http://schemas.microsoft.com/office/powerpoint/2010/main" val="18670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9512" y="44624"/>
            <a:ext cx="4032448" cy="1746632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Agua </a:t>
            </a:r>
            <a:r>
              <a:rPr lang="es-SV" b="1" dirty="0">
                <a:solidFill>
                  <a:schemeClr val="tx2"/>
                </a:solidFill>
                <a:ea typeface="+mn-ea"/>
                <a:cs typeface="Arial" pitchFamily="34" charset="0"/>
              </a:rPr>
              <a:t>p</a:t>
            </a:r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otable y</a:t>
            </a:r>
            <a:b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b="1" dirty="0">
                <a:solidFill>
                  <a:schemeClr val="tx2"/>
                </a:solidFill>
                <a:ea typeface="+mn-ea"/>
                <a:cs typeface="Arial" pitchFamily="34" charset="0"/>
              </a:rPr>
              <a:t>s</a:t>
            </a:r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aneamiento</a:t>
            </a:r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/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5251">
            <a:off x="4799155" y="1956969"/>
            <a:ext cx="4645161" cy="4489713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5496" y="5733256"/>
            <a:ext cx="73794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 smtClean="0">
                <a:solidFill>
                  <a:schemeClr val="tx2"/>
                </a:solidFill>
              </a:rPr>
              <a:t>Más de 68 familias tendrán acceso a agua potable en el Municipio de Santa Rosa Guachipilín (equivalente a más de 290 personas serán beneficiadas )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892" y="4020160"/>
            <a:ext cx="50751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6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US$308 </a:t>
            </a:r>
            <a:r>
              <a:rPr lang="es-SV" sz="40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mil invertidos</a:t>
            </a:r>
            <a:endParaRPr lang="es-SV" sz="4000" b="1" dirty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238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22" name="21 Rectángulo"/>
          <p:cNvSpPr/>
          <p:nvPr/>
        </p:nvSpPr>
        <p:spPr>
          <a:xfrm>
            <a:off x="-6259795" y="3262875"/>
            <a:ext cx="3059832" cy="2016224"/>
          </a:xfrm>
          <a:prstGeom prst="rect">
            <a:avLst/>
          </a:prstGeom>
          <a:solidFill>
            <a:srgbClr val="EE7D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116632"/>
            <a:ext cx="4427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5400" b="1" dirty="0" smtClean="0">
                <a:latin typeface="+mj-lt"/>
                <a:ea typeface="Calibri"/>
                <a:cs typeface="Times New Roman"/>
              </a:rPr>
              <a:t>Testimonios</a:t>
            </a:r>
          </a:p>
          <a:p>
            <a:pPr algn="ctr"/>
            <a:r>
              <a:rPr lang="es-SV" sz="2400" b="1" dirty="0" smtClean="0">
                <a:latin typeface="+mj-lt"/>
                <a:ea typeface="Calibri"/>
                <a:cs typeface="Times New Roman"/>
              </a:rPr>
              <a:t>Agua Potable y Saneamiento</a:t>
            </a:r>
            <a:endParaRPr lang="es-SV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-7104272" y="5580270"/>
            <a:ext cx="475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Reina Griselda Mejía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Bono Educación y Salud</a:t>
            </a:r>
            <a:br>
              <a:rPr lang="es-SV" sz="2000" dirty="0" smtClean="0">
                <a:solidFill>
                  <a:schemeClr val="tx1"/>
                </a:solidFill>
              </a:rPr>
            </a:br>
            <a:r>
              <a:rPr lang="es-SV" sz="2000" dirty="0" smtClean="0">
                <a:solidFill>
                  <a:schemeClr val="tx1"/>
                </a:solidFill>
              </a:rPr>
              <a:t>San Miguel </a:t>
            </a:r>
            <a:r>
              <a:rPr lang="es-SV" sz="2000" dirty="0" err="1" smtClean="0">
                <a:solidFill>
                  <a:schemeClr val="tx1"/>
                </a:solidFill>
              </a:rPr>
              <a:t>Tepezontes</a:t>
            </a:r>
            <a:endParaRPr lang="es-SV" sz="2000" dirty="0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-5149080" y="2120727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590" y="3424581"/>
            <a:ext cx="1692811" cy="169281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21" y="-209922"/>
            <a:ext cx="1665516" cy="1665516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4726992" y="2789746"/>
            <a:ext cx="3059832" cy="2016224"/>
          </a:xfrm>
          <a:prstGeom prst="rect">
            <a:avLst/>
          </a:prstGeom>
          <a:solidFill>
            <a:srgbClr val="EE7D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4572000" y="4953253"/>
            <a:ext cx="345638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Rogelio Palencia</a:t>
            </a:r>
          </a:p>
          <a:p>
            <a:r>
              <a:rPr lang="es-SV" sz="2000" dirty="0">
                <a:solidFill>
                  <a:schemeClr val="tx1"/>
                </a:solidFill>
              </a:rPr>
              <a:t>Introducción de</a:t>
            </a:r>
          </a:p>
          <a:p>
            <a:r>
              <a:rPr lang="es-SV" sz="2000" dirty="0">
                <a:solidFill>
                  <a:schemeClr val="tx1"/>
                </a:solidFill>
              </a:rPr>
              <a:t>agua potable y saneamiento</a:t>
            </a:r>
          </a:p>
          <a:p>
            <a:r>
              <a:rPr lang="es-SV" sz="2000" dirty="0">
                <a:solidFill>
                  <a:schemeClr val="tx1"/>
                </a:solidFill>
              </a:rPr>
              <a:t>Santa Rosa Guachipilín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342898" y="1595718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45" y="2965100"/>
            <a:ext cx="1665516" cy="1665516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1088190" y="2782372"/>
            <a:ext cx="3240360" cy="2016224"/>
          </a:xfrm>
          <a:prstGeom prst="rect">
            <a:avLst/>
          </a:prstGeom>
          <a:solidFill>
            <a:srgbClr val="39C1B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848079" y="4961493"/>
            <a:ext cx="388843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José Orellana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Introducción de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agua potable y saneamiento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Santa Rosa Guachipilín</a:t>
            </a:r>
            <a:endParaRPr lang="es-SV" sz="2000" dirty="0">
              <a:solidFill>
                <a:schemeClr val="tx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907295" y="1577070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2</a:t>
            </a:r>
            <a:endParaRPr lang="es-SV" sz="8000" b="1" dirty="0"/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808" y="2054103"/>
            <a:ext cx="1692811" cy="1692811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12" y="2965100"/>
            <a:ext cx="1665516" cy="16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-30489" y="313492"/>
            <a:ext cx="4464496" cy="1046440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Electrificación</a:t>
            </a:r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/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08" y="476672"/>
            <a:ext cx="4645161" cy="4489713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-131182" y="6156593"/>
            <a:ext cx="8028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3200" b="1" dirty="0" smtClean="0">
                <a:solidFill>
                  <a:schemeClr val="tx2"/>
                </a:solidFill>
              </a:rPr>
              <a:t>188 familias con acceso a electrificación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-17046" y="3981252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72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US$225 </a:t>
            </a:r>
            <a:r>
              <a:rPr lang="es-SV" sz="54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mil invertidos</a:t>
            </a:r>
            <a:endParaRPr lang="es-SV" sz="5400" b="1" dirty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63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1" y="221449"/>
            <a:ext cx="7272808" cy="1446550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b="1" dirty="0">
                <a:solidFill>
                  <a:schemeClr val="tx2"/>
                </a:solidFill>
                <a:ea typeface="+mn-ea"/>
                <a:cs typeface="Arial" pitchFamily="34" charset="0"/>
              </a:rPr>
              <a:t>Pensamiento Estratégico </a:t>
            </a:r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/>
            </a:r>
            <a:b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2014 - 2019</a:t>
            </a:r>
            <a:endParaRPr lang="es-SV" b="1" dirty="0">
              <a:solidFill>
                <a:schemeClr val="tx2"/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9" name="15 Rectángulo"/>
          <p:cNvSpPr/>
          <p:nvPr/>
        </p:nvSpPr>
        <p:spPr>
          <a:xfrm>
            <a:off x="755576" y="2640176"/>
            <a:ext cx="7488831" cy="14401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SV" sz="2400" dirty="0">
                <a:solidFill>
                  <a:srgbClr val="1F497D"/>
                </a:solidFill>
                <a:effectLst/>
                <a:latin typeface="+mj-lt"/>
                <a:ea typeface="Calibri"/>
                <a:cs typeface="Times New Roman"/>
              </a:rPr>
              <a:t>Mejorar la calidad de vida de las personas en condición de pobreza y vulnerabilidad, impulsando procesos de desarrollo local </a:t>
            </a:r>
            <a:r>
              <a:rPr lang="es-SV" sz="2400" dirty="0" smtClean="0">
                <a:solidFill>
                  <a:srgbClr val="1F497D"/>
                </a:solidFill>
                <a:effectLst/>
                <a:latin typeface="+mj-lt"/>
                <a:ea typeface="Calibri"/>
                <a:cs typeface="Times New Roman"/>
              </a:rPr>
              <a:t>sostenible.</a:t>
            </a:r>
            <a:endParaRPr lang="es-SV" sz="24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2136120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b="1" dirty="0" smtClean="0">
                <a:solidFill>
                  <a:schemeClr val="tx2"/>
                </a:solidFill>
                <a:latin typeface="+mj-lt"/>
              </a:rPr>
              <a:t>MISIÓN</a:t>
            </a:r>
            <a:endParaRPr lang="es-SV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2258" y="4512384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b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s-SV" sz="2800" b="1" dirty="0" smtClean="0">
                <a:solidFill>
                  <a:schemeClr val="tx2"/>
                </a:solidFill>
                <a:latin typeface="+mj-lt"/>
              </a:rPr>
              <a:t>ISIÓN</a:t>
            </a:r>
            <a:endParaRPr lang="es-SV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15 Rectángulo"/>
          <p:cNvSpPr/>
          <p:nvPr/>
        </p:nvSpPr>
        <p:spPr>
          <a:xfrm>
            <a:off x="755576" y="5013176"/>
            <a:ext cx="7488831" cy="14401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SV" sz="2400" dirty="0" smtClean="0">
                <a:solidFill>
                  <a:srgbClr val="1F497D"/>
                </a:solidFill>
                <a:effectLst/>
                <a:latin typeface="+mj-lt"/>
                <a:ea typeface="Calibri"/>
                <a:cs typeface="Times New Roman"/>
              </a:rPr>
              <a:t>Ser la institución referente en la implementación de iniciativas para el desarrollo local.</a:t>
            </a:r>
            <a:endParaRPr lang="es-SV" sz="240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36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162218"/>
            <a:ext cx="7488832" cy="984885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Electrificación</a:t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343909"/>
              </p:ext>
            </p:extLst>
          </p:nvPr>
        </p:nvGraphicFramePr>
        <p:xfrm>
          <a:off x="755573" y="1628800"/>
          <a:ext cx="8136907" cy="4522900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2448275"/>
                <a:gridCol w="1368152"/>
                <a:gridCol w="1584176"/>
                <a:gridCol w="1368152"/>
                <a:gridCol w="1368152"/>
              </a:tblGrid>
              <a:tr h="125223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Municipio</a:t>
                      </a:r>
                      <a:endParaRPr lang="es-SV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Ejecutado</a:t>
                      </a:r>
                      <a:endParaRPr lang="es-SV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Beneficiarios</a:t>
                      </a:r>
                      <a:endParaRPr lang="es-SV" sz="2000" b="1" i="0" u="none" strike="noStrike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Estatus</a:t>
                      </a:r>
                      <a:endParaRPr lang="es-SV" sz="2000" b="1" i="0" u="none" strike="noStrike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cantidad de proyectos</a:t>
                      </a:r>
                      <a:endParaRPr lang="es-SV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252237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Candelaria de La Frontera</a:t>
                      </a:r>
                      <a:endParaRPr lang="es-SV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$55,726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306</a:t>
                      </a:r>
                      <a:endParaRPr lang="es-SV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proyecto</a:t>
                      </a:r>
                      <a:r>
                        <a:rPr lang="es-SV" sz="2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e</a:t>
                      </a:r>
                      <a:r>
                        <a:rPr lang="es-SV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 ejecución y 1 finalizado</a:t>
                      </a:r>
                      <a:endParaRPr lang="es-SV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u="none" strike="noStrike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lang="es-SV" sz="2000" b="0" i="0" u="none" strike="noStrike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252237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Santa Ana</a:t>
                      </a:r>
                      <a:endParaRPr lang="es-SV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$169,416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982</a:t>
                      </a:r>
                      <a:endParaRPr lang="es-SV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Finalizados</a:t>
                      </a:r>
                      <a:endParaRPr lang="es-SV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lang="es-SV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707786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 General</a:t>
                      </a:r>
                      <a:endParaRPr lang="es-SV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$225,141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1,288</a:t>
                      </a:r>
                      <a:endParaRPr lang="es-SV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lang="es-SV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lang="es-SV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Flecha derecha 34"/>
          <p:cNvSpPr/>
          <p:nvPr/>
        </p:nvSpPr>
        <p:spPr>
          <a:xfrm>
            <a:off x="107504" y="3357032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7" name="Flecha derecha 35"/>
          <p:cNvSpPr/>
          <p:nvPr/>
        </p:nvSpPr>
        <p:spPr>
          <a:xfrm>
            <a:off x="107504" y="4653176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8" name="Flecha derecha 36"/>
          <p:cNvSpPr/>
          <p:nvPr/>
        </p:nvSpPr>
        <p:spPr>
          <a:xfrm>
            <a:off x="101276" y="5589280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05093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22" name="21 Rectángulo"/>
          <p:cNvSpPr/>
          <p:nvPr/>
        </p:nvSpPr>
        <p:spPr>
          <a:xfrm>
            <a:off x="-6259795" y="3262875"/>
            <a:ext cx="3059832" cy="2016224"/>
          </a:xfrm>
          <a:prstGeom prst="rect">
            <a:avLst/>
          </a:prstGeom>
          <a:solidFill>
            <a:srgbClr val="EE7D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116632"/>
            <a:ext cx="4427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5400" b="1" dirty="0" smtClean="0">
                <a:latin typeface="+mj-lt"/>
                <a:ea typeface="Calibri"/>
                <a:cs typeface="Times New Roman"/>
              </a:rPr>
              <a:t>Testimonios</a:t>
            </a:r>
          </a:p>
          <a:p>
            <a:pPr algn="ctr"/>
            <a:r>
              <a:rPr lang="es-SV" sz="2400" b="1" dirty="0" smtClean="0">
                <a:latin typeface="+mj-lt"/>
                <a:ea typeface="Calibri"/>
                <a:cs typeface="Times New Roman"/>
              </a:rPr>
              <a:t>Electrificación</a:t>
            </a:r>
            <a:endParaRPr lang="es-SV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-7104272" y="5580270"/>
            <a:ext cx="475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Reina Griselda Mejía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Bono Educación y Salud</a:t>
            </a:r>
            <a:br>
              <a:rPr lang="es-SV" sz="2000" dirty="0" smtClean="0">
                <a:solidFill>
                  <a:schemeClr val="tx1"/>
                </a:solidFill>
              </a:rPr>
            </a:br>
            <a:r>
              <a:rPr lang="es-SV" sz="2000" dirty="0" smtClean="0">
                <a:solidFill>
                  <a:schemeClr val="tx1"/>
                </a:solidFill>
              </a:rPr>
              <a:t>San Miguel </a:t>
            </a:r>
            <a:r>
              <a:rPr lang="es-SV" sz="2000" dirty="0" err="1" smtClean="0">
                <a:solidFill>
                  <a:schemeClr val="tx1"/>
                </a:solidFill>
              </a:rPr>
              <a:t>Tepezontes</a:t>
            </a:r>
            <a:endParaRPr lang="es-SV" sz="2000" dirty="0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-5149080" y="2120727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738" y="2891840"/>
            <a:ext cx="1692811" cy="169281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590" y="3424581"/>
            <a:ext cx="1692811" cy="1692811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2924372" y="2782446"/>
            <a:ext cx="3059832" cy="2016224"/>
          </a:xfrm>
          <a:prstGeom prst="rect">
            <a:avLst/>
          </a:prstGeom>
          <a:solidFill>
            <a:srgbClr val="EE7D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079895" y="4853620"/>
            <a:ext cx="475252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Joel </a:t>
            </a:r>
            <a:r>
              <a:rPr lang="es-SV" sz="3200" b="1" dirty="0" err="1" smtClean="0">
                <a:solidFill>
                  <a:srgbClr val="002395"/>
                </a:solidFill>
              </a:rPr>
              <a:t>Melquizedec</a:t>
            </a:r>
            <a:r>
              <a:rPr lang="es-SV" sz="3200" b="1" dirty="0" smtClean="0">
                <a:solidFill>
                  <a:srgbClr val="002395"/>
                </a:solidFill>
              </a:rPr>
              <a:t> </a:t>
            </a:r>
          </a:p>
          <a:p>
            <a:r>
              <a:rPr lang="es-SV" sz="3200" b="1" dirty="0" smtClean="0">
                <a:solidFill>
                  <a:srgbClr val="002395"/>
                </a:solidFill>
              </a:rPr>
              <a:t>Girón Rodríguez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Introducción de energía eléctrica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Candelaria de la Frontera</a:t>
            </a:r>
            <a:endParaRPr lang="es-SV" sz="2000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035087" y="1640298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25" y="2957800"/>
            <a:ext cx="1665516" cy="16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3" name="2 Rectángulo"/>
          <p:cNvSpPr/>
          <p:nvPr/>
        </p:nvSpPr>
        <p:spPr>
          <a:xfrm>
            <a:off x="-108520" y="566124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 smtClean="0">
                <a:solidFill>
                  <a:schemeClr val="tx2"/>
                </a:solidFill>
              </a:rPr>
              <a:t>Más de 248 mil personas beneficiadas con 405 metros lineales de caminos mejorados</a:t>
            </a:r>
            <a:r>
              <a:rPr lang="es-SV" sz="2400" b="1" dirty="0">
                <a:solidFill>
                  <a:schemeClr val="tx2"/>
                </a:solidFill>
              </a:rPr>
              <a:t> </a:t>
            </a:r>
            <a:r>
              <a:rPr lang="es-SV" sz="2400" b="1" dirty="0" smtClean="0">
                <a:solidFill>
                  <a:schemeClr val="tx2"/>
                </a:solidFill>
              </a:rPr>
              <a:t>y la adecuación de una Agencia CENTA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5496" y="3773939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72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US$ 382 </a:t>
            </a:r>
            <a:r>
              <a:rPr lang="es-SV" sz="54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mil invertidos</a:t>
            </a:r>
            <a:endParaRPr lang="es-SV" sz="5400" b="1" dirty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563">
            <a:off x="4155185" y="-414875"/>
            <a:ext cx="4645161" cy="4489713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-25720" y="213464"/>
            <a:ext cx="5436096" cy="1246495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Infraestructura productiva,</a:t>
            </a:r>
            <a:b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caminos y puentes</a:t>
            </a:r>
            <a:b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54498"/>
            <a:ext cx="7488832" cy="1200329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Infraestructura Productiva, caminos y puentes </a:t>
            </a:r>
            <a:r>
              <a:rPr lang="es-SV" sz="2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-</a:t>
            </a:r>
            <a: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 </a:t>
            </a: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7" name="Flecha derecha 35"/>
          <p:cNvSpPr/>
          <p:nvPr/>
        </p:nvSpPr>
        <p:spPr>
          <a:xfrm>
            <a:off x="179512" y="3285024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8" name="Flecha derecha 36"/>
          <p:cNvSpPr/>
          <p:nvPr/>
        </p:nvSpPr>
        <p:spPr>
          <a:xfrm>
            <a:off x="179512" y="4509160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Flecha derecha 37"/>
          <p:cNvSpPr/>
          <p:nvPr/>
        </p:nvSpPr>
        <p:spPr>
          <a:xfrm>
            <a:off x="179512" y="5589280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257009"/>
              </p:ext>
            </p:extLst>
          </p:nvPr>
        </p:nvGraphicFramePr>
        <p:xfrm>
          <a:off x="827584" y="1700808"/>
          <a:ext cx="8136904" cy="4680521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2304256"/>
                <a:gridCol w="1656184"/>
                <a:gridCol w="1728192"/>
                <a:gridCol w="2448272"/>
              </a:tblGrid>
              <a:tr h="1221005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u="none" strike="noStrike" dirty="0" smtClean="0">
                          <a:effectLst/>
                          <a:latin typeface="Calibri" pitchFamily="34" charset="0"/>
                        </a:rPr>
                        <a:t>Municipio</a:t>
                      </a:r>
                      <a:endParaRPr lang="es-SV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u="none" strike="noStrike" dirty="0" smtClean="0">
                          <a:effectLst/>
                          <a:latin typeface="Calibri" pitchFamily="34" charset="0"/>
                        </a:rPr>
                        <a:t>Ejecutado</a:t>
                      </a:r>
                      <a:endParaRPr lang="es-SV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u="none" strike="noStrike" dirty="0" smtClean="0">
                          <a:effectLst/>
                          <a:latin typeface="Calibri" pitchFamily="34" charset="0"/>
                        </a:rPr>
                        <a:t>Beneficiarios</a:t>
                      </a:r>
                      <a:endParaRPr lang="es-SV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u="none" strike="noStrike" dirty="0" smtClean="0">
                          <a:effectLst/>
                          <a:latin typeface="Calibri" pitchFamily="34" charset="0"/>
                        </a:rPr>
                        <a:t>Resultado</a:t>
                      </a:r>
                      <a:endParaRPr lang="es-SV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153172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 dirty="0" smtClean="0">
                          <a:effectLst/>
                          <a:latin typeface="Calibri" pitchFamily="34" charset="0"/>
                        </a:rPr>
                        <a:t>Candelaria de La Frontera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 dirty="0" smtClean="0">
                          <a:effectLst/>
                          <a:latin typeface="Calibri" pitchFamily="34" charset="0"/>
                        </a:rPr>
                        <a:t>$82,122.81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 dirty="0" smtClean="0">
                          <a:effectLst/>
                          <a:latin typeface="Calibri" pitchFamily="34" charset="0"/>
                        </a:rPr>
                        <a:t>3,095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 dirty="0" smtClean="0">
                          <a:effectLst/>
                          <a:latin typeface="Calibri" pitchFamily="34" charset="0"/>
                        </a:rPr>
                        <a:t>1 Agencia CENTA adecuada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153172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 dirty="0" smtClean="0">
                          <a:effectLst/>
                          <a:latin typeface="Calibri" pitchFamily="34" charset="0"/>
                        </a:rPr>
                        <a:t>Santa Ana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 dirty="0" smtClean="0">
                          <a:effectLst/>
                          <a:latin typeface="Calibri" pitchFamily="34" charset="0"/>
                        </a:rPr>
                        <a:t>$299,606.12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 dirty="0" smtClean="0">
                          <a:effectLst/>
                          <a:latin typeface="Calibri" pitchFamily="34" charset="0"/>
                        </a:rPr>
                        <a:t>245,421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 dirty="0" smtClean="0">
                          <a:effectLst/>
                          <a:latin typeface="Calibri" pitchFamily="34" charset="0"/>
                        </a:rPr>
                        <a:t>405 metros lineales de caminos mejorados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153172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 dirty="0" smtClean="0">
                          <a:effectLst/>
                          <a:latin typeface="Calibri" pitchFamily="34" charset="0"/>
                        </a:rPr>
                        <a:t>Total General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 dirty="0" smtClean="0">
                          <a:effectLst/>
                          <a:latin typeface="Calibri" pitchFamily="34" charset="0"/>
                        </a:rPr>
                        <a:t>$381,728.93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 dirty="0" smtClean="0">
                          <a:effectLst/>
                          <a:latin typeface="Calibri" pitchFamily="34" charset="0"/>
                        </a:rPr>
                        <a:t>248,516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5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28276"/>
            <a:ext cx="4176464" cy="1508105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Infraestructura para</a:t>
            </a:r>
            <a:b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el desarrollo social</a:t>
            </a:r>
            <a:b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30830" y="6135687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800" b="1" dirty="0" smtClean="0">
                <a:solidFill>
                  <a:schemeClr val="tx2"/>
                </a:solidFill>
              </a:rPr>
              <a:t>Más de 40 mil personas beneficiadas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07504" y="4005064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72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US$631 </a:t>
            </a:r>
          </a:p>
          <a:p>
            <a:pPr algn="ctr"/>
            <a:r>
              <a:rPr lang="es-SV" sz="40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mil invertidos</a:t>
            </a:r>
            <a:endParaRPr lang="es-SV" sz="4000" b="1" dirty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8817">
            <a:off x="4615404" y="1384304"/>
            <a:ext cx="4645161" cy="44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1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54496"/>
            <a:ext cx="7776864" cy="1200329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Infraestructura para el desarrollo social </a:t>
            </a:r>
            <a:r>
              <a:rPr lang="es-SV" sz="2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- </a:t>
            </a: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5" name="Flecha derecha 34"/>
          <p:cNvSpPr/>
          <p:nvPr/>
        </p:nvSpPr>
        <p:spPr>
          <a:xfrm>
            <a:off x="323528" y="2780928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7" name="Flecha derecha 35"/>
          <p:cNvSpPr/>
          <p:nvPr/>
        </p:nvSpPr>
        <p:spPr>
          <a:xfrm>
            <a:off x="344920" y="4293136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8" name="Flecha derecha 36"/>
          <p:cNvSpPr/>
          <p:nvPr/>
        </p:nvSpPr>
        <p:spPr>
          <a:xfrm>
            <a:off x="344920" y="5157232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Flecha derecha 37"/>
          <p:cNvSpPr/>
          <p:nvPr/>
        </p:nvSpPr>
        <p:spPr>
          <a:xfrm>
            <a:off x="344920" y="5805304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292722"/>
              </p:ext>
            </p:extLst>
          </p:nvPr>
        </p:nvGraphicFramePr>
        <p:xfrm>
          <a:off x="935089" y="1484785"/>
          <a:ext cx="7957391" cy="4896542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3204863"/>
                <a:gridCol w="1584176"/>
                <a:gridCol w="3168352"/>
              </a:tblGrid>
              <a:tr h="642980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u="none" strike="noStrike" dirty="0">
                          <a:effectLst/>
                          <a:latin typeface="Calibri" pitchFamily="34" charset="0"/>
                        </a:rPr>
                        <a:t>Tipo de Infraestructura</a:t>
                      </a:r>
                      <a:endParaRPr lang="es-SV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u="none" strike="noStrike">
                          <a:effectLst/>
                          <a:latin typeface="Calibri" pitchFamily="34" charset="0"/>
                        </a:rPr>
                        <a:t>Ejecutado</a:t>
                      </a:r>
                      <a:endParaRPr lang="es-SV" sz="2000" b="1" i="0" u="none" strike="noStrike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u="none" strike="noStrike">
                          <a:effectLst/>
                          <a:latin typeface="Calibri" pitchFamily="34" charset="0"/>
                        </a:rPr>
                        <a:t>Beneficiarios</a:t>
                      </a:r>
                      <a:endParaRPr lang="es-SV" sz="2000" b="1" i="0" u="none" strike="noStrike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830021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 dirty="0">
                          <a:effectLst/>
                          <a:latin typeface="Calibri" pitchFamily="34" charset="0"/>
                        </a:rPr>
                        <a:t>Componente de Infraestructura del PFGL (C1)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  <a:latin typeface="Calibri" pitchFamily="34" charset="0"/>
                        </a:rPr>
                        <a:t>$587,764.58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 dirty="0" smtClean="0">
                          <a:effectLst/>
                          <a:latin typeface="Calibri" pitchFamily="34" charset="0"/>
                        </a:rPr>
                        <a:t>30,476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137581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>
                          <a:effectLst/>
                          <a:latin typeface="Calibri" pitchFamily="34" charset="0"/>
                        </a:rPr>
                        <a:t>Desarrollo Comunal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  <a:latin typeface="Calibri" pitchFamily="34" charset="0"/>
                        </a:rPr>
                        <a:t>$10,000.00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 dirty="0">
                          <a:effectLst/>
                          <a:latin typeface="Calibri" pitchFamily="34" charset="0"/>
                        </a:rPr>
                        <a:t>Población de San Sebastián Salitrillo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42980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>
                          <a:effectLst/>
                          <a:latin typeface="Calibri" pitchFamily="34" charset="0"/>
                        </a:rPr>
                        <a:t>Prevención de Violencia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  <a:latin typeface="Calibri" pitchFamily="34" charset="0"/>
                        </a:rPr>
                        <a:t>$33,978.43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 dirty="0" smtClean="0">
                          <a:effectLst/>
                          <a:latin typeface="Calibri" pitchFamily="34" charset="0"/>
                        </a:rPr>
                        <a:t>246,970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42980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>
                          <a:effectLst/>
                          <a:latin typeface="Calibri" pitchFamily="34" charset="0"/>
                        </a:rPr>
                        <a:t>Total general</a:t>
                      </a:r>
                      <a:endParaRPr lang="es-SV" sz="20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  <a:latin typeface="Calibri" pitchFamily="34" charset="0"/>
                        </a:rPr>
                        <a:t>$631,743.01</a:t>
                      </a:r>
                      <a:endParaRPr lang="es-SV" sz="20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7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22" name="21 Rectángulo"/>
          <p:cNvSpPr/>
          <p:nvPr/>
        </p:nvSpPr>
        <p:spPr>
          <a:xfrm>
            <a:off x="-6259795" y="3262875"/>
            <a:ext cx="3059832" cy="2016224"/>
          </a:xfrm>
          <a:prstGeom prst="rect">
            <a:avLst/>
          </a:prstGeom>
          <a:solidFill>
            <a:srgbClr val="EE7D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116632"/>
            <a:ext cx="4427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5400" b="1" dirty="0" smtClean="0">
                <a:latin typeface="+mj-lt"/>
                <a:ea typeface="Calibri"/>
                <a:cs typeface="Times New Roman"/>
              </a:rPr>
              <a:t>Testimonios</a:t>
            </a:r>
          </a:p>
          <a:p>
            <a:pPr algn="ctr"/>
            <a:r>
              <a:rPr lang="es-SV" sz="2400" b="1" dirty="0" smtClean="0">
                <a:latin typeface="+mj-lt"/>
                <a:ea typeface="Calibri"/>
                <a:cs typeface="Times New Roman"/>
              </a:rPr>
              <a:t>Infraestructura para el desarrollo social</a:t>
            </a:r>
            <a:endParaRPr lang="es-SV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-7104272" y="5580270"/>
            <a:ext cx="475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Reina Griselda Mejía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Bono Educación y Salud</a:t>
            </a:r>
            <a:br>
              <a:rPr lang="es-SV" sz="2000" dirty="0" smtClean="0">
                <a:solidFill>
                  <a:schemeClr val="tx1"/>
                </a:solidFill>
              </a:rPr>
            </a:br>
            <a:r>
              <a:rPr lang="es-SV" sz="2000" dirty="0" smtClean="0">
                <a:solidFill>
                  <a:schemeClr val="tx1"/>
                </a:solidFill>
              </a:rPr>
              <a:t>San Miguel </a:t>
            </a:r>
            <a:r>
              <a:rPr lang="es-SV" sz="2000" dirty="0" err="1" smtClean="0">
                <a:solidFill>
                  <a:schemeClr val="tx1"/>
                </a:solidFill>
              </a:rPr>
              <a:t>Tepezontes</a:t>
            </a:r>
            <a:endParaRPr lang="es-SV" sz="2000" dirty="0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-5149080" y="2120727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738" y="2891840"/>
            <a:ext cx="1692811" cy="169281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590" y="3424581"/>
            <a:ext cx="1692811" cy="1692811"/>
          </a:xfrm>
          <a:prstGeom prst="rect">
            <a:avLst/>
          </a:prstGeom>
        </p:spPr>
      </p:pic>
      <p:sp>
        <p:nvSpPr>
          <p:cNvPr id="10" name="9 Rectángulo">
            <a:hlinkClick r:id="rId3" action="ppaction://hlinkfile"/>
          </p:cNvPr>
          <p:cNvSpPr/>
          <p:nvPr/>
        </p:nvSpPr>
        <p:spPr>
          <a:xfrm>
            <a:off x="2699792" y="2812474"/>
            <a:ext cx="3168352" cy="2016224"/>
          </a:xfrm>
          <a:prstGeom prst="rect">
            <a:avLst/>
          </a:prstGeom>
          <a:solidFill>
            <a:srgbClr val="DB324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699792" y="5039030"/>
            <a:ext cx="31683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Carlos Vega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Proyecto de Calle</a:t>
            </a:r>
            <a:br>
              <a:rPr lang="es-SV" sz="2000" dirty="0" smtClean="0">
                <a:solidFill>
                  <a:schemeClr val="tx1"/>
                </a:solidFill>
              </a:rPr>
            </a:br>
            <a:r>
              <a:rPr lang="es-SV" sz="2000" dirty="0" smtClean="0">
                <a:solidFill>
                  <a:schemeClr val="tx1"/>
                </a:solidFill>
              </a:rPr>
              <a:t>Candelaria de La Frontera</a:t>
            </a:r>
            <a:endParaRPr lang="es-SV" sz="2000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23928" y="1673895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3845625" y="3372163"/>
            <a:ext cx="936104" cy="936104"/>
            <a:chOff x="7202849" y="3294031"/>
            <a:chExt cx="936104" cy="936104"/>
          </a:xfrm>
        </p:grpSpPr>
        <p:sp>
          <p:nvSpPr>
            <p:cNvPr id="14" name="13 Rectángulo redondeado"/>
            <p:cNvSpPr/>
            <p:nvPr/>
          </p:nvSpPr>
          <p:spPr>
            <a:xfrm>
              <a:off x="7202849" y="3294031"/>
              <a:ext cx="936104" cy="936104"/>
            </a:xfrm>
            <a:prstGeom prst="roundRect">
              <a:avLst/>
            </a:prstGeom>
            <a:solidFill>
              <a:srgbClr val="FF0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  <p:sp>
          <p:nvSpPr>
            <p:cNvPr id="15" name="14 Triángulo isósceles"/>
            <p:cNvSpPr/>
            <p:nvPr/>
          </p:nvSpPr>
          <p:spPr>
            <a:xfrm rot="5400000">
              <a:off x="7442262" y="3508279"/>
              <a:ext cx="588830" cy="507612"/>
            </a:xfrm>
            <a:prstGeom prst="triangle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</p:grpSp>
    </p:spTree>
    <p:extLst>
      <p:ext uri="{BB962C8B-B14F-4D97-AF65-F5344CB8AC3E}">
        <p14:creationId xmlns:p14="http://schemas.microsoft.com/office/powerpoint/2010/main" val="18670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2" y="54564"/>
            <a:ext cx="3816424" cy="1600438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Infraestructura</a:t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en educación </a:t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5766355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 smtClean="0">
                <a:solidFill>
                  <a:schemeClr val="tx2"/>
                </a:solidFill>
              </a:rPr>
              <a:t>Más de 75 mil personas beneficiadas con 3 centros escolares construidos, mejorados y/o rehabilitados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5496" y="3988608"/>
            <a:ext cx="4283968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640"/>
              </a:lnSpc>
            </a:pPr>
            <a:r>
              <a:rPr lang="es-SV" sz="72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US$875 </a:t>
            </a:r>
            <a:r>
              <a:rPr lang="es-SV" sz="54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mil invertidos</a:t>
            </a:r>
            <a:endParaRPr lang="es-SV" sz="5400" b="1" dirty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97618">
            <a:off x="5705803" y="1019710"/>
            <a:ext cx="4645161" cy="44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7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186605"/>
            <a:ext cx="7488832" cy="984885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Infraestructura en educación </a:t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16814"/>
              </p:ext>
            </p:extLst>
          </p:nvPr>
        </p:nvGraphicFramePr>
        <p:xfrm>
          <a:off x="734888" y="1484786"/>
          <a:ext cx="8229600" cy="4968549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1729320"/>
                <a:gridCol w="1864231"/>
                <a:gridCol w="1601369"/>
                <a:gridCol w="3034680"/>
              </a:tblGrid>
              <a:tr h="1841827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u="none" strike="noStrike" dirty="0" smtClean="0">
                          <a:effectLst/>
                        </a:rPr>
                        <a:t>Municipio</a:t>
                      </a:r>
                      <a:endParaRPr lang="es-SV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u="none" strike="noStrike" dirty="0" smtClean="0">
                          <a:effectLst/>
                        </a:rPr>
                        <a:t>Ejecutado</a:t>
                      </a:r>
                      <a:endParaRPr lang="es-SV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u="none" strike="noStrike" dirty="0" smtClean="0">
                          <a:effectLst/>
                        </a:rPr>
                        <a:t>Beneficiaros</a:t>
                      </a:r>
                      <a:endParaRPr lang="es-SV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u="none" strike="noStrike" dirty="0" smtClean="0">
                          <a:effectLst/>
                        </a:rPr>
                        <a:t>Cantidad de Centros Escolares construidos, mejorados y/o rehabilitados</a:t>
                      </a:r>
                      <a:endParaRPr lang="es-SV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159913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 dirty="0" smtClean="0">
                          <a:effectLst/>
                        </a:rPr>
                        <a:t>Candelaria de La Frontera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 dirty="0" smtClean="0">
                          <a:effectLst/>
                        </a:rPr>
                        <a:t>$49,900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 dirty="0" smtClean="0">
                          <a:effectLst/>
                        </a:rPr>
                        <a:t>425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 dirty="0" smtClean="0">
                          <a:effectLst/>
                        </a:rPr>
                        <a:t>1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55603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 dirty="0" smtClean="0">
                          <a:effectLst/>
                        </a:rPr>
                        <a:t>Chalchuapa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 dirty="0" smtClean="0">
                          <a:effectLst/>
                        </a:rPr>
                        <a:t>$615,763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 dirty="0" smtClean="0">
                          <a:effectLst/>
                        </a:rPr>
                        <a:t>74,038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 dirty="0" smtClean="0">
                          <a:effectLst/>
                        </a:rPr>
                        <a:t>1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55603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 dirty="0" smtClean="0">
                          <a:effectLst/>
                        </a:rPr>
                        <a:t>Metapán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 dirty="0" smtClean="0">
                          <a:effectLst/>
                        </a:rPr>
                        <a:t>$209,848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 dirty="0" smtClean="0">
                          <a:effectLst/>
                        </a:rPr>
                        <a:t>1155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 dirty="0" smtClean="0">
                          <a:effectLst/>
                        </a:rPr>
                        <a:t>1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55603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 dirty="0" smtClean="0">
                          <a:effectLst/>
                        </a:rPr>
                        <a:t>Total General</a:t>
                      </a:r>
                      <a:endParaRPr lang="es-SV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 dirty="0" smtClean="0">
                          <a:effectLst/>
                        </a:rPr>
                        <a:t>$875,511</a:t>
                      </a:r>
                      <a:endParaRPr lang="es-SV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 dirty="0" smtClean="0">
                          <a:effectLst/>
                        </a:rPr>
                        <a:t>75,618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 dirty="0" smtClean="0">
                          <a:effectLst/>
                        </a:rPr>
                        <a:t>3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Flecha derecha 34"/>
          <p:cNvSpPr/>
          <p:nvPr/>
        </p:nvSpPr>
        <p:spPr>
          <a:xfrm>
            <a:off x="179512" y="3789080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8" name="Flecha derecha 34"/>
          <p:cNvSpPr/>
          <p:nvPr/>
        </p:nvSpPr>
        <p:spPr>
          <a:xfrm>
            <a:off x="179512" y="4653176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Flecha derecha 34"/>
          <p:cNvSpPr/>
          <p:nvPr/>
        </p:nvSpPr>
        <p:spPr>
          <a:xfrm>
            <a:off x="179512" y="5301208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0" name="Flecha derecha 34"/>
          <p:cNvSpPr/>
          <p:nvPr/>
        </p:nvSpPr>
        <p:spPr>
          <a:xfrm>
            <a:off x="179512" y="6021328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50011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-60" y="3429000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72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US$40 </a:t>
            </a:r>
          </a:p>
          <a:p>
            <a:pPr algn="ctr"/>
            <a:r>
              <a:rPr lang="es-SV" sz="40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mil invertidos</a:t>
            </a:r>
            <a:endParaRPr lang="es-SV" sz="4000" b="1" dirty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31988" y="54564"/>
            <a:ext cx="3528392" cy="1600438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Equipamiento en salud </a:t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5301208"/>
            <a:ext cx="7020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400" b="1" dirty="0" smtClean="0">
                <a:solidFill>
                  <a:schemeClr val="tx2"/>
                </a:solidFill>
              </a:rPr>
              <a:t>Más de 1,000 personas beneficiadas con adquisición de papilla nutricional para los municipios de Masahuat, Santa Rosa Guachipilín y Santiago de la Frontera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1401">
            <a:off x="4907516" y="222881"/>
            <a:ext cx="4645161" cy="44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19370" y="260648"/>
            <a:ext cx="7668344" cy="1323439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Inversión FISDL en tres años de</a:t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gestión </a:t>
            </a:r>
            <a:r>
              <a:rPr lang="es-SV" sz="32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(junio 2014 – mayo 2017) </a:t>
            </a:r>
            <a:endParaRPr lang="es-SV" sz="3200" b="1" dirty="0">
              <a:solidFill>
                <a:schemeClr val="tx2"/>
              </a:solidFill>
              <a:ea typeface="+mn-ea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-18458" y="1772816"/>
            <a:ext cx="9144000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SV" sz="2000" b="1" dirty="0" smtClean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  <a:p>
            <a:pPr algn="ctr">
              <a:lnSpc>
                <a:spcPts val="9200"/>
              </a:lnSpc>
            </a:pPr>
            <a:r>
              <a:rPr lang="es-SV" sz="88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US$208.17 </a:t>
            </a:r>
          </a:p>
          <a:p>
            <a:pPr algn="ctr">
              <a:lnSpc>
                <a:spcPts val="9200"/>
              </a:lnSpc>
            </a:pPr>
            <a:r>
              <a:rPr lang="es-SV" sz="88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millones</a:t>
            </a:r>
            <a:endParaRPr lang="es-SV" dirty="0" smtClean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4437112"/>
            <a:ext cx="9144000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SV" sz="1100" b="1" dirty="0" smtClean="0">
              <a:solidFill>
                <a:srgbClr val="0023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Times New Roman"/>
            </a:endParaRPr>
          </a:p>
          <a:p>
            <a:pPr algn="ctr">
              <a:lnSpc>
                <a:spcPts val="5200"/>
              </a:lnSpc>
            </a:pPr>
            <a:r>
              <a:rPr lang="es-SV" sz="5400" b="1" dirty="0" smtClean="0">
                <a:solidFill>
                  <a:srgbClr val="002395"/>
                </a:solidFill>
                <a:ea typeface="Calibri"/>
                <a:cs typeface="Times New Roman"/>
              </a:rPr>
              <a:t>Inversión Nacional para </a:t>
            </a:r>
            <a:r>
              <a:rPr lang="es-SV" sz="5400" b="1" dirty="0">
                <a:solidFill>
                  <a:srgbClr val="002395"/>
                </a:solidFill>
                <a:ea typeface="Calibri"/>
                <a:cs typeface="Times New Roman"/>
              </a:rPr>
              <a:t>el Buen Vivir</a:t>
            </a:r>
            <a:endParaRPr lang="es-SV" sz="1050" b="1" dirty="0" smtClean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4906">
            <a:off x="6571211" y="4613144"/>
            <a:ext cx="4645161" cy="44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2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23928" y="3789040"/>
            <a:ext cx="5038766" cy="1252728"/>
          </a:xfrm>
        </p:spPr>
        <p:txBody>
          <a:bodyPr>
            <a:noAutofit/>
          </a:bodyPr>
          <a:lstStyle/>
          <a:p>
            <a:pPr algn="r"/>
            <a:r>
              <a:rPr lang="es-SV" sz="7200" b="1" dirty="0" smtClean="0">
                <a:solidFill>
                  <a:schemeClr val="tx2"/>
                </a:solidFill>
              </a:rPr>
              <a:t>Desafíos Enfrentados</a:t>
            </a:r>
            <a:endParaRPr lang="es-SV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337592"/>
            <a:ext cx="8928992" cy="1046440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Desafíos Enfrentados</a:t>
            </a:r>
            <a:b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3528" y="170080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SV" sz="2400" dirty="0" smtClean="0"/>
              <a:t>Restricciones fiscales de carácter coyuntural.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SV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SV" sz="2400" dirty="0" smtClean="0"/>
              <a:t>Inseguridad en las áreas de ejecución de proyectos.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SV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SV" sz="2400" dirty="0" smtClean="0"/>
              <a:t>Demora en la liquidación de fondos transferidos por parte de las municipalidades.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SV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SV" sz="2400" dirty="0" smtClean="0"/>
              <a:t>Dificultades en coordinación con las instituciones en el territorio.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SV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SV" sz="2400" dirty="0" smtClean="0"/>
              <a:t>Demora en la presentación de carpetas técnicas por parte de los formuladores.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35495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491880" y="4264504"/>
            <a:ext cx="5364088" cy="1252728"/>
          </a:xfrm>
        </p:spPr>
        <p:txBody>
          <a:bodyPr>
            <a:noAutofit/>
          </a:bodyPr>
          <a:lstStyle/>
          <a:p>
            <a:pPr algn="r"/>
            <a:r>
              <a:rPr lang="es-SV" sz="7200" b="1" dirty="0" smtClean="0">
                <a:solidFill>
                  <a:schemeClr val="tx2"/>
                </a:solidFill>
              </a:rPr>
              <a:t>Proyecciones</a:t>
            </a:r>
            <a:endParaRPr lang="es-SV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SV" sz="4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SV" dirty="0"/>
          </a:p>
        </p:txBody>
      </p:sp>
      <p:sp>
        <p:nvSpPr>
          <p:cNvPr id="7" name="CuadroTexto 2"/>
          <p:cNvSpPr txBox="1">
            <a:spLocks noChangeArrowheads="1"/>
          </p:cNvSpPr>
          <p:nvPr/>
        </p:nvSpPr>
        <p:spPr bwMode="auto">
          <a:xfrm>
            <a:off x="251520" y="3442712"/>
            <a:ext cx="6120680" cy="313257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algn="r">
              <a:spcBef>
                <a:spcPct val="0"/>
              </a:spcBef>
              <a:buNone/>
              <a:defRPr sz="7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SV" altLang="es-SV" sz="4000" dirty="0"/>
              <a:t>De Comunidades Solidarias a la Estrategia de Erradicación de la Pobreza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3435">
            <a:off x="4285706" y="849238"/>
            <a:ext cx="4645161" cy="44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8" t="15038" r="35376" b="29920"/>
          <a:stretch/>
        </p:blipFill>
        <p:spPr bwMode="auto">
          <a:xfrm>
            <a:off x="4608512" y="1371043"/>
            <a:ext cx="4572000" cy="5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SV" sz="4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S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r="5774"/>
          <a:stretch/>
        </p:blipFill>
        <p:spPr bwMode="auto">
          <a:xfrm>
            <a:off x="35497" y="1340768"/>
            <a:ext cx="4608511" cy="516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3563888" cy="126876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SV" altLang="es-SV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Decreto Ejecutivo No. 28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1520" y="1416655"/>
            <a:ext cx="8640960" cy="49705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SV" sz="2400" dirty="0" smtClean="0"/>
          </a:p>
          <a:p>
            <a:pPr algn="just"/>
            <a:r>
              <a:rPr lang="es-SV" sz="2400" dirty="0" smtClean="0"/>
              <a:t>Art</a:t>
            </a:r>
            <a:r>
              <a:rPr lang="es-SV" sz="2400" dirty="0"/>
              <a:t>. </a:t>
            </a:r>
            <a:r>
              <a:rPr lang="es-SV" sz="2400" dirty="0" smtClean="0"/>
              <a:t>2.- </a:t>
            </a:r>
            <a:r>
              <a:rPr lang="es-SV" sz="2400" dirty="0"/>
              <a:t>La Estrategia sustituirá gradualmente al Programa Comunidades Solidarias, de acuerdo a la priorización de municipios definida por el Registro Único de Beneficiarios o participantes de los programas sociales. </a:t>
            </a:r>
            <a:r>
              <a:rPr lang="es-SV" sz="2500" b="1" i="1" dirty="0">
                <a:solidFill>
                  <a:srgbClr val="490092"/>
                </a:solidFill>
              </a:rPr>
              <a:t>Los municipios de comunidades Solidarias, donde no se esté implementando la Estrategia, continuarán con la entrega de transferencias monetarias y el seguimiento de corresponsabilidades a los beneficiarios que ya están participando</a:t>
            </a:r>
            <a:r>
              <a:rPr lang="es-SV" sz="2400" dirty="0"/>
              <a:t>. No se realizarán nuevas incorporaciones de beneficiarios, con excepción de las personas adultas mayores, que cumplan con los criterios establecidos, hasta que la Estrategia se implemente en dichos municipios</a:t>
            </a:r>
            <a:r>
              <a:rPr lang="es-SV" sz="2400" dirty="0" smtClean="0"/>
              <a:t>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51520" y="1441514"/>
            <a:ext cx="8640960" cy="493981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s-SV" sz="2400" dirty="0" smtClean="0"/>
          </a:p>
          <a:p>
            <a:r>
              <a:rPr lang="es-SV" sz="2400" dirty="0" smtClean="0"/>
              <a:t>Art</a:t>
            </a:r>
            <a:r>
              <a:rPr lang="es-SV" sz="2400" dirty="0"/>
              <a:t>. 4.- En cuanto al componente de infraestructura social, </a:t>
            </a:r>
            <a:r>
              <a:rPr lang="es-SV" sz="2500" b="1" i="1" dirty="0">
                <a:solidFill>
                  <a:srgbClr val="490092"/>
                </a:solidFill>
              </a:rPr>
              <a:t>la priorización de acciones será determinada por la Secretaría Técnica y de Planificación de la Presidencia</a:t>
            </a:r>
            <a:r>
              <a:rPr lang="es-SV" sz="2500" b="1" dirty="0"/>
              <a:t>,</a:t>
            </a:r>
            <a:r>
              <a:rPr lang="es-SV" sz="2400" dirty="0"/>
              <a:t> tanto en los municipios que se incorporan a la Estrategia, como en los municipios donde continúa implementándose el Programa Comunidades Solidarias, las cuales contemplarán mejoras al sistema de agua potable, protección de fuentes de agua, saneamiento, acceso a energía, mejoramiento de infraestructura educativa y de salud y mejoramiento de vivienda y </a:t>
            </a:r>
            <a:r>
              <a:rPr lang="es-SV" sz="2400" dirty="0" smtClean="0"/>
              <a:t>hábitat…</a:t>
            </a:r>
          </a:p>
          <a:p>
            <a:endParaRPr lang="es-SV" sz="2400" dirty="0"/>
          </a:p>
          <a:p>
            <a:endParaRPr lang="es-SV" sz="2400" dirty="0" smtClean="0"/>
          </a:p>
          <a:p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28434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SV" sz="4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SV" dirty="0"/>
          </a:p>
        </p:txBody>
      </p:sp>
      <p:sp>
        <p:nvSpPr>
          <p:cNvPr id="4" name="CuadroTexto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3648" y="2060848"/>
            <a:ext cx="6476316" cy="2088232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SV" altLang="es-SV" sz="5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¿Qué es la Estrategia de Erradicación de la Pobreza?</a:t>
            </a:r>
          </a:p>
        </p:txBody>
      </p:sp>
    </p:spTree>
    <p:extLst>
      <p:ext uri="{BB962C8B-B14F-4D97-AF65-F5344CB8AC3E}">
        <p14:creationId xmlns:p14="http://schemas.microsoft.com/office/powerpoint/2010/main" val="4505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SV" sz="4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SV" dirty="0"/>
          </a:p>
        </p:txBody>
      </p:sp>
      <p:sp>
        <p:nvSpPr>
          <p:cNvPr id="5" name="CuadroTexto 2"/>
          <p:cNvSpPr txBox="1">
            <a:spLocks noChangeArrowheads="1"/>
          </p:cNvSpPr>
          <p:nvPr/>
        </p:nvSpPr>
        <p:spPr bwMode="auto">
          <a:xfrm>
            <a:off x="107504" y="2838415"/>
            <a:ext cx="2788925" cy="224676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es-MX" altLang="es-SV" sz="2800" b="1" dirty="0" smtClean="0">
                <a:solidFill>
                  <a:schemeClr val="tx2"/>
                </a:solidFill>
              </a:rPr>
              <a:t>De un programa hacia una </a:t>
            </a:r>
            <a:r>
              <a:rPr lang="es-MX" altLang="es-SV" sz="2800" b="1" i="1" dirty="0" smtClean="0">
                <a:solidFill>
                  <a:srgbClr val="002395"/>
                </a:solidFill>
              </a:rPr>
              <a:t>Estrategia para los 262 municipios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668092" y="2031806"/>
            <a:ext cx="5368404" cy="48320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002395">
                  <a:lumMod val="75000"/>
                </a:srgbClr>
              </a:buClr>
              <a:defRPr/>
            </a:pPr>
            <a:r>
              <a:rPr lang="es-GT" altLang="es-SV" sz="2800" b="1" dirty="0" smtClean="0">
                <a:solidFill>
                  <a:srgbClr val="002395"/>
                </a:solidFill>
                <a:latin typeface="Calibri" pitchFamily="34" charset="0"/>
              </a:rPr>
              <a:t>Es </a:t>
            </a:r>
            <a:r>
              <a:rPr lang="es-GT" altLang="es-SV" sz="2800" b="1" dirty="0">
                <a:solidFill>
                  <a:srgbClr val="002395"/>
                </a:solidFill>
                <a:latin typeface="Calibri" pitchFamily="34" charset="0"/>
              </a:rPr>
              <a:t>un conjunto de acciones interinstitucionales e intersectoriales de política pública para la atención prioritaria de las </a:t>
            </a:r>
            <a:r>
              <a:rPr lang="es-GT" altLang="es-SV" sz="2800" b="1" i="1" u="sng" dirty="0">
                <a:solidFill>
                  <a:srgbClr val="002395"/>
                </a:solidFill>
                <a:latin typeface="Calibri" pitchFamily="34" charset="0"/>
              </a:rPr>
              <a:t>familias</a:t>
            </a:r>
            <a:r>
              <a:rPr lang="es-GT" altLang="es-SV" sz="2800" b="1" dirty="0">
                <a:solidFill>
                  <a:srgbClr val="002395"/>
                </a:solidFill>
                <a:latin typeface="Calibri" pitchFamily="34" charset="0"/>
              </a:rPr>
              <a:t> en </a:t>
            </a:r>
            <a:r>
              <a:rPr lang="es-GT" altLang="es-SV" sz="2800" b="1" dirty="0" smtClean="0">
                <a:solidFill>
                  <a:srgbClr val="002395"/>
                </a:solidFill>
                <a:latin typeface="Calibri" pitchFamily="34" charset="0"/>
              </a:rPr>
              <a:t>pobreza: </a:t>
            </a:r>
            <a:endParaRPr lang="es-GT" altLang="es-SV" sz="2800" b="1" dirty="0">
              <a:solidFill>
                <a:srgbClr val="002395"/>
              </a:solidFill>
              <a:latin typeface="Calibri" pitchFamily="34" charset="0"/>
            </a:endParaRPr>
          </a:p>
          <a:p>
            <a:pPr lvl="1" algn="just"/>
            <a:endParaRPr lang="es-ES" altLang="es-SV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algn="r">
              <a:buClr>
                <a:srgbClr val="490092"/>
              </a:buClr>
              <a:buSzPct val="120000"/>
              <a:buFont typeface="+mj-lt"/>
              <a:buAutoNum type="arabicPeriod"/>
              <a:defRPr/>
            </a:pPr>
            <a:r>
              <a:rPr lang="es-MX" altLang="es-SV" sz="2000" dirty="0">
                <a:solidFill>
                  <a:schemeClr val="tx2"/>
                </a:solidFill>
                <a:latin typeface="Calibri" pitchFamily="34" charset="0"/>
              </a:rPr>
              <a:t>Atender derechos humanos fundamentales: salud, alimentación,  educación </a:t>
            </a:r>
            <a:r>
              <a:rPr lang="es-MX" altLang="es-SV" sz="2000" dirty="0" smtClean="0">
                <a:solidFill>
                  <a:schemeClr val="tx2"/>
                </a:solidFill>
                <a:latin typeface="Calibri" pitchFamily="34" charset="0"/>
              </a:rPr>
              <a:t>principalmente.</a:t>
            </a:r>
          </a:p>
          <a:p>
            <a:pPr marL="342900" indent="-342900" algn="r">
              <a:buClr>
                <a:srgbClr val="490092"/>
              </a:buClr>
              <a:buSzPct val="120000"/>
              <a:buFont typeface="+mj-lt"/>
              <a:buAutoNum type="arabicPeriod"/>
              <a:defRPr/>
            </a:pPr>
            <a:r>
              <a:rPr lang="es-MX" altLang="es-SV" sz="2000" dirty="0" smtClean="0">
                <a:solidFill>
                  <a:schemeClr val="tx2"/>
                </a:solidFill>
                <a:latin typeface="Calibri" pitchFamily="34" charset="0"/>
              </a:rPr>
              <a:t>Crear medios </a:t>
            </a:r>
            <a:r>
              <a:rPr lang="es-MX" altLang="es-SV" sz="2000" dirty="0">
                <a:solidFill>
                  <a:schemeClr val="tx2"/>
                </a:solidFill>
                <a:latin typeface="Calibri" pitchFamily="34" charset="0"/>
              </a:rPr>
              <a:t>de vida sostenibles y </a:t>
            </a:r>
            <a:r>
              <a:rPr lang="es-MX" altLang="es-SV" sz="2000" dirty="0" smtClean="0">
                <a:solidFill>
                  <a:schemeClr val="tx2"/>
                </a:solidFill>
                <a:latin typeface="Calibri" pitchFamily="34" charset="0"/>
              </a:rPr>
              <a:t>fortalecer </a:t>
            </a:r>
            <a:r>
              <a:rPr lang="es-MX" altLang="es-SV" sz="2000" dirty="0">
                <a:solidFill>
                  <a:schemeClr val="tx2"/>
                </a:solidFill>
                <a:latin typeface="Calibri" pitchFamily="34" charset="0"/>
              </a:rPr>
              <a:t>los activos productivos y </a:t>
            </a:r>
            <a:r>
              <a:rPr lang="es-MX" altLang="es-SV" sz="2000" dirty="0" smtClean="0">
                <a:solidFill>
                  <a:schemeClr val="tx2"/>
                </a:solidFill>
                <a:latin typeface="Calibri" pitchFamily="34" charset="0"/>
              </a:rPr>
              <a:t>humanos.</a:t>
            </a:r>
            <a:endParaRPr lang="es-MX" altLang="es-SV" sz="20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algn="r">
              <a:buClr>
                <a:srgbClr val="490092"/>
              </a:buClr>
              <a:buSzPct val="120000"/>
              <a:buFont typeface="+mj-lt"/>
              <a:buAutoNum type="arabicPeriod"/>
              <a:defRPr/>
            </a:pPr>
            <a:r>
              <a:rPr lang="es-MX" altLang="es-SV" sz="2000" dirty="0" smtClean="0">
                <a:solidFill>
                  <a:schemeClr val="tx2"/>
                </a:solidFill>
                <a:latin typeface="Calibri" pitchFamily="34" charset="0"/>
              </a:rPr>
              <a:t>Aumentar capacidades </a:t>
            </a:r>
            <a:r>
              <a:rPr lang="es-MX" altLang="es-SV" sz="2000" dirty="0">
                <a:solidFill>
                  <a:schemeClr val="tx2"/>
                </a:solidFill>
                <a:latin typeface="Calibri" pitchFamily="34" charset="0"/>
              </a:rPr>
              <a:t>para enfrentar la vulnerabilidad</a:t>
            </a:r>
            <a:r>
              <a:rPr lang="es-MX" altLang="es-SV" sz="24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es-SV" altLang="es-SV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2896429" y="3533162"/>
            <a:ext cx="887441" cy="759934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2 Rectángulo"/>
          <p:cNvSpPr/>
          <p:nvPr/>
        </p:nvSpPr>
        <p:spPr>
          <a:xfrm>
            <a:off x="35496" y="-27384"/>
            <a:ext cx="78488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s-SV" sz="40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De Comunidades Solidarias a la </a:t>
            </a:r>
          </a:p>
          <a:p>
            <a:pPr>
              <a:spcBef>
                <a:spcPct val="0"/>
              </a:spcBef>
            </a:pPr>
            <a:r>
              <a:rPr lang="es-SV" sz="40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Estrategia de Erradicación de la Pobreza</a:t>
            </a:r>
            <a:endParaRPr lang="es-SV" sz="4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398"/>
            <a:ext cx="4572000" cy="8309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SV" sz="4800" b="1" dirty="0" smtClean="0">
                <a:ea typeface="+mn-ea"/>
                <a:cs typeface="Arial" pitchFamily="34" charset="0"/>
              </a:rPr>
              <a:t>Objetivo</a:t>
            </a:r>
            <a:endParaRPr lang="es-SV" sz="4800" b="1" dirty="0">
              <a:ea typeface="+mn-ea"/>
              <a:cs typeface="Arial" pitchFamily="34" charset="0"/>
            </a:endParaRPr>
          </a:p>
        </p:txBody>
      </p:sp>
      <p:sp>
        <p:nvSpPr>
          <p:cNvPr id="4" name="7 Marcador de contenido"/>
          <p:cNvSpPr txBox="1">
            <a:spLocks noGrp="1"/>
          </p:cNvSpPr>
          <p:nvPr>
            <p:ph idx="1"/>
          </p:nvPr>
        </p:nvSpPr>
        <p:spPr bwMode="auto">
          <a:xfrm>
            <a:off x="-180528" y="1156752"/>
            <a:ext cx="5760640" cy="507831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17488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71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725488" indent="-1444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014413" indent="-1444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304925" indent="-1444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1596520" indent="-145138" algn="l" defTabSz="5805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6796" indent="-145138" algn="l" defTabSz="5805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77072" indent="-145138" algn="l" defTabSz="5805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7348" indent="-145138" algn="l" defTabSz="5805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0" lvl="1" indent="0">
              <a:buNone/>
              <a:defRPr/>
            </a:pPr>
            <a:r>
              <a:rPr lang="es-SV" sz="3600" dirty="0" smtClean="0">
                <a:solidFill>
                  <a:schemeClr val="tx2"/>
                </a:solidFill>
                <a:latin typeface="Calibri" pitchFamily="34" charset="0"/>
              </a:rPr>
              <a:t>Contribuir </a:t>
            </a:r>
            <a:r>
              <a:rPr lang="es-MX" sz="3600" dirty="0" smtClean="0">
                <a:solidFill>
                  <a:schemeClr val="tx2"/>
                </a:solidFill>
                <a:latin typeface="Calibri" pitchFamily="34" charset="0"/>
              </a:rPr>
              <a:t>progresivamente </a:t>
            </a:r>
            <a:r>
              <a:rPr lang="es-MX" sz="3600" dirty="0">
                <a:solidFill>
                  <a:schemeClr val="tx2"/>
                </a:solidFill>
                <a:latin typeface="Calibri" pitchFamily="34" charset="0"/>
              </a:rPr>
              <a:t>a la erradicación de la pobreza, especialmente </a:t>
            </a:r>
            <a:r>
              <a:rPr lang="es-MX" sz="3600" dirty="0" smtClean="0">
                <a:solidFill>
                  <a:schemeClr val="tx2"/>
                </a:solidFill>
                <a:latin typeface="Calibri" pitchFamily="34" charset="0"/>
              </a:rPr>
              <a:t>la </a:t>
            </a:r>
            <a:r>
              <a:rPr lang="es-MX" sz="3600" dirty="0">
                <a:solidFill>
                  <a:schemeClr val="tx2"/>
                </a:solidFill>
                <a:latin typeface="Calibri" pitchFamily="34" charset="0"/>
              </a:rPr>
              <a:t>pobreza extrema, a través del desarrollo de capacidades y mejora del ingreso a las personas en condición de pobreza en 262 municipios.</a:t>
            </a:r>
            <a:endParaRPr lang="es-SV" sz="36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08104" y="1124744"/>
            <a:ext cx="3312368" cy="5509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002395"/>
              </a:buClr>
              <a:buFont typeface="Arial" charset="0"/>
              <a:buChar char="•"/>
            </a:pPr>
            <a:r>
              <a:rPr lang="es-ES" altLang="es-SV" sz="3200" b="1" dirty="0">
                <a:solidFill>
                  <a:srgbClr val="FFFFFF"/>
                </a:solidFill>
                <a:latin typeface="Calibri" pitchFamily="34" charset="0"/>
              </a:rPr>
              <a:t>Aún </a:t>
            </a:r>
            <a:r>
              <a:rPr lang="es-ES" altLang="es-SV" sz="3200" b="1" dirty="0" smtClean="0">
                <a:solidFill>
                  <a:srgbClr val="FFFFFF"/>
                </a:solidFill>
                <a:latin typeface="Calibri" pitchFamily="34" charset="0"/>
              </a:rPr>
              <a:t>hay 7.9% </a:t>
            </a:r>
            <a:r>
              <a:rPr lang="es-ES" altLang="es-SV" sz="3200" b="1" dirty="0">
                <a:solidFill>
                  <a:srgbClr val="FFFFFF"/>
                </a:solidFill>
                <a:latin typeface="Calibri" pitchFamily="34" charset="0"/>
              </a:rPr>
              <a:t>de hogares en extrema </a:t>
            </a:r>
            <a:r>
              <a:rPr lang="es-ES" altLang="es-SV" sz="3200" b="1" dirty="0" smtClean="0">
                <a:solidFill>
                  <a:srgbClr val="FFFFFF"/>
                </a:solidFill>
                <a:latin typeface="Calibri" pitchFamily="34" charset="0"/>
              </a:rPr>
              <a:t>pobreza. Unas 600,000 </a:t>
            </a:r>
            <a:r>
              <a:rPr lang="es-ES" altLang="es-SV" sz="3200" b="1" dirty="0">
                <a:solidFill>
                  <a:srgbClr val="FFFFFF"/>
                </a:solidFill>
                <a:latin typeface="Calibri" pitchFamily="34" charset="0"/>
              </a:rPr>
              <a:t>personas</a:t>
            </a:r>
            <a:r>
              <a:rPr lang="es-ES" altLang="es-SV" sz="3200" b="1" dirty="0" smtClean="0">
                <a:solidFill>
                  <a:srgbClr val="FFFFFF"/>
                </a:solidFill>
                <a:latin typeface="Calibri" pitchFamily="34" charset="0"/>
              </a:rPr>
              <a:t>.</a:t>
            </a:r>
          </a:p>
          <a:p>
            <a:pPr algn="ctr">
              <a:buClr>
                <a:srgbClr val="002395"/>
              </a:buClr>
            </a:pPr>
            <a:r>
              <a:rPr lang="es-ES" altLang="es-SV" sz="32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  <a:p>
            <a:pPr algn="ctr">
              <a:buClr>
                <a:srgbClr val="002395"/>
              </a:buClr>
              <a:buFont typeface="Arial" charset="0"/>
              <a:buChar char="•"/>
            </a:pPr>
            <a:r>
              <a:rPr lang="es-ES" altLang="es-SV" sz="3200" b="1" dirty="0" smtClean="0">
                <a:solidFill>
                  <a:srgbClr val="FFFFFF"/>
                </a:solidFill>
                <a:latin typeface="Calibri" pitchFamily="34" charset="0"/>
              </a:rPr>
              <a:t>Y alrededor de 1,900,000 </a:t>
            </a:r>
            <a:r>
              <a:rPr lang="es-ES" altLang="es-SV" sz="3200" b="1" dirty="0">
                <a:solidFill>
                  <a:srgbClr val="FFFFFF"/>
                </a:solidFill>
                <a:latin typeface="Calibri" pitchFamily="34" charset="0"/>
              </a:rPr>
              <a:t>de personas (32.7%</a:t>
            </a:r>
            <a:r>
              <a:rPr lang="es-ES" altLang="es-SV" sz="3200" b="1" dirty="0" smtClean="0">
                <a:solidFill>
                  <a:srgbClr val="FFFFFF"/>
                </a:solidFill>
                <a:latin typeface="Calibri" pitchFamily="34" charset="0"/>
              </a:rPr>
              <a:t>) en pobreza relativa.</a:t>
            </a:r>
            <a:endParaRPr lang="es-ES" altLang="es-SV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Diagrama"/>
          <p:cNvGraphicFramePr/>
          <p:nvPr>
            <p:extLst>
              <p:ext uri="{D42A27DB-BD31-4B8C-83A1-F6EECF244321}">
                <p14:modId xmlns:p14="http://schemas.microsoft.com/office/powerpoint/2010/main" val="621350641"/>
              </p:ext>
            </p:extLst>
          </p:nvPr>
        </p:nvGraphicFramePr>
        <p:xfrm>
          <a:off x="1043608" y="2420888"/>
          <a:ext cx="7109543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496" y="77723"/>
            <a:ext cx="7272808" cy="8309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es-SV" sz="48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Población objetivo</a:t>
            </a:r>
            <a:endParaRPr lang="es-SV" sz="4800" b="1" dirty="0">
              <a:solidFill>
                <a:schemeClr val="tx2"/>
              </a:solidFill>
              <a:ea typeface="+mn-ea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1052736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2800" dirty="0">
                <a:solidFill>
                  <a:schemeClr val="tx2"/>
                </a:solidFill>
                <a:latin typeface="+mj-lt"/>
              </a:rPr>
              <a:t>Familias en condición de pobreza (estratos 1-7 </a:t>
            </a:r>
            <a:r>
              <a:rPr lang="es-SV" sz="2800" dirty="0" smtClean="0">
                <a:solidFill>
                  <a:schemeClr val="tx2"/>
                </a:solidFill>
                <a:latin typeface="+mj-lt"/>
              </a:rPr>
              <a:t>Registro Único de Participantes) </a:t>
            </a:r>
            <a:r>
              <a:rPr lang="es-SV" sz="2800" dirty="0">
                <a:solidFill>
                  <a:schemeClr val="tx2"/>
                </a:solidFill>
                <a:latin typeface="+mj-lt"/>
              </a:rPr>
              <a:t>y mayor vulnerabilidad de los 262 municipios: </a:t>
            </a:r>
          </a:p>
        </p:txBody>
      </p:sp>
    </p:spTree>
    <p:extLst>
      <p:ext uri="{BB962C8B-B14F-4D97-AF65-F5344CB8AC3E}">
        <p14:creationId xmlns:p14="http://schemas.microsoft.com/office/powerpoint/2010/main" val="42310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920880" cy="381642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Clr>
                <a:schemeClr val="accent1"/>
              </a:buClr>
              <a:buSzPct val="100000"/>
              <a:buFont typeface="Symbol" pitchFamily="18" charset="2"/>
            </a:pPr>
            <a:r>
              <a:rPr lang="es-MX" altLang="es-ES" sz="5400" b="1" dirty="0">
                <a:solidFill>
                  <a:schemeClr val="tx2"/>
                </a:solidFill>
              </a:rPr>
              <a:t>Proceso de implementación de la Estrategia a partir </a:t>
            </a:r>
            <a:r>
              <a:rPr lang="es-MX" altLang="es-ES" sz="5400" b="1" dirty="0" smtClean="0">
                <a:solidFill>
                  <a:schemeClr val="tx2"/>
                </a:solidFill>
              </a:rPr>
              <a:t>de </a:t>
            </a:r>
            <a:r>
              <a:rPr lang="es-MX" altLang="es-ES" sz="5400" b="1" dirty="0">
                <a:solidFill>
                  <a:schemeClr val="tx2"/>
                </a:solidFill>
              </a:rPr>
              <a:t>2017 </a:t>
            </a:r>
            <a:endParaRPr lang="es-SV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4" y="862608"/>
            <a:ext cx="9153682" cy="589624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71400"/>
            <a:ext cx="4608512" cy="63810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21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7272808" cy="8309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es-MX" altLang="es-SV" sz="48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Fases de implementación </a:t>
            </a:r>
            <a:endParaRPr lang="es-SV" sz="4800" b="1" dirty="0">
              <a:solidFill>
                <a:schemeClr val="tx2"/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37348023"/>
              </p:ext>
            </p:extLst>
          </p:nvPr>
        </p:nvGraphicFramePr>
        <p:xfrm>
          <a:off x="971600" y="2812897"/>
          <a:ext cx="7719246" cy="306437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8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3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>
                          <a:effectLst/>
                          <a:latin typeface="Calibri" pitchFamily="34" charset="0"/>
                        </a:rPr>
                        <a:t>Fase</a:t>
                      </a:r>
                      <a:endParaRPr lang="es-MX" sz="2800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>
                          <a:effectLst/>
                          <a:latin typeface="Calibri" pitchFamily="34" charset="0"/>
                        </a:rPr>
                        <a:t>Municipios</a:t>
                      </a:r>
                      <a:endParaRPr lang="es-MX" sz="2800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>
                          <a:effectLst/>
                          <a:latin typeface="Calibri" pitchFamily="34" charset="0"/>
                        </a:rPr>
                        <a:t>Año</a:t>
                      </a:r>
                      <a:endParaRPr lang="es-MX" sz="2800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>
                          <a:effectLst/>
                          <a:latin typeface="Calibri" pitchFamily="34" charset="0"/>
                        </a:rPr>
                        <a:t>I</a:t>
                      </a:r>
                      <a:endParaRPr lang="es-MX" sz="2800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 smtClean="0">
                          <a:effectLst/>
                          <a:latin typeface="Calibri" pitchFamily="34" charset="0"/>
                        </a:rPr>
                        <a:t>30 municipios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 smtClean="0">
                          <a:effectLst/>
                          <a:latin typeface="Calibri" pitchFamily="34" charset="0"/>
                        </a:rPr>
                        <a:t>2017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 smtClean="0">
                          <a:effectLst/>
                          <a:latin typeface="Calibri" pitchFamily="34" charset="0"/>
                        </a:rPr>
                        <a:t>II</a:t>
                      </a:r>
                      <a:endParaRPr lang="es-MX" sz="2800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 smtClean="0">
                          <a:effectLst/>
                          <a:latin typeface="Calibri" pitchFamily="34" charset="0"/>
                        </a:rPr>
                        <a:t>30 municipios</a:t>
                      </a:r>
                      <a:endParaRPr lang="es-MX" sz="2800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 smtClean="0">
                          <a:effectLst/>
                          <a:latin typeface="Calibri" pitchFamily="34" charset="0"/>
                        </a:rPr>
                        <a:t>2018</a:t>
                      </a:r>
                      <a:endParaRPr lang="es-MX" sz="2800" b="1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 smtClean="0">
                          <a:effectLst/>
                          <a:latin typeface="Calibri" pitchFamily="34" charset="0"/>
                        </a:rPr>
                        <a:t>III</a:t>
                      </a:r>
                      <a:endParaRPr lang="es-MX" sz="2800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 smtClean="0">
                          <a:effectLst/>
                          <a:latin typeface="Calibri" pitchFamily="34" charset="0"/>
                        </a:rPr>
                        <a:t>30 municipios </a:t>
                      </a:r>
                      <a:endParaRPr lang="es-MX" sz="2800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 smtClean="0">
                          <a:effectLst/>
                          <a:latin typeface="Calibri" pitchFamily="34" charset="0"/>
                        </a:rPr>
                        <a:t>2019</a:t>
                      </a:r>
                      <a:r>
                        <a:rPr lang="es-SV" sz="2800" baseline="0" dirty="0" smtClean="0">
                          <a:effectLst/>
                          <a:latin typeface="Calibri" pitchFamily="34" charset="0"/>
                        </a:rPr>
                        <a:t> </a:t>
                      </a:r>
                      <a:endParaRPr lang="es-MX" sz="2800" b="1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 smtClean="0">
                          <a:effectLst/>
                          <a:latin typeface="Calibri" pitchFamily="34" charset="0"/>
                        </a:rPr>
                        <a:t>IV</a:t>
                      </a:r>
                      <a:endParaRPr lang="es-MX" sz="2800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baseline="0" dirty="0" smtClean="0">
                          <a:effectLst/>
                          <a:latin typeface="Calibri" pitchFamily="34" charset="0"/>
                        </a:rPr>
                        <a:t>hasta completar los 262 </a:t>
                      </a:r>
                      <a:endParaRPr lang="es-MX" sz="2800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 smtClean="0">
                          <a:effectLst/>
                          <a:latin typeface="Calibri" pitchFamily="34" charset="0"/>
                        </a:rPr>
                        <a:t>2023-25</a:t>
                      </a:r>
                      <a:endParaRPr lang="es-MX" sz="2800" b="1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630572"/>
            <a:ext cx="87129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SV" altLang="es-SV" sz="2800" dirty="0" smtClean="0"/>
              <a:t>Fases de implementación según la disponibilidad presupuestaria:</a:t>
            </a:r>
            <a:endParaRPr lang="es-MX" altLang="es-SV" sz="1100" dirty="0" smtClean="0"/>
          </a:p>
        </p:txBody>
      </p:sp>
      <p:sp>
        <p:nvSpPr>
          <p:cNvPr id="7" name="Flecha derecha 34"/>
          <p:cNvSpPr/>
          <p:nvPr/>
        </p:nvSpPr>
        <p:spPr>
          <a:xfrm>
            <a:off x="323528" y="3532977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Flecha derecha 35"/>
          <p:cNvSpPr/>
          <p:nvPr/>
        </p:nvSpPr>
        <p:spPr>
          <a:xfrm>
            <a:off x="323528" y="4181049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0" name="Flecha derecha 36"/>
          <p:cNvSpPr/>
          <p:nvPr/>
        </p:nvSpPr>
        <p:spPr>
          <a:xfrm>
            <a:off x="323528" y="4829121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1" name="Flecha derecha 37"/>
          <p:cNvSpPr/>
          <p:nvPr/>
        </p:nvSpPr>
        <p:spPr>
          <a:xfrm>
            <a:off x="323528" y="5405185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94666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496" y="-27384"/>
            <a:ext cx="7776863" cy="132343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Proceso de incorporación de municipios y participantes </a:t>
            </a:r>
            <a:endParaRPr lang="es-SV" sz="4000" b="1" dirty="0">
              <a:solidFill>
                <a:schemeClr val="tx2"/>
              </a:solidFill>
              <a:ea typeface="+mn-ea"/>
              <a:cs typeface="Arial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1484784"/>
            <a:ext cx="9132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SV" sz="2800" b="1" dirty="0">
                <a:solidFill>
                  <a:schemeClr val="tx2"/>
                </a:solidFill>
                <a:latin typeface="Calibri" pitchFamily="34" charset="0"/>
              </a:rPr>
              <a:t>A partir de información del </a:t>
            </a:r>
            <a:r>
              <a:rPr lang="es-SV" sz="2800" b="1" dirty="0" smtClean="0">
                <a:solidFill>
                  <a:schemeClr val="tx2"/>
                </a:solidFill>
                <a:latin typeface="Calibri" pitchFamily="34" charset="0"/>
              </a:rPr>
              <a:t>Registro Único de Participantes:</a:t>
            </a:r>
            <a:endParaRPr lang="es-SV" sz="2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737626361"/>
              </p:ext>
            </p:extLst>
          </p:nvPr>
        </p:nvGraphicFramePr>
        <p:xfrm>
          <a:off x="683568" y="2060848"/>
          <a:ext cx="7704856" cy="4715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61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4624"/>
            <a:ext cx="7524329" cy="5232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es-SV" sz="28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Primeros 30 municipios priorizados para 2017</a:t>
            </a:r>
            <a:endParaRPr lang="es-SV" sz="2800" b="1" dirty="0">
              <a:solidFill>
                <a:schemeClr val="tx2"/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280143"/>
              </p:ext>
            </p:extLst>
          </p:nvPr>
        </p:nvGraphicFramePr>
        <p:xfrm>
          <a:off x="251520" y="638869"/>
          <a:ext cx="8712968" cy="605314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101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8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35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0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DEPARTAMENTO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MUNICIPIO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Porcentaje de hogares en los estratos del 1 al 7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Ranking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MORAZAN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 ISIDRO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91.44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1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 MIGUEL</a:t>
                      </a:r>
                      <a:endParaRPr lang="es-SV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 ANTONIO</a:t>
                      </a:r>
                      <a:endParaRPr lang="es-SV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91.41</a:t>
                      </a:r>
                      <a:endParaRPr lang="es-SV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</a:t>
                      </a:r>
                      <a:endParaRPr lang="es-SV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MORAZAN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GUALOCOCTI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91.26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3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SONSONATE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</a:rPr>
                        <a:t>CUISNAHUAT – pob. indígena</a:t>
                      </a:r>
                      <a:endParaRPr lang="es-SV" sz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90.24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4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AHUACHAPAN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GUAYMANGO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88.85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5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MORAZAN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 SIMON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88.44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6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MORAZAN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TOROLA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88.20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LA UNION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LISLIQUE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85.37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MORAZAN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</a:rPr>
                        <a:t>CACAOPERA – pob. Indígena </a:t>
                      </a:r>
                      <a:endParaRPr lang="es-SV" sz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84.66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9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CHALATENANGO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CANCASQUE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83.51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10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CUSCATLAN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MONTE SAN JUAN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83.32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11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CHALATENANGO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 FERNANDO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81.68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12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MORAZAN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</a:rPr>
                        <a:t>GUATAJIAGUA – pob. indígena</a:t>
                      </a:r>
                      <a:endParaRPr lang="es-SV" sz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81.39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13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MORAZAN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YAMABAL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80.82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14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2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</a:rPr>
                        <a:t>USULUTAN</a:t>
                      </a:r>
                      <a:r>
                        <a:rPr lang="es-SV" sz="1200" baseline="0" dirty="0" smtClean="0">
                          <a:effectLst/>
                        </a:rPr>
                        <a:t> 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</a:rPr>
                        <a:t>JUCUARAN  - para 2018 Lev</a:t>
                      </a:r>
                      <a:r>
                        <a:rPr lang="es-SV" sz="1200" baseline="0" dirty="0" smtClean="0">
                          <a:effectLst/>
                        </a:rPr>
                        <a:t> RUP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</a:rPr>
                        <a:t>80.53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</a:rPr>
                        <a:t>15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</a:rPr>
                        <a:t>MORAZAN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 FERNANDO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80.06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16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CABAÑAS</a:t>
                      </a:r>
                      <a:endParaRPr lang="es-SV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JUTIAPA</a:t>
                      </a:r>
                      <a:endParaRPr lang="es-SV" sz="12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78.86</a:t>
                      </a:r>
                      <a:endParaRPr lang="es-SV" sz="12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17</a:t>
                      </a:r>
                      <a:endParaRPr lang="es-SV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LA LIBERTAD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JICALAPA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78.84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18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USULUTAN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 FRANCISCO JAVIER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78.78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19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CUSCATLAN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EL </a:t>
                      </a:r>
                      <a:r>
                        <a:rPr lang="es-SV" sz="1200" dirty="0" smtClean="0">
                          <a:effectLst/>
                        </a:rPr>
                        <a:t>ROSARIO – para 2018 Lev RUP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78.63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20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MORAZAN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JOATECA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78.40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21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 MIGUEL</a:t>
                      </a:r>
                      <a:endParaRPr lang="es-SV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NUEVO EDEN DE SAN JUAN</a:t>
                      </a:r>
                      <a:endParaRPr lang="es-SV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77.85</a:t>
                      </a:r>
                      <a:endParaRPr lang="es-SV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22</a:t>
                      </a:r>
                      <a:endParaRPr lang="es-SV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CUSCATLAN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 CRISTOBAL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77.75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23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AHUACHAPAN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 PEDRO </a:t>
                      </a:r>
                      <a:r>
                        <a:rPr lang="es-SV" sz="1200" dirty="0" smtClean="0">
                          <a:effectLst/>
                        </a:rPr>
                        <a:t>PUXTLA – para 2018 Lev RUP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77.61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24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CHALATENANGO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 ANTONIO DE LA </a:t>
                      </a:r>
                      <a:r>
                        <a:rPr lang="es-SV" sz="1200" dirty="0" smtClean="0">
                          <a:effectLst/>
                        </a:rPr>
                        <a:t>CRUZ – para 2018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77.51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25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SONSONATE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CALUCO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77.49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26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AHUACHAPAN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</a:rPr>
                        <a:t>TACUBA – pob. Indígena </a:t>
                      </a:r>
                      <a:endParaRPr lang="es-SV" sz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77.44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27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SONSONATE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SANTA ISABEL ISHUATAN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77.13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28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LA LIBERTAD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TEOTEPEQUE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76.93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29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</a:rPr>
                        <a:t>SAN VICENTE</a:t>
                      </a:r>
                      <a:endParaRPr lang="es-SV" sz="1200" dirty="0" smtClean="0">
                        <a:effectLst/>
                        <a:latin typeface="Calibri" pitchFamily="34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SANTA CLARA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76.82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30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0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007" y="97468"/>
            <a:ext cx="7524329" cy="5232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es-SV" sz="28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30 municipios priorizados para 2018</a:t>
            </a:r>
            <a:endParaRPr lang="es-SV" sz="2800" b="1" dirty="0">
              <a:solidFill>
                <a:schemeClr val="tx2"/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44481"/>
              </p:ext>
            </p:extLst>
          </p:nvPr>
        </p:nvGraphicFramePr>
        <p:xfrm>
          <a:off x="1979712" y="761738"/>
          <a:ext cx="4824535" cy="590762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61504"/>
                <a:gridCol w="1707627"/>
                <a:gridCol w="2255404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Ranking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Departamento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Municipio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  <a:latin typeface="Calibri" pitchFamily="34" charset="0"/>
                        </a:rPr>
                        <a:t>31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Usulután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San Dionisio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32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Morazán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Chilanga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33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Morazán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Arambala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34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Ahuachapán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Jujutla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35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Morazán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Sensembra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36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Cuscatlán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El Carmen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37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Chalatenango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San Francisco Morazán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38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Usulután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Alegría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39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La Paz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Mercedes La Ceiba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40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Sonsonate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Santa Catarina Masahuat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41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La Paz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San Francisco Chinameca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42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Ahuachapán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San Lorenzo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43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Sonsonate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Santo Domingo De Guzmán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44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La Libertad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Chiltiupán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45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Usulután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Nueva Granada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46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Cabañas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Victoria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47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San Miguel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Carolina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48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Morazán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Perquín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49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La Libertad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Huizucar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50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Morazán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Lolotiquillo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51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San Vicente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San Ildefonso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52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La Libertad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Comasagua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53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Cuscatlán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Oratorio De Concepción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54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San Miguel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San Gerardo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55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Cabañas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Cinquera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56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San Vicente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Tecoluca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57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Santa Ana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Masahuat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58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Morazán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Corinto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59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Morazán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Jocoaitique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  <a:latin typeface="Calibri" pitchFamily="34" charset="0"/>
                        </a:rPr>
                        <a:t>60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La Paz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  <a:latin typeface="Calibri" pitchFamily="34" charset="0"/>
                        </a:rPr>
                        <a:t>San Emigdio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</a:tbl>
          </a:graphicData>
        </a:graphic>
      </p:graphicFrame>
      <p:sp>
        <p:nvSpPr>
          <p:cNvPr id="6" name="Flecha derecha 34"/>
          <p:cNvSpPr/>
          <p:nvPr/>
        </p:nvSpPr>
        <p:spPr>
          <a:xfrm>
            <a:off x="1331640" y="5805264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51101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6"/>
            <a:ext cx="9144000" cy="684120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6192">
            <a:off x="5023961" y="905928"/>
            <a:ext cx="4645161" cy="4489713"/>
          </a:xfrm>
          <a:prstGeom prst="rect">
            <a:avLst/>
          </a:prstGeom>
        </p:spPr>
      </p:pic>
      <p:sp>
        <p:nvSpPr>
          <p:cNvPr id="5" name="CuadroTexto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5013176"/>
            <a:ext cx="4968552" cy="1656184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SV" altLang="es-SV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Infraestructura</a:t>
            </a:r>
          </a:p>
          <a:p>
            <a:pPr>
              <a:spcBef>
                <a:spcPct val="0"/>
              </a:spcBef>
            </a:pPr>
            <a:r>
              <a:rPr lang="es-SV" altLang="es-SV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social básica</a:t>
            </a:r>
            <a:endParaRPr lang="es-SV" altLang="es-SV" sz="5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3783231"/>
            <a:ext cx="4932040" cy="1661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SV" altLang="es-SV" sz="6000" b="1" dirty="0" smtClean="0">
                <a:solidFill>
                  <a:srgbClr val="002395"/>
                </a:solidFill>
                <a:latin typeface="+mj-lt"/>
                <a:ea typeface="+mj-ea"/>
                <a:cs typeface="+mj-cs"/>
              </a:rPr>
              <a:t>US$20 mil</a:t>
            </a:r>
            <a:endParaRPr lang="es-SV" altLang="es-SV" sz="6000" b="1" dirty="0">
              <a:solidFill>
                <a:srgbClr val="00239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uadroTexto 2"/>
          <p:cNvSpPr txBox="1">
            <a:spLocks noChangeArrowheads="1"/>
          </p:cNvSpPr>
          <p:nvPr/>
        </p:nvSpPr>
        <p:spPr bwMode="auto">
          <a:xfrm>
            <a:off x="395537" y="221168"/>
            <a:ext cx="3744414" cy="1047592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SV" altLang="es-SV" sz="54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Proyección</a:t>
            </a:r>
          </a:p>
          <a:p>
            <a:pPr>
              <a:spcBef>
                <a:spcPct val="0"/>
              </a:spcBef>
            </a:pPr>
            <a:r>
              <a:rPr lang="es-SV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junio – diciembre </a:t>
            </a:r>
            <a:r>
              <a:rPr lang="es-SV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2017 </a:t>
            </a:r>
            <a:endParaRPr lang="es-SV" altLang="es-SV" sz="2800" b="1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44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 derecha 35"/>
          <p:cNvSpPr/>
          <p:nvPr/>
        </p:nvSpPr>
        <p:spPr>
          <a:xfrm>
            <a:off x="432168" y="3069000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6" name="Flecha derecha 36"/>
          <p:cNvSpPr/>
          <p:nvPr/>
        </p:nvSpPr>
        <p:spPr>
          <a:xfrm>
            <a:off x="467544" y="4725184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Flecha derecha 36"/>
          <p:cNvSpPr/>
          <p:nvPr/>
        </p:nvSpPr>
        <p:spPr>
          <a:xfrm>
            <a:off x="467544" y="6021328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005074"/>
              </p:ext>
            </p:extLst>
          </p:nvPr>
        </p:nvGraphicFramePr>
        <p:xfrm>
          <a:off x="1115616" y="620688"/>
          <a:ext cx="7848873" cy="5904617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2088232"/>
                <a:gridCol w="3960440"/>
                <a:gridCol w="1800201"/>
              </a:tblGrid>
              <a:tr h="19150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200" u="none" strike="noStrike" dirty="0">
                          <a:effectLst/>
                          <a:latin typeface="Calibri" pitchFamily="34" charset="0"/>
                        </a:rPr>
                        <a:t>Municipio</a:t>
                      </a:r>
                      <a:endParaRPr lang="es-SV" sz="22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200" u="none" strike="noStrike" dirty="0">
                          <a:effectLst/>
                          <a:latin typeface="Calibri" pitchFamily="34" charset="0"/>
                        </a:rPr>
                        <a:t>Nombre del proyecto</a:t>
                      </a:r>
                      <a:endParaRPr lang="es-SV" sz="22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200" u="none" strike="noStrike" dirty="0">
                          <a:effectLst/>
                          <a:latin typeface="Calibri" pitchFamily="34" charset="0"/>
                        </a:rPr>
                        <a:t>Proyección jun-dic 17</a:t>
                      </a:r>
                      <a:endParaRPr lang="es-SV" sz="22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276674">
                <a:tc rowSpan="2">
                  <a:txBody>
                    <a:bodyPr/>
                    <a:lstStyle/>
                    <a:p>
                      <a:pPr algn="ctr" rtl="0" fontAlgn="t"/>
                      <a:endParaRPr lang="es-SV" sz="2200" u="none" strike="noStrike" dirty="0" smtClean="0">
                        <a:effectLst/>
                        <a:latin typeface="Calibri" pitchFamily="34" charset="0"/>
                      </a:endParaRPr>
                    </a:p>
                    <a:p>
                      <a:pPr algn="ctr" rtl="0" fontAlgn="t"/>
                      <a:r>
                        <a:rPr lang="es-SV" sz="2200" u="none" strike="noStrike" dirty="0" smtClean="0">
                          <a:effectLst/>
                          <a:latin typeface="Calibri" pitchFamily="34" charset="0"/>
                        </a:rPr>
                        <a:t>Santa </a:t>
                      </a:r>
                      <a:r>
                        <a:rPr lang="es-SV" sz="2200" u="none" strike="noStrike" dirty="0">
                          <a:effectLst/>
                          <a:latin typeface="Calibri" pitchFamily="34" charset="0"/>
                        </a:rPr>
                        <a:t>Ana</a:t>
                      </a:r>
                      <a:endParaRPr lang="es-SV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200" u="none" strike="noStrike" dirty="0" smtClean="0">
                          <a:effectLst/>
                          <a:latin typeface="Calibri" pitchFamily="34" charset="0"/>
                        </a:rPr>
                        <a:t>Ampliación de energía eléctrica en Lotificación Jordán II</a:t>
                      </a:r>
                      <a:endParaRPr lang="es-SV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2200" u="none" strike="noStrike" dirty="0">
                          <a:effectLst/>
                          <a:latin typeface="Calibri" pitchFamily="34" charset="0"/>
                        </a:rPr>
                        <a:t>$1,904</a:t>
                      </a:r>
                      <a:endParaRPr lang="es-SV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91501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200" u="none" strike="noStrike" dirty="0" smtClean="0">
                          <a:effectLst/>
                          <a:latin typeface="Calibri" pitchFamily="34" charset="0"/>
                        </a:rPr>
                        <a:t>Mejoramiento de alumbrado público en lotificación Divina Providencia, Cantón Primavera</a:t>
                      </a:r>
                      <a:endParaRPr lang="es-SV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2200" u="none" strike="noStrike" dirty="0">
                          <a:effectLst/>
                          <a:latin typeface="Calibri" pitchFamily="34" charset="0"/>
                        </a:rPr>
                        <a:t>$19,001</a:t>
                      </a:r>
                      <a:endParaRPr lang="es-SV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79792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SV" sz="2200" u="none" strike="noStrike" dirty="0">
                          <a:effectLst/>
                          <a:latin typeface="Calibri" pitchFamily="34" charset="0"/>
                        </a:rPr>
                        <a:t>Total general</a:t>
                      </a:r>
                      <a:endParaRPr lang="es-SV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2200" u="none" strike="noStrike" dirty="0">
                          <a:effectLst/>
                          <a:latin typeface="Calibri" pitchFamily="34" charset="0"/>
                        </a:rPr>
                        <a:t>$20,905</a:t>
                      </a:r>
                      <a:endParaRPr lang="es-SV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01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idx="4294967295"/>
          </p:nvPr>
        </p:nvSpPr>
        <p:spPr>
          <a:xfrm>
            <a:off x="4543979" y="6166925"/>
            <a:ext cx="4420509" cy="7184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SV" sz="1600" dirty="0" smtClean="0">
                <a:solidFill>
                  <a:schemeClr val="tx2"/>
                </a:solidFill>
              </a:rPr>
              <a:t>Ingeniera Gladis Eugenia Schmidt de Serpas</a:t>
            </a:r>
          </a:p>
          <a:p>
            <a:pPr marL="0" indent="0" algn="r">
              <a:buNone/>
            </a:pPr>
            <a:r>
              <a:rPr lang="es-SV" sz="1600" dirty="0" smtClean="0">
                <a:solidFill>
                  <a:schemeClr val="tx2"/>
                </a:solidFill>
              </a:rPr>
              <a:t>Presidenta</a:t>
            </a:r>
            <a:endParaRPr lang="es-SV" sz="1600" dirty="0">
              <a:solidFill>
                <a:schemeClr val="tx2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75855" y="2132856"/>
            <a:ext cx="5760640" cy="1252728"/>
          </a:xfrm>
        </p:spPr>
        <p:txBody>
          <a:bodyPr>
            <a:noAutofit/>
          </a:bodyPr>
          <a:lstStyle/>
          <a:p>
            <a:pPr algn="r"/>
            <a:r>
              <a:rPr lang="es-SV" b="1" dirty="0" smtClean="0">
                <a:solidFill>
                  <a:schemeClr val="tx2"/>
                </a:solidFill>
              </a:rPr>
              <a:t>Rendición de</a:t>
            </a:r>
            <a:br>
              <a:rPr lang="es-SV" b="1" dirty="0" smtClean="0">
                <a:solidFill>
                  <a:schemeClr val="tx2"/>
                </a:solidFill>
              </a:rPr>
            </a:br>
            <a:r>
              <a:rPr lang="es-SV" b="1" dirty="0" smtClean="0">
                <a:solidFill>
                  <a:schemeClr val="tx2"/>
                </a:solidFill>
              </a:rPr>
              <a:t>Cuentas FISDL</a:t>
            </a:r>
            <a:br>
              <a:rPr lang="es-SV" b="1" dirty="0" smtClean="0">
                <a:solidFill>
                  <a:schemeClr val="tx2"/>
                </a:solidFill>
              </a:rPr>
            </a:br>
            <a:r>
              <a:rPr lang="es-SV" sz="1200" b="1" dirty="0" smtClean="0">
                <a:solidFill>
                  <a:schemeClr val="tx2"/>
                </a:solidFill>
              </a:rPr>
              <a:t/>
            </a:r>
            <a:br>
              <a:rPr lang="es-SV" sz="1200" b="1" dirty="0" smtClean="0">
                <a:solidFill>
                  <a:schemeClr val="tx2"/>
                </a:solidFill>
              </a:rPr>
            </a:br>
            <a:r>
              <a:rPr lang="es-SV" sz="1400" b="1" dirty="0" smtClean="0">
                <a:solidFill>
                  <a:schemeClr val="tx2"/>
                </a:solidFill>
              </a:rPr>
              <a:t>junio 2014 - mayo 2017</a:t>
            </a:r>
            <a:endParaRPr lang="es-SV" sz="1400" b="1" dirty="0">
              <a:solidFill>
                <a:schemeClr val="tx2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779912" y="3284984"/>
            <a:ext cx="532859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2627784" y="4517802"/>
            <a:ext cx="63476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4400" b="1" dirty="0" smtClean="0">
                <a:solidFill>
                  <a:srgbClr val="002395"/>
                </a:solidFill>
                <a:latin typeface="Arial Black" panose="020B0A04020102020204" pitchFamily="34" charset="0"/>
              </a:rPr>
              <a:t>¡MUCHAS GRACIAS!</a:t>
            </a:r>
            <a:endParaRPr lang="es-SV" sz="4400" b="1" dirty="0">
              <a:solidFill>
                <a:srgbClr val="00239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3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987824" y="3616432"/>
            <a:ext cx="6012160" cy="1252728"/>
          </a:xfrm>
        </p:spPr>
        <p:txBody>
          <a:bodyPr>
            <a:noAutofit/>
          </a:bodyPr>
          <a:lstStyle/>
          <a:p>
            <a:pPr algn="r"/>
            <a:r>
              <a:rPr lang="es-SV" sz="7200" b="1" dirty="0" smtClean="0">
                <a:solidFill>
                  <a:schemeClr val="tx2"/>
                </a:solidFill>
              </a:rPr>
              <a:t>Inversión</a:t>
            </a:r>
            <a:br>
              <a:rPr lang="es-SV" sz="7200" b="1" dirty="0" smtClean="0">
                <a:solidFill>
                  <a:schemeClr val="tx2"/>
                </a:solidFill>
              </a:rPr>
            </a:br>
            <a:r>
              <a:rPr lang="es-SV" sz="7200" b="1" dirty="0" smtClean="0">
                <a:solidFill>
                  <a:schemeClr val="tx2"/>
                </a:solidFill>
              </a:rPr>
              <a:t>en el departamento</a:t>
            </a:r>
            <a:endParaRPr lang="es-SV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1046440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Inversión por departamento</a:t>
            </a:r>
            <a:b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181472" y="5085184"/>
            <a:ext cx="648072" cy="50405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682148"/>
              </p:ext>
            </p:extLst>
          </p:nvPr>
        </p:nvGraphicFramePr>
        <p:xfrm>
          <a:off x="971600" y="1052736"/>
          <a:ext cx="7848873" cy="5760720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2717605"/>
                <a:gridCol w="2538979"/>
                <a:gridCol w="2592289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Departamento</a:t>
                      </a:r>
                      <a:endParaRPr lang="es-SV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Ejecutado (US$)</a:t>
                      </a:r>
                      <a:endParaRPr lang="es-SV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Porcentaje de Inversión (%)</a:t>
                      </a:r>
                      <a:endParaRPr lang="es-SV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Usulután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$35,814,973.88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17.20%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Morazán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$27,405,773.00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13.17%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Ahuachapán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$19,344,809.08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9.29%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San Miguel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$19,028,454.61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9.14%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Chalatenango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$12,940,447.44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6.22%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San Vicente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$12,009,286.28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5.77%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La Libertad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$11,387,002.38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5.47%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Cabañas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$11,145,535.03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5.35%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San Salvador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$10,908,774.05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5.24%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La Paz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$10,764,702.34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5.17%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Sonsonate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$10,746,538.94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5.16%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Santa Ana</a:t>
                      </a:r>
                      <a:endParaRPr lang="es-SV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$10,369,335.41</a:t>
                      </a:r>
                      <a:endParaRPr lang="es-SV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4.98%</a:t>
                      </a:r>
                      <a:endParaRPr lang="es-SV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Cuscatlán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$8,493,116.97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4.08%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La Unión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$5,310,880.65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2.55%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Varios Departamentos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$2,498,824.27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1.20%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Total General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$208,168,454.33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100.00%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0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99789"/>
            <a:ext cx="7200800" cy="1384995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32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Inversión por municipios del departamento de </a:t>
            </a:r>
            <a:r>
              <a:rPr lang="es-SV" sz="3200" b="1" dirty="0" smtClean="0">
                <a:solidFill>
                  <a:schemeClr val="tx2"/>
                </a:solidFill>
                <a:cs typeface="Arial" pitchFamily="34" charset="0"/>
              </a:rPr>
              <a:t>Santa Ana</a:t>
            </a:r>
            <a:r>
              <a:rPr lang="es-SV" sz="3200" b="1" dirty="0">
                <a:solidFill>
                  <a:schemeClr val="tx2"/>
                </a:solidFill>
                <a:cs typeface="Arial" pitchFamily="34" charset="0"/>
              </a:rPr>
              <a:t/>
            </a:r>
            <a:br>
              <a:rPr lang="es-SV" sz="3200" b="1" dirty="0">
                <a:solidFill>
                  <a:schemeClr val="tx2"/>
                </a:solidFill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17"/>
          <a:stretch/>
        </p:blipFill>
        <p:spPr bwMode="auto">
          <a:xfrm>
            <a:off x="1506686" y="1988841"/>
            <a:ext cx="6089650" cy="113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61112"/>
          <a:stretch/>
        </p:blipFill>
        <p:spPr bwMode="auto">
          <a:xfrm>
            <a:off x="1506686" y="3126659"/>
            <a:ext cx="6089650" cy="54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3" b="49518"/>
          <a:stretch/>
        </p:blipFill>
        <p:spPr bwMode="auto">
          <a:xfrm>
            <a:off x="1506686" y="3664754"/>
            <a:ext cx="6089650" cy="52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22" b="37139"/>
          <a:stretch/>
        </p:blipFill>
        <p:spPr bwMode="auto">
          <a:xfrm>
            <a:off x="1506686" y="4174879"/>
            <a:ext cx="6089650" cy="52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0" b="25346"/>
          <a:stretch/>
        </p:blipFill>
        <p:spPr bwMode="auto">
          <a:xfrm>
            <a:off x="1506686" y="4704735"/>
            <a:ext cx="6089650" cy="53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5" b="12591"/>
          <a:stretch/>
        </p:blipFill>
        <p:spPr bwMode="auto">
          <a:xfrm>
            <a:off x="1506686" y="5235676"/>
            <a:ext cx="6089650" cy="54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3" b="-162"/>
          <a:stretch/>
        </p:blipFill>
        <p:spPr bwMode="auto">
          <a:xfrm>
            <a:off x="1506686" y="5778128"/>
            <a:ext cx="6089650" cy="54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0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1" b="23325"/>
          <a:stretch/>
        </p:blipFill>
        <p:spPr bwMode="auto">
          <a:xfrm>
            <a:off x="1547664" y="4653136"/>
            <a:ext cx="6059487" cy="57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27781"/>
            <a:ext cx="7200800" cy="1384995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32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Inversión por municipios del departamento de </a:t>
            </a:r>
            <a:r>
              <a:rPr lang="es-SV" sz="3200" b="1" dirty="0" smtClean="0">
                <a:solidFill>
                  <a:schemeClr val="tx2"/>
                </a:solidFill>
                <a:cs typeface="Arial" pitchFamily="34" charset="0"/>
              </a:rPr>
              <a:t>Santa Ana</a:t>
            </a:r>
            <a:r>
              <a:rPr lang="es-SV" sz="3200" b="1" dirty="0">
                <a:solidFill>
                  <a:schemeClr val="tx2"/>
                </a:solidFill>
                <a:cs typeface="Arial" pitchFamily="34" charset="0"/>
              </a:rPr>
              <a:t/>
            </a:r>
            <a:br>
              <a:rPr lang="es-SV" sz="3200" b="1" dirty="0">
                <a:solidFill>
                  <a:schemeClr val="tx2"/>
                </a:solidFill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35"/>
          <a:stretch/>
        </p:blipFill>
        <p:spPr bwMode="auto">
          <a:xfrm>
            <a:off x="1541463" y="1563836"/>
            <a:ext cx="6059487" cy="157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9" b="56732"/>
          <a:stretch/>
        </p:blipFill>
        <p:spPr bwMode="auto">
          <a:xfrm>
            <a:off x="1547664" y="3141406"/>
            <a:ext cx="6059487" cy="5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78" b="45260"/>
          <a:stretch/>
        </p:blipFill>
        <p:spPr bwMode="auto">
          <a:xfrm>
            <a:off x="1547664" y="3672348"/>
            <a:ext cx="6059487" cy="5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6" b="34446"/>
          <a:stretch/>
        </p:blipFill>
        <p:spPr bwMode="auto">
          <a:xfrm>
            <a:off x="1547664" y="4189628"/>
            <a:ext cx="6059487" cy="54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0" b="-388"/>
          <a:stretch/>
        </p:blipFill>
        <p:spPr bwMode="auto">
          <a:xfrm>
            <a:off x="1547664" y="5229200"/>
            <a:ext cx="6059487" cy="115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81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203848" y="4264504"/>
            <a:ext cx="5796136" cy="1252728"/>
          </a:xfrm>
        </p:spPr>
        <p:txBody>
          <a:bodyPr>
            <a:noAutofit/>
          </a:bodyPr>
          <a:lstStyle/>
          <a:p>
            <a:pPr algn="r"/>
            <a:r>
              <a:rPr lang="es-SV" sz="7200" b="1" dirty="0" smtClean="0">
                <a:solidFill>
                  <a:schemeClr val="tx2"/>
                </a:solidFill>
              </a:rPr>
              <a:t>Principales Resultados</a:t>
            </a:r>
            <a:r>
              <a:rPr lang="es-SV" sz="6000" b="1" dirty="0" smtClean="0">
                <a:solidFill>
                  <a:schemeClr val="tx2"/>
                </a:solidFill>
              </a:rPr>
              <a:t/>
            </a:r>
            <a:br>
              <a:rPr lang="es-SV" sz="6000" b="1" dirty="0" smtClean="0">
                <a:solidFill>
                  <a:schemeClr val="tx2"/>
                </a:solidFill>
              </a:rPr>
            </a:br>
            <a:endParaRPr lang="es-SV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10230</TotalTime>
  <Words>1784</Words>
  <Application>Microsoft Office PowerPoint</Application>
  <PresentationFormat>Presentación en pantalla (4:3)</PresentationFormat>
  <Paragraphs>595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Forma de onda</vt:lpstr>
      <vt:lpstr>Rendición de Cuentas FISDL  Inversión en tres años de gestión  (junio 2014 – mayo 2017) </vt:lpstr>
      <vt:lpstr>Pensamiento Estratégico  2014 - 2019</vt:lpstr>
      <vt:lpstr>Inversión FISDL en tres años de gestión (junio 2014 – mayo 2017) </vt:lpstr>
      <vt:lpstr>Presentación de PowerPoint</vt:lpstr>
      <vt:lpstr>Inversión en el departamento</vt:lpstr>
      <vt:lpstr>Inversión por departamento junio 2014 –mayo 2017 </vt:lpstr>
      <vt:lpstr>Inversión por municipios del departamento de Santa Ana junio 2014 –mayo 2017 </vt:lpstr>
      <vt:lpstr>Inversión por municipios del departamento de Santa Ana junio 2014 –mayo 2017 </vt:lpstr>
      <vt:lpstr>Principales Resultados </vt:lpstr>
      <vt:lpstr>Transferencias monetarias junio 2014 –mayo 2017 </vt:lpstr>
      <vt:lpstr>Transferencias monetarias junio 2014 –mayo 2017 </vt:lpstr>
      <vt:lpstr>Presentación de PowerPoint</vt:lpstr>
      <vt:lpstr>Asistencia técnica junio 2014 –mayo 2017 </vt:lpstr>
      <vt:lpstr>Asistencia técnica junio 2014 –mayo 2017 </vt:lpstr>
      <vt:lpstr>Emprendimientos Solidarios junio 2014 –mayo 2017 </vt:lpstr>
      <vt:lpstr>Presentación de PowerPoint</vt:lpstr>
      <vt:lpstr>Agua potable y saneamiento junio 2014 –mayo 2017 </vt:lpstr>
      <vt:lpstr>Presentación de PowerPoint</vt:lpstr>
      <vt:lpstr>Electrificación junio 2014 –mayo 2017 </vt:lpstr>
      <vt:lpstr>Electrificación junio 2014 –mayo 2017 </vt:lpstr>
      <vt:lpstr>Presentación de PowerPoint</vt:lpstr>
      <vt:lpstr>Infraestructura productiva, caminos y puentes junio 2014 –mayo 2017 </vt:lpstr>
      <vt:lpstr>Infraestructura Productiva, caminos y puentes - junio 2014 –mayo 2017 </vt:lpstr>
      <vt:lpstr>Infraestructura para el desarrollo social junio 2014 –mayo 2017 </vt:lpstr>
      <vt:lpstr>Infraestructura para el desarrollo social - junio 2014 –mayo 2017 </vt:lpstr>
      <vt:lpstr>Presentación de PowerPoint</vt:lpstr>
      <vt:lpstr>Infraestructura en educación  junio 2014 –mayo 2017 </vt:lpstr>
      <vt:lpstr>Infraestructura en educación  junio 2014 –mayo 2017 </vt:lpstr>
      <vt:lpstr>Equipamiento en salud  junio 2014 –mayo 2017 </vt:lpstr>
      <vt:lpstr>Desafíos Enfrentados</vt:lpstr>
      <vt:lpstr>Desafíos Enfrentados junio 2014 –mayo 2017 </vt:lpstr>
      <vt:lpstr>Proyecciones</vt:lpstr>
      <vt:lpstr>    </vt:lpstr>
      <vt:lpstr>    </vt:lpstr>
      <vt:lpstr>    </vt:lpstr>
      <vt:lpstr>    </vt:lpstr>
      <vt:lpstr>Objetivo</vt:lpstr>
      <vt:lpstr>Población objetivo</vt:lpstr>
      <vt:lpstr>Proceso de implementación de la Estrategia a partir de 2017 </vt:lpstr>
      <vt:lpstr>Fases de implementación </vt:lpstr>
      <vt:lpstr>Proceso de incorporación de municipios y participantes </vt:lpstr>
      <vt:lpstr>Primeros 30 municipios priorizados para 2017</vt:lpstr>
      <vt:lpstr>30 municipios priorizados para 2018</vt:lpstr>
      <vt:lpstr>Presentación de PowerPoint</vt:lpstr>
      <vt:lpstr>Presentación de PowerPoint</vt:lpstr>
      <vt:lpstr>Rendición de Cuentas FISDL  junio 2014 - mayo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Estrategia para Rendiciones de Cuentas 2016</dc:title>
  <dc:creator>LORENA SUYAPA VALDIVIESO VALENCIA</dc:creator>
  <cp:lastModifiedBy>NESTOR URIEL RAMOS FERNANDEZ</cp:lastModifiedBy>
  <cp:revision>370</cp:revision>
  <dcterms:created xsi:type="dcterms:W3CDTF">2016-05-16T20:22:15Z</dcterms:created>
  <dcterms:modified xsi:type="dcterms:W3CDTF">2017-08-22T17:41:02Z</dcterms:modified>
</cp:coreProperties>
</file>