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9" r:id="rId3"/>
    <p:sldId id="408" r:id="rId4"/>
    <p:sldId id="294" r:id="rId5"/>
    <p:sldId id="402" r:id="rId6"/>
    <p:sldId id="270" r:id="rId7"/>
    <p:sldId id="260" r:id="rId8"/>
    <p:sldId id="357" r:id="rId9"/>
    <p:sldId id="337" r:id="rId10"/>
    <p:sldId id="338" r:id="rId11"/>
    <p:sldId id="394" r:id="rId12"/>
    <p:sldId id="409" r:id="rId13"/>
    <p:sldId id="378" r:id="rId14"/>
    <p:sldId id="397" r:id="rId15"/>
    <p:sldId id="392" r:id="rId16"/>
    <p:sldId id="375" r:id="rId17"/>
    <p:sldId id="381" r:id="rId18"/>
    <p:sldId id="405" r:id="rId19"/>
    <p:sldId id="398" r:id="rId20"/>
    <p:sldId id="393" r:id="rId21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A993"/>
    <a:srgbClr val="CC6600"/>
    <a:srgbClr val="490092"/>
    <a:srgbClr val="CC4B04"/>
    <a:srgbClr val="000066"/>
    <a:srgbClr val="333399"/>
    <a:srgbClr val="6600CC"/>
    <a:srgbClr val="54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notesViewPr>
    <p:cSldViewPr showGuide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4F808-FA55-4A9F-A779-BB260CB75FA0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69B0-3FCC-492C-A6C0-A5B5E531D5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7890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476672"/>
            <a:ext cx="7272808" cy="9361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40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3563888" y="4797152"/>
            <a:ext cx="280831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2080" y="2808681"/>
            <a:ext cx="385192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16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7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2339752" y="6238933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Ingeniera Gladis Eugenia Schmidt de Serpas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SV" sz="1600" b="1" dirty="0" smtClean="0">
                <a:solidFill>
                  <a:schemeClr val="tx1"/>
                </a:solidFill>
              </a:rPr>
              <a:t>Presidenta</a:t>
            </a:r>
            <a:endParaRPr lang="es-SV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537390"/>
              </p:ext>
            </p:extLst>
          </p:nvPr>
        </p:nvGraphicFramePr>
        <p:xfrm>
          <a:off x="0" y="1196752"/>
          <a:ext cx="9144000" cy="547260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31840"/>
                <a:gridCol w="1584176"/>
                <a:gridCol w="1152128"/>
                <a:gridCol w="3275856"/>
              </a:tblGrid>
              <a:tr h="44544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 dirty="0">
                          <a:effectLst/>
                        </a:rPr>
                        <a:t>Tipo de Transferencia</a:t>
                      </a:r>
                      <a:endParaRPr lang="es-SV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 dirty="0">
                          <a:effectLst/>
                        </a:rPr>
                        <a:t>Ejecutado</a:t>
                      </a:r>
                      <a:endParaRPr lang="es-SV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</a:rPr>
                        <a:t>participantes</a:t>
                      </a:r>
                      <a:endParaRPr lang="es-SV" sz="2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79543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Pensión Básica Universal  Rural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$20,382,889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8,404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personas adultas mayores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</a:tr>
              <a:tr h="114543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Bono Salud/Educación Rural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>
                          <a:effectLst/>
                        </a:rPr>
                        <a:t>$16,772,816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24,658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 smtClean="0">
                          <a:effectLst/>
                        </a:rPr>
                        <a:t>titulares </a:t>
                      </a:r>
                      <a:r>
                        <a:rPr lang="es-SV" sz="2200" u="none" strike="noStrike" dirty="0">
                          <a:effectLst/>
                        </a:rPr>
                        <a:t>de familias del programa Comunidades Solidarias Rurales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</a:tr>
              <a:tr h="1495422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1,422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 smtClean="0">
                          <a:effectLst/>
                        </a:rPr>
                        <a:t>t</a:t>
                      </a:r>
                      <a:r>
                        <a:rPr lang="es-419" sz="2200" u="none" strike="noStrike" dirty="0" smtClean="0">
                          <a:effectLst/>
                        </a:rPr>
                        <a:t>itulares </a:t>
                      </a:r>
                      <a:r>
                        <a:rPr lang="es-419" sz="2200" u="none" strike="noStrike" dirty="0">
                          <a:effectLst/>
                        </a:rPr>
                        <a:t>de familias del programa Familias Sostenibles (Estrategia de Erradicación de  la Pobreza)</a:t>
                      </a:r>
                      <a:endParaRPr lang="es-419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</a:tr>
              <a:tr h="79543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Veteranos de Guerra del Histórico FMLN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$3,019,200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1,332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 smtClean="0">
                          <a:effectLst/>
                        </a:rPr>
                        <a:t>personas </a:t>
                      </a:r>
                      <a:r>
                        <a:rPr lang="es-SV" sz="2200" u="none" strike="noStrike" dirty="0">
                          <a:effectLst/>
                        </a:rPr>
                        <a:t>veteranas de guerra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</a:tr>
              <a:tr h="79543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Pensión Básica Universal  Urbana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$2,991,198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3,823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 smtClean="0">
                          <a:effectLst/>
                        </a:rPr>
                        <a:t>personas </a:t>
                      </a:r>
                      <a:r>
                        <a:rPr lang="es-SV" sz="2200" u="none" strike="noStrike" dirty="0">
                          <a:effectLst/>
                        </a:rPr>
                        <a:t>adultas mayores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-36512" y="-42773"/>
            <a:ext cx="9228173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3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Central 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039949"/>
              </p:ext>
            </p:extLst>
          </p:nvPr>
        </p:nvGraphicFramePr>
        <p:xfrm>
          <a:off x="0" y="1052736"/>
          <a:ext cx="9144000" cy="5615998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3275856"/>
                <a:gridCol w="1800200"/>
                <a:gridCol w="792088"/>
                <a:gridCol w="3275856"/>
              </a:tblGrid>
              <a:tr h="534857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 dirty="0">
                          <a:effectLst/>
                        </a:rPr>
                        <a:t>Tipo de Transferencia</a:t>
                      </a:r>
                      <a:endParaRPr lang="es-SV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</a:rPr>
                        <a:t>Ejecutado</a:t>
                      </a:r>
                      <a:endParaRPr lang="es-SV" sz="2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SV" sz="2200" u="none" strike="noStrike">
                          <a:effectLst/>
                        </a:rPr>
                        <a:t>participantes</a:t>
                      </a:r>
                      <a:endParaRPr lang="es-SV" sz="2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53485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Bono Educación Urbano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$2,085,722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3,173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jóvenes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</a:tr>
              <a:tr h="3056325">
                <a:tc>
                  <a:txBody>
                    <a:bodyPr/>
                    <a:lstStyle/>
                    <a:p>
                      <a:pPr algn="l" fontAlgn="ctr"/>
                      <a:r>
                        <a:rPr lang="es-419" sz="2200" u="none" strike="noStrike">
                          <a:effectLst/>
                        </a:rPr>
                        <a:t>Transferencia Monetaria del Programa Indemnizatorio para Víctimas de Graves Violaciones a los Derechos Humanos ocurridas en el contexto del Conflicto Armado Interno</a:t>
                      </a:r>
                      <a:endParaRPr lang="es-419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>
                          <a:effectLst/>
                        </a:rPr>
                        <a:t>$2,070,000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3,254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200" u="none" strike="noStrike" dirty="0">
                          <a:effectLst/>
                        </a:rPr>
                        <a:t>personas víctimas de graves violaciones</a:t>
                      </a:r>
                      <a:endParaRPr lang="es-419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</a:tr>
              <a:tr h="955102"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Apoyo temporal al </a:t>
                      </a:r>
                      <a:r>
                        <a:rPr lang="es-SV" sz="2200" u="none" strike="noStrike" dirty="0" smtClean="0">
                          <a:effectLst/>
                        </a:rPr>
                        <a:t>Ingreso (finalizado en 2017)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$1,462,400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 dirty="0">
                          <a:effectLst/>
                        </a:rPr>
                        <a:t>3,024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personas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>
                    <a:solidFill>
                      <a:schemeClr val="bg2"/>
                    </a:solidFill>
                  </a:tcPr>
                </a:tc>
              </a:tr>
              <a:tr h="534857"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>
                          <a:effectLst/>
                        </a:rPr>
                        <a:t>Total general</a:t>
                      </a:r>
                      <a:endParaRPr lang="es-SV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200" u="none" strike="noStrike">
                          <a:effectLst/>
                        </a:rPr>
                        <a:t>$48,784,225</a:t>
                      </a:r>
                      <a:endParaRPr lang="es-SV" sz="2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>
                          <a:effectLst/>
                        </a:rPr>
                        <a:t> </a:t>
                      </a:r>
                      <a:endParaRPr lang="es-SV" sz="2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200" u="none" strike="noStrike" dirty="0">
                          <a:effectLst/>
                        </a:rPr>
                        <a:t> </a:t>
                      </a:r>
                      <a:endParaRPr lang="es-SV" sz="2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-36512" y="-27384"/>
            <a:ext cx="9228173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Central 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12833" r="8333" b="12500"/>
          <a:stretch/>
        </p:blipFill>
        <p:spPr bwMode="auto">
          <a:xfrm>
            <a:off x="0" y="908719"/>
            <a:ext cx="9144000" cy="512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1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uimiento-famili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264" y="2328035"/>
            <a:ext cx="9342784" cy="459840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778057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Seguimiento </a:t>
            </a:r>
            <a:r>
              <a:rPr lang="es-419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Familiar y Apoyo 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l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 Persona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Adult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</a:t>
            </a:r>
            <a:r>
              <a:rPr lang="es-419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</a:t>
            </a:r>
            <a:r>
              <a:rPr lang="es-419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Mayor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 en la Zona Central  </a:t>
            </a: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90264" y="2414190"/>
            <a:ext cx="408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US$ 2.43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5072454"/>
            <a:ext cx="3851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800" b="1" dirty="0">
                <a:solidFill>
                  <a:schemeClr val="bg1"/>
                </a:solidFill>
                <a:latin typeface="Calibri" pitchFamily="34" charset="0"/>
              </a:rPr>
              <a:t>50 municipios del Programa Comunidades Solidarias Rurales </a:t>
            </a:r>
            <a:r>
              <a:rPr lang="es-419" sz="2800" b="1" dirty="0" smtClean="0">
                <a:solidFill>
                  <a:schemeClr val="bg1"/>
                </a:solidFill>
                <a:latin typeface="Calibri" pitchFamily="34" charset="0"/>
              </a:rPr>
              <a:t>beneficiados</a:t>
            </a:r>
            <a:endParaRPr lang="es-SV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827584" y="643335"/>
            <a:ext cx="74888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sz="4400" dirty="0">
                <a:effectLst/>
              </a:rPr>
              <a:t>Emprendimiento Solidario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3" y="1556792"/>
            <a:ext cx="5328593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3200" dirty="0" smtClean="0">
                <a:latin typeface="Calibri" pitchFamily="34" charset="0"/>
              </a:rPr>
              <a:t>El </a:t>
            </a:r>
            <a:r>
              <a:rPr lang="es-SV" sz="3200" dirty="0">
                <a:latin typeface="Calibri" pitchFamily="34" charset="0"/>
              </a:rPr>
              <a:t>programa fortalece capacidades </a:t>
            </a:r>
            <a:r>
              <a:rPr lang="es-SV" sz="3200" dirty="0" smtClean="0">
                <a:latin typeface="Calibri" pitchFamily="34" charset="0"/>
              </a:rPr>
              <a:t>emprendedoras </a:t>
            </a:r>
            <a:r>
              <a:rPr lang="es-SV" sz="3200" dirty="0">
                <a:latin typeface="Calibri" pitchFamily="34" charset="0"/>
              </a:rPr>
              <a:t>de las personas a través de la asistencia en habilidades para la vida, formación empresarial básica, entrega de </a:t>
            </a:r>
            <a:r>
              <a:rPr lang="es-SV" sz="3200" dirty="0" smtClean="0">
                <a:latin typeface="Calibri" pitchFamily="34" charset="0"/>
              </a:rPr>
              <a:t>activos productivos</a:t>
            </a:r>
            <a:r>
              <a:rPr lang="es-SV" sz="3200" dirty="0">
                <a:latin typeface="Calibri" pitchFamily="34" charset="0"/>
              </a:rPr>
              <a:t>,  asistencia y asesoría técnica, para que la población genere ingresos familiares de forma permanente y mejoren su calidad de vida.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" r="7083" b="2946"/>
          <a:stretch/>
        </p:blipFill>
        <p:spPr>
          <a:xfrm rot="16200000">
            <a:off x="4665488" y="2296242"/>
            <a:ext cx="550165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prendimiento-solidari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8562" y="2276872"/>
            <a:ext cx="9421081" cy="4636939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620688"/>
            <a:ext cx="9228173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Emprendimiento Solidario en la Zona Central 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504" y="2416076"/>
            <a:ext cx="4590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US$ 3.56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5264100"/>
            <a:ext cx="3923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800" b="1" dirty="0" smtClean="0">
                <a:solidFill>
                  <a:schemeClr val="bg1"/>
                </a:solidFill>
                <a:latin typeface="Calibri" pitchFamily="34" charset="0"/>
              </a:rPr>
              <a:t>Más de 2 mil personas beneficiadas</a:t>
            </a:r>
            <a:endParaRPr lang="es-SV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4347" y="-27384"/>
            <a:ext cx="9228173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Emprendimiento Solidario en la Zona Central   </a:t>
            </a:r>
            <a:r>
              <a:rPr lang="es-SV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038091"/>
              </p:ext>
            </p:extLst>
          </p:nvPr>
        </p:nvGraphicFramePr>
        <p:xfrm>
          <a:off x="0" y="980728"/>
          <a:ext cx="9144000" cy="5877269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547664"/>
                <a:gridCol w="1296144"/>
                <a:gridCol w="1512168"/>
                <a:gridCol w="4788024"/>
              </a:tblGrid>
              <a:tr h="681893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Ejecutado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Personas Participantes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Municipios Intervenidos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97413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La Paz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$901,882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461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Pedro Masahuat, Santiago Nonualco, Santa María Ostuma, Tapalhuaca, Zacatecoluca, Olocuilta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97413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Salvador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$798,684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602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Panchimalco, Santiago Texacuangos, Nejapa, Delgado, Mejicanos, San Salvador, Soyapango,  San Martín, Santo Tomás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68189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$534,763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256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Santa Clara, Guadalupe, Verapaz, Tepetitán, San Vicente, Tecoluca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68189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La Libertad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$523,443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289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  <a:latin typeface="+mn-lt"/>
                        </a:rPr>
                        <a:t>Colón, Comasagua, Quezaltepeque, San Juan Opico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68189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Cuscatlán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$414,343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294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Pedro Perulapán, San Bartolomé Perulapía, Cojutepeque, El Rosario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8965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Chalatenango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$226,035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199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Comalapa, Nombre De Jesús      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8965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Cabañas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$163,754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143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Ilobasco, Cinquera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2212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Total General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$3,562,904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2,244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municipios intervenidos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7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859748"/>
            <a:ext cx="9143244" cy="51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08520" y="1124744"/>
            <a:ext cx="9361040" cy="4968552"/>
          </a:xfrm>
          <a:prstGeom prst="rect">
            <a:avLst/>
          </a:prstGeom>
          <a:solidFill>
            <a:srgbClr val="8DA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5 CuadroTexto"/>
          <p:cNvSpPr txBox="1"/>
          <p:nvPr/>
        </p:nvSpPr>
        <p:spPr>
          <a:xfrm>
            <a:off x="3575396" y="2116303"/>
            <a:ext cx="56032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MILAGRO </a:t>
            </a:r>
            <a:r>
              <a:rPr lang="es-SV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YOSELYN MACIEL VIDES MARROQUÍN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EMPRENDIMIENTO SOLIDARIO</a:t>
            </a:r>
            <a:endParaRPr lang="es-SV" sz="2800" dirty="0">
              <a:solidFill>
                <a:schemeClr val="bg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4" y="1212889"/>
            <a:ext cx="3419872" cy="48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827584" y="663660"/>
            <a:ext cx="748883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SV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dirty="0">
                <a:effectLst/>
              </a:rPr>
              <a:t>Enfoque de Mejoramiento de Vida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1628800"/>
            <a:ext cx="5472608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800" dirty="0">
                <a:latin typeface="Calibri" pitchFamily="34" charset="0"/>
              </a:rPr>
              <a:t>Este enfoque tiene por objetivo iniciar </a:t>
            </a:r>
            <a:r>
              <a:rPr lang="es-SV" sz="2800" b="1" dirty="0">
                <a:latin typeface="Calibri" pitchFamily="34" charset="0"/>
              </a:rPr>
              <a:t>pequeños cambios cualitativos </a:t>
            </a:r>
            <a:r>
              <a:rPr lang="es-SV" sz="2800" dirty="0">
                <a:latin typeface="Calibri" pitchFamily="34" charset="0"/>
              </a:rPr>
              <a:t>en la forma de vida de la población a través de la identificación, análisis y utilización de sus propios recursos, para la solución de sus problemas y así lograr empoderamiento, alta autoestima, auto fortalecimiento de capacidades, integración familiar y comunitaria, para mejorar las prácticas cotidianas.</a:t>
            </a:r>
          </a:p>
        </p:txBody>
      </p:sp>
      <p:pic>
        <p:nvPicPr>
          <p:cNvPr id="1026" name="Picture 2" descr="E:\RepositorioComunicaciones\Todo\00 EVENTOS FISDL FOTOALBUM\21 FOTOGRAFÍAS EVENTOS 2016\09 SEPTIEMBRE 2016\07_09_16_Gira_Mejoramiento_de_Vida_JICA_Chilanga\IMG_04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2" t="20374" r="33489"/>
          <a:stretch/>
        </p:blipFill>
        <p:spPr bwMode="auto">
          <a:xfrm>
            <a:off x="5652120" y="1280493"/>
            <a:ext cx="3581371" cy="56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3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6512" y="733927"/>
            <a:ext cx="9217024" cy="769441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>
                <a:solidFill>
                  <a:srgbClr val="000066"/>
                </a:solidFill>
                <a:ea typeface="+mn-ea"/>
                <a:cs typeface="Arial" pitchFamily="34" charset="0"/>
              </a:rPr>
              <a:t>Pensamiento </a:t>
            </a:r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Estratégico 2014 - 2019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9" name="15 Rectángulo"/>
          <p:cNvSpPr/>
          <p:nvPr/>
        </p:nvSpPr>
        <p:spPr>
          <a:xfrm>
            <a:off x="179512" y="2152020"/>
            <a:ext cx="8856983" cy="20246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419" sz="33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Mejorar la calidad de vida de las personas en condición de pobreza y vulnerabilidad, impulsando procesos de desarrollo local sostenible</a:t>
            </a:r>
            <a:r>
              <a:rPr lang="es-SV" sz="33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886052" y="162880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800" b="1" dirty="0" smtClean="0">
                <a:solidFill>
                  <a:srgbClr val="000066"/>
                </a:solidFill>
                <a:latin typeface="+mj-lt"/>
              </a:rPr>
              <a:t>MISIÓN</a:t>
            </a:r>
            <a:endParaRPr lang="es-SV" sz="28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32540" y="4279040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800" b="1" dirty="0">
                <a:solidFill>
                  <a:srgbClr val="000066"/>
                </a:solidFill>
                <a:latin typeface="+mj-lt"/>
              </a:rPr>
              <a:t>V</a:t>
            </a:r>
            <a:r>
              <a:rPr lang="es-SV" sz="2800" b="1" dirty="0" smtClean="0">
                <a:solidFill>
                  <a:srgbClr val="000066"/>
                </a:solidFill>
                <a:latin typeface="+mj-lt"/>
              </a:rPr>
              <a:t>ISIÓN</a:t>
            </a:r>
            <a:endParaRPr lang="es-SV" sz="28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12" name="15 Rectángulo"/>
          <p:cNvSpPr/>
          <p:nvPr/>
        </p:nvSpPr>
        <p:spPr>
          <a:xfrm>
            <a:off x="179512" y="4797152"/>
            <a:ext cx="8856983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419" sz="3300" dirty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Ser la institución referente en la implementación de iniciativas para el desarrollo local al 2030</a:t>
            </a:r>
            <a:r>
              <a:rPr lang="es-SV" sz="3300" dirty="0" smtClean="0">
                <a:solidFill>
                  <a:srgbClr val="1F497D"/>
                </a:solidFill>
                <a:latin typeface="+mj-lt"/>
                <a:ea typeface="Calibri"/>
                <a:cs typeface="Times New Roman"/>
              </a:rPr>
              <a:t>.</a:t>
            </a:r>
            <a:endParaRPr lang="es-SV" sz="3300" dirty="0">
              <a:solidFill>
                <a:srgbClr val="1F497D"/>
              </a:solidFill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36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joramiento-de-vid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376" y="2276872"/>
            <a:ext cx="9436604" cy="4644579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778058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Mejoramiento de Vida en la Zona Central    </a:t>
            </a: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62264" y="2796024"/>
            <a:ext cx="45902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US$ 767,179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220072" y="5085184"/>
            <a:ext cx="3779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800" b="1" dirty="0" smtClean="0">
                <a:solidFill>
                  <a:schemeClr val="bg1"/>
                </a:solidFill>
                <a:latin typeface="Calibri" pitchFamily="34" charset="0"/>
              </a:rPr>
              <a:t>Más de 3 mil personas beneficiadas</a:t>
            </a:r>
            <a:endParaRPr lang="es-SV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78668"/>
              </p:ext>
            </p:extLst>
          </p:nvPr>
        </p:nvGraphicFramePr>
        <p:xfrm>
          <a:off x="1309779" y="3782203"/>
          <a:ext cx="62901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354"/>
                <a:gridCol w="1048354"/>
                <a:gridCol w="1048354"/>
                <a:gridCol w="1048354"/>
                <a:gridCol w="1048354"/>
                <a:gridCol w="10483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>
                          <a:solidFill>
                            <a:schemeClr val="bg1"/>
                          </a:solidFill>
                        </a:rPr>
                        <a:t>2009</a:t>
                      </a:r>
                      <a:endParaRPr lang="es-SV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2010</a:t>
                      </a:r>
                      <a:endParaRPr lang="es-SV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2013</a:t>
                      </a:r>
                      <a:endParaRPr lang="es-SV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2014</a:t>
                      </a:r>
                      <a:endParaRPr lang="es-SV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2015</a:t>
                      </a:r>
                      <a:endParaRPr lang="es-SV" dirty="0"/>
                    </a:p>
                  </a:txBody>
                  <a:tcPr>
                    <a:solidFill>
                      <a:srgbClr val="ED31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 smtClean="0"/>
                        <a:t>2017</a:t>
                      </a:r>
                      <a:endParaRPr lang="es-SV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0" y="1536695"/>
            <a:ext cx="2267744" cy="1569660"/>
          </a:xfrm>
          <a:prstGeom prst="rect">
            <a:avLst/>
          </a:prstGeom>
          <a:solidFill>
            <a:schemeClr val="accent4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prstClr val="white"/>
                </a:solidFill>
              </a:rPr>
              <a:t>Decreto </a:t>
            </a:r>
            <a:r>
              <a:rPr lang="es-SV" sz="1600" b="1" dirty="0" smtClean="0">
                <a:solidFill>
                  <a:prstClr val="white"/>
                </a:solidFill>
              </a:rPr>
              <a:t>56 del </a:t>
            </a:r>
            <a:r>
              <a:rPr lang="es-SV" sz="1600" b="1" dirty="0">
                <a:solidFill>
                  <a:prstClr val="white"/>
                </a:solidFill>
              </a:rPr>
              <a:t>28 de </a:t>
            </a:r>
            <a:r>
              <a:rPr lang="es-SV" sz="1600" b="1" dirty="0" smtClean="0">
                <a:solidFill>
                  <a:prstClr val="white"/>
                </a:solidFill>
              </a:rPr>
              <a:t>septiembre: Creación de Comunidades Solidarias.</a:t>
            </a:r>
          </a:p>
          <a:p>
            <a:pPr algn="ctr"/>
            <a:r>
              <a:rPr lang="es-SV" sz="1600" b="1" dirty="0" smtClean="0">
                <a:solidFill>
                  <a:prstClr val="white"/>
                </a:solidFill>
              </a:rPr>
              <a:t>100 municipios de pobreza extrema severa y alta.</a:t>
            </a:r>
            <a:endParaRPr lang="es-SV" sz="1600" b="1" dirty="0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870" y="5110157"/>
            <a:ext cx="3851920" cy="1569660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schemeClr val="bg1"/>
                </a:solidFill>
              </a:rPr>
              <a:t>Decreto </a:t>
            </a:r>
            <a:r>
              <a:rPr lang="es-SV" sz="1600" b="1" dirty="0" smtClean="0">
                <a:solidFill>
                  <a:schemeClr val="bg1"/>
                </a:solidFill>
              </a:rPr>
              <a:t>72 </a:t>
            </a:r>
            <a:r>
              <a:rPr lang="es-SV" sz="1600" b="1" dirty="0">
                <a:solidFill>
                  <a:schemeClr val="bg1"/>
                </a:solidFill>
              </a:rPr>
              <a:t>del </a:t>
            </a:r>
            <a:r>
              <a:rPr lang="es-SV" sz="1600" b="1" dirty="0" smtClean="0">
                <a:solidFill>
                  <a:schemeClr val="bg1"/>
                </a:solidFill>
              </a:rPr>
              <a:t>31 </a:t>
            </a:r>
            <a:r>
              <a:rPr lang="es-SV" sz="1600" b="1" dirty="0">
                <a:solidFill>
                  <a:schemeClr val="bg1"/>
                </a:solidFill>
              </a:rPr>
              <a:t>de </a:t>
            </a:r>
            <a:r>
              <a:rPr lang="es-SV" sz="1600" b="1" dirty="0" smtClean="0">
                <a:solidFill>
                  <a:schemeClr val="bg1"/>
                </a:solidFill>
              </a:rPr>
              <a:t>mayo: Reforma del decreto 56 donde se incluyen adicionalmente los municipios de pobreza extrema moderada para el cumplimiento de los indicadores del convenio Cuenta del Reto del Milenio.</a:t>
            </a:r>
            <a:endParaRPr lang="es-SV" sz="1600" b="1" dirty="0">
              <a:solidFill>
                <a:schemeClr val="bg1"/>
              </a:solidFill>
            </a:endParaRPr>
          </a:p>
        </p:txBody>
      </p:sp>
      <p:cxnSp>
        <p:nvCxnSpPr>
          <p:cNvPr id="27" name="26 Conector angular"/>
          <p:cNvCxnSpPr/>
          <p:nvPr/>
        </p:nvCxnSpPr>
        <p:spPr>
          <a:xfrm rot="5400000">
            <a:off x="2380983" y="4161558"/>
            <a:ext cx="961076" cy="936122"/>
          </a:xfrm>
          <a:prstGeom prst="bentConnector3">
            <a:avLst>
              <a:gd name="adj1" fmla="val 50000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2393460" y="1518046"/>
            <a:ext cx="4122756" cy="1938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00" b="1" dirty="0">
                <a:solidFill>
                  <a:prstClr val="white"/>
                </a:solidFill>
              </a:rPr>
              <a:t>Decreto </a:t>
            </a:r>
            <a:r>
              <a:rPr lang="es-SV" sz="1500" b="1" dirty="0" smtClean="0">
                <a:solidFill>
                  <a:prstClr val="white"/>
                </a:solidFill>
              </a:rPr>
              <a:t>175 </a:t>
            </a:r>
            <a:r>
              <a:rPr lang="es-SV" sz="1500" b="1" dirty="0">
                <a:solidFill>
                  <a:prstClr val="white"/>
                </a:solidFill>
              </a:rPr>
              <a:t>del </a:t>
            </a:r>
            <a:r>
              <a:rPr lang="es-SV" sz="1500" b="1" dirty="0" smtClean="0">
                <a:solidFill>
                  <a:prstClr val="white"/>
                </a:solidFill>
              </a:rPr>
              <a:t>20 </a:t>
            </a:r>
            <a:r>
              <a:rPr lang="es-SV" sz="1500" b="1" dirty="0">
                <a:solidFill>
                  <a:prstClr val="white"/>
                </a:solidFill>
              </a:rPr>
              <a:t>de septiembre: </a:t>
            </a:r>
            <a:r>
              <a:rPr lang="es-SV" sz="1500" b="1" dirty="0" smtClean="0">
                <a:solidFill>
                  <a:prstClr val="white"/>
                </a:solidFill>
              </a:rPr>
              <a:t>Se da prioridad territorial a los 100 </a:t>
            </a:r>
            <a:r>
              <a:rPr lang="es-SV" sz="1500" b="1" dirty="0">
                <a:solidFill>
                  <a:prstClr val="white"/>
                </a:solidFill>
              </a:rPr>
              <a:t>municipios de pobreza extrema severa y </a:t>
            </a:r>
            <a:r>
              <a:rPr lang="es-SV" sz="1500" b="1" dirty="0" smtClean="0">
                <a:solidFill>
                  <a:prstClr val="white"/>
                </a:solidFill>
              </a:rPr>
              <a:t>alta en el área rural y 25 municipios con mayor concentración de población en Asentamientos Urbanos Precarios. Se puede ampliar a otros municipios a solicitud del Presidente de la República por medio de STP a fin de cumplir SPSU.</a:t>
            </a:r>
            <a:endParaRPr lang="es-SV" sz="1500" b="1" dirty="0">
              <a:solidFill>
                <a:prstClr val="white"/>
              </a:solidFill>
            </a:endParaRPr>
          </a:p>
        </p:txBody>
      </p:sp>
      <p:cxnSp>
        <p:nvCxnSpPr>
          <p:cNvPr id="29" name="28 Conector angular"/>
          <p:cNvCxnSpPr>
            <a:endCxn id="28" idx="2"/>
          </p:cNvCxnSpPr>
          <p:nvPr/>
        </p:nvCxnSpPr>
        <p:spPr>
          <a:xfrm rot="16200000" flipV="1">
            <a:off x="4292259" y="3619617"/>
            <a:ext cx="325164" cy="5"/>
          </a:xfrm>
          <a:prstGeom prst="bent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3942184" y="4516432"/>
            <a:ext cx="5148064" cy="2308324"/>
          </a:xfrm>
          <a:prstGeom prst="rect">
            <a:avLst/>
          </a:prstGeom>
          <a:solidFill>
            <a:srgbClr val="ED31D7"/>
          </a:solidFill>
          <a:ln>
            <a:solidFill>
              <a:srgbClr val="ED31D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 smtClean="0">
                <a:solidFill>
                  <a:prstClr val="white"/>
                </a:solidFill>
              </a:rPr>
              <a:t>Decreto 85 del 28 de septiembre</a:t>
            </a:r>
            <a:r>
              <a:rPr lang="es-SV" sz="1600" b="1" dirty="0">
                <a:solidFill>
                  <a:prstClr val="white"/>
                </a:solidFill>
              </a:rPr>
              <a:t>: Se da prioridad territorial a </a:t>
            </a:r>
            <a:r>
              <a:rPr lang="es-SV" sz="1600" b="1" dirty="0" smtClean="0">
                <a:solidFill>
                  <a:prstClr val="white"/>
                </a:solidFill>
              </a:rPr>
              <a:t>los 100 </a:t>
            </a:r>
            <a:r>
              <a:rPr lang="es-SV" sz="1600" b="1" dirty="0">
                <a:solidFill>
                  <a:prstClr val="white"/>
                </a:solidFill>
              </a:rPr>
              <a:t>municipios de pobreza extrema severa y alta en el área rural y 25 municipios con mayor concentración de población en Asentamientos Urbanos </a:t>
            </a:r>
            <a:r>
              <a:rPr lang="es-SV" sz="1600" b="1" dirty="0" smtClean="0">
                <a:solidFill>
                  <a:prstClr val="white"/>
                </a:solidFill>
              </a:rPr>
              <a:t>Precarios. Se incluye componente de Prevención de Violencia ampliando su cobertura a 50 municipios identificados como más violentos por el Consejo Nacional de Seguridad Ciudadana y Convivencia y a otros municipios a requerimiento de STPP.</a:t>
            </a:r>
            <a:endParaRPr lang="es-SV" sz="1600" b="1" dirty="0">
              <a:solidFill>
                <a:prstClr val="white"/>
              </a:solidFill>
            </a:endParaRPr>
          </a:p>
        </p:txBody>
      </p:sp>
      <p:cxnSp>
        <p:nvCxnSpPr>
          <p:cNvPr id="31" name="30 Conector angular"/>
          <p:cNvCxnSpPr/>
          <p:nvPr/>
        </p:nvCxnSpPr>
        <p:spPr>
          <a:xfrm rot="5400000">
            <a:off x="5720476" y="4152735"/>
            <a:ext cx="439359" cy="288034"/>
          </a:xfrm>
          <a:prstGeom prst="bentConnector3">
            <a:avLst>
              <a:gd name="adj1" fmla="val 50000"/>
            </a:avLst>
          </a:prstGeom>
          <a:ln w="28575">
            <a:solidFill>
              <a:srgbClr val="ED31D7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6588224" y="1536695"/>
            <a:ext cx="2664296" cy="193899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SV" sz="1500" b="1" dirty="0" smtClean="0">
                <a:solidFill>
                  <a:prstClr val="white"/>
                </a:solidFill>
              </a:rPr>
              <a:t>Decreto 28 del 9 de junio: Creación de la Estrategia de Erradicación de la Pobreza que sustituye gradualmente a Comunidades Solidarias hasta cubrir a los </a:t>
            </a:r>
            <a:r>
              <a:rPr lang="es-SV" sz="1500" b="1" dirty="0">
                <a:solidFill>
                  <a:prstClr val="white"/>
                </a:solidFill>
              </a:rPr>
              <a:t>262 municipios (30 nuevos cada año</a:t>
            </a:r>
            <a:r>
              <a:rPr lang="es-SV" sz="1500" b="1" dirty="0" smtClean="0">
                <a:solidFill>
                  <a:prstClr val="white"/>
                </a:solidFill>
              </a:rPr>
              <a:t>). Se derogan decretos anteriores.</a:t>
            </a:r>
            <a:endParaRPr lang="es-SV" sz="1500" b="1" dirty="0">
              <a:solidFill>
                <a:prstClr val="white"/>
              </a:solidFill>
            </a:endParaRPr>
          </a:p>
        </p:txBody>
      </p:sp>
      <p:cxnSp>
        <p:nvCxnSpPr>
          <p:cNvPr id="33" name="32 Conector angular"/>
          <p:cNvCxnSpPr>
            <a:stCxn id="24" idx="3"/>
            <a:endCxn id="32" idx="2"/>
          </p:cNvCxnSpPr>
          <p:nvPr/>
        </p:nvCxnSpPr>
        <p:spPr>
          <a:xfrm flipV="1">
            <a:off x="7599903" y="3475687"/>
            <a:ext cx="320469" cy="491936"/>
          </a:xfrm>
          <a:prstGeom prst="bent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angular"/>
          <p:cNvCxnSpPr>
            <a:stCxn id="24" idx="1"/>
            <a:endCxn id="25" idx="2"/>
          </p:cNvCxnSpPr>
          <p:nvPr/>
        </p:nvCxnSpPr>
        <p:spPr>
          <a:xfrm rot="10800000">
            <a:off x="1133873" y="3106355"/>
            <a:ext cx="175907" cy="861268"/>
          </a:xfrm>
          <a:prstGeom prst="bentConnector2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3 Título"/>
          <p:cNvSpPr txBox="1">
            <a:spLocks/>
          </p:cNvSpPr>
          <p:nvPr/>
        </p:nvSpPr>
        <p:spPr>
          <a:xfrm>
            <a:off x="457200" y="3750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28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Intervención territorial de Comunidades Solidarias y de la Estrategia de Erradicación de la Pobreza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0" y="4224044"/>
            <a:ext cx="226774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prstClr val="white"/>
                </a:solidFill>
              </a:rPr>
              <a:t>Inicia gestión presidente Sánchez </a:t>
            </a:r>
            <a:r>
              <a:rPr lang="es-MX" sz="1600" b="1" dirty="0" err="1" smtClean="0">
                <a:solidFill>
                  <a:prstClr val="white"/>
                </a:solidFill>
              </a:rPr>
              <a:t>Cerén</a:t>
            </a:r>
            <a:endParaRPr lang="es-SV" sz="1600" b="1" dirty="0">
              <a:solidFill>
                <a:prstClr val="white"/>
              </a:solidFill>
            </a:endParaRPr>
          </a:p>
        </p:txBody>
      </p:sp>
      <p:cxnSp>
        <p:nvCxnSpPr>
          <p:cNvPr id="35" name="34 Conector angular"/>
          <p:cNvCxnSpPr>
            <a:endCxn id="18" idx="3"/>
          </p:cNvCxnSpPr>
          <p:nvPr/>
        </p:nvCxnSpPr>
        <p:spPr>
          <a:xfrm rot="10800000" flipV="1">
            <a:off x="2267744" y="4149080"/>
            <a:ext cx="2664296" cy="36735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7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-18458" y="2325619"/>
            <a:ext cx="9144000" cy="297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280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ts val="9200"/>
              </a:lnSpc>
            </a:pPr>
            <a:r>
              <a:rPr lang="es-SV" sz="115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US$ 265.56 </a:t>
            </a:r>
          </a:p>
          <a:p>
            <a:pPr algn="ctr">
              <a:lnSpc>
                <a:spcPts val="9200"/>
              </a:lnSpc>
            </a:pPr>
            <a:r>
              <a:rPr lang="es-SV" sz="115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millones</a:t>
            </a:r>
            <a:endParaRPr lang="es-SV" sz="2400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4989915"/>
            <a:ext cx="9144000" cy="9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110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ts val="5200"/>
              </a:lnSpc>
            </a:pPr>
            <a:r>
              <a:rPr lang="es-SV" sz="5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Inversión a nivel nacional</a:t>
            </a:r>
            <a:endParaRPr lang="es-SV" sz="1050" b="1" dirty="0" smtClean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07504" y="788511"/>
            <a:ext cx="8874022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Inversión en cuatro años de Gestión</a:t>
            </a:r>
            <a:b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</a:t>
            </a:r>
            <a:endParaRPr lang="es-SV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/>
          <a:stretch/>
        </p:blipFill>
        <p:spPr>
          <a:xfrm>
            <a:off x="0" y="647700"/>
            <a:ext cx="9128785" cy="62103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1"/>
          <a:stretch/>
        </p:blipFill>
        <p:spPr>
          <a:xfrm>
            <a:off x="-1" y="647700"/>
            <a:ext cx="9128785" cy="62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539552" y="1412776"/>
            <a:ext cx="8064896" cy="3960440"/>
          </a:xfrm>
        </p:spPr>
        <p:txBody>
          <a:bodyPr>
            <a:noAutofit/>
          </a:bodyPr>
          <a:lstStyle/>
          <a:p>
            <a:r>
              <a:rPr lang="es-SV" sz="8000" b="1" dirty="0">
                <a:solidFill>
                  <a:srgbClr val="000066"/>
                </a:solidFill>
              </a:rPr>
              <a:t>Principales </a:t>
            </a:r>
            <a:r>
              <a:rPr lang="es-SV" sz="8000" b="1" dirty="0" smtClean="0">
                <a:solidFill>
                  <a:srgbClr val="000066"/>
                </a:solidFill>
              </a:rPr>
              <a:t>Logros y Avances en la Zona Central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98073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36512" y="818709"/>
            <a:ext cx="9228173" cy="954107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Inversión por Departamento en la Zona Central   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788201"/>
              </p:ext>
            </p:extLst>
          </p:nvPr>
        </p:nvGraphicFramePr>
        <p:xfrm>
          <a:off x="2128173" y="1887071"/>
          <a:ext cx="4748083" cy="4494258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464181"/>
                <a:gridCol w="2283902"/>
              </a:tblGrid>
              <a:tr h="49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Departamento</a:t>
                      </a:r>
                      <a:endParaRPr lang="es-SV" sz="2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Ejecutado (US$)</a:t>
                      </a:r>
                      <a:endParaRPr lang="es-SV" sz="21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San Vicente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$17,413,345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Chalatenango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$16,839,574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La Libertad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>
                          <a:effectLst/>
                        </a:rPr>
                        <a:t>$14,546,383</a:t>
                      </a:r>
                      <a:endParaRPr lang="es-SV" sz="2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Cabañas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$14,233,350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San Salvador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$14,103,956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La Paz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$13,919,557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>
                          <a:effectLst/>
                        </a:rPr>
                        <a:t>Cuscatlán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100" dirty="0" smtClean="0">
                          <a:effectLst/>
                        </a:rPr>
                        <a:t>$11,159,795</a:t>
                      </a:r>
                      <a:endParaRPr lang="es-SV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  <a:tr h="4993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Total General </a:t>
                      </a:r>
                      <a:endParaRPr lang="es-SV" sz="2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419" sz="2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$102,215,959 *</a:t>
                      </a:r>
                      <a:endParaRPr lang="es-SV" sz="2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7077" marR="67077" marT="0" marB="0" anchor="ctr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563279" y="6453336"/>
            <a:ext cx="798019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419" sz="2000" b="1" dirty="0" smtClean="0"/>
              <a:t>* </a:t>
            </a:r>
            <a:r>
              <a:rPr lang="es-SV" sz="2000" b="1" dirty="0" smtClean="0"/>
              <a:t>E</a:t>
            </a:r>
            <a:r>
              <a:rPr lang="es-419" sz="2000" b="1" dirty="0" smtClean="0"/>
              <a:t>quivale al 38.49</a:t>
            </a:r>
            <a:r>
              <a:rPr lang="es-419" sz="2000" b="1" dirty="0"/>
              <a:t>% de la inversión </a:t>
            </a:r>
            <a:r>
              <a:rPr lang="es-419" sz="2000" b="1" dirty="0" smtClean="0"/>
              <a:t>a nivel nacional (US$265.56 millones)</a:t>
            </a:r>
            <a:endParaRPr lang="es-SV" sz="2000" b="1" dirty="0"/>
          </a:p>
        </p:txBody>
      </p:sp>
    </p:spTree>
    <p:extLst>
      <p:ext uri="{BB962C8B-B14F-4D97-AF65-F5344CB8AC3E}">
        <p14:creationId xmlns:p14="http://schemas.microsoft.com/office/powerpoint/2010/main" val="38706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3568" y="1448780"/>
            <a:ext cx="8064896" cy="3960440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Inversión en Capital Humano y Desarrollo Local</a:t>
            </a:r>
            <a:endParaRPr lang="es-SV" sz="8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erencia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58305"/>
            <a:ext cx="9144000" cy="4500563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36512" y="840775"/>
            <a:ext cx="9228173" cy="1508105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Transferencias Monetarias Condicionadas y no Condicionadas en la Zona Central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88024" y="3178711"/>
            <a:ext cx="4191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US$ 48.78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entregados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91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ompue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13859</TotalTime>
  <Words>887</Words>
  <Application>Microsoft Office PowerPoint</Application>
  <PresentationFormat>Presentación en pantalla (4:3)</PresentationFormat>
  <Paragraphs>149</Paragraphs>
  <Slides>20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Forma de onda</vt:lpstr>
      <vt:lpstr>Presentación de PowerPoint</vt:lpstr>
      <vt:lpstr>Pensamiento Estratégico 2014 - 2019</vt:lpstr>
      <vt:lpstr>Presentación de PowerPoint</vt:lpstr>
      <vt:lpstr>Inversión en cuatro años de Gestión junio 2014 – mayo 2018</vt:lpstr>
      <vt:lpstr>Presentación de PowerPoint</vt:lpstr>
      <vt:lpstr>Principales Logros y Avances en la Zona Central</vt:lpstr>
      <vt:lpstr>Inversión por Departamento en la Zona Central    junio 2014 – mayo 2018 </vt:lpstr>
      <vt:lpstr>Inversión en Capital Humano y Desarrollo Local</vt:lpstr>
      <vt:lpstr>Transferencias Monetarias Condicionadas y no Condicionadas en la Zona Central junio 2014 – mayo 2018 </vt:lpstr>
      <vt:lpstr>Presentación de PowerPoint</vt:lpstr>
      <vt:lpstr>Presentación de PowerPoint</vt:lpstr>
      <vt:lpstr>Presentación de PowerPoint</vt:lpstr>
      <vt:lpstr>Seguimiento Familiar y Apoyo a la Persona Adulta Mayor en la Zona Central  junio 2014 – mayo 2018 </vt:lpstr>
      <vt:lpstr>Presentación de PowerPoint</vt:lpstr>
      <vt:lpstr>Emprendimiento Solidario en la Zona Central    junio 2014 – mayo 2018 </vt:lpstr>
      <vt:lpstr>Presentación de PowerPoint</vt:lpstr>
      <vt:lpstr>Presentación de PowerPoint</vt:lpstr>
      <vt:lpstr>Presentación de PowerPoint</vt:lpstr>
      <vt:lpstr>Presentación de PowerPoint</vt:lpstr>
      <vt:lpstr>Mejoramiento de Vida en la Zona Central    junio 2014 – mayo 2018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Estrategia para Rendiciones de Cuentas 2016</dc:title>
  <dc:creator>LORENA SUYAPA VALDIVIESO VALENCIA</dc:creator>
  <cp:lastModifiedBy>Roberto Molina</cp:lastModifiedBy>
  <cp:revision>397</cp:revision>
  <dcterms:created xsi:type="dcterms:W3CDTF">2016-05-16T20:22:15Z</dcterms:created>
  <dcterms:modified xsi:type="dcterms:W3CDTF">2018-07-20T14:34:25Z</dcterms:modified>
</cp:coreProperties>
</file>