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331" r:id="rId2"/>
    <p:sldId id="335" r:id="rId3"/>
    <p:sldId id="333" r:id="rId4"/>
    <p:sldId id="332" r:id="rId5"/>
    <p:sldId id="350" r:id="rId6"/>
    <p:sldId id="351" r:id="rId7"/>
    <p:sldId id="352" r:id="rId8"/>
    <p:sldId id="353" r:id="rId9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A993"/>
    <a:srgbClr val="CC6600"/>
    <a:srgbClr val="490092"/>
    <a:srgbClr val="CC4B04"/>
    <a:srgbClr val="000066"/>
    <a:srgbClr val="333399"/>
    <a:srgbClr val="6600CC"/>
    <a:srgbClr val="54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 showGuide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1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6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971600" y="1484784"/>
            <a:ext cx="7272808" cy="4032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8800" b="1" dirty="0" smtClean="0">
                <a:solidFill>
                  <a:srgbClr val="000066"/>
                </a:solidFill>
              </a:rPr>
              <a:t>Logros y Avances Institucionales</a:t>
            </a:r>
            <a:endParaRPr lang="es-SV" sz="8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908720"/>
            <a:ext cx="9143999" cy="9541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Aumento en las Coberturas de Agua Potable y Electrificación en los 100 municipios de Comunidades Solidarias Rurales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6093296"/>
            <a:ext cx="436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tx2"/>
                </a:solidFill>
              </a:rPr>
              <a:t>I</a:t>
            </a:r>
            <a:r>
              <a:rPr lang="es-419" sz="2400" b="1" dirty="0" smtClean="0">
                <a:solidFill>
                  <a:schemeClr val="tx2"/>
                </a:solidFill>
              </a:rPr>
              <a:t>ncremento de 5.52% en 4 años de gestión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93672" y="6048583"/>
            <a:ext cx="43670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>
                <a:solidFill>
                  <a:srgbClr val="CC6600"/>
                </a:solidFill>
              </a:rPr>
              <a:t>I</a:t>
            </a:r>
            <a:r>
              <a:rPr lang="es-419" sz="2400" b="1" dirty="0" smtClean="0">
                <a:solidFill>
                  <a:srgbClr val="CC6600"/>
                </a:solidFill>
              </a:rPr>
              <a:t>ncremento de 4.39% en 4 años de gestión</a:t>
            </a:r>
            <a:endParaRPr lang="es-SV" sz="2400" b="1" dirty="0">
              <a:solidFill>
                <a:srgbClr val="CC66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44958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70" y="2031454"/>
            <a:ext cx="451485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4883676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Gracias al </a:t>
            </a:r>
            <a:r>
              <a:rPr lang="es-419" sz="2400" dirty="0">
                <a:latin typeface="Calibri" panose="020F0502020204030204" pitchFamily="34" charset="0"/>
                <a:cs typeface="Calibri" panose="020F0502020204030204" pitchFamily="34" charset="0"/>
              </a:rPr>
              <a:t>compromiso 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esfuerzo de toda la institución, se obtuvo un resultado satisfactorio en la auditoría externa de calidad el </a:t>
            </a:r>
            <a:r>
              <a:rPr lang="es-419" sz="2400" dirty="0">
                <a:latin typeface="Calibri" panose="020F0502020204030204" pitchFamily="34" charset="0"/>
                <a:cs typeface="Calibri" panose="020F0502020204030204" pitchFamily="34" charset="0"/>
              </a:rPr>
              <a:t>pasado mes de Junio de 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2018, obteniendo la </a:t>
            </a:r>
            <a:r>
              <a:rPr lang="es-419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RENOVACIÓN DEL CERTIFICADO DE SU SISTEMA DE GESTIÓN DE CALIDAD BAJO LA NORMA ISO </a:t>
            </a:r>
            <a:r>
              <a:rPr lang="es-419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9001:2015</a:t>
            </a:r>
            <a:r>
              <a:rPr lang="es-419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419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179512" y="767606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dirty="0">
                <a:effectLst/>
              </a:rPr>
              <a:t>FISDL renueva </a:t>
            </a:r>
            <a:r>
              <a:rPr lang="es-419" sz="3200" dirty="0">
                <a:effectLst/>
              </a:rPr>
              <a:t>el </a:t>
            </a:r>
            <a:r>
              <a:rPr lang="es-SV" sz="3200" dirty="0">
                <a:effectLst/>
              </a:rPr>
              <a:t>certificado del Sistema de Gestión de Calidad bajo la Norma ISO 9001:2015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916832"/>
            <a:ext cx="71342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1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32" y="836712"/>
            <a:ext cx="943927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3329289"/>
            <a:ext cx="4832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800" dirty="0" smtClean="0"/>
              <a:t>Desde diciembre de 2017 el FISDL cuenta con la </a:t>
            </a:r>
            <a:r>
              <a:rPr lang="es-SV" sz="2800" dirty="0"/>
              <a:t>Política de Igualdad y No </a:t>
            </a:r>
            <a:r>
              <a:rPr lang="es-SV" sz="2800" dirty="0" smtClean="0"/>
              <a:t>Discriminación, la cual tiene </a:t>
            </a:r>
            <a:r>
              <a:rPr lang="es-SV" sz="2800" dirty="0"/>
              <a:t>como finalidad </a:t>
            </a:r>
            <a:r>
              <a:rPr lang="es-SV" sz="2800" b="1" i="1" dirty="0"/>
              <a:t>Garantizar la transversalidad del enfoque de género en el quehacer </a:t>
            </a:r>
            <a:r>
              <a:rPr lang="es-SV" sz="2800" b="1" i="1" dirty="0" smtClean="0"/>
              <a:t>institucional</a:t>
            </a:r>
            <a:r>
              <a:rPr lang="es-SV" sz="2800" dirty="0" smtClean="0"/>
              <a:t>.</a:t>
            </a:r>
            <a:endParaRPr lang="es-SV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6000" r="30625" b="20500"/>
          <a:stretch/>
        </p:blipFill>
        <p:spPr bwMode="auto">
          <a:xfrm>
            <a:off x="5412681" y="3284985"/>
            <a:ext cx="3479800" cy="3452614"/>
          </a:xfrm>
          <a:prstGeom prst="rect">
            <a:avLst/>
          </a:prstGeom>
          <a:noFill/>
          <a:ln>
            <a:noFill/>
          </a:ln>
          <a:effectLst>
            <a:outerShdw blurRad="165100" dist="38100" dir="2280000" sx="102000" sy="102000" algn="t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9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0066" y="757154"/>
            <a:ext cx="8366430" cy="10772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sz="3200" b="1" dirty="0">
                <a:solidFill>
                  <a:srgbClr val="000066"/>
                </a:solidFill>
                <a:ea typeface="+mn-ea"/>
                <a:cs typeface="Arial" pitchFamily="34" charset="0"/>
              </a:rPr>
              <a:t>FISDL, en proceso de acreditación ante el Fondo Verde del Clima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63746" y="2219960"/>
            <a:ext cx="4472750" cy="2677656"/>
          </a:xfr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prstClr val="black"/>
                </a:solidFill>
              </a:rPr>
              <a:t>“</a:t>
            </a:r>
            <a:r>
              <a:rPr lang="es-SV" sz="2400" b="1" dirty="0">
                <a:solidFill>
                  <a:prstClr val="black"/>
                </a:solidFill>
              </a:rPr>
              <a:t>El Fondo Verde del </a:t>
            </a:r>
            <a:r>
              <a:rPr lang="es-SV" sz="2400" b="1" dirty="0" smtClean="0">
                <a:solidFill>
                  <a:prstClr val="black"/>
                </a:solidFill>
              </a:rPr>
              <a:t>Clima es un Fondo Internacional, creado para canalizar </a:t>
            </a:r>
            <a:r>
              <a:rPr lang="es-SV" sz="2400" b="1" dirty="0">
                <a:solidFill>
                  <a:prstClr val="black"/>
                </a:solidFill>
              </a:rPr>
              <a:t>dinero </a:t>
            </a:r>
            <a:r>
              <a:rPr lang="es-SV" sz="2400" b="1" dirty="0" smtClean="0">
                <a:solidFill>
                  <a:prstClr val="black"/>
                </a:solidFill>
              </a:rPr>
              <a:t>a </a:t>
            </a:r>
            <a:r>
              <a:rPr lang="es-SV" sz="2400" b="1" dirty="0">
                <a:solidFill>
                  <a:prstClr val="black"/>
                </a:solidFill>
              </a:rPr>
              <a:t>los países </a:t>
            </a:r>
            <a:r>
              <a:rPr lang="es-SV" sz="2400" b="1" dirty="0" smtClean="0">
                <a:solidFill>
                  <a:prstClr val="black"/>
                </a:solidFill>
              </a:rPr>
              <a:t>menos desarrollados </a:t>
            </a:r>
            <a:r>
              <a:rPr lang="es-SV" sz="2400" b="1" dirty="0">
                <a:solidFill>
                  <a:prstClr val="black"/>
                </a:solidFill>
              </a:rPr>
              <a:t>para </a:t>
            </a:r>
            <a:r>
              <a:rPr lang="es-SV" sz="2400" b="1" dirty="0" smtClean="0">
                <a:solidFill>
                  <a:prstClr val="black"/>
                </a:solidFill>
              </a:rPr>
              <a:t>implementar proyectos </a:t>
            </a:r>
            <a:r>
              <a:rPr lang="es-SV" sz="2400" b="1" dirty="0">
                <a:solidFill>
                  <a:prstClr val="black"/>
                </a:solidFill>
              </a:rPr>
              <a:t>de </a:t>
            </a:r>
            <a:r>
              <a:rPr lang="es-SV" sz="2400" b="1" i="1" dirty="0">
                <a:solidFill>
                  <a:schemeClr val="accent3">
                    <a:lumMod val="75000"/>
                  </a:schemeClr>
                </a:solidFill>
              </a:rPr>
              <a:t>adaptación y mitigación</a:t>
            </a:r>
            <a:r>
              <a:rPr lang="es-SV" sz="2400" b="1" i="1" dirty="0">
                <a:solidFill>
                  <a:prstClr val="black"/>
                </a:solidFill>
              </a:rPr>
              <a:t> </a:t>
            </a:r>
            <a:r>
              <a:rPr lang="es-SV" sz="2400" b="1" dirty="0">
                <a:solidFill>
                  <a:prstClr val="black"/>
                </a:solidFill>
              </a:rPr>
              <a:t>del cambio </a:t>
            </a:r>
            <a:r>
              <a:rPr lang="es-SV" sz="2400" b="1" dirty="0" smtClean="0">
                <a:solidFill>
                  <a:prstClr val="black"/>
                </a:solidFill>
              </a:rPr>
              <a:t>climático”.</a:t>
            </a:r>
          </a:p>
        </p:txBody>
      </p:sp>
      <p:pic>
        <p:nvPicPr>
          <p:cNvPr id="1026" name="Picture 2" descr="Resultado de imagen para fondo verde del clim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70738"/>
            <a:ext cx="837093" cy="5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 imagen puede contener: 6 personas, personas sentadas e in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3820"/>
            <a:ext cx="3902476" cy="2601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90996" y="4955684"/>
            <a:ext cx="894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SV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FISDL, gracias a su trabajo en territorio, es una de las dos instituciones nacionales seleccionadas para tener acceso </a:t>
            </a:r>
            <a:r>
              <a:rPr lang="es-SV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financiamiento de  </a:t>
            </a:r>
            <a:r>
              <a:rPr lang="es-SV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</a:t>
            </a:r>
            <a:r>
              <a:rPr lang="es-SV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beneficien a la población salvadoreña, en condición de pobreza y vulnerabilidad.</a:t>
            </a:r>
            <a:endParaRPr lang="es-SV" sz="2400" strike="sngStrik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272808" cy="4248472"/>
          </a:xfrm>
        </p:spPr>
        <p:txBody>
          <a:bodyPr anchor="ctr">
            <a:noAutofit/>
          </a:bodyPr>
          <a:lstStyle/>
          <a:p>
            <a:r>
              <a:rPr lang="es-SV" sz="8000" b="1" dirty="0" smtClean="0">
                <a:solidFill>
                  <a:srgbClr val="000066"/>
                </a:solidFill>
              </a:rPr>
              <a:t>Proyecciones del FISDL en la Zona Central</a:t>
            </a:r>
            <a:r>
              <a:rPr lang="es-SV" sz="6600" b="1" dirty="0" smtClean="0">
                <a:solidFill>
                  <a:srgbClr val="000066"/>
                </a:solidFill>
              </a:rPr>
              <a:t/>
            </a:r>
            <a:br>
              <a:rPr lang="es-SV" sz="6600" b="1" dirty="0" smtClean="0">
                <a:solidFill>
                  <a:srgbClr val="000066"/>
                </a:solidFill>
              </a:rPr>
            </a:br>
            <a:r>
              <a:rPr lang="es-SV" sz="3600" b="1" dirty="0" smtClean="0">
                <a:solidFill>
                  <a:srgbClr val="000066"/>
                </a:solidFill>
              </a:rPr>
              <a:t>junio – diciembre 2018</a:t>
            </a:r>
            <a:endParaRPr lang="es-SV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115665"/>
              </p:ext>
            </p:extLst>
          </p:nvPr>
        </p:nvGraphicFramePr>
        <p:xfrm>
          <a:off x="179512" y="1443038"/>
          <a:ext cx="8856985" cy="5154314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740455"/>
                <a:gridCol w="3673797"/>
                <a:gridCol w="2135930"/>
                <a:gridCol w="2306803"/>
              </a:tblGrid>
              <a:tr h="100009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No.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Proyecto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Municipio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</a:rPr>
                        <a:t>Monto Programado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100009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</a:rPr>
                        <a:t>Cambio de Carpeta </a:t>
                      </a:r>
                      <a:r>
                        <a:rPr lang="es-419" sz="1800" u="none" strike="noStrike" dirty="0" smtClean="0">
                          <a:effectLst/>
                        </a:rPr>
                        <a:t>Sint</a:t>
                      </a:r>
                      <a:r>
                        <a:rPr lang="es-SV" sz="1800" u="none" strike="noStrike" dirty="0" smtClean="0">
                          <a:effectLst/>
                        </a:rPr>
                        <a:t>é</a:t>
                      </a:r>
                      <a:r>
                        <a:rPr lang="es-419" sz="1800" u="none" strike="noStrike" dirty="0" smtClean="0">
                          <a:effectLst/>
                        </a:rPr>
                        <a:t>tica </a:t>
                      </a:r>
                      <a:r>
                        <a:rPr lang="es-419" sz="1800" u="none" strike="noStrike" dirty="0">
                          <a:effectLst/>
                        </a:rPr>
                        <a:t>en Estadio Las Delicias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Santa Tecla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$333,500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100009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</a:rPr>
                        <a:t>Remodelación del Estadio José Gregorio Martínez de Chalatenango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Chalatenango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$299,539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1000091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>
                          <a:effectLst/>
                        </a:rPr>
                        <a:t>Remodelación del Estadio Antonio Toledo Valle de Zacatecoluca</a:t>
                      </a:r>
                      <a:endParaRPr lang="es-419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Zacatecoluca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$244,514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718013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>
                          <a:effectLst/>
                        </a:rPr>
                        <a:t>Remodelación del Estadio Jiboa de San Vicente</a:t>
                      </a:r>
                      <a:endParaRPr lang="es-419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</a:rPr>
                        <a:t>San Vicente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</a:rPr>
                        <a:t>$261,830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  <a:tr h="4359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>
                          <a:effectLst/>
                        </a:rPr>
                        <a:t>TOTAL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</a:rPr>
                        <a:t>$1,139,384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36513" y="836712"/>
            <a:ext cx="9143999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419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par</a:t>
            </a:r>
            <a:r>
              <a:rPr lang="es-SV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a </a:t>
            </a:r>
            <a:r>
              <a:rPr lang="es-419" sz="2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la Prevención de Violencia</a:t>
            </a:r>
            <a:endParaRPr lang="es-SV" sz="28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tadio-chalatenan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13859</TotalTime>
  <Words>292</Words>
  <Application>Microsoft Office PowerPoint</Application>
  <PresentationFormat>Presentación en pantalla (4:3)</PresentationFormat>
  <Paragraphs>34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Forma de onda</vt:lpstr>
      <vt:lpstr>Presentación de PowerPoint</vt:lpstr>
      <vt:lpstr>Aumento en las Coberturas de Agua Potable y Electrificación en los 100 municipios de Comunidades Solidarias Rurales</vt:lpstr>
      <vt:lpstr>Presentación de PowerPoint</vt:lpstr>
      <vt:lpstr>Presentación de PowerPoint</vt:lpstr>
      <vt:lpstr>FISDL, en proceso de acreditación ante el Fondo Verde del Clima</vt:lpstr>
      <vt:lpstr>Proyecciones del FISDL en la Zona Central junio – diciembre 2018</vt:lpstr>
      <vt:lpstr>Infraestructura para la Prevención de Violencia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Roberto Molina</cp:lastModifiedBy>
  <cp:revision>400</cp:revision>
  <dcterms:created xsi:type="dcterms:W3CDTF">2016-05-16T20:22:15Z</dcterms:created>
  <dcterms:modified xsi:type="dcterms:W3CDTF">2018-07-20T15:06:21Z</dcterms:modified>
</cp:coreProperties>
</file>