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56" r:id="rId2"/>
    <p:sldId id="259" r:id="rId3"/>
    <p:sldId id="408" r:id="rId4"/>
    <p:sldId id="294" r:id="rId5"/>
    <p:sldId id="402" r:id="rId6"/>
    <p:sldId id="270" r:id="rId7"/>
    <p:sldId id="260" r:id="rId8"/>
    <p:sldId id="357" r:id="rId9"/>
    <p:sldId id="337" r:id="rId10"/>
    <p:sldId id="338" r:id="rId11"/>
    <p:sldId id="394" r:id="rId12"/>
    <p:sldId id="409" r:id="rId13"/>
    <p:sldId id="378" r:id="rId14"/>
    <p:sldId id="395" r:id="rId15"/>
    <p:sldId id="396" r:id="rId16"/>
    <p:sldId id="397" r:id="rId17"/>
    <p:sldId id="392" r:id="rId18"/>
    <p:sldId id="375" r:id="rId19"/>
    <p:sldId id="381" r:id="rId20"/>
    <p:sldId id="404" r:id="rId21"/>
    <p:sldId id="420" r:id="rId22"/>
    <p:sldId id="374" r:id="rId23"/>
    <p:sldId id="340" r:id="rId24"/>
    <p:sldId id="351" r:id="rId25"/>
    <p:sldId id="363" r:id="rId26"/>
    <p:sldId id="411" r:id="rId27"/>
    <p:sldId id="412" r:id="rId28"/>
    <p:sldId id="413" r:id="rId29"/>
    <p:sldId id="342" r:id="rId30"/>
    <p:sldId id="355" r:id="rId31"/>
    <p:sldId id="383" r:id="rId32"/>
    <p:sldId id="344" r:id="rId33"/>
    <p:sldId id="359" r:id="rId34"/>
    <p:sldId id="386" r:id="rId35"/>
    <p:sldId id="414" r:id="rId36"/>
    <p:sldId id="415" r:id="rId37"/>
    <p:sldId id="416" r:id="rId38"/>
    <p:sldId id="343" r:id="rId39"/>
    <p:sldId id="358" r:id="rId40"/>
    <p:sldId id="385" r:id="rId41"/>
    <p:sldId id="347" r:id="rId42"/>
    <p:sldId id="361" r:id="rId43"/>
    <p:sldId id="410" r:id="rId44"/>
    <p:sldId id="377" r:id="rId45"/>
    <p:sldId id="391" r:id="rId46"/>
    <p:sldId id="418" r:id="rId47"/>
    <p:sldId id="277" r:id="rId48"/>
    <p:sldId id="278" r:id="rId49"/>
    <p:sldId id="331" r:id="rId50"/>
    <p:sldId id="335" r:id="rId51"/>
    <p:sldId id="333" r:id="rId52"/>
    <p:sldId id="332" r:id="rId53"/>
    <p:sldId id="350" r:id="rId54"/>
    <p:sldId id="279" r:id="rId55"/>
    <p:sldId id="419" r:id="rId56"/>
    <p:sldId id="372" r:id="rId57"/>
    <p:sldId id="293" r:id="rId58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AECF2"/>
    <a:srgbClr val="8DA993"/>
    <a:srgbClr val="CC6600"/>
    <a:srgbClr val="490092"/>
    <a:srgbClr val="CC4B04"/>
    <a:srgbClr val="333399"/>
    <a:srgbClr val="6600CC"/>
    <a:srgbClr val="54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4660"/>
  </p:normalViewPr>
  <p:slideViewPr>
    <p:cSldViewPr showGuides="1">
      <p:cViewPr varScale="1">
        <p:scale>
          <a:sx n="94" d="100"/>
          <a:sy n="94" d="100"/>
        </p:scale>
        <p:origin x="-29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682"/>
    </p:cViewPr>
  </p:sorterViewPr>
  <p:notesViewPr>
    <p:cSldViewPr showGuide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4F808-FA55-4A9F-A779-BB260CB75FA0}" type="datetimeFigureOut">
              <a:rPr lang="es-SV" smtClean="0"/>
              <a:t>14/08/2018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69B0-3FCC-492C-A6C0-A5B5E531D5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7890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476672"/>
            <a:ext cx="7272808" cy="9361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14/08/2018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40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3563888" y="4797152"/>
            <a:ext cx="280831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2080" y="2808681"/>
            <a:ext cx="385192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16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7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productos/Bono_Santiago_Frontera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productos/PES_Atiquizaya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testimonio-emprendimiento-solidario1.pps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testimonio-emprendimiento-solidario2.pps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productos/aguapotable-acajutla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productos/electrificaci&#243;n_combinado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productos/infraestructura-prevencion-violencia_1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productos/infraestructura-educacion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productos/infraestructura-productiva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productos/calle-candelaria-frontera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productos/infraestructura-en-salud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productos/infraestructura-prevencion-violencia_armenia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2339752" y="6238933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Ingeniera Gladis Eugenia Schmidt de Serpas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Presidenta</a:t>
            </a:r>
            <a:endParaRPr lang="es-SV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-36512" y="-42773"/>
            <a:ext cx="9228173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3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Occidental 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53952"/>
              </p:ext>
            </p:extLst>
          </p:nvPr>
        </p:nvGraphicFramePr>
        <p:xfrm>
          <a:off x="457200" y="1340768"/>
          <a:ext cx="8229600" cy="51845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58616"/>
                <a:gridCol w="1512168"/>
                <a:gridCol w="936104"/>
                <a:gridCol w="3322712"/>
              </a:tblGrid>
              <a:tr h="426579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Tipo de Transferencia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Participantes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754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Pensión Básica Universal 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Rural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$13,577,384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8,567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Personas </a:t>
                      </a:r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adultas mayores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08285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Bono Salud/Educación Rural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$10,970,958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15,107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Titulares de familias del programa Comunidades Solidarias Rurales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410992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3,009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>
                          <a:effectLst/>
                          <a:latin typeface="+mn-lt"/>
                        </a:rPr>
                        <a:t>Titulares de familias del programa Familias Sostenibles (Estrategia de Erradicación de  la Pobreza)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54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Pensión Básica Universal 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Urbana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$5,576,229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2,569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Personas </a:t>
                      </a:r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adultas mayores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EAECF2"/>
                    </a:solidFill>
                  </a:tcPr>
                </a:tc>
              </a:tr>
              <a:tr h="754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Bono Educación Urbano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$2,131,458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2,778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Jóvenes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4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-36512" y="-27384"/>
            <a:ext cx="9228173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Occidental 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87133"/>
              </p:ext>
            </p:extLst>
          </p:nvPr>
        </p:nvGraphicFramePr>
        <p:xfrm>
          <a:off x="457200" y="1340768"/>
          <a:ext cx="8229600" cy="4968551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3034680"/>
                <a:gridCol w="1728192"/>
                <a:gridCol w="792088"/>
                <a:gridCol w="2674640"/>
              </a:tblGrid>
              <a:tr h="445456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Tipo de Transferencia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Participantes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445456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Apoyo Temporal al Ingreso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$1,875,300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4,137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Personas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2844068"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>
                          <a:effectLst/>
                          <a:latin typeface="+mn-lt"/>
                        </a:rPr>
                        <a:t>Transferencia Monetaria del Programa Indemnizatorio para Víctimas de Graves Violaciones a los Derechos Humanos ocurridas en el contexto del Conflicto Armado Interno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$181,330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8,963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ersonas </a:t>
                      </a:r>
                      <a:r>
                        <a:rPr lang="es-419" sz="2000" u="none" strike="noStrike" dirty="0">
                          <a:effectLst/>
                          <a:latin typeface="+mn-lt"/>
                        </a:rPr>
                        <a:t>víctimas de graves violaciones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78811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Veteranos de Guerra del Histórico FMLN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$142,900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64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Personas </a:t>
                      </a:r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veteranas de guerra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445456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$34,455,558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 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7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0"/>
            <a:ext cx="9144000" cy="514350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34564" y="-7"/>
            <a:ext cx="9228173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Occidental 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TESTIMONIOS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pic>
        <p:nvPicPr>
          <p:cNvPr id="9" name="8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66" y="3589291"/>
            <a:ext cx="1979712" cy="13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uimiento-famili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263" y="1772815"/>
            <a:ext cx="9381654" cy="5159909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778057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Seguimiento </a:t>
            </a:r>
            <a:r>
              <a:rPr lang="es-419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Familiar y Apoyo 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l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 Persona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Adult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</a:t>
            </a:r>
            <a:r>
              <a:rPr lang="es-419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Mayor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en la Zona Occidental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90264" y="2414190"/>
            <a:ext cx="408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US$ 1.49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5072454"/>
            <a:ext cx="3851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12 </a:t>
            </a:r>
            <a:r>
              <a:rPr lang="es-419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municipios del Programa Comunidades Solidarias Rurales </a:t>
            </a:r>
            <a:r>
              <a:rPr lang="es-419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beneficiados</a:t>
            </a:r>
            <a:endParaRPr lang="es-SV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istencia-tecnic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828799"/>
            <a:ext cx="9360024" cy="5148013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778058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Asistencia Técnica en la Zona Occidental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90256" y="2204864"/>
            <a:ext cx="4590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US$ 2.48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4048" y="4800947"/>
            <a:ext cx="4067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800" dirty="0" smtClean="0">
                <a:solidFill>
                  <a:schemeClr val="bg1"/>
                </a:solidFill>
                <a:latin typeface="Calibri" pitchFamily="34" charset="0"/>
              </a:rPr>
              <a:t>Más de 60 proyectos ejecutados, beneficiando a la población de 40 municipios</a:t>
            </a:r>
            <a:endParaRPr lang="es-SV" sz="28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24347" y="692696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Asistencia Técnica en la Zona Occidental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406276"/>
              </p:ext>
            </p:extLst>
          </p:nvPr>
        </p:nvGraphicFramePr>
        <p:xfrm>
          <a:off x="107504" y="1844824"/>
          <a:ext cx="8928991" cy="484632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880320"/>
                <a:gridCol w="1440160"/>
                <a:gridCol w="1726631"/>
                <a:gridCol w="1513729"/>
                <a:gridCol w="1368151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Tipo de Asistencia Técnica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Personas Beneficarias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Cantidad de municipios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>
                          <a:effectLst/>
                          <a:latin typeface="+mn-lt"/>
                        </a:rPr>
                        <a:t>Componente 2 del PFGL – Asistencia Técnica</a:t>
                      </a:r>
                      <a:endParaRPr lang="es-419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$1,222,876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Población de 40 municipios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56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40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Capacitación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Programa Apoyo Temporal al Ingreso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$735,550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8,925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13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9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Gastos Administrativos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Programa Apoyo Temporal al Ingreso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$227,765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1,870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7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Puntos Focales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Pensión Básica Universal Urbano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$103,530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7,361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no aplica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+mn-lt"/>
                        </a:rPr>
                        <a:t>Puntos Focales Bono Educación </a:t>
                      </a:r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U</a:t>
                      </a:r>
                      <a:r>
                        <a:rPr lang="es-419" sz="1800" u="none" strike="noStrike" dirty="0" smtClean="0">
                          <a:effectLst/>
                          <a:latin typeface="+mn-lt"/>
                        </a:rPr>
                        <a:t>rbano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$97,167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5,980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no aplica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Consultorías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$89,015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3,379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8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$2,475,902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27,515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84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64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827584" y="643335"/>
            <a:ext cx="74888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sz="4400" dirty="0">
                <a:effectLst/>
              </a:rPr>
              <a:t>Emprendimiento Solidario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36512" y="1556792"/>
            <a:ext cx="5112568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3100" dirty="0" smtClean="0">
                <a:latin typeface="Calibri" pitchFamily="34" charset="0"/>
              </a:rPr>
              <a:t>El </a:t>
            </a:r>
            <a:r>
              <a:rPr lang="es-SV" sz="3100" dirty="0">
                <a:latin typeface="Calibri" pitchFamily="34" charset="0"/>
              </a:rPr>
              <a:t>programa fortalece capacidades </a:t>
            </a:r>
            <a:r>
              <a:rPr lang="es-SV" sz="3100" dirty="0" smtClean="0">
                <a:latin typeface="Calibri" pitchFamily="34" charset="0"/>
              </a:rPr>
              <a:t>emprendedoras </a:t>
            </a:r>
            <a:r>
              <a:rPr lang="es-SV" sz="3100" dirty="0">
                <a:latin typeface="Calibri" pitchFamily="34" charset="0"/>
              </a:rPr>
              <a:t>de las personas a través de la asistencia en habilidades para la vida, formación empresarial básica, entrega de </a:t>
            </a:r>
            <a:r>
              <a:rPr lang="es-SV" sz="3100" dirty="0" smtClean="0">
                <a:latin typeface="Calibri" pitchFamily="34" charset="0"/>
              </a:rPr>
              <a:t>activos productivos</a:t>
            </a:r>
            <a:r>
              <a:rPr lang="es-SV" sz="3100" dirty="0">
                <a:latin typeface="Calibri" pitchFamily="34" charset="0"/>
              </a:rPr>
              <a:t>,  asistencia y asesoría técnica, para que la población genere ingresos familiares de forma permanente y mejoren su calidad de vida.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4" r="16783"/>
          <a:stretch/>
        </p:blipFill>
        <p:spPr>
          <a:xfrm>
            <a:off x="5076056" y="1400974"/>
            <a:ext cx="4669315" cy="54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prendimiento-solidari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509" y="1980828"/>
            <a:ext cx="9455637" cy="5200600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831" y="620688"/>
            <a:ext cx="9228173" cy="144655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 </a:t>
            </a: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36512" y="2796024"/>
            <a:ext cx="45902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US$ 868,384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5264100"/>
            <a:ext cx="392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690 personas beneficiadas</a:t>
            </a:r>
            <a:endParaRPr lang="es-SV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4347" y="620688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88139"/>
              </p:ext>
            </p:extLst>
          </p:nvPr>
        </p:nvGraphicFramePr>
        <p:xfrm>
          <a:off x="306784" y="2028800"/>
          <a:ext cx="8657704" cy="4386365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888952"/>
                <a:gridCol w="1440160"/>
                <a:gridCol w="1728192"/>
                <a:gridCol w="3600400"/>
              </a:tblGrid>
              <a:tr h="90609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 dirty="0">
                          <a:effectLst/>
                          <a:latin typeface="+mn-lt"/>
                        </a:rPr>
                        <a:t>Departamento</a:t>
                      </a:r>
                      <a:endParaRPr lang="es-SV" sz="2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2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 dirty="0" smtClean="0">
                          <a:effectLst/>
                          <a:latin typeface="+mn-lt"/>
                        </a:rPr>
                        <a:t>Personas </a:t>
                      </a:r>
                      <a:r>
                        <a:rPr lang="es-SV" sz="2200" u="none" strike="noStrike" dirty="0">
                          <a:effectLst/>
                          <a:latin typeface="+mn-lt"/>
                        </a:rPr>
                        <a:t>participantes</a:t>
                      </a:r>
                      <a:endParaRPr lang="es-SV" sz="2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  <a:latin typeface="+mn-lt"/>
                        </a:rPr>
                        <a:t>Municipios Intervenidos</a:t>
                      </a:r>
                      <a:endParaRPr lang="es-SV" sz="22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906091"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u="none" strike="noStrike" dirty="0" smtClean="0">
                          <a:effectLst/>
                          <a:latin typeface="+mn-lt"/>
                        </a:rPr>
                        <a:t>Ahuachapán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200" u="none" strike="noStrike">
                          <a:effectLst/>
                          <a:latin typeface="+mn-lt"/>
                        </a:rPr>
                        <a:t>$287,324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  <a:latin typeface="+mn-lt"/>
                        </a:rPr>
                        <a:t>195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200" u="none" strike="noStrike" dirty="0" smtClean="0">
                          <a:effectLst/>
                          <a:latin typeface="+mn-lt"/>
                        </a:rPr>
                        <a:t>Atiquizaya, San Pedro Puxtla, Ahuachapán</a:t>
                      </a:r>
                      <a:endParaRPr lang="es-419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12139"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u="none" strike="noStrike" dirty="0" smtClean="0">
                          <a:effectLst/>
                          <a:latin typeface="+mn-lt"/>
                        </a:rPr>
                        <a:t>Santa Ana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200" u="none" strike="noStrike">
                          <a:effectLst/>
                          <a:latin typeface="+mn-lt"/>
                        </a:rPr>
                        <a:t>$217,020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  <a:latin typeface="+mn-lt"/>
                        </a:rPr>
                        <a:t>177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200" u="none" strike="noStrike" dirty="0">
                          <a:effectLst/>
                          <a:latin typeface="+mn-lt"/>
                        </a:rPr>
                        <a:t>Santa Ana, </a:t>
                      </a:r>
                      <a:r>
                        <a:rPr lang="pt-BR" sz="2200" u="none" strike="noStrike" dirty="0" smtClean="0">
                          <a:effectLst/>
                          <a:latin typeface="+mn-lt"/>
                        </a:rPr>
                        <a:t>Santa Rosa Guachipilín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300044">
                <a:tc>
                  <a:txBody>
                    <a:bodyPr/>
                    <a:lstStyle/>
                    <a:p>
                      <a:pPr algn="l" fontAlgn="b"/>
                      <a:r>
                        <a:rPr lang="es-SV" sz="2200" u="none" strike="noStrike" dirty="0" smtClean="0">
                          <a:effectLst/>
                          <a:latin typeface="+mn-lt"/>
                        </a:rPr>
                        <a:t>Sonsonate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200" u="none" strike="noStrike">
                          <a:effectLst/>
                          <a:latin typeface="+mn-lt"/>
                        </a:rPr>
                        <a:t>$364,040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 dirty="0">
                          <a:effectLst/>
                          <a:latin typeface="+mn-lt"/>
                        </a:rPr>
                        <a:t>318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  <a:latin typeface="+mn-lt"/>
                        </a:rPr>
                        <a:t>Santo Domingo de Guzmán, Santa Catarina Masahuat, Izalco, </a:t>
                      </a:r>
                      <a:r>
                        <a:rPr lang="es-SV" sz="2200" u="none" strike="noStrike" dirty="0" smtClean="0">
                          <a:effectLst/>
                          <a:latin typeface="+mn-lt"/>
                        </a:rPr>
                        <a:t>Sonsonate, </a:t>
                      </a:r>
                      <a:r>
                        <a:rPr lang="es-SV" sz="2200" u="none" strike="noStrike" dirty="0">
                          <a:effectLst/>
                          <a:latin typeface="+mn-lt"/>
                        </a:rPr>
                        <a:t>Nahuizalco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512139"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>
                          <a:effectLst/>
                          <a:latin typeface="+mn-lt"/>
                        </a:rPr>
                        <a:t>$868,384</a:t>
                      </a:r>
                      <a:endParaRPr lang="es-SV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  <a:latin typeface="+mn-lt"/>
                        </a:rPr>
                        <a:t>690</a:t>
                      </a:r>
                      <a:endParaRPr lang="es-SV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 dirty="0" smtClean="0">
                          <a:effectLst/>
                          <a:latin typeface="+mn-lt"/>
                        </a:rPr>
                        <a:t>10 </a:t>
                      </a:r>
                      <a:r>
                        <a:rPr lang="es-SV" sz="22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7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96347" y="-101382"/>
            <a:ext cx="933669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TESTIMONIOS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pic>
        <p:nvPicPr>
          <p:cNvPr id="6" name="5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66" y="3589291"/>
            <a:ext cx="1979712" cy="13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6512" y="733927"/>
            <a:ext cx="9217024" cy="769441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>
                <a:solidFill>
                  <a:srgbClr val="000066"/>
                </a:solidFill>
                <a:ea typeface="+mn-ea"/>
                <a:cs typeface="Arial" pitchFamily="34" charset="0"/>
              </a:rPr>
              <a:t>Pensamiento </a:t>
            </a: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Estratégico 2014 - 2019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9" name="15 Rectángulo"/>
          <p:cNvSpPr/>
          <p:nvPr/>
        </p:nvSpPr>
        <p:spPr>
          <a:xfrm>
            <a:off x="179512" y="2152020"/>
            <a:ext cx="8856983" cy="20246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419" sz="30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Mejorar la calidad de vida de las personas en condición de pobreza y vulnerabilidad, impulsando procesos de desarrollo local sostenible</a:t>
            </a:r>
            <a:r>
              <a:rPr lang="es-SV" sz="30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779912" y="1628800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b="1" dirty="0" smtClean="0">
                <a:solidFill>
                  <a:srgbClr val="000066"/>
                </a:solidFill>
                <a:latin typeface="+mj-lt"/>
              </a:rPr>
              <a:t>MISIÓN</a:t>
            </a:r>
            <a:endParaRPr lang="es-SV" sz="32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51920" y="4279040"/>
            <a:ext cx="1386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b="1" dirty="0">
                <a:solidFill>
                  <a:srgbClr val="000066"/>
                </a:solidFill>
                <a:latin typeface="+mj-lt"/>
              </a:rPr>
              <a:t>V</a:t>
            </a:r>
            <a:r>
              <a:rPr lang="es-SV" sz="3200" b="1" dirty="0" smtClean="0">
                <a:solidFill>
                  <a:srgbClr val="000066"/>
                </a:solidFill>
                <a:latin typeface="+mj-lt"/>
              </a:rPr>
              <a:t>ISIÓN</a:t>
            </a:r>
            <a:endParaRPr lang="es-SV" sz="32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2" name="15 Rectángulo"/>
          <p:cNvSpPr/>
          <p:nvPr/>
        </p:nvSpPr>
        <p:spPr>
          <a:xfrm>
            <a:off x="179512" y="4797152"/>
            <a:ext cx="8856983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419" sz="30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Ser la institución referente en la implementación de iniciativas para el desarrollo local al 2030</a:t>
            </a:r>
            <a:r>
              <a:rPr lang="es-SV" sz="3000" dirty="0" smtClean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.</a:t>
            </a:r>
            <a:endParaRPr lang="es-SV" sz="3000" dirty="0">
              <a:solidFill>
                <a:srgbClr val="1F497D"/>
              </a:solidFill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36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hlinkClick r:id="rId2" action="ppaction://hlinkpres?slideindex=1&amp;slidetitle="/>
          </p:cNvPr>
          <p:cNvSpPr/>
          <p:nvPr/>
        </p:nvSpPr>
        <p:spPr>
          <a:xfrm>
            <a:off x="-108520" y="1916832"/>
            <a:ext cx="9361040" cy="4968552"/>
          </a:xfrm>
          <a:prstGeom prst="rect">
            <a:avLst/>
          </a:prstGeom>
          <a:solidFill>
            <a:srgbClr val="8DA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132856"/>
            <a:ext cx="3816424" cy="475252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575396" y="2908391"/>
            <a:ext cx="560325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TESTIMONIO</a:t>
            </a:r>
            <a:endParaRPr lang="es-SV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EMPRENDIMIENTO SOLIDARIO</a:t>
            </a:r>
          </a:p>
          <a:p>
            <a:pPr algn="ctr"/>
            <a:endParaRPr lang="es-ES" sz="2800" dirty="0">
              <a:solidFill>
                <a:schemeClr val="bg1"/>
              </a:solidFill>
            </a:endParaRPr>
          </a:p>
          <a:p>
            <a:pPr algn="ctr"/>
            <a:r>
              <a:rPr lang="es-SV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Alfredo </a:t>
            </a:r>
            <a:r>
              <a:rPr lang="es-SV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Belloso</a:t>
            </a:r>
            <a:r>
              <a:rPr lang="es-SV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Panadería Belloso</a:t>
            </a:r>
          </a:p>
          <a:p>
            <a:pPr algn="ctr"/>
            <a:r>
              <a:rPr lang="es-SV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Atiquizaya</a:t>
            </a:r>
            <a:endParaRPr lang="es-SV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96347" y="-101382"/>
            <a:ext cx="933669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hlinkClick r:id="rId2" action="ppaction://hlinkpres?slideindex=1&amp;slidetitle="/>
          </p:cNvPr>
          <p:cNvSpPr/>
          <p:nvPr/>
        </p:nvSpPr>
        <p:spPr>
          <a:xfrm>
            <a:off x="-108520" y="1916832"/>
            <a:ext cx="9361040" cy="4968552"/>
          </a:xfrm>
          <a:prstGeom prst="rect">
            <a:avLst/>
          </a:prstGeom>
          <a:solidFill>
            <a:srgbClr val="8DA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5 CuadroTexto"/>
          <p:cNvSpPr txBox="1"/>
          <p:nvPr/>
        </p:nvSpPr>
        <p:spPr>
          <a:xfrm>
            <a:off x="3419872" y="2138950"/>
            <a:ext cx="5603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TESTIMONIO</a:t>
            </a:r>
            <a:endParaRPr lang="es-SV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EMPRENDIMIENTO SOLIDARIO</a:t>
            </a:r>
          </a:p>
          <a:p>
            <a:pPr algn="ctr"/>
            <a:endParaRPr lang="es-ES" sz="2800" dirty="0">
              <a:solidFill>
                <a:schemeClr val="bg1"/>
              </a:solidFill>
            </a:endParaRPr>
          </a:p>
          <a:p>
            <a:pPr algn="ctr"/>
            <a:r>
              <a:rPr lang="es-SV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Andrea Raquel Morales Magaña</a:t>
            </a:r>
          </a:p>
          <a:p>
            <a:pPr algn="ctr"/>
            <a:endParaRPr lang="es-SV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Amantolli</a:t>
            </a:r>
            <a:r>
              <a:rPr lang="es-SV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artesanías </a:t>
            </a:r>
            <a:r>
              <a:rPr lang="es-SV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reciclaje.</a:t>
            </a:r>
            <a:endParaRPr lang="es-SV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Ahuachapán</a:t>
            </a:r>
            <a:endParaRPr lang="es-SV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96347" y="-101382"/>
            <a:ext cx="933669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04976"/>
            <a:ext cx="3419872" cy="48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9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3568" y="1448780"/>
            <a:ext cx="8064896" cy="3960440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Inversión en Capital Físico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gua-pota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828799"/>
            <a:ext cx="9455638" cy="5200601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562035"/>
            <a:ext cx="9228173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Agua Potable y Saneamiento en la 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91705" y="2060848"/>
            <a:ext cx="46261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US$ 2.95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millones invertidos</a:t>
            </a:r>
            <a:endParaRPr lang="es-SV" sz="7200" b="1" dirty="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455833" y="4149080"/>
            <a:ext cx="466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800" dirty="0">
                <a:solidFill>
                  <a:schemeClr val="bg1"/>
                </a:solidFill>
                <a:latin typeface="Calibri" pitchFamily="34" charset="0"/>
              </a:rPr>
              <a:t>137 familias cuentan con acceso a agua potable y saneamiento y 1,546 contarán con acceso a gua potable con 2 proyectos en ejecución (en total 7,048 personas</a:t>
            </a:r>
            <a:r>
              <a:rPr lang="es-419" sz="28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s-419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24347" y="593393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Agua Potable y Saneamiento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647881"/>
              </p:ext>
            </p:extLst>
          </p:nvPr>
        </p:nvGraphicFramePr>
        <p:xfrm>
          <a:off x="251520" y="2060848"/>
          <a:ext cx="8784976" cy="4608512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872208"/>
                <a:gridCol w="1368152"/>
                <a:gridCol w="1440160"/>
                <a:gridCol w="2566909"/>
                <a:gridCol w="1537547"/>
              </a:tblGrid>
              <a:tr h="106830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Ejecutado</a:t>
                      </a:r>
                      <a:endParaRPr lang="es-SV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Cantidad de Proyectos</a:t>
                      </a:r>
                      <a:endParaRPr lang="es-SV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Municipios</a:t>
                      </a:r>
                      <a:endParaRPr lang="es-SV" sz="20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Personas Beneficiarias</a:t>
                      </a:r>
                      <a:endParaRPr lang="es-SV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06830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Ahuachapán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2,372,179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3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Atiquizaya, Jujutla </a:t>
                      </a:r>
                      <a:r>
                        <a:rPr lang="pt-BR" sz="20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(en ejecución)</a:t>
                      </a:r>
                      <a:r>
                        <a:rPr lang="es-SV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Tacuba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3,016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442078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Santa Ana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308,297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1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Santa Rosa Guachipilín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290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106830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Sonsonate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266,825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Acajutla</a:t>
                      </a:r>
                      <a:r>
                        <a:rPr lang="pt-BR" sz="20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(en ejecución)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3,742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961519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$2,947,300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6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5 </a:t>
                      </a:r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7,048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" y="171450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36512" y="-98128"/>
            <a:ext cx="9271907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Agua Potable y Saneamiento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pic>
        <p:nvPicPr>
          <p:cNvPr id="7" name="6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66" y="3589291"/>
            <a:ext cx="1979712" cy="13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ctrifica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017" y="1772816"/>
            <a:ext cx="9405847" cy="5173216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692696"/>
            <a:ext cx="9228173" cy="1138773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Occidental</a:t>
            </a: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27984" y="2132856"/>
            <a:ext cx="48062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US$ 2.90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734272" y="4327361"/>
            <a:ext cx="449999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600" dirty="0">
                <a:solidFill>
                  <a:schemeClr val="bg1"/>
                </a:solidFill>
                <a:latin typeface="Calibri" pitchFamily="34" charset="0"/>
              </a:rPr>
              <a:t>2,321 familias cuentan con acceso a energía eléctrica y 72 familias contarán próximamente con este servicio con un proyecto en ejecución (en total 10,758 personas)</a:t>
            </a:r>
            <a:endParaRPr lang="es-SV" sz="26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36512" y="685145"/>
            <a:ext cx="9228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Occidental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990688"/>
              </p:ext>
            </p:extLst>
          </p:nvPr>
        </p:nvGraphicFramePr>
        <p:xfrm>
          <a:off x="251520" y="1836390"/>
          <a:ext cx="8784976" cy="4616946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296144"/>
                <a:gridCol w="1368152"/>
                <a:gridCol w="2880320"/>
                <a:gridCol w="1512168"/>
              </a:tblGrid>
              <a:tr h="85049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Cantidad de Proyectos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85049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Ahuachapán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$1,965,205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28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Ahuachapán, Guaymango, Jujutla, Tacuba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7,843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85049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$207,447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Candelaria De La Frontera, 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899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57948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Sonsonate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$731,206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Cuisnahuat, San Julián </a:t>
                      </a:r>
                      <a:r>
                        <a:rPr lang="pt-BR" sz="18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(en ejecución)</a:t>
                      </a:r>
                      <a:r>
                        <a:rPr lang="es-SV" sz="1800" u="none" strike="noStrike" dirty="0" smtClean="0">
                          <a:effectLst/>
                        </a:rPr>
                        <a:t>, Santa Catarina Masahuat, Santa Isabel Ishuatán, Santo Domingo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2,016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85994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</a:rPr>
                        <a:t>Total general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$2,903,858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38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11 municipios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10,758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-36512" y="-27384"/>
            <a:ext cx="9228173" cy="1508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Occidental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TESTIMONIOS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pic>
        <p:nvPicPr>
          <p:cNvPr id="7" name="6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66" y="3589291"/>
            <a:ext cx="1979712" cy="13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fraestructura-social-ciudad-muj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9" y="1772816"/>
            <a:ext cx="9536771" cy="5245224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829162"/>
            <a:ext cx="9228173" cy="954107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Social en la Zona Occidental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27984" y="1849178"/>
            <a:ext cx="4590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US$ 1.93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857793" y="4395428"/>
            <a:ext cx="54726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122,290  personas </a:t>
            </a:r>
            <a:r>
              <a:rPr lang="es-419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benefic</a:t>
            </a:r>
            <a:r>
              <a:rPr lang="es-SV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</a:t>
            </a:r>
            <a:r>
              <a:rPr lang="es-419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adas </a:t>
            </a:r>
            <a:r>
              <a:rPr lang="es-419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8 proyectos de adecuación de espacios para personas adultas mayores, 3 proyectos de desarrollo comunal ejecutados, la construccción de la pasarela peatonal de Ciudad Mujer Santa Ana y la finalización del Componente de Infraestructura del PFGL</a:t>
            </a:r>
            <a:endParaRPr lang="es-SV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78668"/>
              </p:ext>
            </p:extLst>
          </p:nvPr>
        </p:nvGraphicFramePr>
        <p:xfrm>
          <a:off x="1309779" y="3782203"/>
          <a:ext cx="62901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354"/>
                <a:gridCol w="1048354"/>
                <a:gridCol w="1048354"/>
                <a:gridCol w="1048354"/>
                <a:gridCol w="1048354"/>
                <a:gridCol w="10483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bg1"/>
                          </a:solidFill>
                        </a:rPr>
                        <a:t>2009</a:t>
                      </a:r>
                      <a:endParaRPr lang="es-SV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2010</a:t>
                      </a:r>
                      <a:endParaRPr lang="es-SV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2013</a:t>
                      </a:r>
                      <a:endParaRPr lang="es-SV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2014</a:t>
                      </a:r>
                      <a:endParaRPr lang="es-SV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2015</a:t>
                      </a:r>
                      <a:endParaRPr lang="es-SV" dirty="0"/>
                    </a:p>
                  </a:txBody>
                  <a:tcPr>
                    <a:solidFill>
                      <a:srgbClr val="ED31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2017</a:t>
                      </a:r>
                      <a:endParaRPr lang="es-SV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0" y="1536695"/>
            <a:ext cx="2267744" cy="1569660"/>
          </a:xfrm>
          <a:prstGeom prst="rect">
            <a:avLst/>
          </a:prstGeom>
          <a:solidFill>
            <a:schemeClr val="accent4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prstClr val="white"/>
                </a:solidFill>
              </a:rPr>
              <a:t>Decreto </a:t>
            </a:r>
            <a:r>
              <a:rPr lang="es-SV" sz="1600" b="1" dirty="0" smtClean="0">
                <a:solidFill>
                  <a:prstClr val="white"/>
                </a:solidFill>
              </a:rPr>
              <a:t>56 del </a:t>
            </a:r>
            <a:r>
              <a:rPr lang="es-SV" sz="1600" b="1" dirty="0">
                <a:solidFill>
                  <a:prstClr val="white"/>
                </a:solidFill>
              </a:rPr>
              <a:t>28 de </a:t>
            </a:r>
            <a:r>
              <a:rPr lang="es-SV" sz="1600" b="1" dirty="0" smtClean="0">
                <a:solidFill>
                  <a:prstClr val="white"/>
                </a:solidFill>
              </a:rPr>
              <a:t>septiembre: Creación de Comunidades Solidarias.</a:t>
            </a:r>
          </a:p>
          <a:p>
            <a:pPr algn="ctr"/>
            <a:r>
              <a:rPr lang="es-SV" sz="1600" b="1" dirty="0" smtClean="0">
                <a:solidFill>
                  <a:prstClr val="white"/>
                </a:solidFill>
              </a:rPr>
              <a:t>100 municipios de pobreza extrema severa y alta.</a:t>
            </a:r>
            <a:endParaRPr lang="es-SV" sz="1600" b="1" dirty="0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-36512" y="4505052"/>
            <a:ext cx="2664296" cy="2308324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schemeClr val="bg1"/>
                </a:solidFill>
              </a:rPr>
              <a:t>Decreto </a:t>
            </a:r>
            <a:r>
              <a:rPr lang="es-SV" sz="1600" b="1" dirty="0" smtClean="0">
                <a:solidFill>
                  <a:schemeClr val="bg1"/>
                </a:solidFill>
              </a:rPr>
              <a:t>72 </a:t>
            </a:r>
            <a:r>
              <a:rPr lang="es-SV" sz="1600" b="1" dirty="0">
                <a:solidFill>
                  <a:schemeClr val="bg1"/>
                </a:solidFill>
              </a:rPr>
              <a:t>del </a:t>
            </a:r>
            <a:r>
              <a:rPr lang="es-SV" sz="1600" b="1" dirty="0" smtClean="0">
                <a:solidFill>
                  <a:schemeClr val="bg1"/>
                </a:solidFill>
              </a:rPr>
              <a:t>31 </a:t>
            </a:r>
            <a:r>
              <a:rPr lang="es-SV" sz="1600" b="1" dirty="0">
                <a:solidFill>
                  <a:schemeClr val="bg1"/>
                </a:solidFill>
              </a:rPr>
              <a:t>de </a:t>
            </a:r>
            <a:r>
              <a:rPr lang="es-SV" sz="1600" b="1" dirty="0" smtClean="0">
                <a:solidFill>
                  <a:schemeClr val="bg1"/>
                </a:solidFill>
              </a:rPr>
              <a:t>mayo: Reforma del decreto 56 donde se incluyen adicionalmente los municipios de pobreza extrema moderada para el cumplimiento de los indicadores del convenio Cuenta del Reto del Milenio.</a:t>
            </a:r>
            <a:endParaRPr lang="es-SV" sz="1600" b="1" dirty="0">
              <a:solidFill>
                <a:schemeClr val="bg1"/>
              </a:solidFill>
            </a:endParaRPr>
          </a:p>
        </p:txBody>
      </p:sp>
      <p:cxnSp>
        <p:nvCxnSpPr>
          <p:cNvPr id="27" name="26 Conector angular"/>
          <p:cNvCxnSpPr/>
          <p:nvPr/>
        </p:nvCxnSpPr>
        <p:spPr>
          <a:xfrm rot="5400000">
            <a:off x="1727792" y="3537119"/>
            <a:ext cx="396000" cy="1548000"/>
          </a:xfrm>
          <a:prstGeom prst="bentConnector3">
            <a:avLst>
              <a:gd name="adj1" fmla="val 50000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2393460" y="1518046"/>
            <a:ext cx="4122756" cy="1938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00" b="1" dirty="0">
                <a:solidFill>
                  <a:prstClr val="white"/>
                </a:solidFill>
              </a:rPr>
              <a:t>Decreto </a:t>
            </a:r>
            <a:r>
              <a:rPr lang="es-SV" sz="1500" b="1" dirty="0" smtClean="0">
                <a:solidFill>
                  <a:prstClr val="white"/>
                </a:solidFill>
              </a:rPr>
              <a:t>175 </a:t>
            </a:r>
            <a:r>
              <a:rPr lang="es-SV" sz="1500" b="1" dirty="0">
                <a:solidFill>
                  <a:prstClr val="white"/>
                </a:solidFill>
              </a:rPr>
              <a:t>del </a:t>
            </a:r>
            <a:r>
              <a:rPr lang="es-SV" sz="1500" b="1" dirty="0" smtClean="0">
                <a:solidFill>
                  <a:prstClr val="white"/>
                </a:solidFill>
              </a:rPr>
              <a:t>20 </a:t>
            </a:r>
            <a:r>
              <a:rPr lang="es-SV" sz="1500" b="1" dirty="0">
                <a:solidFill>
                  <a:prstClr val="white"/>
                </a:solidFill>
              </a:rPr>
              <a:t>de septiembre: </a:t>
            </a:r>
            <a:r>
              <a:rPr lang="es-SV" sz="1500" b="1" dirty="0" smtClean="0">
                <a:solidFill>
                  <a:prstClr val="white"/>
                </a:solidFill>
              </a:rPr>
              <a:t>Se da prioridad territorial a los 100 </a:t>
            </a:r>
            <a:r>
              <a:rPr lang="es-SV" sz="1500" b="1" dirty="0">
                <a:solidFill>
                  <a:prstClr val="white"/>
                </a:solidFill>
              </a:rPr>
              <a:t>municipios de pobreza extrema severa y </a:t>
            </a:r>
            <a:r>
              <a:rPr lang="es-SV" sz="1500" b="1" dirty="0" smtClean="0">
                <a:solidFill>
                  <a:prstClr val="white"/>
                </a:solidFill>
              </a:rPr>
              <a:t>alta en el área rural y 25 municipios con mayor concentración de población en Asentamientos Urbanos Precarios. Se puede ampliar a otros municipios a solicitud del Presidente de la República por medio de STP a fin de cumplir SPSU.</a:t>
            </a:r>
            <a:endParaRPr lang="es-SV" sz="1500" b="1" dirty="0">
              <a:solidFill>
                <a:prstClr val="white"/>
              </a:solidFill>
            </a:endParaRPr>
          </a:p>
        </p:txBody>
      </p:sp>
      <p:cxnSp>
        <p:nvCxnSpPr>
          <p:cNvPr id="29" name="28 Conector angular"/>
          <p:cNvCxnSpPr/>
          <p:nvPr/>
        </p:nvCxnSpPr>
        <p:spPr>
          <a:xfrm rot="16200000" flipV="1">
            <a:off x="3833351" y="3619617"/>
            <a:ext cx="325164" cy="5"/>
          </a:xfrm>
          <a:prstGeom prst="bent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4572000" y="4437112"/>
            <a:ext cx="4608512" cy="2477601"/>
          </a:xfrm>
          <a:prstGeom prst="rect">
            <a:avLst/>
          </a:prstGeom>
          <a:solidFill>
            <a:srgbClr val="ED31D7"/>
          </a:solidFill>
          <a:ln>
            <a:solidFill>
              <a:srgbClr val="ED31D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50" b="1" dirty="0" smtClean="0">
                <a:solidFill>
                  <a:prstClr val="white"/>
                </a:solidFill>
              </a:rPr>
              <a:t>Decreto 85 del 28 de septiembre</a:t>
            </a:r>
            <a:r>
              <a:rPr lang="es-SV" sz="1550" b="1" dirty="0">
                <a:solidFill>
                  <a:prstClr val="white"/>
                </a:solidFill>
              </a:rPr>
              <a:t>: Se da prioridad territorial a </a:t>
            </a:r>
            <a:r>
              <a:rPr lang="es-SV" sz="1550" b="1" dirty="0" smtClean="0">
                <a:solidFill>
                  <a:prstClr val="white"/>
                </a:solidFill>
              </a:rPr>
              <a:t>los 100 </a:t>
            </a:r>
            <a:r>
              <a:rPr lang="es-SV" sz="1550" b="1" dirty="0">
                <a:solidFill>
                  <a:prstClr val="white"/>
                </a:solidFill>
              </a:rPr>
              <a:t>municipios de pobreza extrema severa y alta en el área rural y 25 municipios con mayor concentración de población en Asentamientos Urbanos </a:t>
            </a:r>
            <a:r>
              <a:rPr lang="es-SV" sz="1550" b="1" dirty="0" smtClean="0">
                <a:solidFill>
                  <a:prstClr val="white"/>
                </a:solidFill>
              </a:rPr>
              <a:t>Precarios. Se incluye componente de Prevención de Violencia ampliando su cobertura a 50 municipios identificados como más violentos por el Consejo Nacional de Seguridad Ciudadana y Convivencia y a otros municipios a requerimiento de STPP.</a:t>
            </a:r>
            <a:endParaRPr lang="es-SV" sz="1550" b="1" dirty="0">
              <a:solidFill>
                <a:prstClr val="white"/>
              </a:solidFill>
            </a:endParaRPr>
          </a:p>
        </p:txBody>
      </p:sp>
      <p:cxnSp>
        <p:nvCxnSpPr>
          <p:cNvPr id="31" name="30 Conector angular"/>
          <p:cNvCxnSpPr/>
          <p:nvPr/>
        </p:nvCxnSpPr>
        <p:spPr>
          <a:xfrm rot="5400000">
            <a:off x="5742155" y="4131056"/>
            <a:ext cx="396000" cy="288034"/>
          </a:xfrm>
          <a:prstGeom prst="bentConnector3">
            <a:avLst>
              <a:gd name="adj1" fmla="val 50000"/>
            </a:avLst>
          </a:prstGeom>
          <a:ln w="28575">
            <a:solidFill>
              <a:srgbClr val="ED31D7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6588224" y="1536695"/>
            <a:ext cx="2664296" cy="193899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00" b="1" dirty="0" smtClean="0">
                <a:solidFill>
                  <a:prstClr val="white"/>
                </a:solidFill>
              </a:rPr>
              <a:t>Decreto 28 del 9 de junio: Creación de la Estrategia de Erradicación de la Pobreza que sustituye gradualmente a Comunidades Solidarias hasta cubrir a los </a:t>
            </a:r>
            <a:r>
              <a:rPr lang="es-SV" sz="1500" b="1" dirty="0">
                <a:solidFill>
                  <a:prstClr val="white"/>
                </a:solidFill>
              </a:rPr>
              <a:t>262 municipios (30 nuevos cada año</a:t>
            </a:r>
            <a:r>
              <a:rPr lang="es-SV" sz="1500" b="1" dirty="0" smtClean="0">
                <a:solidFill>
                  <a:prstClr val="white"/>
                </a:solidFill>
              </a:rPr>
              <a:t>). Se derogan decretos anteriores.</a:t>
            </a:r>
            <a:endParaRPr lang="es-SV" sz="1500" b="1" dirty="0">
              <a:solidFill>
                <a:prstClr val="white"/>
              </a:solidFill>
            </a:endParaRPr>
          </a:p>
        </p:txBody>
      </p:sp>
      <p:cxnSp>
        <p:nvCxnSpPr>
          <p:cNvPr id="33" name="32 Conector angular"/>
          <p:cNvCxnSpPr>
            <a:stCxn id="24" idx="3"/>
            <a:endCxn id="32" idx="2"/>
          </p:cNvCxnSpPr>
          <p:nvPr/>
        </p:nvCxnSpPr>
        <p:spPr>
          <a:xfrm flipV="1">
            <a:off x="7599903" y="3475687"/>
            <a:ext cx="320469" cy="491936"/>
          </a:xfrm>
          <a:prstGeom prst="bent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angular"/>
          <p:cNvCxnSpPr>
            <a:stCxn id="24" idx="1"/>
            <a:endCxn id="25" idx="2"/>
          </p:cNvCxnSpPr>
          <p:nvPr/>
        </p:nvCxnSpPr>
        <p:spPr>
          <a:xfrm rot="10800000">
            <a:off x="1133873" y="3106355"/>
            <a:ext cx="175907" cy="861268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3 Título"/>
          <p:cNvSpPr txBox="1">
            <a:spLocks/>
          </p:cNvSpPr>
          <p:nvPr/>
        </p:nvSpPr>
        <p:spPr>
          <a:xfrm>
            <a:off x="457200" y="3750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28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Intervención territorial de Comunidades Solidarias y de la Estrategia de Erradicación de la Pobreza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2771800" y="4581128"/>
            <a:ext cx="167444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prstClr val="white"/>
                </a:solidFill>
              </a:rPr>
              <a:t>Inicia gestión presidente Sánchez </a:t>
            </a:r>
            <a:r>
              <a:rPr lang="es-MX" sz="1600" b="1" dirty="0" err="1" smtClean="0">
                <a:solidFill>
                  <a:prstClr val="white"/>
                </a:solidFill>
              </a:rPr>
              <a:t>Cerén</a:t>
            </a:r>
            <a:endParaRPr lang="es-SV" sz="1600" b="1" dirty="0">
              <a:solidFill>
                <a:prstClr val="white"/>
              </a:solidFill>
            </a:endParaRPr>
          </a:p>
        </p:txBody>
      </p:sp>
      <p:cxnSp>
        <p:nvCxnSpPr>
          <p:cNvPr id="35" name="34 Conector angular"/>
          <p:cNvCxnSpPr/>
          <p:nvPr/>
        </p:nvCxnSpPr>
        <p:spPr>
          <a:xfrm rot="5400000">
            <a:off x="3941896" y="3810127"/>
            <a:ext cx="504000" cy="111600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7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6512" y="746701"/>
            <a:ext cx="92281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Social en la Zona Occidental </a:t>
            </a:r>
          </a:p>
          <a:p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05809"/>
              </p:ext>
            </p:extLst>
          </p:nvPr>
        </p:nvGraphicFramePr>
        <p:xfrm>
          <a:off x="107504" y="1772816"/>
          <a:ext cx="9036495" cy="489654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584176"/>
                <a:gridCol w="1296144"/>
                <a:gridCol w="1296144"/>
                <a:gridCol w="3456384"/>
                <a:gridCol w="1403647"/>
              </a:tblGrid>
              <a:tr h="111285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Cantidad de Proyectos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7899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Ahuachapán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$350,164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20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</a:rPr>
                        <a:t>El Refugio, Guaymango, Jujutla, San Pedro Puxtla, Tacuba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21,076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11285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$859,295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Candelaria de la Frontera, Coatepeque, El Congo, Masahuat, San Sebastián Salitrillo, 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30,720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446706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Sonsonate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$725,147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31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Armenia, Caluco, Cuisnahuat, San Antonio Del Monte, Santa Catarina Masahuat, Santa Isabel Ishuatán, Santo Domingo, Sonzacate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70,494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4514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</a:rPr>
                        <a:t>Total general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$1,934,606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65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19 municipios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122,290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8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" name="3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92" y="3259734"/>
            <a:ext cx="2915816" cy="2053031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0629" y="0"/>
            <a:ext cx="9228173" cy="135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>
                <a:solidFill>
                  <a:srgbClr val="000066"/>
                </a:solidFill>
                <a:cs typeface="Arial" pitchFamily="34" charset="0"/>
              </a:rPr>
              <a:t>Infraestructura Social en la Zona Occidental </a:t>
            </a:r>
          </a:p>
          <a:p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TESTIMONIOS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uca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8" y="1828800"/>
            <a:ext cx="9432032" cy="5187618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548680"/>
            <a:ext cx="9228173" cy="144655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Educación en la 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</a:t>
            </a: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90264" y="2420888"/>
            <a:ext cx="46622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US$ 1.23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04" y="4581128"/>
            <a:ext cx="44644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600" dirty="0">
                <a:solidFill>
                  <a:schemeClr val="bg1"/>
                </a:solidFill>
                <a:latin typeface="Calibri" pitchFamily="34" charset="0"/>
              </a:rPr>
              <a:t>85,857 personas han sido beneficiadas con la mejora de 40 centros escolares (7 proyectos)</a:t>
            </a:r>
            <a:endParaRPr lang="es-SV" sz="26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3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716503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Educación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36730"/>
              </p:ext>
            </p:extLst>
          </p:nvPr>
        </p:nvGraphicFramePr>
        <p:xfrm>
          <a:off x="323528" y="2276872"/>
          <a:ext cx="8640960" cy="4104456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368152"/>
                <a:gridCol w="1584176"/>
                <a:gridCol w="2361826"/>
                <a:gridCol w="1598614"/>
              </a:tblGrid>
              <a:tr h="89907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Cantidad de Proyectos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Personas Beneficiarias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08171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Ahuachapán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</a:rPr>
                        <a:t>$89,366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3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Ahuachapán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8,439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680872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Santa Ana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</a:rPr>
                        <a:t>$980,229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3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Candelaria de la Frontera, Chalchuapa, Metapán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75,618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08171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Sonsonate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</a:rPr>
                        <a:t>$162,095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1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Izalco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1,800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08171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</a:rPr>
                        <a:t>$1,231,689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7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5 municipios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</a:rPr>
                        <a:t>85,857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" name="3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04" y="3335786"/>
            <a:ext cx="2699792" cy="1900928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3225" y="-106079"/>
            <a:ext cx="922817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Educación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raestructura-productiv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151" y="1916832"/>
            <a:ext cx="9368671" cy="5152769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590491"/>
            <a:ext cx="9228173" cy="144655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Productiva en la 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9083" y="2131355"/>
            <a:ext cx="4590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US$ 1.02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</a:t>
            </a:r>
            <a:r>
              <a:rPr lang="es-419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illones </a:t>
            </a:r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78411" y="4728867"/>
            <a:ext cx="44479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Más de 26 mil personas beneficiadas con 6 agencias CENTA mejoradas y 1 mejoramiento de la imagen urbanística de Salcoatitán</a:t>
            </a:r>
            <a:endParaRPr lang="es-SV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580038"/>
            <a:ext cx="9228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Productiva en la </a:t>
            </a:r>
          </a:p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478297"/>
              </p:ext>
            </p:extLst>
          </p:nvPr>
        </p:nvGraphicFramePr>
        <p:xfrm>
          <a:off x="251520" y="2147888"/>
          <a:ext cx="8640958" cy="4305449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1"/>
                <a:gridCol w="1296144"/>
                <a:gridCol w="1224137"/>
                <a:gridCol w="2880319"/>
                <a:gridCol w="1512167"/>
              </a:tblGrid>
              <a:tr h="1345453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</a:rPr>
                        <a:t>Departamento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</a:rPr>
                        <a:t>Ejecutado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</a:rPr>
                        <a:t>Cantidad de Proyectos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 smtClean="0">
                          <a:effectLst/>
                        </a:rPr>
                        <a:t>Municipios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Personas Beneficiarias</a:t>
                      </a:r>
                      <a:endParaRPr lang="es-SV" sz="1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941817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u="none" strike="noStrike" dirty="0" smtClean="0">
                          <a:effectLst/>
                        </a:rPr>
                        <a:t>Ahuachapán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>
                          <a:effectLst/>
                        </a:rPr>
                        <a:t>$245,374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3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900" u="none" strike="noStrike" dirty="0" smtClean="0">
                          <a:effectLst/>
                        </a:rPr>
                        <a:t>Ahuachap</a:t>
                      </a:r>
                      <a:r>
                        <a:rPr lang="es-SV" sz="1900" u="none" strike="noStrike" dirty="0" smtClean="0">
                          <a:effectLst/>
                        </a:rPr>
                        <a:t>á</a:t>
                      </a:r>
                      <a:r>
                        <a:rPr lang="es-419" sz="1900" u="none" strike="noStrike" dirty="0" smtClean="0">
                          <a:effectLst/>
                        </a:rPr>
                        <a:t>n, San Francisco Men</a:t>
                      </a:r>
                      <a:r>
                        <a:rPr lang="es-SV" sz="1900" u="none" strike="noStrike" dirty="0" smtClean="0">
                          <a:effectLst/>
                        </a:rPr>
                        <a:t>é</a:t>
                      </a:r>
                      <a:r>
                        <a:rPr lang="es-419" sz="1900" u="none" strike="noStrike" dirty="0" smtClean="0">
                          <a:effectLst/>
                        </a:rPr>
                        <a:t>ndez, Tacuba</a:t>
                      </a:r>
                      <a:endParaRPr lang="es-419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6,242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38181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u="none" strike="noStrike" dirty="0" smtClean="0">
                          <a:effectLst/>
                        </a:rPr>
                        <a:t>Santa Ana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>
                          <a:effectLst/>
                        </a:rPr>
                        <a:t>$82,123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1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u="none" strike="noStrike" dirty="0" smtClean="0">
                          <a:effectLst/>
                        </a:rPr>
                        <a:t>Candelaria de la Frontera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3,095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941817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u="none" strike="noStrike" dirty="0" smtClean="0">
                          <a:effectLst/>
                        </a:rPr>
                        <a:t>Sonsonate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>
                          <a:effectLst/>
                        </a:rPr>
                        <a:t>$694,250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3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900" u="none" strike="noStrike" dirty="0" smtClean="0">
                          <a:effectLst/>
                        </a:rPr>
                        <a:t>Acajutla, Armenia, Salcoatitán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16,795</a:t>
                      </a:r>
                      <a:endParaRPr lang="es-SV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38181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u="none" strike="noStrike">
                          <a:effectLst/>
                        </a:rPr>
                        <a:t>Total general</a:t>
                      </a:r>
                      <a:endParaRPr lang="es-SV" sz="1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u="none" strike="noStrike">
                          <a:effectLst/>
                        </a:rPr>
                        <a:t>$1,021,747</a:t>
                      </a:r>
                      <a:endParaRPr lang="es-SV" sz="1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7</a:t>
                      </a:r>
                      <a:endParaRPr lang="es-SV" sz="1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>
                          <a:effectLst/>
                        </a:rPr>
                        <a:t>7 municipios</a:t>
                      </a:r>
                      <a:endParaRPr lang="es-SV" sz="1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900" u="none" strike="noStrike" dirty="0">
                          <a:effectLst/>
                        </a:rPr>
                        <a:t>26,132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5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" y="1714499"/>
            <a:ext cx="9144000" cy="5143500"/>
          </a:xfrm>
          <a:prstGeom prst="rect">
            <a:avLst/>
          </a:prstGeom>
        </p:spPr>
      </p:pic>
      <p:pic>
        <p:nvPicPr>
          <p:cNvPr id="4" name="3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1" y="3411837"/>
            <a:ext cx="2483768" cy="1748825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28461" y="3368"/>
            <a:ext cx="9228173" cy="14157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Infraestructura </a:t>
            </a:r>
            <a:r>
              <a:rPr lang="es-SV" sz="3600" b="1" dirty="0" smtClean="0">
                <a:solidFill>
                  <a:srgbClr val="000066"/>
                </a:solidFill>
                <a:cs typeface="Arial" pitchFamily="34" charset="0"/>
              </a:rPr>
              <a:t>Productiva Zona Occidental</a:t>
            </a:r>
          </a:p>
          <a:p>
            <a:r>
              <a:rPr lang="es-SV" sz="1800" b="1" dirty="0" smtClean="0">
                <a:solidFill>
                  <a:srgbClr val="000066"/>
                </a:solidFill>
                <a:cs typeface="Arial" pitchFamily="34" charset="0"/>
              </a:rPr>
              <a:t>junio </a:t>
            </a:r>
            <a:r>
              <a:rPr lang="es-SV" sz="1800" b="1" dirty="0">
                <a:solidFill>
                  <a:srgbClr val="000066"/>
                </a:solidFill>
                <a:cs typeface="Arial" pitchFamily="34" charset="0"/>
              </a:rPr>
              <a:t>2014 – mayo 2018 </a:t>
            </a:r>
            <a:endParaRPr lang="es-SV" sz="3200" b="1" dirty="0">
              <a:solidFill>
                <a:srgbClr val="000066"/>
              </a:solidFill>
              <a:cs typeface="Arial" pitchFamily="34" charset="0"/>
            </a:endParaRP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54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fraestructura-soci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1171" y="1819428"/>
            <a:ext cx="9472675" cy="5209971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778058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Vial en la Zona Occidental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353" y="2276872"/>
            <a:ext cx="45902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US$ 482,229</a:t>
            </a: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8113" y="4299794"/>
            <a:ext cx="4446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0.73 kilómetros de camino rural mejorados y 1 puente peatonal construido han beneficiado a más de 401 mil personas</a:t>
            </a:r>
            <a:endParaRPr lang="es-SV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6512" y="746701"/>
            <a:ext cx="92281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Vial en la Zona Occidental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566656"/>
              </p:ext>
            </p:extLst>
          </p:nvPr>
        </p:nvGraphicFramePr>
        <p:xfrm>
          <a:off x="251521" y="1990724"/>
          <a:ext cx="8892479" cy="4246587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1"/>
                <a:gridCol w="1512168"/>
                <a:gridCol w="1584176"/>
                <a:gridCol w="2448272"/>
                <a:gridCol w="1619672"/>
              </a:tblGrid>
              <a:tr h="1251227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Cantidad de Proyectos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Personas Beneficiarias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9290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Santa Ana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</a:rPr>
                        <a:t>$38,076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1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Santa Ana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245,421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630386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Sonsonate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</a:rPr>
                        <a:t>$444,154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5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</a:rPr>
                        <a:t>Caluco, San Antonio del Monte, San Julián, Santa Catarina Masahuat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155,638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87206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</a:rPr>
                        <a:t>$482,229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6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</a:rPr>
                        <a:t>5 municipios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</a:rPr>
                        <a:t>401,059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-18458" y="2325619"/>
            <a:ext cx="9144000" cy="297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280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ts val="9200"/>
              </a:lnSpc>
            </a:pPr>
            <a:r>
              <a:rPr lang="es-SV" sz="115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US$ 265.56 </a:t>
            </a:r>
          </a:p>
          <a:p>
            <a:pPr algn="ctr">
              <a:lnSpc>
                <a:spcPts val="9200"/>
              </a:lnSpc>
            </a:pPr>
            <a:r>
              <a:rPr lang="es-SV" sz="115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millones</a:t>
            </a:r>
            <a:endParaRPr lang="es-SV" sz="2400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4989915"/>
            <a:ext cx="9144000" cy="9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110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ts val="5200"/>
              </a:lnSpc>
            </a:pPr>
            <a:r>
              <a:rPr lang="es-SV" sz="5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Inversión a nivel nacional</a:t>
            </a:r>
            <a:endParaRPr lang="es-SV" sz="105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07504" y="788511"/>
            <a:ext cx="8874022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Inversión en cuatro años de Gestión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" y="1714500"/>
            <a:ext cx="9144000" cy="5143500"/>
          </a:xfrm>
          <a:prstGeom prst="rect">
            <a:avLst/>
          </a:prstGeom>
        </p:spPr>
      </p:pic>
      <p:pic>
        <p:nvPicPr>
          <p:cNvPr id="4" name="3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1" y="3411837"/>
            <a:ext cx="2483768" cy="1748825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28461" y="-12020"/>
            <a:ext cx="9228173" cy="144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Vial en la Zona Occidental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u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614" y="1772817"/>
            <a:ext cx="9353134" cy="5144224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108" y="645752"/>
            <a:ext cx="9228173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Apoyo Nutricional y </a:t>
            </a:r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Equipamiento en Salud 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Occidental  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70836" y="2389978"/>
            <a:ext cx="4932000" cy="18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US$ 247,903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173" y="4505052"/>
            <a:ext cx="5146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municipios del Programa Comunidades Solidarias Rurales beneficiados con la adquisición del Alimento Fortificado y 2 unidades comunitarias de salud familiar  equipadas</a:t>
            </a:r>
            <a:endParaRPr lang="es-SV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1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36512" y="767606"/>
            <a:ext cx="92281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Apoyo Nutricional y Equipamiento en Salud 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Occidental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4347" y="6237312"/>
            <a:ext cx="91196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1600" b="1" i="1" dirty="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s-419" sz="1600" b="1" i="1" dirty="0" smtClean="0">
                <a:solidFill>
                  <a:schemeClr val="accent3">
                    <a:lumMod val="75000"/>
                  </a:schemeClr>
                </a:solidFill>
              </a:rPr>
              <a:t>n color especial, el municipio donde se equiparon las 2 </a:t>
            </a:r>
            <a:r>
              <a:rPr lang="es-SV" sz="1600" b="1" i="1" dirty="0" smtClean="0">
                <a:solidFill>
                  <a:schemeClr val="accent3">
                    <a:lumMod val="75000"/>
                  </a:schemeClr>
                </a:solidFill>
              </a:rPr>
              <a:t>unidades </a:t>
            </a:r>
            <a:r>
              <a:rPr lang="es-SV" sz="1600" b="1" i="1" dirty="0">
                <a:solidFill>
                  <a:schemeClr val="accent3">
                    <a:lumMod val="75000"/>
                  </a:schemeClr>
                </a:solidFill>
              </a:rPr>
              <a:t>comunitarias de salud </a:t>
            </a:r>
            <a:r>
              <a:rPr lang="es-SV" sz="1600" b="1" i="1" dirty="0" smtClean="0">
                <a:solidFill>
                  <a:schemeClr val="accent3">
                    <a:lumMod val="75000"/>
                  </a:schemeClr>
                </a:solidFill>
              </a:rPr>
              <a:t>familiar.</a:t>
            </a:r>
          </a:p>
          <a:p>
            <a:pPr algn="ctr"/>
            <a:r>
              <a:rPr lang="es-SV" sz="1600" b="1" dirty="0" smtClean="0"/>
              <a:t>En todos los municipios se ha entregado el Alimento Fortificado </a:t>
            </a:r>
            <a:r>
              <a:rPr lang="es-419" sz="1600" b="1" dirty="0" smtClean="0"/>
              <a:t>  </a:t>
            </a:r>
            <a:endParaRPr lang="es-SV" sz="1600" b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606370"/>
              </p:ext>
            </p:extLst>
          </p:nvPr>
        </p:nvGraphicFramePr>
        <p:xfrm>
          <a:off x="179512" y="2011261"/>
          <a:ext cx="8964488" cy="4154042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30352"/>
                <a:gridCol w="1395346"/>
                <a:gridCol w="1272947"/>
                <a:gridCol w="3262195"/>
                <a:gridCol w="1403648"/>
              </a:tblGrid>
              <a:tr h="101318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0922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Ahuachapán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>
                          <a:effectLst/>
                        </a:rPr>
                        <a:t>$139,903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Guaymango, </a:t>
                      </a:r>
                      <a:r>
                        <a:rPr lang="es-SV" sz="1800" b="1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Jujutla</a:t>
                      </a:r>
                      <a:r>
                        <a:rPr lang="es-SV" sz="1800" u="none" strike="noStrike" dirty="0" smtClean="0">
                          <a:effectLst/>
                        </a:rPr>
                        <a:t>, San Pedro Puxtla, Tacuba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9,032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013181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dirty="0">
                          <a:effectLst/>
                        </a:rPr>
                        <a:t>$40,500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Masahuat, Santa Rosa Guachipilín, Santiago de la Frontera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1,032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013181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Sonsonate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>
                          <a:effectLst/>
                        </a:rPr>
                        <a:t>$67,500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Caluco, Cuisnahuat, Santa Catarina Masahuat, Santa Isabel Ishuatán, Santo Domingo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1,720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405272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>
                          <a:effectLst/>
                        </a:rPr>
                        <a:t> </a:t>
                      </a:r>
                      <a:r>
                        <a:rPr lang="es-SV" sz="1800" u="none" strike="noStrike" dirty="0" smtClean="0">
                          <a:effectLst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>
                          <a:effectLst/>
                        </a:rPr>
                        <a:t>$247,903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11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12 municipios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11,784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63" y="1680563"/>
            <a:ext cx="9201664" cy="5175936"/>
          </a:xfrm>
          <a:prstGeom prst="rect">
            <a:avLst/>
          </a:prstGeom>
        </p:spPr>
      </p:pic>
      <p:pic>
        <p:nvPicPr>
          <p:cNvPr id="4" name="3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13" y="3384986"/>
            <a:ext cx="2555776" cy="1799526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78372" y="-12208"/>
            <a:ext cx="9228173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Apoyo Nutricional y Equipamiento en Salud </a:t>
            </a: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Occidental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8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vencion-violenc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8" y="1848109"/>
            <a:ext cx="9420528" cy="5181291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4347" y="716503"/>
            <a:ext cx="92281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para la Prevención de Violencia en la Zona Occidental  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2489082"/>
            <a:ext cx="46373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US$ 209,316</a:t>
            </a: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9248" y="4634859"/>
            <a:ext cx="4706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</a:t>
            </a:r>
            <a:r>
              <a:rPr lang="es-419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ás de 250 mil personas beneficiadas con 11 proyectos</a:t>
            </a:r>
            <a:r>
              <a:rPr lang="es-SV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es-419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4347" y="685145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para la Prevención 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de Violencia en la Zona Occidental 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562"/>
              </p:ext>
            </p:extLst>
          </p:nvPr>
        </p:nvGraphicFramePr>
        <p:xfrm>
          <a:off x="24346" y="1916832"/>
          <a:ext cx="9012149" cy="4536506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67334"/>
                <a:gridCol w="1584176"/>
                <a:gridCol w="1512168"/>
                <a:gridCol w="2643568"/>
                <a:gridCol w="1604903"/>
              </a:tblGrid>
              <a:tr h="1649638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Municipios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Personas Beneficiarias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17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Ahuachapán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>
                          <a:effectLst/>
                        </a:rPr>
                        <a:t>$21,570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Ahuachapán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20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17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>
                          <a:effectLst/>
                        </a:rPr>
                        <a:t>$101,301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248,865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1717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</a:rPr>
                        <a:t>Sonsonate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>
                          <a:effectLst/>
                        </a:rPr>
                        <a:t>$86,444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</a:rPr>
                        <a:t>Armenia, Sonsonate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3,350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2171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</a:rPr>
                        <a:t>Total general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</a:rPr>
                        <a:t>$209,316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11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4 municipios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252,235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7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" y="1743912"/>
            <a:ext cx="9144000" cy="5143500"/>
          </a:xfrm>
          <a:prstGeom prst="rect">
            <a:avLst/>
          </a:prstGeom>
        </p:spPr>
      </p:pic>
      <p:pic>
        <p:nvPicPr>
          <p:cNvPr id="4" name="3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13" y="3415899"/>
            <a:ext cx="2555776" cy="1799526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78372" y="-12208"/>
            <a:ext cx="9228173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>
                <a:solidFill>
                  <a:srgbClr val="000066"/>
                </a:solidFill>
                <a:cs typeface="Arial" pitchFamily="34" charset="0"/>
              </a:rPr>
              <a:t>Infraestructura para la Prevención de Violencia en la Zona Occidental   </a:t>
            </a:r>
            <a:r>
              <a:rPr lang="es-SV" sz="2000" b="1" dirty="0">
                <a:solidFill>
                  <a:srgbClr val="000066"/>
                </a:solidFill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cs typeface="Arial" pitchFamily="34" charset="0"/>
            </a:endParaRPr>
          </a:p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TESTIMONIO</a:t>
            </a:r>
            <a:endParaRPr lang="es-SV" sz="4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8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272808" cy="4032448"/>
          </a:xfrm>
        </p:spPr>
        <p:txBody>
          <a:bodyPr>
            <a:noAutofit/>
          </a:bodyPr>
          <a:lstStyle/>
          <a:p>
            <a:r>
              <a:rPr lang="es-SV" sz="8800" b="1" dirty="0">
                <a:solidFill>
                  <a:srgbClr val="000066"/>
                </a:solidFill>
              </a:rPr>
              <a:t>Desafíos </a:t>
            </a:r>
            <a:r>
              <a:rPr lang="es-SV" sz="8800" b="1" dirty="0" smtClean="0">
                <a:solidFill>
                  <a:srgbClr val="000066"/>
                </a:solidFill>
              </a:rPr>
              <a:t>Externos Enfrentados</a:t>
            </a:r>
            <a:endParaRPr lang="es-SV" sz="8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496" y="692696"/>
            <a:ext cx="8928992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Desafíos Externos Enfrentados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04" y="1841922"/>
            <a:ext cx="8856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Demora en la transferencia de fondos por parte del Ministerio de Hacienda para el pago de transferencias monetarias condicionadas y no condicionadas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Inseguridad en las áreas de ejecución de proyectos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Atraso por parte de algunas municipalidades para liquidar los fondos transferidos por el FISDL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Coyuntura electoral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419" sz="2400" dirty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419" sz="2400" dirty="0" smtClean="0"/>
              <a:t>Transición entre Comunidades Solidarias a la Estrategia de Erradicación de la Pobreza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11863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971600" y="1484784"/>
            <a:ext cx="7272808" cy="4032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8800" b="1" dirty="0" smtClean="0">
                <a:solidFill>
                  <a:srgbClr val="000066"/>
                </a:solidFill>
              </a:rPr>
              <a:t>Logros y Avances Institucionales</a:t>
            </a:r>
            <a:endParaRPr lang="es-SV" sz="8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03" y="1028018"/>
            <a:ext cx="9315023" cy="584402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03" y="1028019"/>
            <a:ext cx="9292638" cy="58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908720"/>
            <a:ext cx="9143999" cy="9541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Aumento en las Coberturas de Agua Potable y Electrificación en los 100 municipios de Comunidades Solidarias Rurales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6093296"/>
            <a:ext cx="436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tx2"/>
                </a:solidFill>
              </a:rPr>
              <a:t>I</a:t>
            </a:r>
            <a:r>
              <a:rPr lang="es-419" sz="2400" b="1" dirty="0" smtClean="0">
                <a:solidFill>
                  <a:schemeClr val="tx2"/>
                </a:solidFill>
              </a:rPr>
              <a:t>ncremento de 5.52% en 4 años de gestión</a:t>
            </a:r>
            <a:endParaRPr lang="es-SV" sz="2400" b="1" dirty="0">
              <a:solidFill>
                <a:schemeClr val="tx2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93672" y="6048583"/>
            <a:ext cx="43670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rgbClr val="CC6600"/>
                </a:solidFill>
              </a:rPr>
              <a:t>I</a:t>
            </a:r>
            <a:r>
              <a:rPr lang="es-419" sz="2400" b="1" dirty="0" smtClean="0">
                <a:solidFill>
                  <a:srgbClr val="CC6600"/>
                </a:solidFill>
              </a:rPr>
              <a:t>ncremento de 4.39% en 4 años de gestión</a:t>
            </a:r>
            <a:endParaRPr lang="es-SV" sz="2400" b="1" dirty="0">
              <a:solidFill>
                <a:srgbClr val="CC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44958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70" y="2031454"/>
            <a:ext cx="451485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883676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Gracias al </a:t>
            </a:r>
            <a:r>
              <a:rPr lang="es-419" sz="2400" dirty="0">
                <a:latin typeface="Calibri" panose="020F0502020204030204" pitchFamily="34" charset="0"/>
                <a:cs typeface="Calibri" panose="020F0502020204030204" pitchFamily="34" charset="0"/>
              </a:rPr>
              <a:t>compromiso 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 esfuerzo de toda la institución, se obtuvo un resultado satisfactorio en la auditoría externa de calidad el </a:t>
            </a:r>
            <a:r>
              <a:rPr lang="es-419" sz="2400" dirty="0">
                <a:latin typeface="Calibri" panose="020F0502020204030204" pitchFamily="34" charset="0"/>
                <a:cs typeface="Calibri" panose="020F0502020204030204" pitchFamily="34" charset="0"/>
              </a:rPr>
              <a:t>pasado mes de Junio de 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2018, obteniendo la </a:t>
            </a:r>
            <a:r>
              <a:rPr lang="es-419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RENOVACIÓN DEL CERTIFICADO DE SU SISTEMA DE GESTIÓN DE CALIDAD BAJO LA NORMA ISO </a:t>
            </a:r>
            <a:r>
              <a:rPr lang="es-419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9001:2015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419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>
          <a:xfrm>
            <a:off x="179512" y="767606"/>
            <a:ext cx="8964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dirty="0">
                <a:effectLst/>
              </a:rPr>
              <a:t>FISDL renueva </a:t>
            </a:r>
            <a:r>
              <a:rPr lang="es-419" sz="3200" dirty="0">
                <a:effectLst/>
              </a:rPr>
              <a:t>el </a:t>
            </a:r>
            <a:r>
              <a:rPr lang="es-SV" sz="3200" dirty="0">
                <a:effectLst/>
              </a:rPr>
              <a:t>certificado del Sistema de Gestión de Calidad bajo la Norma ISO 9001:2015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916832"/>
            <a:ext cx="71342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1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32" y="836712"/>
            <a:ext cx="943927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3329289"/>
            <a:ext cx="48324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800" dirty="0" smtClean="0"/>
              <a:t>Desde diciembre de 2017 el FISDL cuenta con la </a:t>
            </a:r>
            <a:r>
              <a:rPr lang="es-SV" sz="2800" dirty="0"/>
              <a:t>Política de Igualdad y No </a:t>
            </a:r>
            <a:r>
              <a:rPr lang="es-SV" sz="2800" dirty="0" smtClean="0"/>
              <a:t>Discriminación, la cual tiene </a:t>
            </a:r>
            <a:r>
              <a:rPr lang="es-SV" sz="2800" dirty="0"/>
              <a:t>como finalidad </a:t>
            </a:r>
            <a:r>
              <a:rPr lang="es-SV" sz="2800" b="1" i="1" dirty="0"/>
              <a:t>Garantizar la transversalidad del enfoque de género en el quehacer </a:t>
            </a:r>
            <a:r>
              <a:rPr lang="es-SV" sz="2800" b="1" i="1" dirty="0" smtClean="0"/>
              <a:t>institucional</a:t>
            </a:r>
            <a:r>
              <a:rPr lang="es-SV" sz="2800" dirty="0" smtClean="0"/>
              <a:t>.</a:t>
            </a:r>
            <a:endParaRPr lang="es-SV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6000" r="30625" b="20500"/>
          <a:stretch/>
        </p:blipFill>
        <p:spPr bwMode="auto">
          <a:xfrm>
            <a:off x="5412681" y="3284985"/>
            <a:ext cx="3479800" cy="3452614"/>
          </a:xfrm>
          <a:prstGeom prst="rect">
            <a:avLst/>
          </a:prstGeom>
          <a:noFill/>
          <a:ln>
            <a:noFill/>
          </a:ln>
          <a:effectLst>
            <a:outerShdw blurRad="165100" dist="38100" dir="2280000" sx="102000" sy="102000" algn="t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70066" y="757154"/>
            <a:ext cx="8366430" cy="107721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SV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FISDL, en proceso de acreditación ante el Fondo Verde del Clima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63746" y="2219960"/>
            <a:ext cx="4472750" cy="2677656"/>
          </a:xfr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prstClr val="black"/>
                </a:solidFill>
              </a:rPr>
              <a:t>“</a:t>
            </a:r>
            <a:r>
              <a:rPr lang="es-SV" sz="2400" b="1" dirty="0">
                <a:solidFill>
                  <a:prstClr val="black"/>
                </a:solidFill>
              </a:rPr>
              <a:t>El Fondo Verde del </a:t>
            </a:r>
            <a:r>
              <a:rPr lang="es-SV" sz="2400" b="1" dirty="0" smtClean="0">
                <a:solidFill>
                  <a:prstClr val="black"/>
                </a:solidFill>
              </a:rPr>
              <a:t>Clima es un Fondo Internacional, creado para canalizar </a:t>
            </a:r>
            <a:r>
              <a:rPr lang="es-SV" sz="2400" b="1" dirty="0">
                <a:solidFill>
                  <a:prstClr val="black"/>
                </a:solidFill>
              </a:rPr>
              <a:t>dinero </a:t>
            </a:r>
            <a:r>
              <a:rPr lang="es-SV" sz="2400" b="1" dirty="0" smtClean="0">
                <a:solidFill>
                  <a:prstClr val="black"/>
                </a:solidFill>
              </a:rPr>
              <a:t>a </a:t>
            </a:r>
            <a:r>
              <a:rPr lang="es-SV" sz="2400" b="1" dirty="0">
                <a:solidFill>
                  <a:prstClr val="black"/>
                </a:solidFill>
              </a:rPr>
              <a:t>los países </a:t>
            </a:r>
            <a:r>
              <a:rPr lang="es-SV" sz="2400" b="1" dirty="0" smtClean="0">
                <a:solidFill>
                  <a:prstClr val="black"/>
                </a:solidFill>
              </a:rPr>
              <a:t>menos desarrollados </a:t>
            </a:r>
            <a:r>
              <a:rPr lang="es-SV" sz="2400" b="1" dirty="0">
                <a:solidFill>
                  <a:prstClr val="black"/>
                </a:solidFill>
              </a:rPr>
              <a:t>para </a:t>
            </a:r>
            <a:r>
              <a:rPr lang="es-SV" sz="2400" b="1" dirty="0" smtClean="0">
                <a:solidFill>
                  <a:prstClr val="black"/>
                </a:solidFill>
              </a:rPr>
              <a:t>implementar proyectos </a:t>
            </a:r>
            <a:r>
              <a:rPr lang="es-SV" sz="2400" b="1" dirty="0">
                <a:solidFill>
                  <a:prstClr val="black"/>
                </a:solidFill>
              </a:rPr>
              <a:t>de </a:t>
            </a:r>
            <a:r>
              <a:rPr lang="es-SV" sz="2400" b="1" i="1" dirty="0">
                <a:solidFill>
                  <a:schemeClr val="accent3">
                    <a:lumMod val="75000"/>
                  </a:schemeClr>
                </a:solidFill>
              </a:rPr>
              <a:t>adaptación y mitigación</a:t>
            </a:r>
            <a:r>
              <a:rPr lang="es-SV" sz="2400" b="1" i="1" dirty="0">
                <a:solidFill>
                  <a:prstClr val="black"/>
                </a:solidFill>
              </a:rPr>
              <a:t> </a:t>
            </a:r>
            <a:r>
              <a:rPr lang="es-SV" sz="2400" b="1" dirty="0">
                <a:solidFill>
                  <a:prstClr val="black"/>
                </a:solidFill>
              </a:rPr>
              <a:t>del cambio </a:t>
            </a:r>
            <a:r>
              <a:rPr lang="es-SV" sz="2400" b="1" dirty="0" smtClean="0">
                <a:solidFill>
                  <a:prstClr val="black"/>
                </a:solidFill>
              </a:rPr>
              <a:t>climático”.</a:t>
            </a:r>
          </a:p>
        </p:txBody>
      </p:sp>
      <p:pic>
        <p:nvPicPr>
          <p:cNvPr id="1026" name="Picture 2" descr="Resultado de imagen para fondo verde del clim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70738"/>
            <a:ext cx="837093" cy="5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 imagen puede contener: 6 personas, personas sentadas e in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3820"/>
            <a:ext cx="3902476" cy="2601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90996" y="4955684"/>
            <a:ext cx="894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FISDL, gracias a su trabajo en territorio, es una de las dos instituciones nacionales seleccionadas para tener acceso </a:t>
            </a:r>
            <a:r>
              <a:rPr lang="es-SV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financiamiento de  </a:t>
            </a:r>
            <a:r>
              <a:rPr lang="es-SV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proyectos </a:t>
            </a:r>
            <a:r>
              <a:rPr lang="es-SV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beneficien a la población salvadoreña, en condición de pobreza y vulnerabilidad.</a:t>
            </a:r>
            <a:endParaRPr lang="es-SV" sz="240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272808" cy="4248472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Proyecciones del FISDL en la Zona Occidental</a:t>
            </a:r>
            <a:r>
              <a:rPr lang="es-SV" sz="6600" b="1" dirty="0" smtClean="0">
                <a:solidFill>
                  <a:srgbClr val="000066"/>
                </a:solidFill>
              </a:rPr>
              <a:t/>
            </a:r>
            <a:br>
              <a:rPr lang="es-SV" sz="6600" b="1" dirty="0" smtClean="0">
                <a:solidFill>
                  <a:srgbClr val="000066"/>
                </a:solidFill>
              </a:rPr>
            </a:br>
            <a:r>
              <a:rPr lang="es-SV" sz="3600" b="1" dirty="0" smtClean="0">
                <a:solidFill>
                  <a:srgbClr val="000066"/>
                </a:solidFill>
              </a:rPr>
              <a:t>junio – diciembre 2018</a:t>
            </a:r>
            <a:endParaRPr lang="es-SV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36513" y="836712"/>
            <a:ext cx="9143999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419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</a:t>
            </a: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 </a:t>
            </a:r>
            <a:r>
              <a:rPr lang="es-419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la Prevención de Violencia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755880"/>
              </p:ext>
            </p:extLst>
          </p:nvPr>
        </p:nvGraphicFramePr>
        <p:xfrm>
          <a:off x="467544" y="1701543"/>
          <a:ext cx="8280919" cy="460784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692295"/>
                <a:gridCol w="3434851"/>
                <a:gridCol w="1997005"/>
                <a:gridCol w="2156768"/>
              </a:tblGrid>
              <a:tr h="50332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err="1" smtClean="0">
                          <a:effectLst/>
                        </a:rPr>
                        <a:t>Corr</a:t>
                      </a:r>
                      <a:r>
                        <a:rPr lang="es-SV" sz="1800" u="none" strike="noStrike" dirty="0" smtClean="0">
                          <a:effectLst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Proyecto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Municipio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 Monto Estimado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1045867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</a:rPr>
                        <a:t>Mejoramiento y reparación en Estadio Oscar Quiteño. 1a. Fase de Sta. Ana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Santa Ana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$764,048.30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>
                          <a:effectLst/>
                        </a:rPr>
                        <a:t>Remodelacion del Estadio Ana Mercedes Campos de Sonsonate</a:t>
                      </a:r>
                      <a:endParaRPr lang="es-419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Sonsonate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$459,297.90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7943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Construcción de Cancha Sintética de Fútbol Once Colonia Santa Elena, Llano El Espino </a:t>
                      </a:r>
                      <a:endParaRPr lang="es-419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Ahuachapán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$350,000.00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92088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Iluminación de Cancha Sintética de Fútbol Once Colonia Santa Elena, Llano El Espino 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Ahuachapán</a:t>
                      </a:r>
                      <a:endParaRPr lang="es-SV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$62,248.37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2880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>
                          <a:effectLst/>
                        </a:rPr>
                        <a:t>TOTAL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</a:rPr>
                        <a:t> </a:t>
                      </a:r>
                      <a:r>
                        <a:rPr lang="es-SV" sz="1800" u="none" strike="noStrike" dirty="0" smtClean="0">
                          <a:effectLst/>
                        </a:rPr>
                        <a:t>$1,635,594.57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5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yecciones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924" y="1268760"/>
            <a:ext cx="9405848" cy="51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2339752" y="6238933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Ingeniera Gladis Eugenia Schmidt de Serpas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Presidenta</a:t>
            </a:r>
            <a:endParaRPr lang="es-SV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539552" y="1412776"/>
            <a:ext cx="8064896" cy="3960440"/>
          </a:xfrm>
        </p:spPr>
        <p:txBody>
          <a:bodyPr>
            <a:noAutofit/>
          </a:bodyPr>
          <a:lstStyle/>
          <a:p>
            <a:r>
              <a:rPr lang="es-SV" sz="8000" b="1" dirty="0">
                <a:solidFill>
                  <a:srgbClr val="000066"/>
                </a:solidFill>
              </a:rPr>
              <a:t>Principales </a:t>
            </a:r>
            <a:r>
              <a:rPr lang="es-SV" sz="8000" b="1" dirty="0" smtClean="0">
                <a:solidFill>
                  <a:srgbClr val="000066"/>
                </a:solidFill>
              </a:rPr>
              <a:t>Logros y Avances en la Zona Occidental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98073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36512" y="870972"/>
            <a:ext cx="9228173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Inversión por Departamento en la 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Zona Occidental 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63279" y="5877272"/>
            <a:ext cx="79801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419" sz="2000" b="1" dirty="0" smtClean="0"/>
              <a:t>* </a:t>
            </a:r>
            <a:r>
              <a:rPr lang="es-SV" sz="2000" b="1" dirty="0" smtClean="0"/>
              <a:t>E</a:t>
            </a:r>
            <a:r>
              <a:rPr lang="es-419" sz="2000" b="1" dirty="0" smtClean="0"/>
              <a:t>quivale al 18.93% </a:t>
            </a:r>
            <a:r>
              <a:rPr lang="es-419" sz="2000" b="1" dirty="0"/>
              <a:t>de la inversión </a:t>
            </a:r>
            <a:r>
              <a:rPr lang="es-419" sz="2000" b="1" dirty="0" smtClean="0"/>
              <a:t>a nivel nacional (US$265.56 millones)</a:t>
            </a:r>
            <a:endParaRPr lang="es-SV" sz="2000" b="1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724956"/>
              </p:ext>
            </p:extLst>
          </p:nvPr>
        </p:nvGraphicFramePr>
        <p:xfrm>
          <a:off x="1763688" y="2348880"/>
          <a:ext cx="5472608" cy="3456386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664296"/>
                <a:gridCol w="2808312"/>
              </a:tblGrid>
              <a:tr h="1133694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>
                          <a:effectLst/>
                        </a:rPr>
                        <a:t>Departamento</a:t>
                      </a:r>
                      <a:endParaRPr lang="es-SV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>
                          <a:effectLst/>
                        </a:rPr>
                        <a:t>Ejecutado (US$)</a:t>
                      </a:r>
                      <a:endParaRPr lang="es-SV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2400" u="none" strike="noStrike" dirty="0" smtClean="0">
                          <a:effectLst/>
                        </a:rPr>
                        <a:t>Ahuachapán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>
                          <a:effectLst/>
                        </a:rPr>
                        <a:t>$24,680,920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2400" u="none" strike="noStrike" dirty="0" smtClean="0">
                          <a:effectLst/>
                        </a:rPr>
                        <a:t>Santa Ana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>
                          <a:effectLst/>
                        </a:rPr>
                        <a:t>$12,144,182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2400" u="none" strike="noStrike" dirty="0" smtClean="0">
                          <a:effectLst/>
                        </a:rPr>
                        <a:t>Sonsonate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>
                          <a:effectLst/>
                        </a:rPr>
                        <a:t>$13,448,858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80673"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2400" u="none" strike="noStrike">
                          <a:effectLst/>
                        </a:rPr>
                        <a:t>Total general</a:t>
                      </a:r>
                      <a:endParaRPr lang="es-SV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400" u="none" strike="noStrike" dirty="0">
                          <a:effectLst/>
                        </a:rPr>
                        <a:t>$</a:t>
                      </a:r>
                      <a:r>
                        <a:rPr lang="es-SV" sz="2400" u="none" strike="noStrike" dirty="0" smtClean="0">
                          <a:effectLst/>
                        </a:rPr>
                        <a:t>50,273,960 *</a:t>
                      </a:r>
                      <a:endParaRPr lang="es-SV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6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3568" y="1448780"/>
            <a:ext cx="8064896" cy="3960440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Inversión en Capital Humano y Desarrollo Local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erencias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1769114"/>
            <a:ext cx="9361040" cy="51485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788024" y="3178711"/>
            <a:ext cx="4191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US$ 34.46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entregados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23894"/>
            <a:ext cx="9228173" cy="1508105"/>
          </a:xfr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Occidental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ompue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jecutivo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19047</TotalTime>
  <Words>2183</Words>
  <Application>Microsoft Office PowerPoint</Application>
  <PresentationFormat>Presentación en pantalla (4:3)</PresentationFormat>
  <Paragraphs>496</Paragraphs>
  <Slides>57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Forma de onda</vt:lpstr>
      <vt:lpstr>Presentación de PowerPoint</vt:lpstr>
      <vt:lpstr>Pensamiento Estratégico 2014 - 2019</vt:lpstr>
      <vt:lpstr>Presentación de PowerPoint</vt:lpstr>
      <vt:lpstr>Inversión en cuatro años de Gestión junio 2014 – mayo 2018</vt:lpstr>
      <vt:lpstr>Presentación de PowerPoint</vt:lpstr>
      <vt:lpstr>Principales Logros y Avances en la Zona Occidental</vt:lpstr>
      <vt:lpstr>Inversión por Departamento en la  Zona Occidental    junio 2014 – mayo 2018 </vt:lpstr>
      <vt:lpstr>Inversión en Capital Humano y Desarrollo Local</vt:lpstr>
      <vt:lpstr>Transferencias Monetarias Condicionadas y no Condicionadas en la Zona Occidental junio 2014 – mayo 2018 </vt:lpstr>
      <vt:lpstr>Presentación de PowerPoint</vt:lpstr>
      <vt:lpstr>Presentación de PowerPoint</vt:lpstr>
      <vt:lpstr>Presentación de PowerPoint</vt:lpstr>
      <vt:lpstr>Seguimiento Familiar y Apoyo a la Persona Adulta Mayor en la Zona Occidental  junio 2014 – mayo 2018 </vt:lpstr>
      <vt:lpstr>Asistencia Técnica en la Zona Occidental junio 2014 – mayo 2018 </vt:lpstr>
      <vt:lpstr>Presentación de PowerPoint</vt:lpstr>
      <vt:lpstr>Presentación de PowerPoint</vt:lpstr>
      <vt:lpstr>Emprendimiento Solidario en la  Zona Occidental    junio 2014 – mayo 2018 </vt:lpstr>
      <vt:lpstr>Presentación de PowerPoint</vt:lpstr>
      <vt:lpstr>Presentación de PowerPoint</vt:lpstr>
      <vt:lpstr>Presentación de PowerPoint</vt:lpstr>
      <vt:lpstr>Presentación de PowerPoint</vt:lpstr>
      <vt:lpstr>Inversión en Capital Físico</vt:lpstr>
      <vt:lpstr>Agua Potable y Saneamiento en la  Zona Occidental      junio 2014 – mayo 2018 </vt:lpstr>
      <vt:lpstr>Presentación de PowerPoint</vt:lpstr>
      <vt:lpstr>Presentación de PowerPoint</vt:lpstr>
      <vt:lpstr>Electrificación en la Zona Occidental junio 2014 – mayo 2018 </vt:lpstr>
      <vt:lpstr>Presentación de PowerPoint</vt:lpstr>
      <vt:lpstr>Presentación de PowerPoint</vt:lpstr>
      <vt:lpstr>Infraestructura Social en la Zona Occidental junio 2014 – mayo 2018 </vt:lpstr>
      <vt:lpstr>Presentación de PowerPoint</vt:lpstr>
      <vt:lpstr>Presentación de PowerPoint</vt:lpstr>
      <vt:lpstr>Infraestructura en Educación en la  Zona Occidental   junio 2014 – mayo 2018 </vt:lpstr>
      <vt:lpstr>Presentación de PowerPoint</vt:lpstr>
      <vt:lpstr>Presentación de PowerPoint</vt:lpstr>
      <vt:lpstr>Infraestructura Productiva en la  Zona Occidental     junio 2014 – mayo 2018 </vt:lpstr>
      <vt:lpstr>Presentación de PowerPoint</vt:lpstr>
      <vt:lpstr>Presentación de PowerPoint</vt:lpstr>
      <vt:lpstr>Infraestructura Vial en la Zona Occidental junio 2014 – mayo 2018 </vt:lpstr>
      <vt:lpstr>Presentación de PowerPoint</vt:lpstr>
      <vt:lpstr>Presentación de PowerPoint</vt:lpstr>
      <vt:lpstr>Apoyo Nutricional y Equipamiento en Salud  en la Zona Occidental   junio 2014 – mayo 2018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Desafíos Externos Enfrentados</vt:lpstr>
      <vt:lpstr>Desafíos Externos Enfrentados junio 2014 – mayo 2018 </vt:lpstr>
      <vt:lpstr>Presentación de PowerPoint</vt:lpstr>
      <vt:lpstr>Aumento en las Coberturas de Agua Potable y Electrificación en los 100 municipios de Comunidades Solidarias Rurales</vt:lpstr>
      <vt:lpstr>Presentación de PowerPoint</vt:lpstr>
      <vt:lpstr>Presentación de PowerPoint</vt:lpstr>
      <vt:lpstr>FISDL, en proceso de acreditación ante el Fondo Verde del Clima</vt:lpstr>
      <vt:lpstr>Proyecciones del FISDL en la Zona Occidental junio – diciembre 2018</vt:lpstr>
      <vt:lpstr>Infraestructura para la Prevención de Violencia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Estrategia para Rendiciones de Cuentas 2016</dc:title>
  <dc:creator>LORENA SUYAPA VALDIVIESO VALENCIA</dc:creator>
  <cp:lastModifiedBy>NESTOR URIEL RAMOS FERNANDEZ</cp:lastModifiedBy>
  <cp:revision>485</cp:revision>
  <dcterms:created xsi:type="dcterms:W3CDTF">2016-05-16T20:22:15Z</dcterms:created>
  <dcterms:modified xsi:type="dcterms:W3CDTF">2018-08-14T22:14:34Z</dcterms:modified>
</cp:coreProperties>
</file>