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67"/>
  </p:notesMasterIdLst>
  <p:sldIdLst>
    <p:sldId id="256" r:id="rId2"/>
    <p:sldId id="259" r:id="rId3"/>
    <p:sldId id="408" r:id="rId4"/>
    <p:sldId id="294" r:id="rId5"/>
    <p:sldId id="402" r:id="rId6"/>
    <p:sldId id="270" r:id="rId7"/>
    <p:sldId id="260" r:id="rId8"/>
    <p:sldId id="357" r:id="rId9"/>
    <p:sldId id="337" r:id="rId10"/>
    <p:sldId id="338" r:id="rId11"/>
    <p:sldId id="394" r:id="rId12"/>
    <p:sldId id="409" r:id="rId13"/>
    <p:sldId id="378" r:id="rId14"/>
    <p:sldId id="395" r:id="rId15"/>
    <p:sldId id="396" r:id="rId16"/>
    <p:sldId id="397" r:id="rId17"/>
    <p:sldId id="444" r:id="rId18"/>
    <p:sldId id="375" r:id="rId19"/>
    <p:sldId id="442" r:id="rId20"/>
    <p:sldId id="416" r:id="rId21"/>
    <p:sldId id="445" r:id="rId22"/>
    <p:sldId id="418" r:id="rId23"/>
    <p:sldId id="419" r:id="rId24"/>
    <p:sldId id="443" r:id="rId25"/>
    <p:sldId id="374" r:id="rId26"/>
    <p:sldId id="340" r:id="rId27"/>
    <p:sldId id="351" r:id="rId28"/>
    <p:sldId id="420" r:id="rId29"/>
    <p:sldId id="363" r:id="rId30"/>
    <p:sldId id="421" r:id="rId31"/>
    <p:sldId id="411" r:id="rId32"/>
    <p:sldId id="412" r:id="rId33"/>
    <p:sldId id="422" r:id="rId34"/>
    <p:sldId id="413" r:id="rId35"/>
    <p:sldId id="426" r:id="rId36"/>
    <p:sldId id="427" r:id="rId37"/>
    <p:sldId id="432" r:id="rId38"/>
    <p:sldId id="428" r:id="rId39"/>
    <p:sldId id="429" r:id="rId40"/>
    <p:sldId id="430" r:id="rId41"/>
    <p:sldId id="440" r:id="rId42"/>
    <p:sldId id="446" r:id="rId43"/>
    <p:sldId id="342" r:id="rId44"/>
    <p:sldId id="355" r:id="rId45"/>
    <p:sldId id="423" r:id="rId46"/>
    <p:sldId id="344" r:id="rId47"/>
    <p:sldId id="359" r:id="rId48"/>
    <p:sldId id="424" r:id="rId49"/>
    <p:sldId id="386" r:id="rId50"/>
    <p:sldId id="414" r:id="rId51"/>
    <p:sldId id="415" r:id="rId52"/>
    <p:sldId id="377" r:id="rId53"/>
    <p:sldId id="391" r:id="rId54"/>
    <p:sldId id="383" r:id="rId55"/>
    <p:sldId id="277" r:id="rId56"/>
    <p:sldId id="278" r:id="rId57"/>
    <p:sldId id="331" r:id="rId58"/>
    <p:sldId id="335" r:id="rId59"/>
    <p:sldId id="333" r:id="rId60"/>
    <p:sldId id="332" r:id="rId61"/>
    <p:sldId id="350" r:id="rId62"/>
    <p:sldId id="279" r:id="rId63"/>
    <p:sldId id="401" r:id="rId64"/>
    <p:sldId id="433" r:id="rId65"/>
    <p:sldId id="293" r:id="rId66"/>
  </p:sldIdLst>
  <p:sldSz cx="9144000" cy="6858000" type="screen4x3"/>
  <p:notesSz cx="6858000" cy="9144000"/>
  <p:defaultTextStyle>
    <a:defPPr>
      <a:defRPr lang="es-S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B9A6"/>
    <a:srgbClr val="8DA993"/>
    <a:srgbClr val="A28B1A"/>
    <a:srgbClr val="C3A81F"/>
    <a:srgbClr val="CB7117"/>
    <a:srgbClr val="F8AEEF"/>
    <a:srgbClr val="EAECF2"/>
    <a:srgbClr val="CC6600"/>
    <a:srgbClr val="490092"/>
    <a:srgbClr val="CC4B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74" autoAdjust="0"/>
    <p:restoredTop sz="98221" autoAdjust="0"/>
  </p:normalViewPr>
  <p:slideViewPr>
    <p:cSldViewPr showGuides="1">
      <p:cViewPr>
        <p:scale>
          <a:sx n="76" d="100"/>
          <a:sy n="76" d="100"/>
        </p:scale>
        <p:origin x="-102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5682"/>
    </p:cViewPr>
  </p:sorterViewPr>
  <p:notesViewPr>
    <p:cSldViewPr showGuides="1">
      <p:cViewPr varScale="1">
        <p:scale>
          <a:sx n="53" d="100"/>
          <a:sy n="53" d="100"/>
        </p:scale>
        <p:origin x="-285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14F808-FA55-4A9F-A779-BB260CB75FA0}" type="datetimeFigureOut">
              <a:rPr lang="es-SV" smtClean="0"/>
              <a:t>19/9/2018</a:t>
            </a:fld>
            <a:endParaRPr lang="es-SV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SV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3269B0-3FCC-492C-A6C0-A5B5E531D552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378903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269B0-3FCC-492C-A6C0-A5B5E531D552}" type="slidenum">
              <a:rPr lang="es-SV" smtClean="0"/>
              <a:t>14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061426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1" y="476672"/>
            <a:ext cx="7272808" cy="936104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92400"/>
            <a:ext cx="6400800" cy="1473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-9525"/>
            <a:ext cx="9286876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3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5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9"/>
            <a:ext cx="6417734" cy="93980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/>
          <a:lstStyle/>
          <a:p>
            <a:fld id="{0C0E7F8F-2A70-46CE-84CD-876E054E4F56}" type="datetimeFigureOut">
              <a:rPr lang="es-SV" smtClean="0"/>
              <a:t>19/9/2018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640" y="6250164"/>
            <a:ext cx="3786691" cy="365125"/>
          </a:xfrm>
          <a:prstGeom prst="rect">
            <a:avLst/>
          </a:prstGeom>
        </p:spPr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91088" y="6250164"/>
            <a:ext cx="1161826" cy="365125"/>
          </a:xfrm>
          <a:prstGeom prst="rect">
            <a:avLst/>
          </a:prstGeom>
        </p:spPr>
        <p:txBody>
          <a:bodyPr/>
          <a:lstStyle/>
          <a:p>
            <a:fld id="{11E119F6-EF67-4569-A725-045E4B89E721}" type="slidenum">
              <a:rPr lang="es-SV" smtClean="0"/>
              <a:t>‹Nº›</a:t>
            </a:fld>
            <a:endParaRPr lang="es-SV"/>
          </a:p>
        </p:txBody>
      </p:sp>
      <p:pic>
        <p:nvPicPr>
          <p:cNvPr id="921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-9525"/>
            <a:ext cx="9286876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193" y="-99232"/>
            <a:ext cx="1738327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01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gi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 userDrawn="1"/>
        </p:nvSpPr>
        <p:spPr>
          <a:xfrm>
            <a:off x="3563888" y="4797152"/>
            <a:ext cx="2808312" cy="180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92080" y="2808681"/>
            <a:ext cx="385192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8816"/>
            <a:ext cx="9144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5" r:id="rId2"/>
    <p:sldLayoutId id="2147483687" r:id="rId3"/>
    <p:sldLayoutId id="2147483688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productos/1-pension-basica-universal.mp4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gustavo-alvarado.ppsx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rosa-miriam-guzman.ppsx" TargetMode="Externa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narda.ppsx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hyperlink" Target="melvin.ppsx" TargetMode="Externa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productos/2-agua-potable.mp4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productos/3-energia-electrica.mp4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9.wmv"/><Relationship Id="rId1" Type="http://schemas.microsoft.com/office/2007/relationships/media" Target="../media/media9.wmv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productos/4-salud.mp4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0.wmv"/><Relationship Id="rId1" Type="http://schemas.openxmlformats.org/officeDocument/2006/relationships/video" Target="NULL" TargetMode="Externa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productos/5-calles.mp4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melvin.ppsx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1.wmv"/><Relationship Id="rId1" Type="http://schemas.microsoft.com/office/2007/relationships/media" Target="../media/media11.wmv"/><Relationship Id="rId4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2.wmv"/><Relationship Id="rId1" Type="http://schemas.microsoft.com/office/2007/relationships/media" Target="../media/media12.wmv"/><Relationship Id="rId4" Type="http://schemas.openxmlformats.org/officeDocument/2006/relationships/image" Target="../media/image3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productos/6-Educaci&#243;n.mp4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3.wmv"/><Relationship Id="rId1" Type="http://schemas.microsoft.com/office/2007/relationships/media" Target="../media/media13.wmv"/><Relationship Id="rId4" Type="http://schemas.openxmlformats.org/officeDocument/2006/relationships/image" Target="../media/image3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wmv"/><Relationship Id="rId1" Type="http://schemas.microsoft.com/office/2007/relationships/media" Target="../media/media14.wmv"/><Relationship Id="rId4" Type="http://schemas.openxmlformats.org/officeDocument/2006/relationships/image" Target="../media/image3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productos/7-Prevenci&#243;n-violencia.mp4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idx="4294967295"/>
          </p:nvPr>
        </p:nvSpPr>
        <p:spPr>
          <a:xfrm>
            <a:off x="2339752" y="6238933"/>
            <a:ext cx="4420509" cy="71845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s-SV" sz="1600" b="1" dirty="0" smtClean="0">
                <a:solidFill>
                  <a:schemeClr val="tx1"/>
                </a:solidFill>
              </a:rPr>
              <a:t>Ingeniera Gladis Eugenia Schmidt de Serpas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s-SV" sz="1600" b="1" dirty="0" smtClean="0">
                <a:solidFill>
                  <a:schemeClr val="tx1"/>
                </a:solidFill>
              </a:rPr>
              <a:t>Presidenta</a:t>
            </a:r>
            <a:endParaRPr lang="es-SV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3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/>
          <p:cNvSpPr txBox="1">
            <a:spLocks/>
          </p:cNvSpPr>
          <p:nvPr/>
        </p:nvSpPr>
        <p:spPr>
          <a:xfrm>
            <a:off x="-36512" y="-42773"/>
            <a:ext cx="9228173" cy="11079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33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Transferencias Monetarias Condicionadas y no Condicionadas en la Zona Oriental </a:t>
            </a:r>
            <a:r>
              <a:rPr lang="es-SV" sz="18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32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3142726"/>
              </p:ext>
            </p:extLst>
          </p:nvPr>
        </p:nvGraphicFramePr>
        <p:xfrm>
          <a:off x="457200" y="1340768"/>
          <a:ext cx="8229600" cy="5184576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458616"/>
                <a:gridCol w="1512168"/>
                <a:gridCol w="936104"/>
                <a:gridCol w="3322712"/>
              </a:tblGrid>
              <a:tr h="426579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 dirty="0">
                          <a:effectLst/>
                          <a:latin typeface="+mn-lt"/>
                        </a:rPr>
                        <a:t>Tipo de Transferencia</a:t>
                      </a:r>
                      <a:endParaRPr lang="es-SV" sz="20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>
                          <a:effectLst/>
                          <a:latin typeface="+mn-lt"/>
                        </a:rPr>
                        <a:t>Ejecutado</a:t>
                      </a:r>
                      <a:endParaRPr lang="es-SV" sz="2000" b="1" i="0" u="none" strike="noStrike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Participantes</a:t>
                      </a:r>
                      <a:endParaRPr lang="es-SV" sz="20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</a:tr>
              <a:tr h="754717"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>
                          <a:effectLst/>
                          <a:latin typeface="+mn-lt"/>
                        </a:rPr>
                        <a:t>Pensión Básica Universal  Rural</a:t>
                      </a:r>
                      <a:endParaRPr lang="es-SV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$33,697,494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419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13,765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personas </a:t>
                      </a:r>
                      <a:r>
                        <a:rPr lang="es-SV" sz="2000" u="none" strike="noStrike" dirty="0">
                          <a:effectLst/>
                          <a:latin typeface="+mn-lt"/>
                        </a:rPr>
                        <a:t>adultas mayores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  <a:tr h="1082854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>
                          <a:effectLst/>
                          <a:latin typeface="+mn-lt"/>
                        </a:rPr>
                        <a:t>Bono Salud/Educación Rural</a:t>
                      </a:r>
                      <a:endParaRPr lang="es-SV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r" fontAlgn="ctr"/>
                      <a:r>
                        <a:rPr lang="es-SV" sz="2000" u="none" strike="noStrike" dirty="0">
                          <a:effectLst/>
                          <a:latin typeface="+mn-lt"/>
                        </a:rPr>
                        <a:t>$</a:t>
                      </a:r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19,135,360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419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27,033</a:t>
                      </a:r>
                      <a:endParaRPr lang="es-SV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r" fontAlgn="ctr"/>
                      <a:endParaRPr lang="es-SV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r" fontAlgn="ctr"/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titulares </a:t>
                      </a:r>
                      <a:r>
                        <a:rPr lang="es-SV" sz="2000" u="none" strike="noStrike" dirty="0">
                          <a:effectLst/>
                          <a:latin typeface="+mn-lt"/>
                        </a:rPr>
                        <a:t>de familias del programa Comunidades Solidarias Rurales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  <a:tr h="1410992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419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4,070</a:t>
                      </a:r>
                      <a:endParaRPr lang="es-SV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r" fontAlgn="ctr"/>
                      <a:endParaRPr lang="es-SV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r" fontAlgn="ctr"/>
                      <a:endParaRPr lang="es-SV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r" fontAlgn="ctr"/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t</a:t>
                      </a:r>
                      <a:r>
                        <a:rPr lang="es-419" sz="2000" u="none" strike="noStrike" dirty="0" smtClean="0">
                          <a:effectLst/>
                          <a:latin typeface="+mn-lt"/>
                        </a:rPr>
                        <a:t>itulares </a:t>
                      </a:r>
                      <a:r>
                        <a:rPr lang="es-419" sz="2000" u="none" strike="noStrike" dirty="0">
                          <a:effectLst/>
                          <a:latin typeface="+mn-lt"/>
                        </a:rPr>
                        <a:t>de familias del programa Familias Sostenibles (Estrategia de Erradicación de  la Pobreza)</a:t>
                      </a:r>
                      <a:endParaRPr lang="es-419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754717"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 dirty="0">
                          <a:effectLst/>
                          <a:latin typeface="+mn-lt"/>
                        </a:rPr>
                        <a:t>Pensión Básica Universal  Urbana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rgbClr val="EAEC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$1,324,787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rgbClr val="EAEC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419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661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rgbClr val="EAEC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personas </a:t>
                      </a:r>
                      <a:r>
                        <a:rPr lang="es-SV" sz="2000" u="none" strike="noStrike" dirty="0">
                          <a:effectLst/>
                          <a:latin typeface="+mn-lt"/>
                        </a:rPr>
                        <a:t>adultas mayores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rgbClr val="EAECF2"/>
                    </a:solidFill>
                  </a:tcPr>
                </a:tc>
              </a:tr>
              <a:tr h="754717"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 dirty="0">
                          <a:effectLst/>
                          <a:latin typeface="+mn-lt"/>
                        </a:rPr>
                        <a:t>Bono Educación Urbano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$611,942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419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819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 dirty="0">
                          <a:effectLst/>
                          <a:latin typeface="+mn-lt"/>
                        </a:rPr>
                        <a:t>j</a:t>
                      </a:r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óvenes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849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/>
          <p:cNvSpPr txBox="1">
            <a:spLocks/>
          </p:cNvSpPr>
          <p:nvPr/>
        </p:nvSpPr>
        <p:spPr>
          <a:xfrm>
            <a:off x="-36512" y="-27384"/>
            <a:ext cx="9228173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32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Transferencias Monetarias Condicionadas y no Condicionadas en la Zona Oriental </a:t>
            </a:r>
            <a:r>
              <a:rPr lang="es-SV" sz="18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32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1815956"/>
              </p:ext>
            </p:extLst>
          </p:nvPr>
        </p:nvGraphicFramePr>
        <p:xfrm>
          <a:off x="457200" y="1340768"/>
          <a:ext cx="8229600" cy="4968551"/>
        </p:xfrm>
        <a:graphic>
          <a:graphicData uri="http://schemas.openxmlformats.org/drawingml/2006/table">
            <a:tbl>
              <a:tblPr firstRow="1" lastRow="1" bandRow="1">
                <a:tableStyleId>{B301B821-A1FF-4177-AEE7-76D212191A09}</a:tableStyleId>
              </a:tblPr>
              <a:tblGrid>
                <a:gridCol w="3034680"/>
                <a:gridCol w="1728192"/>
                <a:gridCol w="792088"/>
                <a:gridCol w="2674640"/>
              </a:tblGrid>
              <a:tr h="445456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 dirty="0">
                          <a:effectLst/>
                          <a:latin typeface="+mn-lt"/>
                        </a:rPr>
                        <a:t>Tipo de Transferencia</a:t>
                      </a:r>
                      <a:endParaRPr lang="es-SV" sz="20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>
                          <a:effectLst/>
                          <a:latin typeface="+mn-lt"/>
                        </a:rPr>
                        <a:t>Ejecutado</a:t>
                      </a:r>
                      <a:endParaRPr lang="es-SV" sz="2000" b="1" i="0" u="none" strike="noStrike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Participantes</a:t>
                      </a:r>
                      <a:endParaRPr lang="es-SV" sz="20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</a:tr>
              <a:tr h="445456"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 dirty="0">
                          <a:effectLst/>
                          <a:latin typeface="+mn-lt"/>
                        </a:rPr>
                        <a:t>Apoyo Temporal al Ingreso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$994,500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419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1,759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>
                          <a:effectLst/>
                          <a:latin typeface="+mn-lt"/>
                        </a:rPr>
                        <a:t>personas</a:t>
                      </a:r>
                      <a:endParaRPr lang="es-SV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  <a:tr h="2844068">
                <a:tc>
                  <a:txBody>
                    <a:bodyPr/>
                    <a:lstStyle/>
                    <a:p>
                      <a:pPr algn="l" fontAlgn="ctr"/>
                      <a:r>
                        <a:rPr lang="es-419" sz="2000" u="none" strike="noStrike" dirty="0">
                          <a:effectLst/>
                          <a:latin typeface="+mn-lt"/>
                        </a:rPr>
                        <a:t>Transferencia Monetaria del Programa Indemnizatorio para Víctimas de Graves Violaciones a los Derechos Humanos ocurridas en el contexto del Conflicto Armado Interno</a:t>
                      </a:r>
                      <a:endParaRPr lang="es-419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$212,190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419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557</a:t>
                      </a:r>
                      <a:endParaRPr lang="es-SV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r" fontAlgn="ctr"/>
                      <a:endParaRPr lang="es-SV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2000" u="none" strike="noStrike" dirty="0">
                          <a:effectLst/>
                          <a:latin typeface="+mn-lt"/>
                        </a:rPr>
                        <a:t>personas víctimas de graves violaciones</a:t>
                      </a:r>
                      <a:endParaRPr lang="es-419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  <a:tr h="788115"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>
                          <a:effectLst/>
                          <a:latin typeface="+mn-lt"/>
                        </a:rPr>
                        <a:t>Veteranos de Guerra del Histórico FMLN</a:t>
                      </a:r>
                      <a:endParaRPr lang="es-SV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$1,297,900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419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586</a:t>
                      </a:r>
                      <a:endParaRPr lang="es-SV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r" fontAlgn="ctr"/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 dirty="0">
                          <a:effectLst/>
                          <a:latin typeface="+mn-lt"/>
                        </a:rPr>
                        <a:t>personas veteranas de guerra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  <a:tr h="445456"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>
                          <a:effectLst/>
                          <a:latin typeface="+mn-lt"/>
                        </a:rPr>
                        <a:t>Total general</a:t>
                      </a:r>
                      <a:endParaRPr lang="es-SV" sz="2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$57,274,172</a:t>
                      </a:r>
                      <a:endParaRPr lang="es-SV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>
                          <a:effectLst/>
                          <a:latin typeface="+mn-lt"/>
                        </a:rPr>
                        <a:t> </a:t>
                      </a:r>
                      <a:endParaRPr lang="es-SV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972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-80603" y="-151211"/>
            <a:ext cx="9261115" cy="175432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32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Transferencias Monetarias Condicionadas y no Condicionadas en la Zona Oriental </a:t>
            </a:r>
            <a:r>
              <a:rPr lang="es-SV" sz="18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</a:t>
            </a:r>
          </a:p>
          <a:p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TESTIMONIO </a:t>
            </a:r>
            <a:endParaRPr lang="es-SV" sz="40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pic>
        <p:nvPicPr>
          <p:cNvPr id="2050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5" t="32495" r="11261" b="13558"/>
          <a:stretch/>
        </p:blipFill>
        <p:spPr bwMode="auto">
          <a:xfrm>
            <a:off x="11352" y="1700808"/>
            <a:ext cx="9183396" cy="516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716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uimiento-familia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8908" y="1772550"/>
            <a:ext cx="9301428" cy="5115786"/>
          </a:xfrm>
          <a:prstGeom prst="rect">
            <a:avLst/>
          </a:prstGeom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24347" y="695598"/>
            <a:ext cx="9228173" cy="1077218"/>
          </a:xfr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s-419" sz="32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Seguimiento </a:t>
            </a:r>
            <a:r>
              <a:rPr lang="es-419" sz="3200" b="1" dirty="0">
                <a:solidFill>
                  <a:srgbClr val="000066"/>
                </a:solidFill>
                <a:ea typeface="+mn-ea"/>
                <a:cs typeface="Arial" pitchFamily="34" charset="0"/>
              </a:rPr>
              <a:t>Familiar y Apoyo </a:t>
            </a:r>
            <a:r>
              <a:rPr lang="es-419" sz="32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a</a:t>
            </a:r>
            <a:r>
              <a:rPr lang="es-SV" sz="32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 </a:t>
            </a:r>
            <a:r>
              <a:rPr lang="es-419" sz="32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l</a:t>
            </a:r>
            <a:r>
              <a:rPr lang="es-SV" sz="32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a Persona</a:t>
            </a:r>
            <a:r>
              <a:rPr lang="es-419" sz="32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 Adult</a:t>
            </a:r>
            <a:r>
              <a:rPr lang="es-SV" sz="32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a</a:t>
            </a:r>
            <a:r>
              <a:rPr lang="es-419" sz="32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 </a:t>
            </a:r>
            <a:r>
              <a:rPr lang="es-419" sz="3200" b="1" dirty="0">
                <a:solidFill>
                  <a:srgbClr val="000066"/>
                </a:solidFill>
                <a:ea typeface="+mn-ea"/>
                <a:cs typeface="Arial" pitchFamily="34" charset="0"/>
              </a:rPr>
              <a:t>Mayor</a:t>
            </a:r>
            <a:r>
              <a:rPr lang="es-SV" sz="32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 en la Zona Oriental </a:t>
            </a:r>
            <a:r>
              <a:rPr lang="es-SV" sz="18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32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-90264" y="2414190"/>
            <a:ext cx="4086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US$ 4.12</a:t>
            </a:r>
          </a:p>
          <a:p>
            <a:pPr algn="ctr"/>
            <a:r>
              <a:rPr lang="es-SV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millones </a:t>
            </a:r>
            <a:r>
              <a:rPr lang="es-SV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invertidos</a:t>
            </a:r>
            <a:endParaRPr lang="es-SV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0" y="5072454"/>
            <a:ext cx="4283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419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38 </a:t>
            </a:r>
            <a:r>
              <a:rPr lang="es-419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municipios intervenidos con los Programas </a:t>
            </a:r>
            <a:r>
              <a:rPr lang="es-419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Comunidades Solidarias </a:t>
            </a:r>
            <a:r>
              <a:rPr lang="es-419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Rurales y Familias Sostenibles</a:t>
            </a:r>
            <a:endParaRPr lang="es-SV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02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sistencia-tecnic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1739" y="1714601"/>
            <a:ext cx="9416175" cy="5178896"/>
          </a:xfrm>
          <a:prstGeom prst="rect">
            <a:avLst/>
          </a:prstGeom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24347" y="692696"/>
            <a:ext cx="9228173" cy="1077218"/>
          </a:xfr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Asistencia Técnica en la Zona Oriental</a:t>
            </a:r>
            <a:b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</a:br>
            <a:r>
              <a:rPr lang="es-SV" sz="24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40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590256" y="2204864"/>
            <a:ext cx="45902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US$ 3.05</a:t>
            </a:r>
          </a:p>
          <a:p>
            <a:pPr algn="ctr"/>
            <a:r>
              <a:rPr lang="es-SV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millones </a:t>
            </a:r>
            <a:r>
              <a:rPr lang="es-SV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invertidos</a:t>
            </a:r>
            <a:endParaRPr lang="es-SV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004048" y="4800947"/>
            <a:ext cx="40679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160</a:t>
            </a:r>
            <a:r>
              <a:rPr lang="es-419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proyectos ejecutados, beneficiando a la población de 85 municipios</a:t>
            </a:r>
            <a:endParaRPr lang="es-SV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27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24347" y="692696"/>
            <a:ext cx="922817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Asistencia Técnica en la Zona Oriental</a:t>
            </a:r>
            <a:b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</a:br>
            <a:r>
              <a:rPr lang="es-SV" sz="24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40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7047806"/>
              </p:ext>
            </p:extLst>
          </p:nvPr>
        </p:nvGraphicFramePr>
        <p:xfrm>
          <a:off x="107504" y="1844824"/>
          <a:ext cx="8928991" cy="4846320"/>
        </p:xfrm>
        <a:graphic>
          <a:graphicData uri="http://schemas.openxmlformats.org/drawingml/2006/table">
            <a:tbl>
              <a:tblPr firstRow="1" lastRow="1" bandRow="1">
                <a:tableStyleId>{B301B821-A1FF-4177-AEE7-76D212191A09}</a:tableStyleId>
              </a:tblPr>
              <a:tblGrid>
                <a:gridCol w="2880320"/>
                <a:gridCol w="1440160"/>
                <a:gridCol w="1726631"/>
                <a:gridCol w="1513729"/>
                <a:gridCol w="1368151"/>
              </a:tblGrid>
              <a:tr h="323850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>
                          <a:effectLst/>
                          <a:latin typeface="+mn-lt"/>
                        </a:rPr>
                        <a:t>Tipo de Asistencia Técnica</a:t>
                      </a:r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+mn-lt"/>
                        </a:rPr>
                        <a:t>Ejecutado</a:t>
                      </a:r>
                      <a:endParaRPr lang="es-SV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+mn-lt"/>
                        </a:rPr>
                        <a:t>Personas Beneficarias</a:t>
                      </a:r>
                      <a:endParaRPr lang="es-SV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+mn-lt"/>
                        </a:rPr>
                        <a:t>Cantidad de proyectos</a:t>
                      </a:r>
                      <a:endParaRPr lang="es-SV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+mn-lt"/>
                        </a:rPr>
                        <a:t>Cantidad de municipios</a:t>
                      </a:r>
                      <a:endParaRPr lang="es-SV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es-419" sz="1800" u="none" strike="noStrike">
                          <a:effectLst/>
                          <a:latin typeface="+mn-lt"/>
                        </a:rPr>
                        <a:t>Componente 2 del PFGL – Asistencia Técnica</a:t>
                      </a:r>
                      <a:endParaRPr lang="es-419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$2,478,928</a:t>
                      </a:r>
                      <a:endParaRPr lang="es-SV" sz="1800" u="none" strike="noStrike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>
                          <a:effectLst/>
                          <a:latin typeface="+mn-lt"/>
                        </a:rPr>
                        <a:t>Población de </a:t>
                      </a:r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84 municipios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143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84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>
                          <a:effectLst/>
                          <a:latin typeface="+mn-lt"/>
                        </a:rPr>
                        <a:t>Capacitación </a:t>
                      </a:r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Programa Apoyo Temporal al Ingreso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$373,800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6,585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7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4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>
                          <a:effectLst/>
                          <a:latin typeface="+mn-lt"/>
                        </a:rPr>
                        <a:t>Gastos Administrativos </a:t>
                      </a:r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Programa Apoyo Temporal al Ingreso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$105,724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2,608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6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3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>
                          <a:effectLst/>
                          <a:latin typeface="+mn-lt"/>
                        </a:rPr>
                        <a:t>Puntos Focales </a:t>
                      </a:r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Pensión Básica Universal </a:t>
                      </a:r>
                      <a:r>
                        <a:rPr lang="es-SV" sz="1800" u="none" strike="noStrike" dirty="0">
                          <a:effectLst/>
                          <a:latin typeface="+mn-lt"/>
                        </a:rPr>
                        <a:t>urbano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$28,983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1,398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>
                          <a:effectLst/>
                          <a:latin typeface="+mn-lt"/>
                        </a:rPr>
                        <a:t>no aplica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1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es-419" sz="1800" u="none" strike="noStrike">
                          <a:effectLst/>
                          <a:latin typeface="+mn-lt"/>
                        </a:rPr>
                        <a:t>Puntos Focales Bono Educación urbano</a:t>
                      </a:r>
                      <a:endParaRPr lang="es-419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$38,663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2,553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>
                          <a:effectLst/>
                          <a:latin typeface="+mn-lt"/>
                        </a:rPr>
                        <a:t>no aplica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1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>
                          <a:effectLst/>
                          <a:latin typeface="+mn-lt"/>
                        </a:rPr>
                        <a:t>Consultorías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$26,404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1,709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4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3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>
                          <a:effectLst/>
                          <a:latin typeface="+mn-lt"/>
                        </a:rPr>
                        <a:t>Total general</a:t>
                      </a:r>
                      <a:endParaRPr lang="es-SV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$3,041,202</a:t>
                      </a:r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14,853</a:t>
                      </a:r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159</a:t>
                      </a:r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85</a:t>
                      </a:r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09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99" r="9141"/>
          <a:stretch/>
        </p:blipFill>
        <p:spPr>
          <a:xfrm>
            <a:off x="-108520" y="1335819"/>
            <a:ext cx="9355887" cy="5608562"/>
          </a:xfrm>
          <a:prstGeom prst="rect">
            <a:avLst/>
          </a:prstGeom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827584" y="643335"/>
            <a:ext cx="748883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>
              <a:spcBef>
                <a:spcPct val="0"/>
              </a:spcBef>
              <a:buNone/>
              <a:defRPr sz="4000" b="1" cap="none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SV" sz="4400" dirty="0">
                <a:effectLst/>
              </a:rPr>
              <a:t>Emprendimiento Solidario</a:t>
            </a:r>
          </a:p>
        </p:txBody>
      </p:sp>
      <p:sp>
        <p:nvSpPr>
          <p:cNvPr id="3" name="2 Rectángulo redondeado"/>
          <p:cNvSpPr/>
          <p:nvPr/>
        </p:nvSpPr>
        <p:spPr>
          <a:xfrm>
            <a:off x="107502" y="1412775"/>
            <a:ext cx="5472609" cy="5445225"/>
          </a:xfrm>
          <a:prstGeom prst="roundRect">
            <a:avLst>
              <a:gd name="adj" fmla="val 3766"/>
            </a:avLst>
          </a:prstGeom>
          <a:solidFill>
            <a:schemeClr val="bg1">
              <a:alpha val="88000"/>
            </a:schemeClr>
          </a:solidFill>
          <a:ln>
            <a:solidFill>
              <a:schemeClr val="bg1">
                <a:alpha val="6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" name="7 Rectángulo"/>
          <p:cNvSpPr/>
          <p:nvPr/>
        </p:nvSpPr>
        <p:spPr>
          <a:xfrm>
            <a:off x="107503" y="1447288"/>
            <a:ext cx="5328593" cy="4967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SV" sz="3200" dirty="0" smtClean="0">
                <a:latin typeface="Calibri" pitchFamily="34" charset="0"/>
              </a:rPr>
              <a:t>El </a:t>
            </a:r>
            <a:r>
              <a:rPr lang="es-SV" sz="3200" dirty="0">
                <a:latin typeface="Calibri" pitchFamily="34" charset="0"/>
              </a:rPr>
              <a:t>programa fortalece capacidades </a:t>
            </a:r>
            <a:r>
              <a:rPr lang="es-SV" sz="3200" dirty="0" smtClean="0">
                <a:latin typeface="Calibri" pitchFamily="34" charset="0"/>
              </a:rPr>
              <a:t>emprendedoras </a:t>
            </a:r>
            <a:r>
              <a:rPr lang="es-SV" sz="3200" dirty="0">
                <a:latin typeface="Calibri" pitchFamily="34" charset="0"/>
              </a:rPr>
              <a:t>de las personas a través de la asistencia en habilidades para la vida, formación empresarial básica, entrega de </a:t>
            </a:r>
            <a:r>
              <a:rPr lang="es-SV" sz="3200" dirty="0" smtClean="0">
                <a:latin typeface="Calibri" pitchFamily="34" charset="0"/>
              </a:rPr>
              <a:t>activos productivos</a:t>
            </a:r>
            <a:r>
              <a:rPr lang="es-SV" sz="3200" dirty="0">
                <a:latin typeface="Calibri" pitchFamily="34" charset="0"/>
              </a:rPr>
              <a:t>,  asistencia y asesoría técnica, para que la población genere ingresos </a:t>
            </a:r>
            <a:r>
              <a:rPr lang="es-SV" sz="3200" dirty="0" smtClean="0">
                <a:latin typeface="Calibri" pitchFamily="34" charset="0"/>
              </a:rPr>
              <a:t>de </a:t>
            </a:r>
            <a:r>
              <a:rPr lang="es-SV" sz="3200" dirty="0">
                <a:latin typeface="Calibri" pitchFamily="34" charset="0"/>
              </a:rPr>
              <a:t>forma permanente y mejoren su calidad de vida.</a:t>
            </a:r>
          </a:p>
        </p:txBody>
      </p:sp>
    </p:spTree>
    <p:extLst>
      <p:ext uri="{BB962C8B-B14F-4D97-AF65-F5344CB8AC3E}">
        <p14:creationId xmlns:p14="http://schemas.microsoft.com/office/powerpoint/2010/main" val="52131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mprendimiento-solidari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520" y="1669822"/>
            <a:ext cx="9433048" cy="5188177"/>
          </a:xfrm>
          <a:prstGeom prst="rect">
            <a:avLst/>
          </a:prstGeom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0" y="7991"/>
            <a:ext cx="9228173" cy="1446550"/>
          </a:xfr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s-SV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Emprendimiento Solidario en la </a:t>
            </a:r>
            <a:br>
              <a:rPr lang="es-SV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</a:br>
            <a:r>
              <a:rPr lang="es-SV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Zona Oriental </a:t>
            </a:r>
            <a:r>
              <a:rPr lang="es-SV" sz="28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491880" y="2924944"/>
            <a:ext cx="565212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US$ 1.77</a:t>
            </a:r>
          </a:p>
          <a:p>
            <a:pPr algn="ctr"/>
            <a:r>
              <a:rPr lang="es-SV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 millones invertidos</a:t>
            </a:r>
            <a:endParaRPr lang="es-SV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491880" y="5157192"/>
            <a:ext cx="58326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419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1,518 personas beneficiadas en 22 municipios</a:t>
            </a:r>
            <a:endParaRPr lang="es-SV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6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24347" y="640678"/>
            <a:ext cx="922817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36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Emprendimiento Solidario en la </a:t>
            </a:r>
          </a:p>
          <a:p>
            <a:r>
              <a:rPr lang="es-SV" sz="36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Zona Oriental </a:t>
            </a:r>
            <a:r>
              <a:rPr lang="es-SV" sz="2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36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9828593"/>
              </p:ext>
            </p:extLst>
          </p:nvPr>
        </p:nvGraphicFramePr>
        <p:xfrm>
          <a:off x="306784" y="1945670"/>
          <a:ext cx="8657704" cy="4653584"/>
        </p:xfrm>
        <a:graphic>
          <a:graphicData uri="http://schemas.openxmlformats.org/drawingml/2006/table">
            <a:tbl>
              <a:tblPr firstRow="1" lastRow="1" bandRow="1">
                <a:tableStyleId>{B301B821-A1FF-4177-AEE7-76D212191A09}</a:tableStyleId>
              </a:tblPr>
              <a:tblGrid>
                <a:gridCol w="1888952"/>
                <a:gridCol w="1440160"/>
                <a:gridCol w="1728192"/>
                <a:gridCol w="3600400"/>
              </a:tblGrid>
              <a:tr h="906091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>
                          <a:effectLst/>
                          <a:latin typeface="+mn-lt"/>
                        </a:rPr>
                        <a:t>Departamento</a:t>
                      </a:r>
                      <a:endParaRPr lang="es-SV" sz="18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+mn-lt"/>
                        </a:rPr>
                        <a:t>Ejecutado</a:t>
                      </a:r>
                      <a:endParaRPr lang="es-SV" sz="1800" b="1" i="0" u="none" strike="noStrike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+mn-lt"/>
                        </a:rPr>
                        <a:t>personas participantes</a:t>
                      </a:r>
                      <a:endParaRPr lang="es-SV" sz="1800" b="1" i="0" u="none" strike="noStrike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>
                          <a:effectLst/>
                          <a:latin typeface="+mn-lt"/>
                        </a:rPr>
                        <a:t>Municipios Intervenidos</a:t>
                      </a:r>
                      <a:endParaRPr lang="es-SV" sz="18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  <a:tr h="566117">
                <a:tc>
                  <a:txBody>
                    <a:bodyPr/>
                    <a:lstStyle/>
                    <a:p>
                      <a:pPr algn="l" fontAlgn="b"/>
                      <a:r>
                        <a:rPr lang="es-419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Usulután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$</a:t>
                      </a:r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1,059,660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937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Berlín, Concepción Batres, </a:t>
                      </a:r>
                      <a:r>
                        <a:rPr lang="es-SV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Estanzuelas</a:t>
                      </a:r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Mercedes Umaña, Alegría, </a:t>
                      </a:r>
                      <a:r>
                        <a:rPr lang="es-SV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Jiquilisco</a:t>
                      </a:r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s-SV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Jucuarán</a:t>
                      </a:r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San Agustín, San Francisco Javier, Santa Elena, </a:t>
                      </a:r>
                      <a:r>
                        <a:rPr lang="es-SV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Tecapán</a:t>
                      </a:r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s-SV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Ozatlán</a:t>
                      </a:r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y Usulután.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  <a:tr h="566117"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San Miguel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$331,430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250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San Miguel, </a:t>
                      </a:r>
                      <a:r>
                        <a:rPr lang="es-SV" sz="1800" u="none" strike="noStrike" dirty="0" err="1" smtClean="0">
                          <a:effectLst/>
                          <a:latin typeface="+mn-lt"/>
                        </a:rPr>
                        <a:t>Sesori</a:t>
                      </a:r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 y Ciudad Barrios.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  <a:tr h="566117"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Morazán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$271,130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286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u="none" strike="noStrike" dirty="0" err="1" smtClean="0">
                          <a:effectLst/>
                          <a:latin typeface="+mn-lt"/>
                        </a:rPr>
                        <a:t>Joateca</a:t>
                      </a:r>
                      <a:r>
                        <a:rPr lang="pt-BR" sz="1800" u="none" strike="noStrike" dirty="0" smtClean="0">
                          <a:effectLst/>
                          <a:latin typeface="+mn-lt"/>
                        </a:rPr>
                        <a:t>,</a:t>
                      </a:r>
                      <a:r>
                        <a:rPr lang="pt-BR" sz="1800" u="none" strike="noStrik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pt-BR" sz="1800" u="none" strike="noStrike" baseline="0" dirty="0" err="1" smtClean="0">
                          <a:effectLst/>
                          <a:latin typeface="+mn-lt"/>
                        </a:rPr>
                        <a:t>Arambala</a:t>
                      </a:r>
                      <a:r>
                        <a:rPr lang="pt-BR" sz="1800" u="none" strike="noStrike" baseline="0" dirty="0" smtClean="0">
                          <a:effectLst/>
                          <a:latin typeface="+mn-lt"/>
                        </a:rPr>
                        <a:t>, </a:t>
                      </a:r>
                      <a:r>
                        <a:rPr lang="pt-BR" sz="1800" u="none" strike="noStrike" baseline="0" dirty="0" err="1" smtClean="0">
                          <a:effectLst/>
                          <a:latin typeface="+mn-lt"/>
                        </a:rPr>
                        <a:t>Chilanga</a:t>
                      </a:r>
                      <a:r>
                        <a:rPr lang="pt-BR" sz="1800" u="none" strike="noStrike" baseline="0" dirty="0" smtClean="0">
                          <a:effectLst/>
                          <a:latin typeface="+mn-lt"/>
                        </a:rPr>
                        <a:t>, Delicias de </a:t>
                      </a:r>
                      <a:r>
                        <a:rPr lang="pt-BR" sz="1800" u="none" strike="noStrike" baseline="0" dirty="0" err="1" smtClean="0">
                          <a:effectLst/>
                          <a:latin typeface="+mn-lt"/>
                        </a:rPr>
                        <a:t>Concepción</a:t>
                      </a:r>
                      <a:r>
                        <a:rPr lang="pt-BR" sz="1800" u="none" strike="noStrike" baseline="0" dirty="0" smtClean="0">
                          <a:effectLst/>
                          <a:latin typeface="+mn-lt"/>
                        </a:rPr>
                        <a:t> y </a:t>
                      </a:r>
                      <a:r>
                        <a:rPr lang="pt-BR" sz="1800" u="none" strike="noStrike" baseline="0" dirty="0" err="1" smtClean="0">
                          <a:effectLst/>
                          <a:latin typeface="+mn-lt"/>
                        </a:rPr>
                        <a:t>Guatajiagua</a:t>
                      </a:r>
                      <a:r>
                        <a:rPr lang="pt-BR" sz="1800" u="none" strike="noStrike" baseline="0" dirty="0" smtClean="0">
                          <a:effectLst/>
                          <a:latin typeface="+mn-lt"/>
                        </a:rPr>
                        <a:t>.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  <a:tr h="566117"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La Unión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$105,834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45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800" u="none" strike="noStrike" dirty="0" smtClean="0">
                          <a:effectLst/>
                          <a:latin typeface="+mn-lt"/>
                        </a:rPr>
                        <a:t>Conchagua</a:t>
                      </a:r>
                      <a:endParaRPr lang="es-419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  <a:tr h="512139"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>
                          <a:effectLst/>
                          <a:latin typeface="+mn-lt"/>
                        </a:rPr>
                        <a:t>Total general</a:t>
                      </a:r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$1,768,054</a:t>
                      </a:r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1,518</a:t>
                      </a:r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22 </a:t>
                      </a:r>
                      <a:r>
                        <a:rPr lang="es-SV" sz="1800" u="none" strike="noStrike" dirty="0">
                          <a:effectLst/>
                          <a:latin typeface="+mn-lt"/>
                        </a:rPr>
                        <a:t>municipios</a:t>
                      </a:r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475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-108520" y="1440162"/>
            <a:ext cx="9361040" cy="5445222"/>
          </a:xfrm>
          <a:prstGeom prst="rect">
            <a:avLst/>
          </a:prstGeom>
          <a:solidFill>
            <a:srgbClr val="8DA9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6" name="5 CuadroTexto">
            <a:hlinkClick r:id="rId2" action="ppaction://hlinkpres?slideindex=1&amp;slidetitle="/>
          </p:cNvPr>
          <p:cNvSpPr txBox="1"/>
          <p:nvPr/>
        </p:nvSpPr>
        <p:spPr>
          <a:xfrm>
            <a:off x="5499273" y="5463563"/>
            <a:ext cx="295232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Gustavo Alvarado</a:t>
            </a:r>
            <a:endParaRPr lang="es-SV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SV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Arte Decorativo </a:t>
            </a:r>
            <a:r>
              <a:rPr lang="es-SV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Nathaly</a:t>
            </a:r>
            <a:endParaRPr lang="es-SV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SV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Conchagua</a:t>
            </a:r>
            <a:endParaRPr lang="es-SV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05" y="2194655"/>
            <a:ext cx="2284755" cy="3260514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113" y="2204864"/>
            <a:ext cx="2304256" cy="3258700"/>
          </a:xfrm>
          <a:prstGeom prst="rect">
            <a:avLst/>
          </a:prstGeom>
        </p:spPr>
      </p:pic>
      <p:sp>
        <p:nvSpPr>
          <p:cNvPr id="10" name="1 Título"/>
          <p:cNvSpPr txBox="1">
            <a:spLocks/>
          </p:cNvSpPr>
          <p:nvPr/>
        </p:nvSpPr>
        <p:spPr>
          <a:xfrm>
            <a:off x="-119048" y="757316"/>
            <a:ext cx="93610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36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Emprendimiento Solidario - Testimonios</a:t>
            </a:r>
            <a:endParaRPr lang="es-SV" sz="36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sp>
        <p:nvSpPr>
          <p:cNvPr id="9" name="8 CuadroTexto">
            <a:hlinkClick r:id="rId5" action="ppaction://hlinkpres?slideindex=1&amp;slidetitle="/>
          </p:cNvPr>
          <p:cNvSpPr txBox="1"/>
          <p:nvPr/>
        </p:nvSpPr>
        <p:spPr>
          <a:xfrm>
            <a:off x="1048621" y="5455169"/>
            <a:ext cx="344162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Rosa Mirian Guzmán</a:t>
            </a:r>
            <a:endParaRPr lang="es-SV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SV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Panadería La Esperanza</a:t>
            </a:r>
            <a:endParaRPr lang="es-SV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SV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Sesori</a:t>
            </a:r>
            <a:endParaRPr lang="es-SV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069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-36512" y="733927"/>
            <a:ext cx="9217024" cy="769441"/>
          </a:xfr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s-SV" b="1" dirty="0">
                <a:solidFill>
                  <a:srgbClr val="000066"/>
                </a:solidFill>
                <a:ea typeface="+mn-ea"/>
                <a:cs typeface="Arial" pitchFamily="34" charset="0"/>
              </a:rPr>
              <a:t>Pensamiento </a:t>
            </a:r>
            <a:r>
              <a:rPr lang="es-SV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Estratégico 2014 - 2019</a:t>
            </a:r>
            <a:endParaRPr lang="es-SV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sp>
        <p:nvSpPr>
          <p:cNvPr id="9" name="15 Rectángulo"/>
          <p:cNvSpPr/>
          <p:nvPr/>
        </p:nvSpPr>
        <p:spPr>
          <a:xfrm>
            <a:off x="179512" y="2152020"/>
            <a:ext cx="8856983" cy="20246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 w="1905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419" sz="3000" dirty="0">
                <a:solidFill>
                  <a:srgbClr val="1F497D"/>
                </a:solidFill>
                <a:latin typeface="+mj-lt"/>
                <a:ea typeface="Calibri"/>
                <a:cs typeface="Times New Roman"/>
              </a:rPr>
              <a:t>Mejorar la calidad de vida de las personas en condición de pobreza y vulnerabilidad, impulsando procesos de desarrollo local sostenible</a:t>
            </a:r>
            <a:r>
              <a:rPr lang="es-SV" sz="3000" dirty="0">
                <a:solidFill>
                  <a:srgbClr val="1F497D"/>
                </a:solidFill>
                <a:latin typeface="+mj-lt"/>
                <a:ea typeface="Calibri"/>
                <a:cs typeface="Times New Roman"/>
              </a:rPr>
              <a:t>.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3779912" y="1628800"/>
            <a:ext cx="15039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3200" b="1" dirty="0" smtClean="0">
                <a:solidFill>
                  <a:srgbClr val="000066"/>
                </a:solidFill>
                <a:latin typeface="+mj-lt"/>
              </a:rPr>
              <a:t>MISIÓN</a:t>
            </a:r>
            <a:endParaRPr lang="es-SV" sz="3200" b="1" dirty="0">
              <a:solidFill>
                <a:srgbClr val="000066"/>
              </a:solidFill>
              <a:latin typeface="+mj-lt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851920" y="4279040"/>
            <a:ext cx="13869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3200" b="1" dirty="0">
                <a:solidFill>
                  <a:srgbClr val="000066"/>
                </a:solidFill>
                <a:latin typeface="+mj-lt"/>
              </a:rPr>
              <a:t>V</a:t>
            </a:r>
            <a:r>
              <a:rPr lang="es-SV" sz="3200" b="1" dirty="0" smtClean="0">
                <a:solidFill>
                  <a:srgbClr val="000066"/>
                </a:solidFill>
                <a:latin typeface="+mj-lt"/>
              </a:rPr>
              <a:t>ISIÓN</a:t>
            </a:r>
            <a:endParaRPr lang="es-SV" sz="3200" b="1" dirty="0">
              <a:solidFill>
                <a:srgbClr val="000066"/>
              </a:solidFill>
              <a:latin typeface="+mj-lt"/>
            </a:endParaRPr>
          </a:p>
        </p:txBody>
      </p:sp>
      <p:sp>
        <p:nvSpPr>
          <p:cNvPr id="12" name="15 Rectángulo"/>
          <p:cNvSpPr/>
          <p:nvPr/>
        </p:nvSpPr>
        <p:spPr>
          <a:xfrm>
            <a:off x="179512" y="4797152"/>
            <a:ext cx="8856983" cy="14401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 w="1905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419" sz="3000" dirty="0">
                <a:solidFill>
                  <a:srgbClr val="1F497D"/>
                </a:solidFill>
                <a:latin typeface="+mj-lt"/>
                <a:ea typeface="Calibri"/>
                <a:cs typeface="Times New Roman"/>
              </a:rPr>
              <a:t>Ser la institución referente en la implementación de iniciativas para el desarrollo local al 2030</a:t>
            </a:r>
            <a:r>
              <a:rPr lang="es-SV" sz="3000" dirty="0" smtClean="0">
                <a:solidFill>
                  <a:srgbClr val="1F497D"/>
                </a:solidFill>
                <a:latin typeface="+mj-lt"/>
                <a:ea typeface="Calibri"/>
                <a:cs typeface="Times New Roman"/>
              </a:rPr>
              <a:t>.</a:t>
            </a:r>
            <a:endParaRPr lang="es-SV" sz="3000" dirty="0">
              <a:solidFill>
                <a:srgbClr val="1F497D"/>
              </a:solidFill>
              <a:latin typeface="+mj-lt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9361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9" r="10623" b="6950"/>
          <a:stretch/>
        </p:blipFill>
        <p:spPr>
          <a:xfrm>
            <a:off x="-108520" y="1415331"/>
            <a:ext cx="10119778" cy="5902101"/>
          </a:xfrm>
          <a:prstGeom prst="rect">
            <a:avLst/>
          </a:prstGeom>
        </p:spPr>
      </p:pic>
      <p:sp>
        <p:nvSpPr>
          <p:cNvPr id="5" name="4 Rectángulo redondeado"/>
          <p:cNvSpPr/>
          <p:nvPr/>
        </p:nvSpPr>
        <p:spPr>
          <a:xfrm>
            <a:off x="107504" y="1954410"/>
            <a:ext cx="5037745" cy="4549208"/>
          </a:xfrm>
          <a:prstGeom prst="roundRect">
            <a:avLst>
              <a:gd name="adj" fmla="val 3766"/>
            </a:avLst>
          </a:prstGeom>
          <a:solidFill>
            <a:schemeClr val="bg1">
              <a:alpha val="88000"/>
            </a:schemeClr>
          </a:solidFill>
          <a:ln>
            <a:solidFill>
              <a:schemeClr val="bg1">
                <a:alpha val="6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827584" y="694437"/>
            <a:ext cx="7488832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s-SV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SV" dirty="0">
                <a:effectLst/>
              </a:rPr>
              <a:t>Enfoque de Mejoramiento de Vida</a:t>
            </a:r>
          </a:p>
        </p:txBody>
      </p:sp>
      <p:sp>
        <p:nvSpPr>
          <p:cNvPr id="8" name="7 Rectángulo"/>
          <p:cNvSpPr/>
          <p:nvPr/>
        </p:nvSpPr>
        <p:spPr>
          <a:xfrm>
            <a:off x="284708" y="1941725"/>
            <a:ext cx="468333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sz="2400" dirty="0"/>
              <a:t>E</a:t>
            </a:r>
            <a:r>
              <a:rPr lang="es-SV" sz="2400" dirty="0" smtClean="0"/>
              <a:t>l </a:t>
            </a:r>
            <a:r>
              <a:rPr lang="es-SV" sz="2400" dirty="0"/>
              <a:t>Enfoque de Mejoramiento de Vida </a:t>
            </a:r>
            <a:r>
              <a:rPr lang="es-SV" sz="2400" dirty="0" smtClean="0"/>
              <a:t>brinda </a:t>
            </a:r>
            <a:r>
              <a:rPr lang="es-SV" sz="2400" dirty="0"/>
              <a:t>orientaciones y técnicas que buscan descubrir y potenciar las capacidades latentes de las personas, a través de  un cambio en el pensar, actuar y sentir, lo cual impulsa  a realizar pequeños cambios efectivos en su vida cotidiana, logrando con ello empoderamiento, auto estima y por tanto volviéndose personas, familias y comunidades autogestionarias.</a:t>
            </a:r>
          </a:p>
        </p:txBody>
      </p:sp>
    </p:spTree>
    <p:extLst>
      <p:ext uri="{BB962C8B-B14F-4D97-AF65-F5344CB8AC3E}">
        <p14:creationId xmlns:p14="http://schemas.microsoft.com/office/powerpoint/2010/main" val="397026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joramiento-de-vid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520" y="1760368"/>
            <a:ext cx="9361040" cy="5148572"/>
          </a:xfrm>
          <a:prstGeom prst="rect">
            <a:avLst/>
          </a:prstGeom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24347" y="620688"/>
            <a:ext cx="9228173" cy="1077218"/>
          </a:xfr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Mejoramiento de Vida en la Zona Oriental </a:t>
            </a:r>
            <a:r>
              <a:rPr lang="es-SV" sz="24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40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139952" y="2796024"/>
            <a:ext cx="511256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US$ 1.62</a:t>
            </a:r>
            <a:endParaRPr lang="es-SV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/>
              <a:cs typeface="Times New Roman"/>
            </a:endParaRPr>
          </a:p>
          <a:p>
            <a:pPr algn="ctr"/>
            <a:r>
              <a:rPr lang="es-SV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m</a:t>
            </a:r>
            <a:r>
              <a:rPr lang="es-SV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illones invertidos</a:t>
            </a:r>
            <a:endParaRPr lang="es-SV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4139952" y="5157192"/>
            <a:ext cx="50040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2,989 </a:t>
            </a:r>
            <a:r>
              <a:rPr lang="es-419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personas beneficiadas </a:t>
            </a:r>
          </a:p>
          <a:p>
            <a:pPr algn="ctr"/>
            <a:r>
              <a:rPr lang="es-419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en 14 municipios</a:t>
            </a:r>
            <a:endParaRPr lang="es-SV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05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-36512" y="767606"/>
            <a:ext cx="922817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Mejoramiento de Vida en la Zona Oriental</a:t>
            </a:r>
            <a:b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</a:br>
            <a:r>
              <a:rPr lang="es-SV" sz="24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40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7979642"/>
              </p:ext>
            </p:extLst>
          </p:nvPr>
        </p:nvGraphicFramePr>
        <p:xfrm>
          <a:off x="323528" y="2041527"/>
          <a:ext cx="8568953" cy="3931920"/>
        </p:xfrm>
        <a:graphic>
          <a:graphicData uri="http://schemas.openxmlformats.org/drawingml/2006/table">
            <a:tbl>
              <a:tblPr firstRow="1" lastRow="1" bandRow="1">
                <a:tableStyleId>{B301B821-A1FF-4177-AEE7-76D212191A09}</a:tableStyleId>
              </a:tblPr>
              <a:tblGrid>
                <a:gridCol w="2228290"/>
                <a:gridCol w="2668254"/>
                <a:gridCol w="1584176"/>
                <a:gridCol w="2088233"/>
              </a:tblGrid>
              <a:tr h="590801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</a:rPr>
                        <a:t>Departamento</a:t>
                      </a:r>
                      <a:endParaRPr lang="es-SV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</a:rPr>
                        <a:t>Municipio</a:t>
                      </a:r>
                      <a:endParaRPr lang="es-SV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Ejecutado</a:t>
                      </a:r>
                      <a:endParaRPr lang="es-SV" sz="18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Personas Participantes</a:t>
                      </a:r>
                      <a:endParaRPr lang="es-SV" sz="18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</a:tr>
              <a:tr h="358700"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800" u="none" strike="noStrike" dirty="0" smtClean="0">
                          <a:effectLst/>
                        </a:rPr>
                        <a:t>Morazán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</a:rPr>
                        <a:t>Chilanga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800" u="none" strike="noStrike" dirty="0" smtClean="0">
                          <a:effectLst/>
                        </a:rPr>
                        <a:t>$141,053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</a:rPr>
                        <a:t>180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</a:tr>
              <a:tr h="358700"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</a:rPr>
                        <a:t> 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</a:rPr>
                        <a:t>El Rosario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800" u="none" strike="noStrike" dirty="0" smtClean="0">
                          <a:effectLst/>
                        </a:rPr>
                        <a:t>$64,888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</a:rPr>
                        <a:t>94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</a:tr>
              <a:tr h="3587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s-SV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419" sz="1800" u="none" strike="noStrike" kern="1200" dirty="0" smtClean="0">
                          <a:effectLst/>
                        </a:rPr>
                        <a:t>Gualococti</a:t>
                      </a:r>
                      <a:endParaRPr lang="es-SV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s-SV" sz="1800" u="none" strike="noStrike" dirty="0" smtClean="0">
                          <a:effectLst/>
                        </a:rPr>
                        <a:t>$</a:t>
                      </a:r>
                      <a:r>
                        <a:rPr lang="es-SV" sz="1800" u="none" strike="noStrike" kern="1200" dirty="0" smtClean="0">
                          <a:effectLst/>
                        </a:rPr>
                        <a:t>109,853</a:t>
                      </a:r>
                      <a:endParaRPr lang="es-SV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800" u="none" strike="noStrike" kern="1200" dirty="0" smtClean="0">
                          <a:effectLst/>
                        </a:rPr>
                        <a:t>189</a:t>
                      </a:r>
                      <a:endParaRPr lang="es-SV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</a:tr>
              <a:tr h="3587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s-SV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419" sz="1800" u="none" strike="noStrike" kern="1200" dirty="0" smtClean="0">
                          <a:effectLst/>
                        </a:rPr>
                        <a:t>Guatajiagua</a:t>
                      </a:r>
                      <a:endParaRPr lang="es-SV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s-SV" sz="1800" u="none" strike="noStrike" dirty="0" smtClean="0">
                          <a:effectLst/>
                        </a:rPr>
                        <a:t>$</a:t>
                      </a:r>
                      <a:r>
                        <a:rPr lang="es-SV" sz="1800" u="none" strike="noStrike" kern="1200" dirty="0" smtClean="0">
                          <a:effectLst/>
                        </a:rPr>
                        <a:t>151,191</a:t>
                      </a:r>
                      <a:endParaRPr lang="es-SV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800" u="none" strike="noStrike" kern="1200" dirty="0" smtClean="0">
                          <a:effectLst/>
                        </a:rPr>
                        <a:t>196</a:t>
                      </a:r>
                      <a:endParaRPr lang="es-SV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</a:tr>
              <a:tr h="3587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s-SV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419" sz="1800" u="none" strike="noStrike" kern="1200" dirty="0" smtClean="0">
                          <a:effectLst/>
                        </a:rPr>
                        <a:t>Joateca</a:t>
                      </a:r>
                      <a:endParaRPr lang="es-SV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s-SV" sz="1800" u="none" strike="noStrike" dirty="0" smtClean="0">
                          <a:effectLst/>
                        </a:rPr>
                        <a:t>$</a:t>
                      </a:r>
                      <a:r>
                        <a:rPr lang="es-SV" sz="1800" u="none" strike="noStrike" kern="1200" dirty="0" smtClean="0">
                          <a:effectLst/>
                        </a:rPr>
                        <a:t>88,791</a:t>
                      </a:r>
                      <a:endParaRPr lang="es-SV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800" u="none" strike="noStrike" kern="1200" dirty="0" smtClean="0">
                          <a:effectLst/>
                        </a:rPr>
                        <a:t>133</a:t>
                      </a:r>
                      <a:endParaRPr lang="es-SV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</a:tr>
              <a:tr h="3587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s-SV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419" sz="1800" u="none" strike="noStrike" kern="1200" dirty="0" smtClean="0">
                          <a:effectLst/>
                        </a:rPr>
                        <a:t>San Fernando</a:t>
                      </a:r>
                      <a:endParaRPr lang="es-SV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s-SV" sz="1800" u="none" strike="noStrike" dirty="0" smtClean="0">
                          <a:effectLst/>
                        </a:rPr>
                        <a:t>$</a:t>
                      </a:r>
                      <a:r>
                        <a:rPr lang="es-SV" sz="1800" u="none" strike="noStrike" kern="1200" dirty="0" smtClean="0">
                          <a:effectLst/>
                        </a:rPr>
                        <a:t>88,791</a:t>
                      </a:r>
                      <a:endParaRPr lang="es-SV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800" u="none" strike="noStrike" kern="1200" dirty="0" smtClean="0">
                          <a:effectLst/>
                        </a:rPr>
                        <a:t>128</a:t>
                      </a:r>
                      <a:endParaRPr lang="es-SV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</a:tr>
              <a:tr h="3587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s-SV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419" sz="1800" u="none" strike="noStrike" kern="1200" dirty="0" smtClean="0">
                          <a:effectLst/>
                        </a:rPr>
                        <a:t>San Simón</a:t>
                      </a:r>
                      <a:endParaRPr lang="es-SV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s-SV" sz="1800" u="none" strike="noStrike" dirty="0" smtClean="0">
                          <a:effectLst/>
                        </a:rPr>
                        <a:t>$</a:t>
                      </a:r>
                      <a:r>
                        <a:rPr lang="es-SV" sz="1800" u="none" strike="noStrike" kern="1200" dirty="0" smtClean="0">
                          <a:effectLst/>
                        </a:rPr>
                        <a:t>96,088</a:t>
                      </a:r>
                      <a:endParaRPr lang="es-SV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419" sz="1800" u="none" strike="noStrike" kern="1200" dirty="0" smtClean="0">
                          <a:effectLst/>
                        </a:rPr>
                        <a:t>536</a:t>
                      </a:r>
                      <a:endParaRPr lang="es-SV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</a:tr>
              <a:tr h="3587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s-SV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419" sz="1800" u="none" strike="noStrike" kern="1200" dirty="0" smtClean="0">
                          <a:effectLst/>
                        </a:rPr>
                        <a:t>Torola</a:t>
                      </a:r>
                      <a:endParaRPr lang="es-SV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s-SV" sz="1800" u="none" strike="noStrike" dirty="0" smtClean="0">
                          <a:effectLst/>
                        </a:rPr>
                        <a:t>$</a:t>
                      </a:r>
                      <a:r>
                        <a:rPr lang="es-SV" sz="1800" u="none" strike="noStrike" kern="1200" dirty="0" smtClean="0">
                          <a:effectLst/>
                        </a:rPr>
                        <a:t>109,853</a:t>
                      </a:r>
                      <a:endParaRPr lang="es-SV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800" u="none" strike="noStrike" kern="1200" dirty="0" smtClean="0">
                          <a:effectLst/>
                        </a:rPr>
                        <a:t>188</a:t>
                      </a:r>
                      <a:endParaRPr lang="es-SV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</a:tr>
              <a:tr h="358700"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</a:rPr>
                        <a:t>Total Morazán</a:t>
                      </a:r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</a:rPr>
                        <a:t> </a:t>
                      </a:r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800" u="none" strike="noStrike" dirty="0" smtClean="0">
                          <a:effectLst/>
                        </a:rPr>
                        <a:t>$850,508</a:t>
                      </a:r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</a:rPr>
                        <a:t>1,644</a:t>
                      </a:r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613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-36512" y="620688"/>
            <a:ext cx="922817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Mejoramiento de Vida en la Zona Oriental</a:t>
            </a:r>
            <a:b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</a:br>
            <a:r>
              <a:rPr lang="es-SV" sz="24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40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188819"/>
              </p:ext>
            </p:extLst>
          </p:nvPr>
        </p:nvGraphicFramePr>
        <p:xfrm>
          <a:off x="323528" y="1916832"/>
          <a:ext cx="8568953" cy="4023360"/>
        </p:xfrm>
        <a:graphic>
          <a:graphicData uri="http://schemas.openxmlformats.org/drawingml/2006/table">
            <a:tbl>
              <a:tblPr firstRow="1" lastRow="1" bandRow="1">
                <a:tableStyleId>{B301B821-A1FF-4177-AEE7-76D212191A09}</a:tableStyleId>
              </a:tblPr>
              <a:tblGrid>
                <a:gridCol w="2228290"/>
                <a:gridCol w="2668254"/>
                <a:gridCol w="1584176"/>
                <a:gridCol w="2088233"/>
              </a:tblGrid>
              <a:tr h="432048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</a:rPr>
                        <a:t>Departamento</a:t>
                      </a:r>
                      <a:endParaRPr lang="es-SV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</a:rPr>
                        <a:t>Municipio</a:t>
                      </a:r>
                      <a:endParaRPr lang="es-SV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Ejecutado</a:t>
                      </a:r>
                      <a:endParaRPr lang="es-SV" sz="18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Personas Participantes</a:t>
                      </a:r>
                      <a:endParaRPr lang="es-SV" sz="18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</a:tr>
              <a:tr h="358700"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</a:rPr>
                        <a:t>Usulután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</a:rPr>
                        <a:t>Alegría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800" u="none" strike="noStrike" dirty="0" smtClean="0">
                          <a:effectLst/>
                        </a:rPr>
                        <a:t>$141,053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</a:rPr>
                        <a:t>152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</a:tr>
              <a:tr h="358700"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</a:rPr>
                        <a:t> 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</a:rPr>
                        <a:t>Berlín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800" u="none" strike="noStrike" dirty="0" smtClean="0">
                          <a:effectLst/>
                        </a:rPr>
                        <a:t>$172,253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</a:rPr>
                        <a:t>167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</a:tr>
              <a:tr h="358700">
                <a:tc>
                  <a:txBody>
                    <a:bodyPr/>
                    <a:lstStyle/>
                    <a:p>
                      <a:pPr algn="l" fontAlgn="ctr"/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800" u="none" strike="noStrike" dirty="0" smtClean="0">
                          <a:effectLst/>
                        </a:rPr>
                        <a:t>Mercedes Umaña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800" u="none" strike="noStrike" dirty="0" smtClean="0">
                          <a:effectLst/>
                        </a:rPr>
                        <a:t>$151,191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</a:rPr>
                        <a:t>269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</a:tr>
              <a:tr h="358700">
                <a:tc>
                  <a:txBody>
                    <a:bodyPr/>
                    <a:lstStyle/>
                    <a:p>
                      <a:pPr algn="l" fontAlgn="ctr"/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800" u="none" strike="noStrike" dirty="0" smtClean="0">
                          <a:effectLst/>
                        </a:rPr>
                        <a:t>Nueva Granada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800" u="none" strike="noStrike" dirty="0" smtClean="0">
                          <a:effectLst/>
                        </a:rPr>
                        <a:t>$80,488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800" u="none" strike="noStrike" dirty="0" smtClean="0">
                          <a:effectLst/>
                        </a:rPr>
                        <a:t>268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</a:tr>
              <a:tr h="358700">
                <a:tc>
                  <a:txBody>
                    <a:bodyPr/>
                    <a:lstStyle/>
                    <a:p>
                      <a:pPr algn="l" fontAlgn="ctr"/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800" u="none" strike="noStrike" dirty="0" smtClean="0">
                          <a:effectLst/>
                        </a:rPr>
                        <a:t>Tecapán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800" u="none" strike="noStrike" dirty="0" smtClean="0">
                          <a:effectLst/>
                        </a:rPr>
                        <a:t>$80,488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800" u="none" strike="noStrike" dirty="0" smtClean="0">
                          <a:effectLst/>
                        </a:rPr>
                        <a:t>283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</a:tr>
              <a:tr h="358700"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b="1" u="none" strike="noStrike" dirty="0" smtClean="0">
                          <a:effectLst/>
                        </a:rPr>
                        <a:t>Total Usulután</a:t>
                      </a:r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b="1" u="none" strike="noStrike" dirty="0" smtClean="0">
                          <a:effectLst/>
                        </a:rPr>
                        <a:t> </a:t>
                      </a:r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800" b="1" u="none" strike="noStrike" dirty="0" smtClean="0">
                          <a:effectLst/>
                        </a:rPr>
                        <a:t>$625,473</a:t>
                      </a:r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b="1" u="none" strike="noStrike" dirty="0" smtClean="0">
                          <a:effectLst/>
                        </a:rPr>
                        <a:t>1,139</a:t>
                      </a:r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</a:tr>
              <a:tr h="358700">
                <a:tc>
                  <a:txBody>
                    <a:bodyPr/>
                    <a:lstStyle/>
                    <a:p>
                      <a:pPr algn="l" fontAlgn="ctr"/>
                      <a:r>
                        <a:rPr lang="es-419" sz="1800" u="none" strike="noStrike" dirty="0" smtClean="0">
                          <a:effectLst/>
                        </a:rPr>
                        <a:t>San Miguel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err="1" smtClean="0">
                          <a:effectLst/>
                        </a:rPr>
                        <a:t>Sesori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800" u="none" strike="noStrike" dirty="0" smtClean="0">
                          <a:effectLst/>
                        </a:rPr>
                        <a:t>$141,053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</a:rPr>
                        <a:t>206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</a:tr>
              <a:tr h="358700"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b="1" u="none" strike="noStrike" dirty="0" smtClean="0">
                          <a:effectLst/>
                        </a:rPr>
                        <a:t>Total San Miguel</a:t>
                      </a:r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b="1" u="none" strike="noStrike" dirty="0" smtClean="0">
                          <a:effectLst/>
                        </a:rPr>
                        <a:t> </a:t>
                      </a:r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800" b="1" u="none" strike="noStrike" dirty="0" smtClean="0">
                          <a:effectLst/>
                        </a:rPr>
                        <a:t>$141,053</a:t>
                      </a:r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b="1" u="none" strike="noStrike" dirty="0" smtClean="0">
                          <a:effectLst/>
                        </a:rPr>
                        <a:t>206</a:t>
                      </a:r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</a:tr>
              <a:tr h="358700">
                <a:tc>
                  <a:txBody>
                    <a:bodyPr/>
                    <a:lstStyle/>
                    <a:p>
                      <a:pPr algn="l" fontAlgn="ctr"/>
                      <a:r>
                        <a:rPr lang="es-SV" sz="2400" u="none" strike="noStrike" dirty="0">
                          <a:effectLst/>
                        </a:rPr>
                        <a:t>Total general</a:t>
                      </a:r>
                      <a:endParaRPr lang="es-SV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2400" u="none" strike="noStrike" dirty="0">
                          <a:effectLst/>
                        </a:rPr>
                        <a:t> </a:t>
                      </a:r>
                      <a:r>
                        <a:rPr lang="es-SV" sz="2400" u="none" strike="noStrike" dirty="0" smtClean="0">
                          <a:effectLst/>
                        </a:rPr>
                        <a:t>14 municipios</a:t>
                      </a:r>
                      <a:endParaRPr lang="es-SV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400" u="none" strike="noStrike" dirty="0" smtClean="0">
                          <a:effectLst/>
                        </a:rPr>
                        <a:t>$1,617,034</a:t>
                      </a:r>
                      <a:endParaRPr lang="es-SV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400" u="none" strike="noStrike" dirty="0" smtClean="0">
                          <a:effectLst/>
                        </a:rPr>
                        <a:t>2,989</a:t>
                      </a:r>
                      <a:endParaRPr lang="es-SV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451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-89932" y="1844823"/>
            <a:ext cx="9294607" cy="5040857"/>
          </a:xfrm>
          <a:prstGeom prst="rect">
            <a:avLst/>
          </a:prstGeom>
          <a:solidFill>
            <a:srgbClr val="8DA9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536" y="1340768"/>
            <a:ext cx="3816424" cy="4752528"/>
          </a:xfrm>
          <a:prstGeom prst="rect">
            <a:avLst/>
          </a:prstGeom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-23498" y="692696"/>
            <a:ext cx="922817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Mejoramiento de Vida en la Zona Oriental</a:t>
            </a:r>
            <a:b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</a:br>
            <a:r>
              <a:rPr lang="es-SV" sz="24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40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sp>
        <p:nvSpPr>
          <p:cNvPr id="6" name="5 CuadroTexto">
            <a:hlinkClick r:id="rId3" action="ppaction://hlinkpres?slideindex=1&amp;slidetitle="/>
          </p:cNvPr>
          <p:cNvSpPr txBox="1"/>
          <p:nvPr/>
        </p:nvSpPr>
        <p:spPr>
          <a:xfrm>
            <a:off x="983277" y="5092948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Ludi</a:t>
            </a:r>
            <a:r>
              <a:rPr lang="es-SV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SV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Narda</a:t>
            </a:r>
            <a:r>
              <a:rPr lang="es-SV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SV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Segovia</a:t>
            </a:r>
          </a:p>
          <a:p>
            <a:pPr algn="ctr"/>
            <a:r>
              <a:rPr lang="es-SV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Sesori</a:t>
            </a:r>
            <a:endParaRPr lang="es-SV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342138"/>
            <a:ext cx="1967570" cy="2807867"/>
          </a:xfrm>
          <a:prstGeom prst="rect">
            <a:avLst/>
          </a:prstGeom>
        </p:spPr>
      </p:pic>
      <p:sp>
        <p:nvSpPr>
          <p:cNvPr id="12" name="11 CuadroTexto">
            <a:hlinkClick r:id="rId5" action="ppaction://hlinkpres?slideindex=1&amp;slidetitle="/>
          </p:cNvPr>
          <p:cNvSpPr txBox="1"/>
          <p:nvPr/>
        </p:nvSpPr>
        <p:spPr>
          <a:xfrm>
            <a:off x="4716017" y="5120848"/>
            <a:ext cx="2736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Melvin Argueta</a:t>
            </a:r>
          </a:p>
          <a:p>
            <a:pPr algn="ctr"/>
            <a:r>
              <a:rPr lang="es-SV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Chilanga</a:t>
            </a:r>
            <a:endParaRPr lang="es-SV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277527"/>
            <a:ext cx="1967570" cy="2807867"/>
          </a:xfrm>
          <a:prstGeom prst="rect">
            <a:avLst/>
          </a:prstGeom>
        </p:spPr>
      </p:pic>
      <p:sp>
        <p:nvSpPr>
          <p:cNvPr id="14" name="13 CuadroTexto">
            <a:hlinkClick r:id="rId5" action="ppaction://hlinkpres?slideindex=1&amp;slidetitle="/>
          </p:cNvPr>
          <p:cNvSpPr txBox="1"/>
          <p:nvPr/>
        </p:nvSpPr>
        <p:spPr>
          <a:xfrm>
            <a:off x="-3085174" y="5150005"/>
            <a:ext cx="27363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Gloria Argentina Barahona de García</a:t>
            </a:r>
            <a:endParaRPr lang="es-SV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SV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Alcaldesa de </a:t>
            </a:r>
            <a:r>
              <a:rPr lang="es-SV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Torola</a:t>
            </a:r>
            <a:endParaRPr lang="es-SV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0808" y="2306684"/>
            <a:ext cx="1967570" cy="280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40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ctrTitle"/>
          </p:nvPr>
        </p:nvSpPr>
        <p:spPr>
          <a:xfrm>
            <a:off x="683568" y="1448780"/>
            <a:ext cx="8064896" cy="3960440"/>
          </a:xfrm>
        </p:spPr>
        <p:txBody>
          <a:bodyPr anchor="ctr">
            <a:noAutofit/>
          </a:bodyPr>
          <a:lstStyle/>
          <a:p>
            <a:r>
              <a:rPr lang="es-SV" sz="8000" b="1" dirty="0" smtClean="0">
                <a:solidFill>
                  <a:srgbClr val="000066"/>
                </a:solidFill>
              </a:rPr>
              <a:t>Inversión en Capital Físico</a:t>
            </a:r>
            <a:endParaRPr lang="es-SV" sz="80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96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gua-potabl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520" y="1668404"/>
            <a:ext cx="9446544" cy="5195599"/>
          </a:xfrm>
          <a:prstGeom prst="rect">
            <a:avLst/>
          </a:prstGeom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-74209" y="14604"/>
            <a:ext cx="9305912" cy="1323439"/>
          </a:xfr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Agua Potable y Saneamiento en la </a:t>
            </a:r>
            <a:b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</a:br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Zona Oriental </a:t>
            </a:r>
            <a:r>
              <a:rPr lang="es-SV" sz="24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40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443384" y="1916832"/>
            <a:ext cx="462612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US$ 14.8</a:t>
            </a:r>
          </a:p>
          <a:p>
            <a:pPr algn="ctr"/>
            <a:r>
              <a:rPr lang="es-SV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millones invertidos</a:t>
            </a:r>
            <a:endParaRPr lang="es-SV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/>
              <a:cs typeface="Times New Roman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4425448" y="4077072"/>
            <a:ext cx="4662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419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4,881 </a:t>
            </a:r>
            <a:r>
              <a:rPr lang="es-419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familias cuentan con acceso a agua potable y saneamiento y </a:t>
            </a:r>
            <a:r>
              <a:rPr lang="es-419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488 contarán </a:t>
            </a:r>
            <a:r>
              <a:rPr lang="es-419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con acceso </a:t>
            </a:r>
            <a:r>
              <a:rPr lang="es-419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al servicio con 4 proyectos </a:t>
            </a:r>
            <a:r>
              <a:rPr lang="es-419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en </a:t>
            </a:r>
            <a:r>
              <a:rPr lang="es-419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ejecución. Beneficiando a más de 45,000 personas en 25 municipios.</a:t>
            </a:r>
          </a:p>
        </p:txBody>
      </p:sp>
    </p:spTree>
    <p:extLst>
      <p:ext uri="{BB962C8B-B14F-4D97-AF65-F5344CB8AC3E}">
        <p14:creationId xmlns:p14="http://schemas.microsoft.com/office/powerpoint/2010/main" val="12581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24347" y="593393"/>
            <a:ext cx="922817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Agua Potable y Saneamiento en la </a:t>
            </a:r>
          </a:p>
          <a:p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Zona Oriental </a:t>
            </a:r>
            <a:r>
              <a:rPr lang="es-SV" sz="24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40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2534827"/>
              </p:ext>
            </p:extLst>
          </p:nvPr>
        </p:nvGraphicFramePr>
        <p:xfrm>
          <a:off x="251520" y="2060848"/>
          <a:ext cx="8784976" cy="4059520"/>
        </p:xfrm>
        <a:graphic>
          <a:graphicData uri="http://schemas.openxmlformats.org/drawingml/2006/table">
            <a:tbl>
              <a:tblPr firstRow="1" lastRow="1" bandRow="1">
                <a:tableStyleId>{B301B821-A1FF-4177-AEE7-76D212191A09}</a:tableStyleId>
              </a:tblPr>
              <a:tblGrid>
                <a:gridCol w="1728192"/>
                <a:gridCol w="1296144"/>
                <a:gridCol w="1368152"/>
                <a:gridCol w="2808312"/>
                <a:gridCol w="1584176"/>
              </a:tblGrid>
              <a:tr h="1068305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900" u="none" strike="noStrike" dirty="0" smtClean="0">
                          <a:effectLst/>
                          <a:latin typeface="+mn-lt"/>
                        </a:rPr>
                        <a:t>Departamento</a:t>
                      </a:r>
                      <a:endParaRPr lang="es-SV" sz="19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900" u="none" strike="noStrike" dirty="0">
                          <a:effectLst/>
                          <a:latin typeface="+mn-lt"/>
                        </a:rPr>
                        <a:t>Ejecutado</a:t>
                      </a:r>
                      <a:endParaRPr lang="es-SV" sz="19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900" u="none" strike="noStrike" dirty="0">
                          <a:effectLst/>
                          <a:latin typeface="+mn-lt"/>
                        </a:rPr>
                        <a:t>Cantidad de Proyectos</a:t>
                      </a:r>
                      <a:endParaRPr lang="es-SV" sz="19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900" u="none" strike="noStrike" dirty="0">
                          <a:effectLst/>
                          <a:latin typeface="+mn-lt"/>
                        </a:rPr>
                        <a:t>Municipios</a:t>
                      </a:r>
                      <a:endParaRPr lang="es-SV" sz="19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900" u="none" strike="noStrike" dirty="0">
                          <a:effectLst/>
                          <a:latin typeface="+mn-lt"/>
                        </a:rPr>
                        <a:t>Personas Beneficiarias</a:t>
                      </a:r>
                      <a:endParaRPr lang="es-SV" sz="19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  <a:tr h="1451975">
                <a:tc>
                  <a:txBody>
                    <a:bodyPr/>
                    <a:lstStyle/>
                    <a:p>
                      <a:pPr algn="l" fontAlgn="ctr"/>
                      <a:r>
                        <a:rPr lang="es-SV" sz="1900" u="none" strike="noStrike" dirty="0" smtClean="0">
                          <a:effectLst/>
                          <a:latin typeface="+mn-lt"/>
                        </a:rPr>
                        <a:t>Usulután</a:t>
                      </a:r>
                      <a:endParaRPr lang="es-SV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900" u="none" strike="noStrike" dirty="0" smtClean="0">
                          <a:effectLst/>
                          <a:latin typeface="+mn-lt"/>
                        </a:rPr>
                        <a:t>$7,565,266</a:t>
                      </a:r>
                      <a:endParaRPr lang="es-SV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900" u="none" strike="noStrike" dirty="0" smtClean="0">
                          <a:effectLst/>
                          <a:latin typeface="+mn-lt"/>
                        </a:rPr>
                        <a:t>14</a:t>
                      </a:r>
                      <a:endParaRPr lang="es-SV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900" u="none" strike="noStrike" dirty="0" smtClean="0">
                          <a:effectLst/>
                          <a:latin typeface="+mn-lt"/>
                        </a:rPr>
                        <a:t>Concepción Batres, Mercedes Umaña, Nueva Granada, </a:t>
                      </a:r>
                      <a:r>
                        <a:rPr lang="es-SV" sz="1900" u="none" strike="noStrike" dirty="0" err="1" smtClean="0">
                          <a:effectLst/>
                          <a:latin typeface="+mn-lt"/>
                        </a:rPr>
                        <a:t>Ozatlán</a:t>
                      </a:r>
                      <a:r>
                        <a:rPr lang="es-SV" sz="1900" u="none" strike="noStrike" dirty="0" smtClean="0">
                          <a:effectLst/>
                          <a:latin typeface="+mn-lt"/>
                        </a:rPr>
                        <a:t>, Santa Elena, Santiago de María.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900" u="none" strike="noStrike" dirty="0" smtClean="0">
                          <a:effectLst/>
                          <a:latin typeface="+mn-lt"/>
                        </a:rPr>
                        <a:t>35,241</a:t>
                      </a:r>
                      <a:endParaRPr lang="es-SV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  <a:tr h="442078">
                <a:tc>
                  <a:txBody>
                    <a:bodyPr/>
                    <a:lstStyle/>
                    <a:p>
                      <a:pPr algn="l" fontAlgn="ctr"/>
                      <a:r>
                        <a:rPr lang="es-SV" sz="1900" b="0" u="none" strike="noStrike" dirty="0" smtClean="0">
                          <a:effectLst/>
                          <a:latin typeface="+mn-lt"/>
                        </a:rPr>
                        <a:t>Morazán</a:t>
                      </a:r>
                      <a:endParaRPr lang="es-SV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900" b="0" u="none" strike="noStrike" dirty="0" smtClean="0">
                          <a:effectLst/>
                          <a:latin typeface="+mn-lt"/>
                        </a:rPr>
                        <a:t>$4,665,912</a:t>
                      </a:r>
                      <a:endParaRPr lang="es-SV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900" b="0" u="none" strike="noStrike" dirty="0" smtClean="0">
                          <a:effectLst/>
                          <a:latin typeface="+mn-lt"/>
                        </a:rPr>
                        <a:t>10</a:t>
                      </a:r>
                      <a:endParaRPr lang="es-SV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900" b="0" u="none" strike="noStrike" dirty="0" smtClean="0">
                          <a:effectLst/>
                          <a:latin typeface="+mn-lt"/>
                        </a:rPr>
                        <a:t>Chilanga, Corinto, Jocoaitique, Lolotiquillo, Meanguera, San Isidro, Sensembra, Sociedad, Torola</a:t>
                      </a:r>
                      <a:r>
                        <a:rPr lang="es-419" sz="1900" b="0" u="none" strike="noStrike" baseline="0" dirty="0" smtClean="0">
                          <a:effectLst/>
                          <a:latin typeface="+mn-lt"/>
                        </a:rPr>
                        <a:t>, </a:t>
                      </a:r>
                      <a:r>
                        <a:rPr lang="es-419" sz="1900" b="0" u="none" strike="noStrike" dirty="0" smtClean="0">
                          <a:effectLst/>
                          <a:latin typeface="+mn-lt"/>
                        </a:rPr>
                        <a:t>Yamabal.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900" b="0" u="none" strike="noStrike" dirty="0" smtClean="0">
                          <a:effectLst/>
                          <a:latin typeface="+mn-lt"/>
                        </a:rPr>
                        <a:t>7,533</a:t>
                      </a:r>
                      <a:endParaRPr lang="es-SV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49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24347" y="593393"/>
            <a:ext cx="922817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Agua Potable y Saneamiento en la </a:t>
            </a:r>
          </a:p>
          <a:p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Zona Oriental </a:t>
            </a:r>
            <a:r>
              <a:rPr lang="es-SV" sz="24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40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0264199"/>
              </p:ext>
            </p:extLst>
          </p:nvPr>
        </p:nvGraphicFramePr>
        <p:xfrm>
          <a:off x="251520" y="2046993"/>
          <a:ext cx="8784976" cy="3974295"/>
        </p:xfrm>
        <a:graphic>
          <a:graphicData uri="http://schemas.openxmlformats.org/drawingml/2006/table">
            <a:tbl>
              <a:tblPr firstRow="1" lastRow="1" bandRow="1">
                <a:tableStyleId>{B301B821-A1FF-4177-AEE7-76D212191A09}</a:tableStyleId>
              </a:tblPr>
              <a:tblGrid>
                <a:gridCol w="1656184"/>
                <a:gridCol w="1440160"/>
                <a:gridCol w="1296144"/>
                <a:gridCol w="2808312"/>
                <a:gridCol w="1584176"/>
              </a:tblGrid>
              <a:tr h="1123146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900" u="none" strike="noStrike" dirty="0" smtClean="0">
                          <a:effectLst/>
                          <a:latin typeface="+mn-lt"/>
                        </a:rPr>
                        <a:t>Departamento</a:t>
                      </a:r>
                      <a:endParaRPr lang="es-SV" sz="19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900" u="none" strike="noStrike" dirty="0">
                          <a:effectLst/>
                          <a:latin typeface="+mn-lt"/>
                        </a:rPr>
                        <a:t>Ejecutado</a:t>
                      </a:r>
                      <a:endParaRPr lang="es-SV" sz="19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900" u="none" strike="noStrike" dirty="0">
                          <a:effectLst/>
                          <a:latin typeface="+mn-lt"/>
                        </a:rPr>
                        <a:t>Cantidad de Proyectos</a:t>
                      </a:r>
                      <a:endParaRPr lang="es-SV" sz="19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900" u="none" strike="noStrike" dirty="0">
                          <a:effectLst/>
                          <a:latin typeface="+mn-lt"/>
                        </a:rPr>
                        <a:t>Municipios</a:t>
                      </a:r>
                      <a:endParaRPr lang="es-SV" sz="19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900" u="none" strike="noStrike" dirty="0">
                          <a:effectLst/>
                          <a:latin typeface="+mn-lt"/>
                        </a:rPr>
                        <a:t>Personas Beneficiarias</a:t>
                      </a:r>
                      <a:endParaRPr lang="es-SV" sz="19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  <a:tr h="1398466">
                <a:tc>
                  <a:txBody>
                    <a:bodyPr/>
                    <a:lstStyle/>
                    <a:p>
                      <a:pPr algn="l" fontAlgn="ctr"/>
                      <a:r>
                        <a:rPr lang="es-SV" sz="1900" u="none" strike="noStrike" dirty="0" smtClean="0">
                          <a:effectLst/>
                          <a:latin typeface="+mn-lt"/>
                        </a:rPr>
                        <a:t>San Miguel</a:t>
                      </a:r>
                      <a:endParaRPr lang="es-SV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900" u="none" strike="noStrike" dirty="0" smtClean="0">
                          <a:effectLst/>
                          <a:latin typeface="+mn-lt"/>
                        </a:rPr>
                        <a:t>$2,254,753</a:t>
                      </a:r>
                      <a:endParaRPr lang="es-SV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900" u="none" strike="noStrike" dirty="0" smtClean="0">
                          <a:effectLst/>
                          <a:latin typeface="+mn-lt"/>
                        </a:rPr>
                        <a:t>10*</a:t>
                      </a:r>
                      <a:endParaRPr lang="es-SV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Carolina, Chapeltique, Ciudad Barrios, Nuevo Edén de San Juan, San Gerardo, San Rafael Oriente, Sesori.</a:t>
                      </a:r>
                      <a:endParaRPr lang="es-419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900" u="none" strike="noStrike" dirty="0" smtClean="0">
                          <a:effectLst/>
                          <a:latin typeface="+mn-lt"/>
                        </a:rPr>
                        <a:t>2,308</a:t>
                      </a:r>
                      <a:endParaRPr lang="es-SV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  <a:tr h="657829">
                <a:tc>
                  <a:txBody>
                    <a:bodyPr/>
                    <a:lstStyle/>
                    <a:p>
                      <a:pPr algn="l" fontAlgn="ctr"/>
                      <a:r>
                        <a:rPr lang="es-SV" sz="1900" u="none" strike="noStrike" dirty="0" smtClean="0">
                          <a:effectLst/>
                          <a:latin typeface="+mn-lt"/>
                        </a:rPr>
                        <a:t>La Unión</a:t>
                      </a:r>
                      <a:endParaRPr lang="es-SV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900" u="none" strike="noStrike" dirty="0" smtClean="0">
                          <a:effectLst/>
                          <a:latin typeface="+mn-lt"/>
                        </a:rPr>
                        <a:t>$363,281</a:t>
                      </a:r>
                      <a:endParaRPr lang="es-SV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s-SV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900" u="none" strike="noStrike" dirty="0" smtClean="0">
                          <a:effectLst/>
                          <a:latin typeface="+mn-lt"/>
                        </a:rPr>
                        <a:t>Pasaquina y San José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900" u="none" strike="noStrike" dirty="0" smtClean="0">
                          <a:effectLst/>
                          <a:latin typeface="+mn-lt"/>
                        </a:rPr>
                        <a:t>694</a:t>
                      </a:r>
                      <a:endParaRPr lang="es-SV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  <a:tr h="794854">
                <a:tc>
                  <a:txBody>
                    <a:bodyPr/>
                    <a:lstStyle/>
                    <a:p>
                      <a:pPr algn="l" fontAlgn="ctr"/>
                      <a:r>
                        <a:rPr lang="es-SV" sz="1900" u="none" strike="noStrike" dirty="0">
                          <a:effectLst/>
                          <a:latin typeface="+mn-lt"/>
                        </a:rPr>
                        <a:t>Total general</a:t>
                      </a:r>
                      <a:endParaRPr lang="es-SV" sz="1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900" u="none" strike="noStrike" dirty="0" smtClean="0">
                          <a:effectLst/>
                          <a:latin typeface="+mn-lt"/>
                        </a:rPr>
                        <a:t>$14,849,212</a:t>
                      </a:r>
                      <a:endParaRPr lang="es-SV" sz="1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900" u="none" strike="noStrike" dirty="0" smtClean="0">
                          <a:effectLst/>
                          <a:latin typeface="+mn-lt"/>
                        </a:rPr>
                        <a:t>36</a:t>
                      </a:r>
                      <a:endParaRPr lang="es-SV" sz="1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900" u="none" strike="noStrike" dirty="0" smtClean="0">
                          <a:effectLst/>
                          <a:latin typeface="+mn-lt"/>
                        </a:rPr>
                        <a:t>25 </a:t>
                      </a:r>
                      <a:r>
                        <a:rPr lang="es-SV" sz="1900" u="none" strike="noStrike" dirty="0">
                          <a:effectLst/>
                          <a:latin typeface="+mn-lt"/>
                        </a:rPr>
                        <a:t>municipios</a:t>
                      </a:r>
                      <a:endParaRPr lang="es-SV" sz="1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900" u="none" strike="noStrike" dirty="0" smtClean="0">
                          <a:effectLst/>
                          <a:latin typeface="+mn-lt"/>
                        </a:rPr>
                        <a:t>45,776</a:t>
                      </a:r>
                      <a:endParaRPr lang="es-SV" sz="1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251520" y="6096029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 smtClean="0"/>
              <a:t>*4 proyectos aún en Ejecución: Introducción de Agua Potable y Saneamiento Básico en los municipios de Carolina, Chapeltique, Ciudad Barrios y San Rafael Oriente.</a:t>
            </a:r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218121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1" t="33779" r="10775" b="12461"/>
          <a:stretch/>
        </p:blipFill>
        <p:spPr bwMode="auto">
          <a:xfrm>
            <a:off x="-74425" y="1721765"/>
            <a:ext cx="9242807" cy="513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-74424" y="-137544"/>
            <a:ext cx="9302598" cy="1877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Agua Potable y Saneamiento en la </a:t>
            </a:r>
          </a:p>
          <a:p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Zona Oriental </a:t>
            </a:r>
            <a:r>
              <a:rPr lang="es-SV" sz="24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</a:t>
            </a:r>
          </a:p>
          <a:p>
            <a:r>
              <a:rPr lang="es-SV" sz="36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TESTIMONIO</a:t>
            </a:r>
            <a:endParaRPr lang="es-SV" sz="36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94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2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3578668"/>
              </p:ext>
            </p:extLst>
          </p:nvPr>
        </p:nvGraphicFramePr>
        <p:xfrm>
          <a:off x="1309779" y="3782203"/>
          <a:ext cx="629012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8354"/>
                <a:gridCol w="1048354"/>
                <a:gridCol w="1048354"/>
                <a:gridCol w="1048354"/>
                <a:gridCol w="1048354"/>
                <a:gridCol w="104835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SV" dirty="0" smtClean="0">
                          <a:solidFill>
                            <a:schemeClr val="bg1"/>
                          </a:solidFill>
                        </a:rPr>
                        <a:t>2009</a:t>
                      </a:r>
                      <a:endParaRPr lang="es-SV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dirty="0" smtClean="0"/>
                        <a:t>2010</a:t>
                      </a:r>
                      <a:endParaRPr lang="es-SV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dirty="0" smtClean="0"/>
                        <a:t>2013</a:t>
                      </a:r>
                      <a:endParaRPr lang="es-SV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2014</a:t>
                      </a:r>
                      <a:endParaRPr lang="es-SV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dirty="0" smtClean="0"/>
                        <a:t>2015</a:t>
                      </a:r>
                      <a:endParaRPr lang="es-SV" dirty="0"/>
                    </a:p>
                  </a:txBody>
                  <a:tcPr>
                    <a:solidFill>
                      <a:srgbClr val="ED31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dirty="0" smtClean="0"/>
                        <a:t>2017</a:t>
                      </a:r>
                      <a:endParaRPr lang="es-SV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</a:tr>
            </a:tbl>
          </a:graphicData>
        </a:graphic>
      </p:graphicFrame>
      <p:sp>
        <p:nvSpPr>
          <p:cNvPr id="25" name="24 CuadroTexto"/>
          <p:cNvSpPr txBox="1"/>
          <p:nvPr/>
        </p:nvSpPr>
        <p:spPr>
          <a:xfrm>
            <a:off x="0" y="1536695"/>
            <a:ext cx="2267744" cy="1569660"/>
          </a:xfrm>
          <a:prstGeom prst="rect">
            <a:avLst/>
          </a:prstGeom>
          <a:solidFill>
            <a:schemeClr val="accent4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SV" sz="1600" b="1" dirty="0">
                <a:solidFill>
                  <a:prstClr val="white"/>
                </a:solidFill>
              </a:rPr>
              <a:t>Decreto </a:t>
            </a:r>
            <a:r>
              <a:rPr lang="es-SV" sz="1600" b="1" dirty="0" smtClean="0">
                <a:solidFill>
                  <a:prstClr val="white"/>
                </a:solidFill>
              </a:rPr>
              <a:t>56 del </a:t>
            </a:r>
            <a:r>
              <a:rPr lang="es-SV" sz="1600" b="1" dirty="0">
                <a:solidFill>
                  <a:prstClr val="white"/>
                </a:solidFill>
              </a:rPr>
              <a:t>28 de </a:t>
            </a:r>
            <a:r>
              <a:rPr lang="es-SV" sz="1600" b="1" dirty="0" smtClean="0">
                <a:solidFill>
                  <a:prstClr val="white"/>
                </a:solidFill>
              </a:rPr>
              <a:t>septiembre: Creación de Comunidades Solidarias.</a:t>
            </a:r>
          </a:p>
          <a:p>
            <a:pPr algn="ctr"/>
            <a:r>
              <a:rPr lang="es-SV" sz="1600" b="1" dirty="0" smtClean="0">
                <a:solidFill>
                  <a:prstClr val="white"/>
                </a:solidFill>
              </a:rPr>
              <a:t>100 municipios de pobreza extrema severa y alta.</a:t>
            </a:r>
            <a:endParaRPr lang="es-SV" sz="1600" b="1" dirty="0">
              <a:solidFill>
                <a:prstClr val="white"/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-36512" y="4505052"/>
            <a:ext cx="2664296" cy="2308324"/>
          </a:xfrm>
          <a:prstGeom prst="rect">
            <a:avLst/>
          </a:prstGeom>
          <a:solidFill>
            <a:srgbClr val="7030A0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SV" sz="1600" b="1" dirty="0">
                <a:solidFill>
                  <a:schemeClr val="bg1"/>
                </a:solidFill>
              </a:rPr>
              <a:t>Decreto </a:t>
            </a:r>
            <a:r>
              <a:rPr lang="es-SV" sz="1600" b="1" dirty="0" smtClean="0">
                <a:solidFill>
                  <a:schemeClr val="bg1"/>
                </a:solidFill>
              </a:rPr>
              <a:t>72 </a:t>
            </a:r>
            <a:r>
              <a:rPr lang="es-SV" sz="1600" b="1" dirty="0">
                <a:solidFill>
                  <a:schemeClr val="bg1"/>
                </a:solidFill>
              </a:rPr>
              <a:t>del </a:t>
            </a:r>
            <a:r>
              <a:rPr lang="es-SV" sz="1600" b="1" dirty="0" smtClean="0">
                <a:solidFill>
                  <a:schemeClr val="bg1"/>
                </a:solidFill>
              </a:rPr>
              <a:t>31 </a:t>
            </a:r>
            <a:r>
              <a:rPr lang="es-SV" sz="1600" b="1" dirty="0">
                <a:solidFill>
                  <a:schemeClr val="bg1"/>
                </a:solidFill>
              </a:rPr>
              <a:t>de </a:t>
            </a:r>
            <a:r>
              <a:rPr lang="es-SV" sz="1600" b="1" dirty="0" smtClean="0">
                <a:solidFill>
                  <a:schemeClr val="bg1"/>
                </a:solidFill>
              </a:rPr>
              <a:t>mayo: Reforma del decreto 56 donde se incluyen adicionalmente los municipios de pobreza extrema moderada para el cumplimiento de los indicadores del convenio Cuenta del Reto del Milenio.</a:t>
            </a:r>
            <a:endParaRPr lang="es-SV" sz="1600" b="1" dirty="0">
              <a:solidFill>
                <a:schemeClr val="bg1"/>
              </a:solidFill>
            </a:endParaRPr>
          </a:p>
        </p:txBody>
      </p:sp>
      <p:cxnSp>
        <p:nvCxnSpPr>
          <p:cNvPr id="27" name="26 Conector angular"/>
          <p:cNvCxnSpPr/>
          <p:nvPr/>
        </p:nvCxnSpPr>
        <p:spPr>
          <a:xfrm rot="5400000">
            <a:off x="1727792" y="3537119"/>
            <a:ext cx="396000" cy="1548000"/>
          </a:xfrm>
          <a:prstGeom prst="bentConnector3">
            <a:avLst>
              <a:gd name="adj1" fmla="val 50000"/>
            </a:avLst>
          </a:prstGeom>
          <a:ln w="28575">
            <a:solidFill>
              <a:srgbClr val="7030A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8" name="27 CuadroTexto"/>
          <p:cNvSpPr txBox="1"/>
          <p:nvPr/>
        </p:nvSpPr>
        <p:spPr>
          <a:xfrm>
            <a:off x="2393460" y="1518046"/>
            <a:ext cx="4122756" cy="193899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SV" sz="1500" b="1" dirty="0">
                <a:solidFill>
                  <a:prstClr val="white"/>
                </a:solidFill>
              </a:rPr>
              <a:t>Decreto </a:t>
            </a:r>
            <a:r>
              <a:rPr lang="es-SV" sz="1500" b="1" dirty="0" smtClean="0">
                <a:solidFill>
                  <a:prstClr val="white"/>
                </a:solidFill>
              </a:rPr>
              <a:t>175 </a:t>
            </a:r>
            <a:r>
              <a:rPr lang="es-SV" sz="1500" b="1" dirty="0">
                <a:solidFill>
                  <a:prstClr val="white"/>
                </a:solidFill>
              </a:rPr>
              <a:t>del </a:t>
            </a:r>
            <a:r>
              <a:rPr lang="es-SV" sz="1500" b="1" dirty="0" smtClean="0">
                <a:solidFill>
                  <a:prstClr val="white"/>
                </a:solidFill>
              </a:rPr>
              <a:t>20 </a:t>
            </a:r>
            <a:r>
              <a:rPr lang="es-SV" sz="1500" b="1" dirty="0">
                <a:solidFill>
                  <a:prstClr val="white"/>
                </a:solidFill>
              </a:rPr>
              <a:t>de septiembre: </a:t>
            </a:r>
            <a:r>
              <a:rPr lang="es-SV" sz="1500" b="1" dirty="0" smtClean="0">
                <a:solidFill>
                  <a:prstClr val="white"/>
                </a:solidFill>
              </a:rPr>
              <a:t>Se da prioridad territorial a los 100 </a:t>
            </a:r>
            <a:r>
              <a:rPr lang="es-SV" sz="1500" b="1" dirty="0">
                <a:solidFill>
                  <a:prstClr val="white"/>
                </a:solidFill>
              </a:rPr>
              <a:t>municipios de pobreza extrema severa y </a:t>
            </a:r>
            <a:r>
              <a:rPr lang="es-SV" sz="1500" b="1" dirty="0" smtClean="0">
                <a:solidFill>
                  <a:prstClr val="white"/>
                </a:solidFill>
              </a:rPr>
              <a:t>alta en el área rural y 25 municipios con mayor concentración de población en Asentamientos Urbanos Precarios. Se puede ampliar a otros municipios a solicitud del Presidente de la República por medio de STP a fin de cumplir SPSU.</a:t>
            </a:r>
            <a:endParaRPr lang="es-SV" sz="1500" b="1" dirty="0">
              <a:solidFill>
                <a:prstClr val="white"/>
              </a:solidFill>
            </a:endParaRPr>
          </a:p>
        </p:txBody>
      </p:sp>
      <p:cxnSp>
        <p:nvCxnSpPr>
          <p:cNvPr id="29" name="28 Conector angular"/>
          <p:cNvCxnSpPr/>
          <p:nvPr/>
        </p:nvCxnSpPr>
        <p:spPr>
          <a:xfrm rot="16200000" flipV="1">
            <a:off x="3833351" y="3619617"/>
            <a:ext cx="325164" cy="5"/>
          </a:xfrm>
          <a:prstGeom prst="bentConnector3">
            <a:avLst>
              <a:gd name="adj1" fmla="val 50000"/>
            </a:avLst>
          </a:prstGeom>
          <a:ln w="28575">
            <a:solidFill>
              <a:srgbClr val="00B0F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0" name="29 CuadroTexto"/>
          <p:cNvSpPr txBox="1"/>
          <p:nvPr/>
        </p:nvSpPr>
        <p:spPr>
          <a:xfrm>
            <a:off x="4572000" y="4437112"/>
            <a:ext cx="4608512" cy="2477601"/>
          </a:xfrm>
          <a:prstGeom prst="rect">
            <a:avLst/>
          </a:prstGeom>
          <a:solidFill>
            <a:srgbClr val="ED31D7"/>
          </a:solidFill>
          <a:ln>
            <a:solidFill>
              <a:srgbClr val="ED31D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SV" sz="1550" b="1" dirty="0" smtClean="0">
                <a:solidFill>
                  <a:prstClr val="white"/>
                </a:solidFill>
              </a:rPr>
              <a:t>Decreto 85 del 28 de septiembre</a:t>
            </a:r>
            <a:r>
              <a:rPr lang="es-SV" sz="1550" b="1" dirty="0">
                <a:solidFill>
                  <a:prstClr val="white"/>
                </a:solidFill>
              </a:rPr>
              <a:t>: Se da prioridad territorial a </a:t>
            </a:r>
            <a:r>
              <a:rPr lang="es-SV" sz="1550" b="1" dirty="0" smtClean="0">
                <a:solidFill>
                  <a:prstClr val="white"/>
                </a:solidFill>
              </a:rPr>
              <a:t>los 100 </a:t>
            </a:r>
            <a:r>
              <a:rPr lang="es-SV" sz="1550" b="1" dirty="0">
                <a:solidFill>
                  <a:prstClr val="white"/>
                </a:solidFill>
              </a:rPr>
              <a:t>municipios de pobreza extrema severa y alta en el área rural y 25 municipios con mayor concentración de población en Asentamientos Urbanos </a:t>
            </a:r>
            <a:r>
              <a:rPr lang="es-SV" sz="1550" b="1" dirty="0" smtClean="0">
                <a:solidFill>
                  <a:prstClr val="white"/>
                </a:solidFill>
              </a:rPr>
              <a:t>Precarios. Se incluye componente de Prevención de Violencia ampliando su cobertura a 50 municipios identificados como más violentos por el Consejo Nacional de Seguridad Ciudadana y Convivencia y a otros municipios a requerimiento de STPP.</a:t>
            </a:r>
            <a:endParaRPr lang="es-SV" sz="1550" b="1" dirty="0">
              <a:solidFill>
                <a:prstClr val="white"/>
              </a:solidFill>
            </a:endParaRPr>
          </a:p>
        </p:txBody>
      </p:sp>
      <p:cxnSp>
        <p:nvCxnSpPr>
          <p:cNvPr id="31" name="30 Conector angular"/>
          <p:cNvCxnSpPr/>
          <p:nvPr/>
        </p:nvCxnSpPr>
        <p:spPr>
          <a:xfrm rot="5400000">
            <a:off x="5742155" y="4131056"/>
            <a:ext cx="396000" cy="288034"/>
          </a:xfrm>
          <a:prstGeom prst="bentConnector3">
            <a:avLst>
              <a:gd name="adj1" fmla="val 50000"/>
            </a:avLst>
          </a:prstGeom>
          <a:ln w="28575">
            <a:solidFill>
              <a:srgbClr val="ED31D7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2" name="31 CuadroTexto"/>
          <p:cNvSpPr txBox="1"/>
          <p:nvPr/>
        </p:nvSpPr>
        <p:spPr>
          <a:xfrm>
            <a:off x="6588224" y="1536695"/>
            <a:ext cx="2664296" cy="193899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SV" sz="1500" b="1" dirty="0" smtClean="0">
                <a:solidFill>
                  <a:prstClr val="white"/>
                </a:solidFill>
              </a:rPr>
              <a:t>Decreto 28 del 9 de junio: Creación de la Estrategia de Erradicación de la Pobreza que sustituye gradualmente a Comunidades Solidarias hasta cubrir a los </a:t>
            </a:r>
            <a:r>
              <a:rPr lang="es-SV" sz="1500" b="1" dirty="0">
                <a:solidFill>
                  <a:prstClr val="white"/>
                </a:solidFill>
              </a:rPr>
              <a:t>262 municipios (30 nuevos cada año</a:t>
            </a:r>
            <a:r>
              <a:rPr lang="es-SV" sz="1500" b="1" dirty="0" smtClean="0">
                <a:solidFill>
                  <a:prstClr val="white"/>
                </a:solidFill>
              </a:rPr>
              <a:t>). Se derogan decretos anteriores.</a:t>
            </a:r>
            <a:endParaRPr lang="es-SV" sz="1500" b="1" dirty="0">
              <a:solidFill>
                <a:prstClr val="white"/>
              </a:solidFill>
            </a:endParaRPr>
          </a:p>
        </p:txBody>
      </p:sp>
      <p:cxnSp>
        <p:nvCxnSpPr>
          <p:cNvPr id="33" name="32 Conector angular"/>
          <p:cNvCxnSpPr>
            <a:stCxn id="24" idx="3"/>
            <a:endCxn id="32" idx="2"/>
          </p:cNvCxnSpPr>
          <p:nvPr/>
        </p:nvCxnSpPr>
        <p:spPr>
          <a:xfrm flipV="1">
            <a:off x="7599903" y="3475687"/>
            <a:ext cx="320469" cy="491936"/>
          </a:xfrm>
          <a:prstGeom prst="bentConnector2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33 Conector angular"/>
          <p:cNvCxnSpPr>
            <a:stCxn id="24" idx="1"/>
            <a:endCxn id="25" idx="2"/>
          </p:cNvCxnSpPr>
          <p:nvPr/>
        </p:nvCxnSpPr>
        <p:spPr>
          <a:xfrm rot="10800000">
            <a:off x="1133873" y="3106355"/>
            <a:ext cx="175907" cy="861268"/>
          </a:xfrm>
          <a:prstGeom prst="bentConnector2">
            <a:avLst/>
          </a:prstGeom>
          <a:ln w="28575">
            <a:solidFill>
              <a:schemeClr val="accent4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3 Título"/>
          <p:cNvSpPr txBox="1">
            <a:spLocks/>
          </p:cNvSpPr>
          <p:nvPr/>
        </p:nvSpPr>
        <p:spPr>
          <a:xfrm>
            <a:off x="457200" y="37504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2800" b="1" dirty="0">
                <a:solidFill>
                  <a:srgbClr val="000066"/>
                </a:solidFill>
                <a:ea typeface="+mn-ea"/>
                <a:cs typeface="Arial" pitchFamily="34" charset="0"/>
              </a:rPr>
              <a:t>Intervención territorial de Comunidades Solidarias y de la Estrategia de Erradicación de la Pobreza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2771800" y="4581128"/>
            <a:ext cx="1674440" cy="8309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 smtClean="0">
                <a:solidFill>
                  <a:prstClr val="white"/>
                </a:solidFill>
              </a:rPr>
              <a:t>Inicia gestión presidente Sánchez </a:t>
            </a:r>
            <a:r>
              <a:rPr lang="es-MX" sz="1600" b="1" dirty="0" err="1" smtClean="0">
                <a:solidFill>
                  <a:prstClr val="white"/>
                </a:solidFill>
              </a:rPr>
              <a:t>Cerén</a:t>
            </a:r>
            <a:endParaRPr lang="es-SV" sz="1600" b="1" dirty="0">
              <a:solidFill>
                <a:prstClr val="white"/>
              </a:solidFill>
            </a:endParaRPr>
          </a:p>
        </p:txBody>
      </p:sp>
      <p:cxnSp>
        <p:nvCxnSpPr>
          <p:cNvPr id="35" name="34 Conector angular"/>
          <p:cNvCxnSpPr/>
          <p:nvPr/>
        </p:nvCxnSpPr>
        <p:spPr>
          <a:xfrm rot="5400000">
            <a:off x="3941896" y="3810127"/>
            <a:ext cx="504000" cy="1116000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373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aneamiento-ambienta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5209" y="1700808"/>
            <a:ext cx="9376713" cy="5157192"/>
          </a:xfrm>
          <a:prstGeom prst="rect">
            <a:avLst/>
          </a:prstGeom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24347" y="476672"/>
            <a:ext cx="9228173" cy="1323439"/>
          </a:xfr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Saneamiento Ambiental en la </a:t>
            </a:r>
            <a:b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</a:br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Zona Oriental </a:t>
            </a:r>
            <a:r>
              <a:rPr lang="es-SV" sz="24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40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7936" y="2060848"/>
            <a:ext cx="462612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US$ 557,558</a:t>
            </a:r>
            <a:r>
              <a:rPr lang="es-SV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 invertidos</a:t>
            </a:r>
            <a:endParaRPr lang="es-SV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/>
              <a:cs typeface="Times New Roman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0" y="4149080"/>
            <a:ext cx="4662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419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9,055 metros cuadrados para la disposición de los desechos sólidos, como obra complementaria del relleno sanitario de la ciudad de San Miguel. </a:t>
            </a:r>
            <a:r>
              <a:rPr lang="es-419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Beneficiando a más de 68,000 personas.</a:t>
            </a:r>
          </a:p>
        </p:txBody>
      </p:sp>
    </p:spTree>
    <p:extLst>
      <p:ext uri="{BB962C8B-B14F-4D97-AF65-F5344CB8AC3E}">
        <p14:creationId xmlns:p14="http://schemas.microsoft.com/office/powerpoint/2010/main" val="385338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ectrificaci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520" y="1700808"/>
            <a:ext cx="9384384" cy="5161411"/>
          </a:xfrm>
          <a:prstGeom prst="rect">
            <a:avLst/>
          </a:prstGeom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24347" y="620688"/>
            <a:ext cx="9228173" cy="1138773"/>
          </a:xfr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s-SV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Electrificación en la Zona Oriental</a:t>
            </a:r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/>
            </a:r>
            <a:b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</a:br>
            <a:r>
              <a:rPr lang="es-SV" sz="24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40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427984" y="2132856"/>
            <a:ext cx="480628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US$ 5.55</a:t>
            </a:r>
          </a:p>
          <a:p>
            <a:pPr algn="ctr"/>
            <a:r>
              <a:rPr lang="es-SV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millones </a:t>
            </a:r>
            <a:r>
              <a:rPr lang="es-SV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invertidos</a:t>
            </a:r>
            <a:endParaRPr lang="es-SV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4642401" y="4010293"/>
            <a:ext cx="4499992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419" sz="2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5,561 </a:t>
            </a:r>
            <a:r>
              <a:rPr lang="es-419" sz="2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familias cuentan con acceso a energía eléctrica y </a:t>
            </a:r>
            <a:r>
              <a:rPr lang="es-419" sz="2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91 </a:t>
            </a:r>
            <a:r>
              <a:rPr lang="es-419" sz="2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familias contarán próximamente con este servicio con </a:t>
            </a:r>
            <a:r>
              <a:rPr lang="es-419" sz="2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 proyectos </a:t>
            </a:r>
            <a:r>
              <a:rPr lang="es-419" sz="2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en </a:t>
            </a:r>
            <a:r>
              <a:rPr lang="es-419" sz="2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ejecución. </a:t>
            </a:r>
            <a:r>
              <a:rPr lang="es-419" sz="2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Beneficiando a </a:t>
            </a:r>
            <a:r>
              <a:rPr lang="es-419" sz="2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19,518 personas en 32 municipios.</a:t>
            </a:r>
            <a:endParaRPr lang="es-419" sz="2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2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-36512" y="685145"/>
            <a:ext cx="922817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Electrificación en la Zona Oriental</a:t>
            </a:r>
            <a:r>
              <a:rPr lang="es-SV" sz="36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/>
            </a:r>
            <a:br>
              <a:rPr lang="es-SV" sz="36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</a:br>
            <a:r>
              <a:rPr lang="es-SV" sz="2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36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5244748"/>
              </p:ext>
            </p:extLst>
          </p:nvPr>
        </p:nvGraphicFramePr>
        <p:xfrm>
          <a:off x="251520" y="1832943"/>
          <a:ext cx="8784976" cy="4116337"/>
        </p:xfrm>
        <a:graphic>
          <a:graphicData uri="http://schemas.openxmlformats.org/drawingml/2006/table">
            <a:tbl>
              <a:tblPr firstRow="1" lastRow="1" bandRow="1">
                <a:tableStyleId>{B301B821-A1FF-4177-AEE7-76D212191A09}</a:tableStyleId>
              </a:tblPr>
              <a:tblGrid>
                <a:gridCol w="1728192"/>
                <a:gridCol w="1296144"/>
                <a:gridCol w="1368152"/>
                <a:gridCol w="2880320"/>
                <a:gridCol w="1512168"/>
              </a:tblGrid>
              <a:tr h="922900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</a:rPr>
                        <a:t>Departamento</a:t>
                      </a:r>
                      <a:endParaRPr lang="es-SV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Ejecutado</a:t>
                      </a:r>
                      <a:endParaRPr lang="es-SV" sz="18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>
                          <a:effectLst/>
                        </a:rPr>
                        <a:t>Cantidad de Proyectos</a:t>
                      </a:r>
                      <a:endParaRPr lang="es-SV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Municipios</a:t>
                      </a:r>
                      <a:endParaRPr lang="es-SV" sz="18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>
                          <a:effectLst/>
                        </a:rPr>
                        <a:t>Personas Beneficiarias</a:t>
                      </a:r>
                      <a:endParaRPr lang="es-SV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1749830"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</a:rPr>
                        <a:t>Morazán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800" u="none" strike="noStrike" dirty="0" smtClean="0">
                          <a:effectLst/>
                        </a:rPr>
                        <a:t>$3,191,162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</a:rPr>
                        <a:t>33*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Arambala</a:t>
                      </a:r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s-SV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Cacaopera</a:t>
                      </a:r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Chilanga, </a:t>
                      </a:r>
                      <a:r>
                        <a:rPr lang="es-SV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Joateca</a:t>
                      </a:r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s-SV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Jocoaitique</a:t>
                      </a:r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s-SV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Lolotiquillo</a:t>
                      </a:r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s-SV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Meanguera</a:t>
                      </a:r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s-SV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Perquín</a:t>
                      </a:r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San Fernando, San Simón, </a:t>
                      </a:r>
                      <a:r>
                        <a:rPr lang="es-SV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Sensembra</a:t>
                      </a:r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s-SV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Torola</a:t>
                      </a:r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s-SV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Yamabal</a:t>
                      </a:r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</a:rPr>
                        <a:t>8,778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1443607"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b="0" u="none" strike="noStrike" dirty="0" smtClean="0">
                          <a:effectLst/>
                        </a:rPr>
                        <a:t>Usulután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800" b="0" u="none" strike="noStrike" dirty="0" smtClean="0">
                          <a:effectLst/>
                        </a:rPr>
                        <a:t>$1,582,771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b="0" u="none" strike="noStrike" dirty="0" smtClean="0">
                          <a:effectLst/>
                        </a:rPr>
                        <a:t>28*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Alegría, Berlín, Concepción Batres, </a:t>
                      </a:r>
                      <a:r>
                        <a:rPr lang="es-SV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Estanzuelas</a:t>
                      </a:r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s-SV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Jucuarán</a:t>
                      </a:r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Mercedes Umaña, </a:t>
                      </a:r>
                      <a:r>
                        <a:rPr lang="es-SV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Ozatlán</a:t>
                      </a:r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San Agustín, Santa Elena, </a:t>
                      </a:r>
                      <a:r>
                        <a:rPr lang="es-SV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Tecapán</a:t>
                      </a:r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Usulután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b="0" u="none" strike="noStrike" dirty="0" smtClean="0">
                          <a:effectLst/>
                        </a:rPr>
                        <a:t>9,087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251520" y="6096029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 smtClean="0"/>
              <a:t>*2 proyectos en Ejecución: Introducción de energía electrica en los municipios de Chilanga (Morazán) y Tecapán (Usulután).</a:t>
            </a:r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1415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-36512" y="685145"/>
            <a:ext cx="922817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Electrificación en la Zona Oriental</a:t>
            </a:r>
            <a:r>
              <a:rPr lang="es-SV" sz="36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/>
            </a:r>
            <a:br>
              <a:rPr lang="es-SV" sz="36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</a:br>
            <a:r>
              <a:rPr lang="es-SV" sz="2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36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3807765"/>
              </p:ext>
            </p:extLst>
          </p:nvPr>
        </p:nvGraphicFramePr>
        <p:xfrm>
          <a:off x="251520" y="2099635"/>
          <a:ext cx="8784976" cy="3392810"/>
        </p:xfrm>
        <a:graphic>
          <a:graphicData uri="http://schemas.openxmlformats.org/drawingml/2006/table">
            <a:tbl>
              <a:tblPr firstRow="1" lastRow="1" bandRow="1">
                <a:tableStyleId>{B301B821-A1FF-4177-AEE7-76D212191A09}</a:tableStyleId>
              </a:tblPr>
              <a:tblGrid>
                <a:gridCol w="1728192"/>
                <a:gridCol w="1296144"/>
                <a:gridCol w="1368152"/>
                <a:gridCol w="2880320"/>
                <a:gridCol w="1512168"/>
              </a:tblGrid>
              <a:tr h="850490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</a:rPr>
                        <a:t>Departamento</a:t>
                      </a:r>
                      <a:endParaRPr lang="es-SV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Ejecutado</a:t>
                      </a:r>
                      <a:endParaRPr lang="es-SV" sz="18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Cantidad de Proyectos</a:t>
                      </a:r>
                      <a:endParaRPr lang="es-SV" sz="18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>
                          <a:effectLst/>
                        </a:rPr>
                        <a:t>Municipios</a:t>
                      </a:r>
                      <a:endParaRPr lang="es-SV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>
                          <a:effectLst/>
                        </a:rPr>
                        <a:t>Personas Beneficiarias</a:t>
                      </a:r>
                      <a:endParaRPr lang="es-SV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1102160"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</a:rPr>
                        <a:t>San Miguel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800" u="none" strike="noStrike" dirty="0" smtClean="0">
                          <a:effectLst/>
                        </a:rPr>
                        <a:t>$485,550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</a:rPr>
                        <a:t>13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Lolotique, San Jorge, San Luis de la Reina, San Miguel, Sesori.</a:t>
                      </a:r>
                      <a:endParaRPr lang="es-419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</a:rPr>
                        <a:t>793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850490"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</a:rPr>
                        <a:t>La Unión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800" u="none" strike="noStrike" dirty="0" smtClean="0">
                          <a:effectLst/>
                        </a:rPr>
                        <a:t>$294,575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</a:rPr>
                        <a:t>7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Anamorós</a:t>
                      </a:r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s-SV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Conchagua</a:t>
                      </a:r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s-SV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Intipucá</a:t>
                      </a:r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s-SV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Yayantique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</a:rPr>
                        <a:t>860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589670"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>
                          <a:effectLst/>
                        </a:rPr>
                        <a:t>Total general</a:t>
                      </a:r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800" u="none" strike="noStrike" dirty="0" smtClean="0">
                          <a:effectLst/>
                        </a:rPr>
                        <a:t>$5,554,059</a:t>
                      </a:r>
                      <a:endParaRPr lang="es-SV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</a:rPr>
                        <a:t>81</a:t>
                      </a:r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</a:rPr>
                        <a:t>32 </a:t>
                      </a:r>
                      <a:r>
                        <a:rPr lang="es-SV" sz="1800" u="none" strike="noStrike" dirty="0">
                          <a:effectLst/>
                        </a:rPr>
                        <a:t>municipios</a:t>
                      </a:r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</a:rPr>
                        <a:t>19,518</a:t>
                      </a:r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84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7" t="32504" r="10509" b="12486"/>
          <a:stretch/>
        </p:blipFill>
        <p:spPr bwMode="auto">
          <a:xfrm>
            <a:off x="0" y="1700808"/>
            <a:ext cx="9179402" cy="51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-84173" y="0"/>
            <a:ext cx="9228173" cy="15696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Electrificación en la Zona Oriental</a:t>
            </a:r>
            <a:r>
              <a:rPr lang="es-SV" sz="36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/>
            </a:r>
            <a:br>
              <a:rPr lang="es-SV" sz="36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</a:br>
            <a:r>
              <a:rPr lang="es-SV" sz="2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</a:p>
          <a:p>
            <a:r>
              <a:rPr lang="es-SV" sz="36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TESTIMONIO</a:t>
            </a:r>
            <a:endParaRPr lang="es-SV" sz="36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06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ALU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837" y="1772816"/>
            <a:ext cx="9280751" cy="5104413"/>
          </a:xfrm>
          <a:prstGeom prst="rect">
            <a:avLst/>
          </a:prstGeom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24347" y="620688"/>
            <a:ext cx="9228173" cy="1200329"/>
          </a:xfr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s-SV" sz="36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Apoyo Nutricional y </a:t>
            </a:r>
            <a:r>
              <a:rPr lang="es-SV" sz="3600" b="1" dirty="0">
                <a:solidFill>
                  <a:srgbClr val="000066"/>
                </a:solidFill>
                <a:cs typeface="Arial" pitchFamily="34" charset="0"/>
              </a:rPr>
              <a:t>Equipamiento en Salud </a:t>
            </a:r>
            <a:r>
              <a:rPr lang="es-SV" sz="36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/>
            </a:r>
            <a:br>
              <a:rPr lang="es-SV" sz="36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</a:br>
            <a:r>
              <a:rPr lang="es-SV" sz="36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en la Zona Oriental </a:t>
            </a:r>
            <a:r>
              <a:rPr lang="es-SV" sz="2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36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-70836" y="2389978"/>
            <a:ext cx="49320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US$ 5.41</a:t>
            </a:r>
          </a:p>
          <a:p>
            <a:pPr algn="ctr"/>
            <a:r>
              <a:rPr lang="es-SV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Millones invertidos</a:t>
            </a:r>
            <a:endParaRPr lang="es-SV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173" y="4435777"/>
            <a:ext cx="51468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419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39 </a:t>
            </a:r>
            <a:r>
              <a:rPr lang="es-419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municipios </a:t>
            </a:r>
            <a:r>
              <a:rPr lang="es-419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beneficiados </a:t>
            </a:r>
            <a:r>
              <a:rPr lang="es-419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 la adquisición </a:t>
            </a:r>
            <a:r>
              <a:rPr lang="es-419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es-419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Alimento Fortificado y </a:t>
            </a:r>
            <a:r>
              <a:rPr lang="es-419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 98 </a:t>
            </a:r>
            <a:r>
              <a:rPr lang="es-419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proyectos de equipamiento y/o construcción de unidades comunitarias de salud familiar</a:t>
            </a:r>
            <a:endParaRPr lang="es-SV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362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-36512" y="767606"/>
            <a:ext cx="922817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3600" b="1" dirty="0">
                <a:solidFill>
                  <a:srgbClr val="000066"/>
                </a:solidFill>
                <a:cs typeface="Arial" pitchFamily="34" charset="0"/>
              </a:rPr>
              <a:t>Apoyo Nutricional y Equipamiento en Salud </a:t>
            </a:r>
            <a:r>
              <a:rPr lang="es-SV" sz="36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en la Zona Oriental </a:t>
            </a:r>
            <a:r>
              <a:rPr lang="es-SV" sz="2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36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2422246"/>
              </p:ext>
            </p:extLst>
          </p:nvPr>
        </p:nvGraphicFramePr>
        <p:xfrm>
          <a:off x="179512" y="2011261"/>
          <a:ext cx="8964488" cy="4123105"/>
        </p:xfrm>
        <a:graphic>
          <a:graphicData uri="http://schemas.openxmlformats.org/drawingml/2006/table">
            <a:tbl>
              <a:tblPr firstRow="1" lastRow="1" bandRow="1">
                <a:tableStyleId>{B301B821-A1FF-4177-AEE7-76D212191A09}</a:tableStyleId>
              </a:tblPr>
              <a:tblGrid>
                <a:gridCol w="1630352"/>
                <a:gridCol w="1395346"/>
                <a:gridCol w="1272947"/>
                <a:gridCol w="3262195"/>
                <a:gridCol w="1403648"/>
              </a:tblGrid>
              <a:tr h="1013181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</a:rPr>
                        <a:t>Departamento</a:t>
                      </a:r>
                      <a:endParaRPr lang="es-SV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Ejecutado</a:t>
                      </a:r>
                      <a:endParaRPr lang="es-SV" sz="18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Cantidad de Proyectos</a:t>
                      </a:r>
                      <a:endParaRPr lang="es-SV" sz="18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Municipios</a:t>
                      </a:r>
                      <a:endParaRPr lang="es-SV" sz="18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Personas Beneficiarias</a:t>
                      </a:r>
                      <a:endParaRPr lang="es-SV" sz="18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1628694"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u="none" strike="noStrike" dirty="0" smtClean="0">
                          <a:effectLst/>
                        </a:rPr>
                        <a:t>Usulután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800" u="none" strike="noStrike" dirty="0" smtClean="0">
                          <a:effectLst/>
                        </a:rPr>
                        <a:t>$3,466,718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Alegría, Berlín, Concepción Batres, </a:t>
                      </a:r>
                      <a:r>
                        <a:rPr lang="es-SV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Estanzuelas</a:t>
                      </a:r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s-SV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Jiquilisco</a:t>
                      </a:r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s-SV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Jucuarán</a:t>
                      </a:r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Mercedes Umaña, Nueva Granada, </a:t>
                      </a:r>
                      <a:r>
                        <a:rPr lang="es-SV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Ozatlán</a:t>
                      </a:r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San Agustín, San Francisco Javier, Santa Elena, </a:t>
                      </a:r>
                      <a:r>
                        <a:rPr lang="es-SV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Tecapán</a:t>
                      </a:r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85,088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1481230">
                <a:tc>
                  <a:txBody>
                    <a:bodyPr/>
                    <a:lstStyle/>
                    <a:p>
                      <a:pPr algn="l" fontAlgn="b"/>
                      <a:r>
                        <a:rPr lang="es-419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San Miguel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800" b="0" u="none" strike="noStrike" dirty="0" smtClean="0">
                          <a:effectLst/>
                        </a:rPr>
                        <a:t>$1,140,066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Carolina, Ciudad Barrios, Nuevo Edén de San Juan, San Antonio, San Gerardo, San Jorge, Sesori.</a:t>
                      </a:r>
                      <a:endParaRPr lang="es-419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40,735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023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-36512" y="767606"/>
            <a:ext cx="922817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3600" b="1" dirty="0">
                <a:solidFill>
                  <a:srgbClr val="000066"/>
                </a:solidFill>
                <a:cs typeface="Arial" pitchFamily="34" charset="0"/>
              </a:rPr>
              <a:t>Apoyo Nutricional y Equipamiento en Salud </a:t>
            </a:r>
            <a:r>
              <a:rPr lang="es-SV" sz="36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en la Zona Oriental </a:t>
            </a:r>
            <a:r>
              <a:rPr lang="es-SV" sz="2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36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1084957"/>
              </p:ext>
            </p:extLst>
          </p:nvPr>
        </p:nvGraphicFramePr>
        <p:xfrm>
          <a:off x="107504" y="2011261"/>
          <a:ext cx="8928992" cy="4077554"/>
        </p:xfrm>
        <a:graphic>
          <a:graphicData uri="http://schemas.openxmlformats.org/drawingml/2006/table">
            <a:tbl>
              <a:tblPr firstRow="1" lastRow="1" bandRow="1">
                <a:tableStyleId>{B301B821-A1FF-4177-AEE7-76D212191A09}</a:tableStyleId>
              </a:tblPr>
              <a:tblGrid>
                <a:gridCol w="1623896"/>
                <a:gridCol w="1389821"/>
                <a:gridCol w="1267907"/>
                <a:gridCol w="3249278"/>
                <a:gridCol w="1398090"/>
              </a:tblGrid>
              <a:tr h="1013181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</a:rPr>
                        <a:t>Departamento</a:t>
                      </a:r>
                      <a:endParaRPr lang="es-SV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Ejecutado</a:t>
                      </a:r>
                      <a:endParaRPr lang="es-SV" sz="18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Cantidad de Proyectos</a:t>
                      </a:r>
                      <a:endParaRPr lang="es-SV" sz="18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Municipios</a:t>
                      </a:r>
                      <a:endParaRPr lang="es-SV" sz="18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Personas Beneficiarias</a:t>
                      </a:r>
                      <a:endParaRPr lang="es-SV" sz="18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709227"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u="none" strike="noStrike" dirty="0" smtClean="0">
                          <a:effectLst/>
                        </a:rPr>
                        <a:t>Morazán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800" u="none" strike="noStrike" dirty="0" smtClean="0">
                          <a:effectLst/>
                        </a:rPr>
                        <a:t>$615,741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Arambala, Cacaopera, Chilanga, Corinto, Delicias de Concepción, El Rosario, Gualococti, Guatajiagua, Joateca, Lolotiquillo, San Fernando, San Isidro, San Simón, Sensembra, Torola, Yamabal.</a:t>
                      </a:r>
                      <a:endParaRPr lang="es-419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75,228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1013181">
                <a:tc>
                  <a:txBody>
                    <a:bodyPr/>
                    <a:lstStyle/>
                    <a:p>
                      <a:pPr algn="l" fontAlgn="b"/>
                      <a:r>
                        <a:rPr lang="es-419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 Unión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800" u="none" strike="noStrike" dirty="0" smtClean="0">
                          <a:effectLst/>
                        </a:rPr>
                        <a:t>$183,564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Lislique</a:t>
                      </a:r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San José, </a:t>
                      </a:r>
                      <a:r>
                        <a:rPr lang="es-SV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Yayantique</a:t>
                      </a:r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51,321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405272"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u="none" strike="noStrike" dirty="0">
                          <a:effectLst/>
                        </a:rPr>
                        <a:t> </a:t>
                      </a:r>
                      <a:r>
                        <a:rPr lang="es-SV" sz="1800" u="none" strike="noStrike" dirty="0" smtClean="0">
                          <a:effectLst/>
                        </a:rPr>
                        <a:t>Total General</a:t>
                      </a:r>
                      <a:endParaRPr lang="es-SV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800" u="none" strike="noStrike" dirty="0" smtClean="0">
                          <a:effectLst/>
                        </a:rPr>
                        <a:t>$5,406,088</a:t>
                      </a:r>
                      <a:endParaRPr lang="es-SV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102</a:t>
                      </a:r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</a:rPr>
                        <a:t>39 municipios</a:t>
                      </a:r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252,372</a:t>
                      </a:r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559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1" t="23150" r="9668" b="21416"/>
          <a:stretch/>
        </p:blipFill>
        <p:spPr bwMode="auto">
          <a:xfrm>
            <a:off x="-1" y="1484784"/>
            <a:ext cx="9190151" cy="519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0" y="5107"/>
            <a:ext cx="9228173" cy="12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3600" b="1" dirty="0">
                <a:solidFill>
                  <a:srgbClr val="000066"/>
                </a:solidFill>
                <a:cs typeface="Arial" pitchFamily="34" charset="0"/>
              </a:rPr>
              <a:t>Apoyo Nutricional y Equipamiento en Salud </a:t>
            </a:r>
            <a:r>
              <a:rPr lang="es-SV" sz="36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en la Zona Oriental </a:t>
            </a:r>
            <a:r>
              <a:rPr lang="es-SV" sz="2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36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63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LLES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830.076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521" y="1700808"/>
            <a:ext cx="9376713" cy="5157192"/>
          </a:xfrm>
          <a:prstGeom prst="rect">
            <a:avLst/>
          </a:prstGeom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0019" y="692696"/>
            <a:ext cx="9228173" cy="1077218"/>
          </a:xfr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Infraestructura Vial en la Zona Oriental</a:t>
            </a:r>
            <a:b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</a:br>
            <a:r>
              <a:rPr lang="es-SV" sz="24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40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79512" y="2414189"/>
            <a:ext cx="459025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US$ 4.68</a:t>
            </a:r>
          </a:p>
          <a:p>
            <a:pPr algn="ctr"/>
            <a:r>
              <a:rPr lang="es-SV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Millones invertidos</a:t>
            </a:r>
            <a:endParaRPr lang="es-SV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4924" y="4163797"/>
            <a:ext cx="49320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419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en 14 municipios con 33.14 </a:t>
            </a:r>
            <a:r>
              <a:rPr lang="es-419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kilómetros de camino rural mejorados y 2 puentes peatonales construidos </a:t>
            </a:r>
            <a:r>
              <a:rPr lang="es-419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beneficiando </a:t>
            </a:r>
            <a:r>
              <a:rPr lang="es-419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 </a:t>
            </a:r>
            <a:r>
              <a:rPr lang="es-419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219,880 </a:t>
            </a:r>
            <a:r>
              <a:rPr lang="es-419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personas</a:t>
            </a:r>
            <a:endParaRPr lang="es-SV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0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827584" y="836712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sp>
        <p:nvSpPr>
          <p:cNvPr id="7" name="6 CuadroTexto"/>
          <p:cNvSpPr txBox="1"/>
          <p:nvPr/>
        </p:nvSpPr>
        <p:spPr>
          <a:xfrm>
            <a:off x="-18458" y="2325619"/>
            <a:ext cx="9144000" cy="2977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SV" sz="2800" b="1" dirty="0" smtClean="0">
              <a:solidFill>
                <a:schemeClr val="accent5">
                  <a:lumMod val="50000"/>
                </a:schemeClr>
              </a:solidFill>
              <a:ea typeface="Calibri"/>
              <a:cs typeface="Times New Roman"/>
            </a:endParaRPr>
          </a:p>
          <a:p>
            <a:pPr algn="ctr">
              <a:lnSpc>
                <a:spcPts val="9200"/>
              </a:lnSpc>
            </a:pPr>
            <a:r>
              <a:rPr lang="es-SV" sz="11500" b="1" dirty="0" smtClean="0">
                <a:solidFill>
                  <a:schemeClr val="accent5">
                    <a:lumMod val="50000"/>
                  </a:schemeClr>
                </a:solidFill>
                <a:ea typeface="Calibri"/>
                <a:cs typeface="Times New Roman"/>
              </a:rPr>
              <a:t>US$ 265.56 </a:t>
            </a:r>
          </a:p>
          <a:p>
            <a:pPr algn="ctr">
              <a:lnSpc>
                <a:spcPts val="9200"/>
              </a:lnSpc>
            </a:pPr>
            <a:r>
              <a:rPr lang="es-SV" sz="11500" b="1" dirty="0" smtClean="0">
                <a:solidFill>
                  <a:schemeClr val="accent5">
                    <a:lumMod val="50000"/>
                  </a:schemeClr>
                </a:solidFill>
                <a:ea typeface="Calibri"/>
                <a:cs typeface="Times New Roman"/>
              </a:rPr>
              <a:t>millones</a:t>
            </a:r>
            <a:endParaRPr lang="es-SV" sz="2400" dirty="0" smtClean="0">
              <a:solidFill>
                <a:schemeClr val="accent5">
                  <a:lumMod val="50000"/>
                </a:schemeClr>
              </a:solidFill>
              <a:ea typeface="Calibri"/>
              <a:cs typeface="Times New Roman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0" y="4989915"/>
            <a:ext cx="9144000" cy="944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SV" sz="1100" b="1" dirty="0" smtClean="0">
              <a:solidFill>
                <a:schemeClr val="accent5">
                  <a:lumMod val="50000"/>
                </a:schemeClr>
              </a:solidFill>
              <a:ea typeface="Calibri"/>
              <a:cs typeface="Times New Roman"/>
            </a:endParaRPr>
          </a:p>
          <a:p>
            <a:pPr algn="ctr">
              <a:lnSpc>
                <a:spcPts val="5200"/>
              </a:lnSpc>
            </a:pPr>
            <a:r>
              <a:rPr lang="es-SV" sz="5400" b="1" dirty="0" smtClean="0">
                <a:solidFill>
                  <a:schemeClr val="accent5">
                    <a:lumMod val="50000"/>
                  </a:schemeClr>
                </a:solidFill>
                <a:ea typeface="Calibri"/>
                <a:cs typeface="Times New Roman"/>
              </a:rPr>
              <a:t>Inversión a nivel nacional</a:t>
            </a:r>
            <a:endParaRPr lang="es-SV" sz="1050" b="1" dirty="0" smtClean="0">
              <a:solidFill>
                <a:schemeClr val="accent5">
                  <a:lumMod val="50000"/>
                </a:schemeClr>
              </a:solidFill>
              <a:ea typeface="Calibri"/>
              <a:cs typeface="Times New Roman"/>
            </a:endParaRPr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107504" y="788511"/>
            <a:ext cx="8874022" cy="1200329"/>
          </a:xfr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s-SV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Inversión en cuatro años de Gestión</a:t>
            </a:r>
            <a:br>
              <a:rPr lang="es-SV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</a:br>
            <a:r>
              <a:rPr lang="es-SV" sz="28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</a:t>
            </a:r>
            <a:endParaRPr lang="es-SV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62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-36512" y="746701"/>
            <a:ext cx="922817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36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Infraestructura Vial en la Zona Oriental</a:t>
            </a:r>
            <a:br>
              <a:rPr lang="es-SV" sz="36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</a:br>
            <a:r>
              <a:rPr lang="es-SV" sz="2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36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6843744"/>
              </p:ext>
            </p:extLst>
          </p:nvPr>
        </p:nvGraphicFramePr>
        <p:xfrm>
          <a:off x="131334" y="1770083"/>
          <a:ext cx="8892479" cy="4683253"/>
        </p:xfrm>
        <a:graphic>
          <a:graphicData uri="http://schemas.openxmlformats.org/drawingml/2006/table">
            <a:tbl>
              <a:tblPr firstRow="1" lastRow="1" bandRow="1">
                <a:tableStyleId>{B301B821-A1FF-4177-AEE7-76D212191A09}</a:tableStyleId>
              </a:tblPr>
              <a:tblGrid>
                <a:gridCol w="1728191"/>
                <a:gridCol w="1512168"/>
                <a:gridCol w="1584176"/>
                <a:gridCol w="2448272"/>
                <a:gridCol w="1619672"/>
              </a:tblGrid>
              <a:tr h="1251227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u="none" strike="noStrike" dirty="0" smtClean="0">
                          <a:effectLst/>
                        </a:rPr>
                        <a:t>Departamento</a:t>
                      </a:r>
                      <a:endParaRPr lang="es-SV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u="none" strike="noStrike">
                          <a:effectLst/>
                        </a:rPr>
                        <a:t>Ejecutado</a:t>
                      </a:r>
                      <a:endParaRPr lang="es-SV" sz="16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u="none" strike="noStrike">
                          <a:effectLst/>
                        </a:rPr>
                        <a:t>Cantidad de Proyectos</a:t>
                      </a:r>
                      <a:endParaRPr lang="es-SV" sz="16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u="none" strike="noStrike">
                          <a:effectLst/>
                        </a:rPr>
                        <a:t>Municipios</a:t>
                      </a:r>
                      <a:endParaRPr lang="es-SV" sz="16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u="none" strike="noStrike">
                          <a:effectLst/>
                        </a:rPr>
                        <a:t>Personas Beneficiarias</a:t>
                      </a:r>
                      <a:endParaRPr lang="es-SV" sz="16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911746">
                <a:tc>
                  <a:txBody>
                    <a:bodyPr/>
                    <a:lstStyle/>
                    <a:p>
                      <a:pPr algn="l" fontAlgn="ctr"/>
                      <a:r>
                        <a:rPr lang="es-SV" sz="1600" u="none" strike="noStrike" dirty="0" smtClean="0">
                          <a:effectLst/>
                        </a:rPr>
                        <a:t>Usulután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600" u="none" strike="noStrike" dirty="0" smtClean="0">
                          <a:effectLst/>
                        </a:rPr>
                        <a:t>$1,667,076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Berlín, Jiquilisco, Mercedes Umaña, Puerto el Triunfo, Santiago de María.</a:t>
                      </a:r>
                      <a:endParaRPr lang="es-419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u="none" strike="noStrike" dirty="0" smtClean="0">
                          <a:effectLst/>
                        </a:rPr>
                        <a:t>13,022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648072">
                <a:tc>
                  <a:txBody>
                    <a:bodyPr/>
                    <a:lstStyle/>
                    <a:p>
                      <a:pPr algn="l" fontAlgn="ctr"/>
                      <a:r>
                        <a:rPr lang="es-SV" sz="1600" u="none" strike="noStrike" dirty="0" smtClean="0">
                          <a:effectLst/>
                        </a:rPr>
                        <a:t>Morazán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600" u="none" strike="noStrike" dirty="0" smtClean="0">
                          <a:effectLst/>
                        </a:rPr>
                        <a:t>$1,647,473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u="none" strike="noStrike" dirty="0" smtClean="0">
                          <a:effectLst/>
                        </a:rPr>
                        <a:t>8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 Divisadero, </a:t>
                      </a:r>
                      <a:r>
                        <a:rPr lang="es-SV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Gualococti</a:t>
                      </a:r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San Fernando, </a:t>
                      </a:r>
                      <a:r>
                        <a:rPr lang="es-SV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Torola</a:t>
                      </a:r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u="none" strike="noStrike" dirty="0" smtClean="0">
                          <a:effectLst/>
                        </a:rPr>
                        <a:t>193,223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720080">
                <a:tc>
                  <a:txBody>
                    <a:bodyPr/>
                    <a:lstStyle/>
                    <a:p>
                      <a:pPr algn="l" fontAlgn="ctr"/>
                      <a:r>
                        <a:rPr lang="es-419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San Miguel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600" u="none" strike="noStrike" dirty="0" smtClean="0">
                          <a:effectLst/>
                        </a:rPr>
                        <a:t>$</a:t>
                      </a:r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1,155,603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10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 Tránsito, Lolotique, San Miguel, Uluazapa</a:t>
                      </a:r>
                      <a:endParaRPr lang="es-419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11,081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504056">
                <a:tc>
                  <a:txBody>
                    <a:bodyPr/>
                    <a:lstStyle/>
                    <a:p>
                      <a:pPr algn="l" fontAlgn="ctr"/>
                      <a:r>
                        <a:rPr lang="es-419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 Unión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600" u="none" strike="noStrike" dirty="0" smtClean="0">
                          <a:effectLst/>
                        </a:rPr>
                        <a:t>$</a:t>
                      </a:r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204,990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Lislique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2,554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648072">
                <a:tc>
                  <a:txBody>
                    <a:bodyPr/>
                    <a:lstStyle/>
                    <a:p>
                      <a:pPr algn="l" fontAlgn="ctr"/>
                      <a:r>
                        <a:rPr lang="es-SV" sz="1600" u="none" strike="noStrike">
                          <a:effectLst/>
                        </a:rPr>
                        <a:t>Total general</a:t>
                      </a:r>
                      <a:endParaRPr lang="es-SV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600" u="none" strike="noStrike" dirty="0" smtClean="0">
                          <a:effectLst/>
                        </a:rPr>
                        <a:t>$4,675,142</a:t>
                      </a:r>
                      <a:endParaRPr lang="es-SV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</a:t>
                      </a:r>
                      <a:endParaRPr lang="es-SV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u="none" strike="noStrike" dirty="0" smtClean="0">
                          <a:effectLst/>
                        </a:rPr>
                        <a:t>14 </a:t>
                      </a:r>
                      <a:r>
                        <a:rPr lang="es-SV" sz="1600" u="none" strike="noStrike" dirty="0">
                          <a:effectLst/>
                        </a:rPr>
                        <a:t>municipios</a:t>
                      </a:r>
                      <a:endParaRPr lang="es-SV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u="none" strike="noStrike" dirty="0" smtClean="0">
                          <a:effectLst/>
                        </a:rPr>
                        <a:t>219,880</a:t>
                      </a:r>
                      <a:endParaRPr lang="es-SV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150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8" t="33460" r="11372" b="12593"/>
          <a:stretch/>
        </p:blipFill>
        <p:spPr bwMode="auto">
          <a:xfrm>
            <a:off x="-36512" y="1681863"/>
            <a:ext cx="9180512" cy="517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-3368" y="24429"/>
            <a:ext cx="9228173" cy="150810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36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Infraestructura Vial en la Zona Oriental</a:t>
            </a:r>
            <a:br>
              <a:rPr lang="es-SV" sz="36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</a:br>
            <a:r>
              <a:rPr lang="es-SV" sz="2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</a:p>
          <a:p>
            <a:r>
              <a:rPr lang="es-SV" sz="36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TESTIMONIO</a:t>
            </a:r>
            <a:endParaRPr lang="es-SV" sz="36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66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-89932" y="1844823"/>
            <a:ext cx="9294607" cy="5040857"/>
          </a:xfrm>
          <a:prstGeom prst="rect">
            <a:avLst/>
          </a:prstGeom>
          <a:solidFill>
            <a:srgbClr val="8DA9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204864"/>
            <a:ext cx="2736304" cy="3407473"/>
          </a:xfrm>
          <a:prstGeom prst="rect">
            <a:avLst/>
          </a:prstGeom>
        </p:spPr>
      </p:pic>
      <p:sp>
        <p:nvSpPr>
          <p:cNvPr id="14" name="13 CuadroTexto">
            <a:hlinkClick r:id="rId3" action="ppaction://hlinkpres?slideindex=1&amp;slidetitle="/>
          </p:cNvPr>
          <p:cNvSpPr txBox="1"/>
          <p:nvPr/>
        </p:nvSpPr>
        <p:spPr>
          <a:xfrm>
            <a:off x="-3085174" y="5150005"/>
            <a:ext cx="27363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Gloria Argentina Barahona de García</a:t>
            </a:r>
            <a:endParaRPr lang="es-SV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SV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Alcaldesa de </a:t>
            </a:r>
            <a:r>
              <a:rPr lang="es-SV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Torola</a:t>
            </a:r>
            <a:endParaRPr lang="es-SV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0808" y="2306684"/>
            <a:ext cx="1967570" cy="2807867"/>
          </a:xfrm>
          <a:prstGeom prst="rect">
            <a:avLst/>
          </a:prstGeom>
        </p:spPr>
      </p:pic>
      <p:sp>
        <p:nvSpPr>
          <p:cNvPr id="11" name="1 Título"/>
          <p:cNvSpPr txBox="1">
            <a:spLocks/>
          </p:cNvSpPr>
          <p:nvPr/>
        </p:nvSpPr>
        <p:spPr>
          <a:xfrm>
            <a:off x="-3368" y="24429"/>
            <a:ext cx="9228173" cy="150810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36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Infraestructura Vial en la Zona Oriental</a:t>
            </a:r>
            <a:br>
              <a:rPr lang="es-SV" sz="36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</a:br>
            <a:r>
              <a:rPr lang="es-SV" sz="2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</a:p>
          <a:p>
            <a:r>
              <a:rPr lang="es-SV" sz="36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TESTIMONIO</a:t>
            </a:r>
            <a:endParaRPr lang="es-SV" sz="36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sp>
        <p:nvSpPr>
          <p:cNvPr id="13" name="12 CuadroTexto">
            <a:hlinkClick r:id="rId3" action="ppaction://hlinkpres?slideindex=1&amp;slidetitle="/>
          </p:cNvPr>
          <p:cNvSpPr txBox="1"/>
          <p:nvPr/>
        </p:nvSpPr>
        <p:spPr>
          <a:xfrm>
            <a:off x="2771800" y="5780947"/>
            <a:ext cx="338437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Napoleón Sánchez</a:t>
            </a:r>
            <a:endParaRPr lang="es-SV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SV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Lolotique</a:t>
            </a:r>
            <a:endParaRPr lang="es-SV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14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sarrollo-socia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5209" y="1700808"/>
            <a:ext cx="9376713" cy="5157192"/>
          </a:xfrm>
          <a:prstGeom prst="rect">
            <a:avLst/>
          </a:prstGeom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11521" y="0"/>
            <a:ext cx="9228173" cy="1508105"/>
          </a:xfr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s-SV" sz="36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Infraestructura para el Desarrollo Social en la Zona Oriental</a:t>
            </a:r>
            <a:br>
              <a:rPr lang="es-SV" sz="36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</a:br>
            <a:r>
              <a:rPr lang="es-SV" sz="2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36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0" y="2132856"/>
            <a:ext cx="543609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US$ 3.98</a:t>
            </a:r>
          </a:p>
          <a:p>
            <a:pPr algn="ctr"/>
            <a:r>
              <a:rPr lang="es-SV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millones </a:t>
            </a:r>
            <a:r>
              <a:rPr lang="es-SV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invertidos</a:t>
            </a:r>
            <a:endParaRPr lang="es-SV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-36512" y="4269207"/>
            <a:ext cx="547260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419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833,223  </a:t>
            </a:r>
            <a:r>
              <a:rPr lang="es-419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personas beneficadas con </a:t>
            </a:r>
            <a:r>
              <a:rPr lang="es-419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21 proyectos </a:t>
            </a:r>
            <a:r>
              <a:rPr lang="es-419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de adecuación de espacios para personas adultas mayores, </a:t>
            </a:r>
            <a:r>
              <a:rPr lang="es-419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 proyectos </a:t>
            </a:r>
            <a:r>
              <a:rPr lang="es-419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de desarrollo comunal ejecutados, 2 sedes Ciudad Mujer construidas y la finalización del Componente de Infraestructura del </a:t>
            </a:r>
            <a:r>
              <a:rPr lang="es-419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PFGL, en 43 municipios.</a:t>
            </a:r>
            <a:endParaRPr lang="es-SV" sz="2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12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-36512" y="839034"/>
            <a:ext cx="922817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28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Infraestructura para el Desarrollo Social en la Zona Oriental</a:t>
            </a:r>
          </a:p>
          <a:p>
            <a:r>
              <a:rPr lang="es-SV" sz="16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28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2022869"/>
              </p:ext>
            </p:extLst>
          </p:nvPr>
        </p:nvGraphicFramePr>
        <p:xfrm>
          <a:off x="107504" y="1925221"/>
          <a:ext cx="9036495" cy="4589001"/>
        </p:xfrm>
        <a:graphic>
          <a:graphicData uri="http://schemas.openxmlformats.org/drawingml/2006/table">
            <a:tbl>
              <a:tblPr firstRow="1" lastRow="1" bandRow="1">
                <a:tableStyleId>{B301B821-A1FF-4177-AEE7-76D212191A09}</a:tableStyleId>
              </a:tblPr>
              <a:tblGrid>
                <a:gridCol w="1584176"/>
                <a:gridCol w="1296144"/>
                <a:gridCol w="1296144"/>
                <a:gridCol w="3456384"/>
                <a:gridCol w="1403647"/>
              </a:tblGrid>
              <a:tr h="1233652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</a:rPr>
                        <a:t>Departamento</a:t>
                      </a:r>
                      <a:endParaRPr lang="es-SV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>
                          <a:effectLst/>
                        </a:rPr>
                        <a:t>Ejecutado</a:t>
                      </a:r>
                      <a:endParaRPr lang="es-SV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>
                          <a:effectLst/>
                        </a:rPr>
                        <a:t>Cantidad de Proyectos</a:t>
                      </a:r>
                      <a:endParaRPr lang="es-SV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>
                          <a:effectLst/>
                        </a:rPr>
                        <a:t>Municipios</a:t>
                      </a:r>
                      <a:endParaRPr lang="es-SV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Personas Beneficiarias</a:t>
                      </a:r>
                      <a:endParaRPr lang="es-SV" sz="18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1458754"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</a:rPr>
                        <a:t>San Miguel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800" u="none" strike="noStrike" dirty="0" smtClean="0">
                          <a:effectLst/>
                        </a:rPr>
                        <a:t>$1,716,720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</a:rPr>
                        <a:t>29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Carolina, Chinameca, Ciudad Barrios, Nuevo Edén de San Juan, San Antonio, San Gerardo, San Jorge, San Miguel.</a:t>
                      </a:r>
                      <a:endParaRPr lang="es-419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</a:rPr>
                        <a:t>539,344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1896595"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b="0" u="none" strike="noStrike" dirty="0" smtClean="0">
                          <a:effectLst/>
                        </a:rPr>
                        <a:t>Usulután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800" b="0" u="none" strike="noStrike" dirty="0" smtClean="0">
                          <a:effectLst/>
                        </a:rPr>
                        <a:t>$1,088,300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b="0" u="none" strike="noStrike" dirty="0" smtClean="0">
                          <a:effectLst/>
                        </a:rPr>
                        <a:t>26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Berlín, California, Concepción Batres, </a:t>
                      </a:r>
                      <a:r>
                        <a:rPr lang="es-SV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Estanzuelas</a:t>
                      </a:r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s-SV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Jiquilisco</a:t>
                      </a:r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s-SV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Jucuarán</a:t>
                      </a:r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Nueva Granada, Puerto el Triunfo, San Agustín, San Buena Ventura, San Dionisio, San Francisco Javier, Santa María, Santiago de María.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b="0" u="none" strike="noStrike" dirty="0" smtClean="0">
                          <a:effectLst/>
                        </a:rPr>
                        <a:t>41,010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281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-36512" y="839034"/>
            <a:ext cx="922817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28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Infraestructura </a:t>
            </a:r>
            <a:r>
              <a:rPr lang="es-SV" sz="2800" b="1" dirty="0">
                <a:solidFill>
                  <a:srgbClr val="000066"/>
                </a:solidFill>
                <a:cs typeface="Arial" pitchFamily="34" charset="0"/>
              </a:rPr>
              <a:t>para el Desarrollo </a:t>
            </a:r>
            <a:r>
              <a:rPr lang="es-SV" sz="28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Social en la Zona Oriental</a:t>
            </a:r>
          </a:p>
          <a:p>
            <a:r>
              <a:rPr lang="es-SV" sz="16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28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3591839"/>
              </p:ext>
            </p:extLst>
          </p:nvPr>
        </p:nvGraphicFramePr>
        <p:xfrm>
          <a:off x="107504" y="1772816"/>
          <a:ext cx="9036495" cy="4316763"/>
        </p:xfrm>
        <a:graphic>
          <a:graphicData uri="http://schemas.openxmlformats.org/drawingml/2006/table">
            <a:tbl>
              <a:tblPr firstRow="1" lastRow="1" bandRow="1">
                <a:tableStyleId>{B301B821-A1FF-4177-AEE7-76D212191A09}</a:tableStyleId>
              </a:tblPr>
              <a:tblGrid>
                <a:gridCol w="1584176"/>
                <a:gridCol w="1296144"/>
                <a:gridCol w="1296144"/>
                <a:gridCol w="3456384"/>
                <a:gridCol w="1403647"/>
              </a:tblGrid>
              <a:tr h="1112851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</a:rPr>
                        <a:t>Departamento</a:t>
                      </a:r>
                      <a:endParaRPr lang="es-SV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>
                          <a:effectLst/>
                        </a:rPr>
                        <a:t>Ejecutado</a:t>
                      </a:r>
                      <a:endParaRPr lang="es-SV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>
                          <a:effectLst/>
                        </a:rPr>
                        <a:t>Cantidad de Proyectos</a:t>
                      </a:r>
                      <a:endParaRPr lang="es-SV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Municipios</a:t>
                      </a:r>
                      <a:endParaRPr lang="es-SV" sz="18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Personas Beneficiarias</a:t>
                      </a:r>
                      <a:endParaRPr lang="es-SV" sz="18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778995"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</a:rPr>
                        <a:t>Morazán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800" u="none" strike="noStrike" dirty="0" smtClean="0">
                          <a:effectLst/>
                        </a:rPr>
                        <a:t>$850,252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</a:rPr>
                        <a:t>27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Arambala</a:t>
                      </a:r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s-SV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Cacaopera</a:t>
                      </a:r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Chilanga, Corinto, Delicias de Concepción, El Divisadero, </a:t>
                      </a:r>
                      <a:r>
                        <a:rPr lang="es-SV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Gualococti</a:t>
                      </a:r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s-SV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Guatajiagua</a:t>
                      </a:r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s-SV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Lolotiquillo</a:t>
                      </a:r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s-SV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Meanguera</a:t>
                      </a:r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San Carlos, San Fernando, San Isidro, </a:t>
                      </a:r>
                      <a:r>
                        <a:rPr lang="es-SV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Sensembra</a:t>
                      </a:r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s-SV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Torola</a:t>
                      </a:r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s-SV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Yamabal</a:t>
                      </a:r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</a:rPr>
                        <a:t>202,919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1112851"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</a:rPr>
                        <a:t>La Unión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800" u="none" strike="noStrike" dirty="0" smtClean="0">
                          <a:effectLst/>
                        </a:rPr>
                        <a:t>$320,342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</a:rPr>
                        <a:t>19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Bolívar, Concepción de Oriente, La Unión, Lislique, San José.</a:t>
                      </a:r>
                      <a:endParaRPr lang="es-419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</a:rPr>
                        <a:t>49,950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445141"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>
                          <a:effectLst/>
                        </a:rPr>
                        <a:t>Total general</a:t>
                      </a:r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800" u="none" strike="noStrike" dirty="0" smtClean="0">
                          <a:effectLst/>
                        </a:rPr>
                        <a:t>$3,975,613</a:t>
                      </a:r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</a:rPr>
                        <a:t>101</a:t>
                      </a:r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</a:rPr>
                        <a:t>43 municipios</a:t>
                      </a:r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</a:rPr>
                        <a:t>833,223</a:t>
                      </a:r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132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ducaci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520" y="1741850"/>
            <a:ext cx="9432032" cy="5187618"/>
          </a:xfrm>
          <a:prstGeom prst="rect">
            <a:avLst/>
          </a:prstGeom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0" y="7991"/>
            <a:ext cx="9228173" cy="1446550"/>
          </a:xfr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s-SV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Infraestructura en Educación en</a:t>
            </a:r>
            <a:br>
              <a:rPr lang="es-SV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</a:br>
            <a:r>
              <a:rPr lang="es-SV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la Zona Oriental </a:t>
            </a:r>
            <a:r>
              <a:rPr lang="es-SV" sz="28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-18256" y="2420888"/>
            <a:ext cx="466226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US$ 3.5</a:t>
            </a:r>
          </a:p>
          <a:p>
            <a:pPr algn="ctr"/>
            <a:r>
              <a:rPr lang="es-SV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millones </a:t>
            </a:r>
            <a:r>
              <a:rPr lang="es-SV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invertidos</a:t>
            </a:r>
            <a:endParaRPr lang="es-SV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79512" y="4414868"/>
            <a:ext cx="44644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419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43,166 personas han sido beneficiadas con la mejora de 70 centros escolares (34 proyectos) y con la ejecución de 17 proyectos equipando varios centros </a:t>
            </a:r>
            <a:r>
              <a:rPr lang="es-419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escolares, en 23 municipios.</a:t>
            </a:r>
            <a:endParaRPr lang="es-SV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43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24347" y="716503"/>
            <a:ext cx="922817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Infraestructura en Educación en la </a:t>
            </a:r>
          </a:p>
          <a:p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Zona Oriental </a:t>
            </a:r>
            <a:r>
              <a:rPr lang="es-SV" sz="24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40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5775342"/>
              </p:ext>
            </p:extLst>
          </p:nvPr>
        </p:nvGraphicFramePr>
        <p:xfrm>
          <a:off x="323528" y="2276872"/>
          <a:ext cx="8640960" cy="4139324"/>
        </p:xfrm>
        <a:graphic>
          <a:graphicData uri="http://schemas.openxmlformats.org/drawingml/2006/table">
            <a:tbl>
              <a:tblPr firstRow="1" lastRow="1" bandRow="1">
                <a:tableStyleId>{B301B821-A1FF-4177-AEE7-76D212191A09}</a:tableStyleId>
              </a:tblPr>
              <a:tblGrid>
                <a:gridCol w="1728192"/>
                <a:gridCol w="1368152"/>
                <a:gridCol w="1584176"/>
                <a:gridCol w="2361826"/>
                <a:gridCol w="1598614"/>
              </a:tblGrid>
              <a:tr h="943032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 dirty="0" smtClean="0">
                          <a:effectLst/>
                        </a:rPr>
                        <a:t>Departamento</a:t>
                      </a:r>
                      <a:endParaRPr lang="es-SV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>
                          <a:effectLst/>
                        </a:rPr>
                        <a:t>Ejecutado</a:t>
                      </a:r>
                      <a:endParaRPr lang="es-SV" sz="20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>
                          <a:effectLst/>
                        </a:rPr>
                        <a:t>Cantidad de Proyectos</a:t>
                      </a:r>
                      <a:endParaRPr lang="es-SV" sz="20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>
                          <a:effectLst/>
                        </a:rPr>
                        <a:t>Municipios</a:t>
                      </a:r>
                      <a:endParaRPr lang="es-SV" sz="20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>
                          <a:effectLst/>
                        </a:rPr>
                        <a:t>Personas Beneficiarias</a:t>
                      </a:r>
                      <a:endParaRPr lang="es-SV" sz="20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1433232"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 dirty="0" smtClean="0">
                          <a:effectLst/>
                        </a:rPr>
                        <a:t>Usulután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000" u="none" strike="noStrike" dirty="0" smtClean="0">
                          <a:effectLst/>
                        </a:rPr>
                        <a:t>$1,230,506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 dirty="0" smtClean="0">
                          <a:effectLst/>
                        </a:rPr>
                        <a:t>14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Estanzuelas, Jiquilisco, Mercedes Umaña, San Agustín, Santa Elena, Usulután.</a:t>
                      </a:r>
                      <a:endParaRPr lang="es-419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 dirty="0" smtClean="0">
                          <a:effectLst/>
                        </a:rPr>
                        <a:t>7,837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1763060"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b="0" u="none" strike="noStrike" dirty="0" smtClean="0">
                          <a:effectLst/>
                        </a:rPr>
                        <a:t>San Miguel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000" b="0" u="none" strike="noStrike" dirty="0" smtClean="0">
                          <a:effectLst/>
                        </a:rPr>
                        <a:t>$965,203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2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16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Carolina, Ciudad Barrios, Moncagua, Nuevo Edén de San Juan, San Antonio, San luis de la Reina, San Miguel, Sesori.</a:t>
                      </a:r>
                      <a:endParaRPr lang="es-419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b="0" u="none" strike="noStrike" dirty="0" smtClean="0">
                          <a:effectLst/>
                        </a:rPr>
                        <a:t>10,776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439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24347" y="716503"/>
            <a:ext cx="922817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Infraestructura en Educación en la </a:t>
            </a:r>
          </a:p>
          <a:p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Zona Oriental </a:t>
            </a:r>
            <a:r>
              <a:rPr lang="es-SV" sz="24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40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5643025"/>
              </p:ext>
            </p:extLst>
          </p:nvPr>
        </p:nvGraphicFramePr>
        <p:xfrm>
          <a:off x="323528" y="2276872"/>
          <a:ext cx="8640960" cy="3911074"/>
        </p:xfrm>
        <a:graphic>
          <a:graphicData uri="http://schemas.openxmlformats.org/drawingml/2006/table">
            <a:tbl>
              <a:tblPr firstRow="1" lastRow="1" bandRow="1">
                <a:tableStyleId>{B301B821-A1FF-4177-AEE7-76D212191A09}</a:tableStyleId>
              </a:tblPr>
              <a:tblGrid>
                <a:gridCol w="1728192"/>
                <a:gridCol w="1368152"/>
                <a:gridCol w="1584176"/>
                <a:gridCol w="2361826"/>
                <a:gridCol w="1598614"/>
              </a:tblGrid>
              <a:tr h="899071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 dirty="0" smtClean="0">
                          <a:effectLst/>
                        </a:rPr>
                        <a:t>Departamento</a:t>
                      </a:r>
                      <a:endParaRPr lang="es-SV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>
                          <a:effectLst/>
                        </a:rPr>
                        <a:t>Ejecutado</a:t>
                      </a:r>
                      <a:endParaRPr lang="es-SV" sz="20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>
                          <a:effectLst/>
                        </a:rPr>
                        <a:t>Cantidad de Proyectos</a:t>
                      </a:r>
                      <a:endParaRPr lang="es-SV" sz="20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>
                          <a:effectLst/>
                        </a:rPr>
                        <a:t>Municipios</a:t>
                      </a:r>
                      <a:endParaRPr lang="es-SV" sz="20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>
                          <a:effectLst/>
                        </a:rPr>
                        <a:t>Personas Beneficiarias</a:t>
                      </a:r>
                      <a:endParaRPr lang="es-SV" sz="20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508171"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 dirty="0" smtClean="0">
                          <a:effectLst/>
                        </a:rPr>
                        <a:t>Morazán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000" u="none" strike="noStrike" dirty="0" smtClean="0">
                          <a:effectLst/>
                        </a:rPr>
                        <a:t>$906,907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 dirty="0" smtClean="0">
                          <a:effectLst/>
                        </a:rPr>
                        <a:t>15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Cacaopera</a:t>
                      </a:r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Chilanga, </a:t>
                      </a:r>
                      <a:r>
                        <a:rPr lang="es-SV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Gualococti</a:t>
                      </a:r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s-SV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Torola</a:t>
                      </a:r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s-SV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Yamabal</a:t>
                      </a:r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 dirty="0" smtClean="0">
                          <a:effectLst/>
                        </a:rPr>
                        <a:t>10,474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1680872"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 dirty="0" smtClean="0">
                          <a:effectLst/>
                        </a:rPr>
                        <a:t>La Unión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000" u="none" strike="noStrike" dirty="0" smtClean="0">
                          <a:effectLst/>
                        </a:rPr>
                        <a:t>$393,469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2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Anamorós</a:t>
                      </a:r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Concepción de Oriente, </a:t>
                      </a:r>
                      <a:r>
                        <a:rPr lang="es-SV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Conchagua</a:t>
                      </a:r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s-SV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Lislique</a:t>
                      </a:r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 dirty="0" smtClean="0">
                          <a:effectLst/>
                        </a:rPr>
                        <a:t>14,079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508171"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 dirty="0">
                          <a:effectLst/>
                        </a:rPr>
                        <a:t>Total general</a:t>
                      </a:r>
                      <a:endParaRPr lang="es-SV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000" u="none" strike="noStrike" dirty="0" smtClean="0">
                          <a:effectLst/>
                        </a:rPr>
                        <a:t>$3,496,085</a:t>
                      </a:r>
                      <a:endParaRPr lang="es-SV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 dirty="0" smtClean="0">
                          <a:effectLst/>
                        </a:rPr>
                        <a:t>52</a:t>
                      </a:r>
                      <a:endParaRPr lang="es-SV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 dirty="0" smtClean="0">
                          <a:effectLst/>
                        </a:rPr>
                        <a:t>23 </a:t>
                      </a:r>
                      <a:r>
                        <a:rPr lang="es-SV" sz="2000" u="none" strike="noStrike" dirty="0">
                          <a:effectLst/>
                        </a:rPr>
                        <a:t>municipios</a:t>
                      </a:r>
                      <a:endParaRPr lang="es-SV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 dirty="0" smtClean="0">
                          <a:effectLst/>
                        </a:rPr>
                        <a:t>43,166</a:t>
                      </a:r>
                      <a:endParaRPr lang="es-SV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321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7" t="19818" r="2146" b="27354"/>
          <a:stretch/>
        </p:blipFill>
        <p:spPr bwMode="auto">
          <a:xfrm>
            <a:off x="-31440" y="1700808"/>
            <a:ext cx="9236862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-108520" y="10134"/>
            <a:ext cx="9350939" cy="1877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Infraestructura en Educación en la </a:t>
            </a:r>
          </a:p>
          <a:p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Zona Oriental </a:t>
            </a:r>
            <a:r>
              <a:rPr lang="es-SV" sz="24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</a:t>
            </a:r>
          </a:p>
          <a:p>
            <a:r>
              <a:rPr lang="es-SV" sz="36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TESTIMONIO</a:t>
            </a:r>
            <a:endParaRPr lang="es-SV" sz="36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19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57" y="1043001"/>
            <a:ext cx="9314344" cy="584360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57" y="1043001"/>
            <a:ext cx="9314344" cy="58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60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fraestructura-productiv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520" y="1755722"/>
            <a:ext cx="9276869" cy="5102278"/>
          </a:xfrm>
          <a:prstGeom prst="rect">
            <a:avLst/>
          </a:prstGeom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0" y="476672"/>
            <a:ext cx="9228173" cy="1446550"/>
          </a:xfr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s-SV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Infraestructura Productiva en la </a:t>
            </a:r>
            <a:br>
              <a:rPr lang="es-SV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</a:br>
            <a:r>
              <a:rPr lang="es-SV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Zona Oriental </a:t>
            </a:r>
            <a:r>
              <a:rPr lang="es-SV" sz="24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40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79512" y="2465634"/>
            <a:ext cx="459025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6600" b="1" dirty="0" smtClean="0">
                <a:solidFill>
                  <a:schemeClr val="bg1"/>
                </a:solidFill>
                <a:latin typeface="+mj-lt"/>
                <a:ea typeface="Calibri"/>
                <a:cs typeface="Times New Roman"/>
              </a:rPr>
              <a:t>US$ 175,038</a:t>
            </a:r>
            <a:r>
              <a:rPr lang="es-419" sz="4000" b="1" dirty="0" smtClean="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es-SV" sz="4400" b="1" dirty="0" smtClean="0">
                <a:solidFill>
                  <a:schemeClr val="bg1"/>
                </a:solidFill>
                <a:ea typeface="Calibri"/>
                <a:cs typeface="Times New Roman"/>
              </a:rPr>
              <a:t>invertidos</a:t>
            </a:r>
            <a:endParaRPr lang="es-SV" sz="7200" b="1" dirty="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-12429" y="4509120"/>
            <a:ext cx="48167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419" sz="2400" dirty="0" smtClean="0">
                <a:solidFill>
                  <a:schemeClr val="bg1"/>
                </a:solidFill>
                <a:latin typeface="Calibri" pitchFamily="34" charset="0"/>
              </a:rPr>
              <a:t>En 10 municipios con más </a:t>
            </a:r>
            <a:r>
              <a:rPr lang="es-419" sz="2400" dirty="0">
                <a:solidFill>
                  <a:schemeClr val="bg1"/>
                </a:solidFill>
                <a:latin typeface="Calibri" pitchFamily="34" charset="0"/>
              </a:rPr>
              <a:t>de </a:t>
            </a:r>
            <a:r>
              <a:rPr lang="es-419" sz="2400" dirty="0" smtClean="0">
                <a:solidFill>
                  <a:schemeClr val="bg1"/>
                </a:solidFill>
                <a:latin typeface="Calibri" pitchFamily="34" charset="0"/>
              </a:rPr>
              <a:t>73 mil personas </a:t>
            </a:r>
            <a:r>
              <a:rPr lang="es-419" sz="2400" dirty="0">
                <a:solidFill>
                  <a:schemeClr val="bg1"/>
                </a:solidFill>
                <a:latin typeface="Calibri" pitchFamily="34" charset="0"/>
              </a:rPr>
              <a:t>beneficiadas con </a:t>
            </a:r>
            <a:r>
              <a:rPr lang="es-419" sz="2400" dirty="0" smtClean="0">
                <a:solidFill>
                  <a:schemeClr val="bg1"/>
                </a:solidFill>
                <a:latin typeface="Calibri" pitchFamily="34" charset="0"/>
              </a:rPr>
              <a:t>2 </a:t>
            </a:r>
            <a:r>
              <a:rPr lang="es-419" sz="2400" dirty="0">
                <a:solidFill>
                  <a:schemeClr val="bg1"/>
                </a:solidFill>
                <a:latin typeface="Calibri" pitchFamily="34" charset="0"/>
              </a:rPr>
              <a:t>agencias CENTA mejoradas </a:t>
            </a:r>
            <a:r>
              <a:rPr lang="es-419" sz="2400" dirty="0" smtClean="0">
                <a:solidFill>
                  <a:schemeClr val="bg1"/>
                </a:solidFill>
                <a:latin typeface="Calibri" pitchFamily="34" charset="0"/>
              </a:rPr>
              <a:t>, 12 proyectos de equipamiento productivo y 2 proyectos en formulación.</a:t>
            </a:r>
            <a:endParaRPr lang="es-SV" sz="24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40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24347" y="476672"/>
            <a:ext cx="922817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Infraestructura Productiva en la </a:t>
            </a:r>
          </a:p>
          <a:p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Zona Oriental </a:t>
            </a:r>
            <a:r>
              <a:rPr lang="es-SV" sz="2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36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2454525"/>
              </p:ext>
            </p:extLst>
          </p:nvPr>
        </p:nvGraphicFramePr>
        <p:xfrm>
          <a:off x="24347" y="1694907"/>
          <a:ext cx="9119653" cy="3960397"/>
        </p:xfrm>
        <a:graphic>
          <a:graphicData uri="http://schemas.openxmlformats.org/drawingml/2006/table">
            <a:tbl>
              <a:tblPr firstRow="1" lastRow="1" bandRow="1">
                <a:tableStyleId>{B301B821-A1FF-4177-AEE7-76D212191A09}</a:tableStyleId>
              </a:tblPr>
              <a:tblGrid>
                <a:gridCol w="1667333"/>
                <a:gridCol w="1224136"/>
                <a:gridCol w="1440160"/>
                <a:gridCol w="3312368"/>
                <a:gridCol w="1475656"/>
              </a:tblGrid>
              <a:tr h="1086021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900" u="none" strike="noStrike" dirty="0" smtClean="0">
                          <a:effectLst/>
                        </a:rPr>
                        <a:t>Departamento</a:t>
                      </a:r>
                      <a:endParaRPr lang="es-SV" sz="19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900" u="none" strike="noStrike" dirty="0">
                          <a:effectLst/>
                        </a:rPr>
                        <a:t>Ejecutado</a:t>
                      </a:r>
                      <a:endParaRPr lang="es-SV" sz="19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900" u="none" strike="noStrike" dirty="0">
                          <a:effectLst/>
                        </a:rPr>
                        <a:t>Cantidad de Proyectos</a:t>
                      </a:r>
                      <a:endParaRPr lang="es-SV" sz="19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900" u="none" strike="noStrike" dirty="0" smtClean="0">
                          <a:effectLst/>
                        </a:rPr>
                        <a:t>Municipios</a:t>
                      </a:r>
                      <a:endParaRPr lang="es-SV" sz="19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900" u="none" strike="noStrike">
                          <a:effectLst/>
                        </a:rPr>
                        <a:t>Personas Beneficiarias</a:t>
                      </a:r>
                      <a:endParaRPr lang="es-SV" sz="19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720080">
                <a:tc>
                  <a:txBody>
                    <a:bodyPr/>
                    <a:lstStyle/>
                    <a:p>
                      <a:pPr algn="l" fontAlgn="b"/>
                      <a:r>
                        <a:rPr lang="es-419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Morazán</a:t>
                      </a:r>
                      <a:endParaRPr lang="es-SV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900" u="none" strike="noStrike" dirty="0" smtClean="0">
                          <a:effectLst/>
                        </a:rPr>
                        <a:t>$160,047</a:t>
                      </a:r>
                      <a:endParaRPr lang="es-SV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  <a:endParaRPr lang="es-SV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Cacaopera</a:t>
                      </a:r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s-SV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Gualococti</a:t>
                      </a:r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s-SV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Osicala</a:t>
                      </a:r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San Francisco Gotera, </a:t>
                      </a:r>
                      <a:r>
                        <a:rPr lang="es-SV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Torola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41,148</a:t>
                      </a:r>
                      <a:endParaRPr lang="es-SV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538181">
                <a:tc>
                  <a:txBody>
                    <a:bodyPr/>
                    <a:lstStyle/>
                    <a:p>
                      <a:pPr algn="l" fontAlgn="b"/>
                      <a:r>
                        <a:rPr lang="es-419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San Miguel</a:t>
                      </a:r>
                      <a:endParaRPr lang="es-SV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900" u="none" strike="noStrike" dirty="0" smtClean="0">
                          <a:effectLst/>
                        </a:rPr>
                        <a:t>$5,995</a:t>
                      </a:r>
                      <a:endParaRPr lang="es-SV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  <a:endParaRPr lang="es-SV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Carolina, Nuevo Edén de San Juan</a:t>
                      </a:r>
                      <a:endParaRPr lang="es-419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16,465</a:t>
                      </a:r>
                      <a:endParaRPr lang="es-SV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482359">
                <a:tc>
                  <a:txBody>
                    <a:bodyPr/>
                    <a:lstStyle/>
                    <a:p>
                      <a:pPr algn="l" fontAlgn="b"/>
                      <a:r>
                        <a:rPr lang="es-419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 Unión</a:t>
                      </a:r>
                      <a:endParaRPr lang="es-SV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900" u="none" strike="noStrike" dirty="0" smtClean="0">
                          <a:effectLst/>
                        </a:rPr>
                        <a:t>$5,404</a:t>
                      </a:r>
                      <a:endParaRPr lang="es-SV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3*</a:t>
                      </a:r>
                      <a:endParaRPr lang="es-SV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Conchagua</a:t>
                      </a:r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s-SV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Lislique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14,523</a:t>
                      </a:r>
                      <a:endParaRPr lang="es-SV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595575">
                <a:tc>
                  <a:txBody>
                    <a:bodyPr/>
                    <a:lstStyle/>
                    <a:p>
                      <a:pPr algn="l" fontAlgn="b"/>
                      <a:r>
                        <a:rPr lang="es-419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Usulután</a:t>
                      </a:r>
                      <a:endParaRPr lang="es-SV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900" u="none" strike="noStrike" dirty="0" smtClean="0">
                          <a:effectLst/>
                        </a:rPr>
                        <a:t>$</a:t>
                      </a:r>
                      <a:r>
                        <a:rPr lang="es-SV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3,592</a:t>
                      </a:r>
                      <a:endParaRPr lang="es-SV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1*</a:t>
                      </a:r>
                      <a:endParaRPr lang="es-SV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Puerto El Triunfo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1,440</a:t>
                      </a:r>
                      <a:endParaRPr lang="es-SV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538181">
                <a:tc>
                  <a:txBody>
                    <a:bodyPr/>
                    <a:lstStyle/>
                    <a:p>
                      <a:pPr algn="l" fontAlgn="b"/>
                      <a:r>
                        <a:rPr lang="es-SV" sz="1900" u="none" strike="noStrike" dirty="0">
                          <a:effectLst/>
                        </a:rPr>
                        <a:t>Total general</a:t>
                      </a:r>
                      <a:endParaRPr lang="es-SV" sz="19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900" u="none" strike="noStrike" dirty="0" smtClean="0">
                          <a:effectLst/>
                        </a:rPr>
                        <a:t>$175,038</a:t>
                      </a:r>
                      <a:endParaRPr lang="es-SV" sz="19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  <a:endParaRPr lang="es-SV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900" u="none" strike="noStrike" dirty="0" smtClean="0">
                          <a:effectLst/>
                        </a:rPr>
                        <a:t>10 </a:t>
                      </a:r>
                      <a:r>
                        <a:rPr lang="es-SV" sz="1900" u="none" strike="noStrike" dirty="0">
                          <a:effectLst/>
                        </a:rPr>
                        <a:t>municipios</a:t>
                      </a:r>
                      <a:endParaRPr lang="es-SV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73,526</a:t>
                      </a:r>
                      <a:endParaRPr lang="es-SV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24346" y="5810941"/>
            <a:ext cx="8436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 smtClean="0"/>
              <a:t>*2 proyectos en formulación: Mejoramiento de Agencia CENTA en el municipio de Conchagua (La Unión) y Centro de Formación Turística en el municipio de Puerto El Triunfo (Usulután).</a:t>
            </a:r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55758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revenci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4413" y="1700808"/>
            <a:ext cx="9376933" cy="5157313"/>
          </a:xfrm>
          <a:prstGeom prst="rect">
            <a:avLst/>
          </a:prstGeom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24347" y="620688"/>
            <a:ext cx="922817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36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Infraestructura para la Prevención de Violencia en la Zona Oriental </a:t>
            </a:r>
            <a:r>
              <a:rPr lang="es-SV" sz="2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36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51520" y="2481131"/>
            <a:ext cx="463732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US$ 154,877</a:t>
            </a:r>
          </a:p>
          <a:p>
            <a:pPr algn="ctr"/>
            <a:r>
              <a:rPr lang="es-SV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invertidos</a:t>
            </a:r>
            <a:endParaRPr lang="es-SV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/>
              <a:cs typeface="Times New Roman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33264" y="4626908"/>
            <a:ext cx="47067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SV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</a:t>
            </a:r>
            <a:r>
              <a:rPr lang="es-419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ás de 25 mil personas beneficiadas con </a:t>
            </a:r>
            <a:r>
              <a:rPr lang="es-419" sz="32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6 proyectos en 2 municipios</a:t>
            </a:r>
            <a:r>
              <a:rPr lang="es-SV" sz="32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.</a:t>
            </a:r>
            <a:endParaRPr lang="es-419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90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24347" y="685145"/>
            <a:ext cx="922817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3200" b="1" dirty="0">
                <a:solidFill>
                  <a:srgbClr val="000066"/>
                </a:solidFill>
                <a:ea typeface="+mn-ea"/>
                <a:cs typeface="Arial" pitchFamily="34" charset="0"/>
              </a:rPr>
              <a:t>Infraestructura para la Prevención </a:t>
            </a:r>
            <a:r>
              <a:rPr lang="es-SV" sz="32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de Violencia en la Zona Oriental </a:t>
            </a:r>
            <a:r>
              <a:rPr lang="es-SV" sz="18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32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6203240"/>
              </p:ext>
            </p:extLst>
          </p:nvPr>
        </p:nvGraphicFramePr>
        <p:xfrm>
          <a:off x="24346" y="1916832"/>
          <a:ext cx="9012149" cy="3814789"/>
        </p:xfrm>
        <a:graphic>
          <a:graphicData uri="http://schemas.openxmlformats.org/drawingml/2006/table">
            <a:tbl>
              <a:tblPr firstRow="1" lastRow="1" bandRow="1">
                <a:tableStyleId>{B301B821-A1FF-4177-AEE7-76D212191A09}</a:tableStyleId>
              </a:tblPr>
              <a:tblGrid>
                <a:gridCol w="1667334"/>
                <a:gridCol w="1584176"/>
                <a:gridCol w="1512168"/>
                <a:gridCol w="2643568"/>
                <a:gridCol w="1604903"/>
              </a:tblGrid>
              <a:tr h="1649638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</a:rPr>
                        <a:t>Departamento</a:t>
                      </a:r>
                      <a:endParaRPr lang="es-SV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>
                          <a:effectLst/>
                        </a:rPr>
                        <a:t>Ejecutado</a:t>
                      </a:r>
                      <a:endParaRPr lang="es-SV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Cantidad de Proyectos</a:t>
                      </a:r>
                      <a:endParaRPr lang="es-SV" sz="18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Municipios</a:t>
                      </a:r>
                      <a:endParaRPr lang="es-SV" sz="18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Personas Beneficiarias</a:t>
                      </a:r>
                      <a:endParaRPr lang="es-SV" sz="18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721717"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u="none" strike="noStrike" dirty="0" smtClean="0">
                          <a:effectLst/>
                        </a:rPr>
                        <a:t>Usulután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800" u="none" strike="noStrike" dirty="0" smtClean="0">
                          <a:effectLst/>
                        </a:rPr>
                        <a:t>$90,806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err="1" smtClean="0">
                          <a:effectLst/>
                        </a:rPr>
                        <a:t>Jiquilisco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</a:rPr>
                        <a:t>23,800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721717"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u="none" strike="noStrike" dirty="0" smtClean="0">
                          <a:effectLst/>
                        </a:rPr>
                        <a:t>San Miguel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800" u="none" strike="noStrike" dirty="0" smtClean="0">
                          <a:effectLst/>
                        </a:rPr>
                        <a:t>$64,071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</a:rPr>
                        <a:t>San Miguel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</a:rPr>
                        <a:t>1,300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721717"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>
                          <a:effectLst/>
                        </a:rPr>
                        <a:t>Total general</a:t>
                      </a:r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</a:rPr>
                        <a:t>$154,877</a:t>
                      </a:r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</a:rPr>
                        <a:t>6</a:t>
                      </a:r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</a:rPr>
                        <a:t>2 </a:t>
                      </a:r>
                      <a:r>
                        <a:rPr lang="es-SV" sz="1800" u="none" strike="noStrike" dirty="0">
                          <a:effectLst/>
                        </a:rPr>
                        <a:t>municipios</a:t>
                      </a:r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</a:rPr>
                        <a:t>25,100</a:t>
                      </a:r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374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4" t="32283" r="10331" b="12814"/>
          <a:stretch/>
        </p:blipFill>
        <p:spPr bwMode="auto">
          <a:xfrm>
            <a:off x="-108520" y="1625939"/>
            <a:ext cx="9361040" cy="523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-108520" y="-23957"/>
            <a:ext cx="9361040" cy="16312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3200" b="1" dirty="0">
                <a:solidFill>
                  <a:srgbClr val="000066"/>
                </a:solidFill>
                <a:ea typeface="+mn-ea"/>
                <a:cs typeface="Arial" pitchFamily="34" charset="0"/>
              </a:rPr>
              <a:t>Infraestructura para la Prevención </a:t>
            </a:r>
            <a:r>
              <a:rPr lang="es-SV" sz="32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de Violencia en la Zona Oriental </a:t>
            </a:r>
            <a:r>
              <a:rPr lang="es-SV" sz="18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</a:p>
          <a:p>
            <a:r>
              <a:rPr lang="es-SV" sz="36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TESTIMONIO</a:t>
            </a:r>
            <a:endParaRPr lang="es-SV" sz="36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72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ctrTitle"/>
          </p:nvPr>
        </p:nvSpPr>
        <p:spPr>
          <a:xfrm>
            <a:off x="971600" y="1412776"/>
            <a:ext cx="7272808" cy="4032448"/>
          </a:xfrm>
        </p:spPr>
        <p:txBody>
          <a:bodyPr>
            <a:noAutofit/>
          </a:bodyPr>
          <a:lstStyle/>
          <a:p>
            <a:r>
              <a:rPr lang="es-SV" sz="8800" b="1" dirty="0">
                <a:solidFill>
                  <a:srgbClr val="000066"/>
                </a:solidFill>
              </a:rPr>
              <a:t>Desafíos </a:t>
            </a:r>
            <a:r>
              <a:rPr lang="es-SV" sz="8800" b="1" dirty="0" smtClean="0">
                <a:solidFill>
                  <a:srgbClr val="000066"/>
                </a:solidFill>
              </a:rPr>
              <a:t>Externos Enfrentados</a:t>
            </a:r>
            <a:endParaRPr lang="es-SV" sz="88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466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35496" y="692696"/>
            <a:ext cx="8928992" cy="1077218"/>
          </a:xfr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Desafíos Externos Enfrentados</a:t>
            </a:r>
            <a:b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</a:br>
            <a:r>
              <a:rPr lang="es-SV" sz="24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40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07504" y="1841922"/>
            <a:ext cx="885698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Clr>
                <a:schemeClr val="accent6"/>
              </a:buClr>
              <a:buSzPct val="106000"/>
              <a:buFont typeface="Wingdings" panose="05000000000000000000" pitchFamily="2" charset="2"/>
              <a:buChar char="§"/>
            </a:pPr>
            <a:r>
              <a:rPr lang="es-SV" sz="2400" dirty="0" smtClean="0"/>
              <a:t>Demora en la transferencia de fondos por parte del Ministerio de Hacienda para el pago de transferencias monetarias condicionadas y no condicionadas</a:t>
            </a:r>
          </a:p>
          <a:p>
            <a:pPr marL="342900" lvl="0" indent="-342900" algn="just">
              <a:buClr>
                <a:schemeClr val="accent6"/>
              </a:buClr>
              <a:buSzPct val="106000"/>
              <a:buFont typeface="Wingdings" panose="05000000000000000000" pitchFamily="2" charset="2"/>
              <a:buChar char="§"/>
            </a:pPr>
            <a:endParaRPr lang="es-SV" sz="2400" dirty="0" smtClean="0"/>
          </a:p>
          <a:p>
            <a:pPr marL="342900" lvl="0" indent="-342900" algn="just">
              <a:buClr>
                <a:schemeClr val="accent6"/>
              </a:buClr>
              <a:buSzPct val="106000"/>
              <a:buFont typeface="Wingdings" panose="05000000000000000000" pitchFamily="2" charset="2"/>
              <a:buChar char="§"/>
            </a:pPr>
            <a:r>
              <a:rPr lang="es-SV" sz="2400" dirty="0" smtClean="0"/>
              <a:t>Inseguridad en las áreas de ejecución de proyectos</a:t>
            </a:r>
          </a:p>
          <a:p>
            <a:pPr marL="342900" lvl="0" indent="-342900" algn="just">
              <a:buClr>
                <a:schemeClr val="accent6"/>
              </a:buClr>
              <a:buSzPct val="106000"/>
              <a:buFont typeface="Wingdings" panose="05000000000000000000" pitchFamily="2" charset="2"/>
              <a:buChar char="§"/>
            </a:pPr>
            <a:endParaRPr lang="es-SV" sz="2400" dirty="0" smtClean="0"/>
          </a:p>
          <a:p>
            <a:pPr marL="342900" lvl="0" indent="-342900" algn="just">
              <a:buClr>
                <a:schemeClr val="accent6"/>
              </a:buClr>
              <a:buSzPct val="106000"/>
              <a:buFont typeface="Wingdings" panose="05000000000000000000" pitchFamily="2" charset="2"/>
              <a:buChar char="§"/>
            </a:pPr>
            <a:r>
              <a:rPr lang="es-SV" sz="2400" dirty="0" smtClean="0"/>
              <a:t>Atraso por parte de algunas municipalidades para liquidar los fondos transferidos por el FISDL.</a:t>
            </a:r>
          </a:p>
          <a:p>
            <a:pPr marL="342900" lvl="0" indent="-342900" algn="just">
              <a:buClr>
                <a:schemeClr val="accent6"/>
              </a:buClr>
              <a:buSzPct val="106000"/>
              <a:buFont typeface="Wingdings" panose="05000000000000000000" pitchFamily="2" charset="2"/>
              <a:buChar char="§"/>
            </a:pPr>
            <a:endParaRPr lang="es-SV" sz="2400" dirty="0" smtClean="0"/>
          </a:p>
          <a:p>
            <a:pPr marL="342900" lvl="0" indent="-342900" algn="just">
              <a:buClr>
                <a:schemeClr val="accent6"/>
              </a:buClr>
              <a:buSzPct val="106000"/>
              <a:buFont typeface="Wingdings" panose="05000000000000000000" pitchFamily="2" charset="2"/>
              <a:buChar char="§"/>
            </a:pPr>
            <a:r>
              <a:rPr lang="es-SV" sz="2400" dirty="0" smtClean="0"/>
              <a:t>Coyuntura electoral</a:t>
            </a:r>
          </a:p>
          <a:p>
            <a:pPr marL="342900" lvl="0" indent="-342900" algn="just">
              <a:buClr>
                <a:schemeClr val="accent6"/>
              </a:buClr>
              <a:buSzPct val="106000"/>
              <a:buFont typeface="Wingdings" panose="05000000000000000000" pitchFamily="2" charset="2"/>
              <a:buChar char="§"/>
            </a:pPr>
            <a:endParaRPr lang="es-419" sz="2400" dirty="0"/>
          </a:p>
          <a:p>
            <a:pPr marL="342900" lvl="0" indent="-342900" algn="just">
              <a:buClr>
                <a:schemeClr val="accent6"/>
              </a:buClr>
              <a:buSzPct val="106000"/>
              <a:buFont typeface="Wingdings" panose="05000000000000000000" pitchFamily="2" charset="2"/>
              <a:buChar char="§"/>
            </a:pPr>
            <a:r>
              <a:rPr lang="es-419" sz="2400" dirty="0" smtClean="0"/>
              <a:t>Transición entre Comunidades Solidarias a la Estrategia de Erradicación de la Pobreza</a:t>
            </a:r>
            <a:endParaRPr lang="es-SV" sz="2400" dirty="0"/>
          </a:p>
        </p:txBody>
      </p:sp>
    </p:spTree>
    <p:extLst>
      <p:ext uri="{BB962C8B-B14F-4D97-AF65-F5344CB8AC3E}">
        <p14:creationId xmlns:p14="http://schemas.microsoft.com/office/powerpoint/2010/main" val="118637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971600" y="1484784"/>
            <a:ext cx="7272808" cy="40324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8800" b="1" dirty="0" smtClean="0">
                <a:solidFill>
                  <a:srgbClr val="000066"/>
                </a:solidFill>
              </a:rPr>
              <a:t>Logros y Avances Institucionales</a:t>
            </a:r>
            <a:endParaRPr lang="es-SV" sz="88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50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0" y="908720"/>
            <a:ext cx="9143999" cy="95410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s-SV" sz="28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Aumento en las Coberturas de Agua Potable y Electrificación en los 100 municipios de Comunidades Solidarias Rurales</a:t>
            </a:r>
            <a:endParaRPr lang="es-SV" sz="28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07504" y="6093296"/>
            <a:ext cx="4367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2400" b="1" dirty="0" smtClean="0">
                <a:solidFill>
                  <a:schemeClr val="tx2"/>
                </a:solidFill>
              </a:rPr>
              <a:t>I</a:t>
            </a:r>
            <a:r>
              <a:rPr lang="es-419" sz="2400" b="1" dirty="0" smtClean="0">
                <a:solidFill>
                  <a:schemeClr val="tx2"/>
                </a:solidFill>
              </a:rPr>
              <a:t>ncremento de 5.52% en 4 años de gestión</a:t>
            </a:r>
            <a:endParaRPr lang="es-SV" sz="2400" b="1" dirty="0">
              <a:solidFill>
                <a:schemeClr val="tx2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693672" y="6048583"/>
            <a:ext cx="436704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SV" sz="2400" b="1" dirty="0" smtClean="0">
                <a:solidFill>
                  <a:srgbClr val="CC6600"/>
                </a:solidFill>
              </a:rPr>
              <a:t>I</a:t>
            </a:r>
            <a:r>
              <a:rPr lang="es-419" sz="2400" b="1" dirty="0" smtClean="0">
                <a:solidFill>
                  <a:srgbClr val="CC6600"/>
                </a:solidFill>
              </a:rPr>
              <a:t>ncremento de 4.39% en 4 años de gestión</a:t>
            </a:r>
            <a:endParaRPr lang="es-SV" sz="2400" b="1" dirty="0">
              <a:solidFill>
                <a:srgbClr val="CC66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060848"/>
            <a:ext cx="4495800" cy="413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670" y="2031454"/>
            <a:ext cx="4514850" cy="413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988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0" y="4883676"/>
            <a:ext cx="91440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419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Gracias al </a:t>
            </a:r>
            <a:r>
              <a:rPr lang="es-419" sz="2400" dirty="0">
                <a:latin typeface="Calibri" panose="020F0502020204030204" pitchFamily="34" charset="0"/>
                <a:cs typeface="Calibri" panose="020F0502020204030204" pitchFamily="34" charset="0"/>
              </a:rPr>
              <a:t>compromiso </a:t>
            </a:r>
            <a:r>
              <a:rPr lang="es-419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y esfuerzo de toda la institución, se obtuvo un resultado satisfactorio en la auditoría externa de calidad el </a:t>
            </a:r>
            <a:r>
              <a:rPr lang="es-419" sz="2400" dirty="0">
                <a:latin typeface="Calibri" panose="020F0502020204030204" pitchFamily="34" charset="0"/>
                <a:cs typeface="Calibri" panose="020F0502020204030204" pitchFamily="34" charset="0"/>
              </a:rPr>
              <a:t>pasado mes de Junio de </a:t>
            </a:r>
            <a:r>
              <a:rPr lang="es-419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2018, obteniendo la </a:t>
            </a:r>
            <a:r>
              <a:rPr lang="es-419" sz="2400" b="1" dirty="0">
                <a:latin typeface="Calibri" panose="020F0502020204030204" pitchFamily="34" charset="0"/>
                <a:cs typeface="Calibri" panose="020F0502020204030204" pitchFamily="34" charset="0"/>
              </a:rPr>
              <a:t>RENOVACIÓN DEL CERTIFICADO DE SU SISTEMA DE GESTIÓN DE CALIDAD BAJO LA NORMA ISO </a:t>
            </a:r>
            <a:r>
              <a:rPr lang="es-419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9001:2015</a:t>
            </a:r>
            <a:r>
              <a:rPr lang="es-419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s-419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3 Título"/>
          <p:cNvSpPr txBox="1">
            <a:spLocks/>
          </p:cNvSpPr>
          <p:nvPr/>
        </p:nvSpPr>
        <p:spPr>
          <a:xfrm>
            <a:off x="179512" y="767606"/>
            <a:ext cx="896448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>
              <a:spcBef>
                <a:spcPct val="0"/>
              </a:spcBef>
              <a:buNone/>
              <a:defRPr sz="4000" b="1" cap="none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SV" sz="3200" dirty="0">
                <a:effectLst/>
              </a:rPr>
              <a:t>FISDL renueva </a:t>
            </a:r>
            <a:r>
              <a:rPr lang="es-419" sz="3200" dirty="0">
                <a:effectLst/>
              </a:rPr>
              <a:t>el </a:t>
            </a:r>
            <a:r>
              <a:rPr lang="es-SV" sz="3200" dirty="0">
                <a:effectLst/>
              </a:rPr>
              <a:t>certificado del Sistema de Gestión de Calidad bajo la Norma ISO 9001:2015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1916832"/>
            <a:ext cx="7134225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016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ctrTitle"/>
          </p:nvPr>
        </p:nvSpPr>
        <p:spPr>
          <a:xfrm>
            <a:off x="539552" y="1412776"/>
            <a:ext cx="8064896" cy="3960440"/>
          </a:xfrm>
        </p:spPr>
        <p:txBody>
          <a:bodyPr>
            <a:noAutofit/>
          </a:bodyPr>
          <a:lstStyle/>
          <a:p>
            <a:r>
              <a:rPr lang="es-SV" sz="8000" b="1" dirty="0">
                <a:solidFill>
                  <a:srgbClr val="000066"/>
                </a:solidFill>
              </a:rPr>
              <a:t>Principales </a:t>
            </a:r>
            <a:r>
              <a:rPr lang="es-SV" sz="8000" b="1" dirty="0" smtClean="0">
                <a:solidFill>
                  <a:srgbClr val="000066"/>
                </a:solidFill>
              </a:rPr>
              <a:t>Logros y Avances en la Zona Oriental</a:t>
            </a:r>
            <a:endParaRPr lang="es-SV" sz="80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46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132" y="836712"/>
            <a:ext cx="9439276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79512" y="3329289"/>
            <a:ext cx="483242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sz="2800" dirty="0" smtClean="0"/>
              <a:t>Desde diciembre de 2017 el FISDL cuenta con la </a:t>
            </a:r>
            <a:r>
              <a:rPr lang="es-SV" sz="2800" dirty="0"/>
              <a:t>Política de Igualdad y No </a:t>
            </a:r>
            <a:r>
              <a:rPr lang="es-SV" sz="2800" dirty="0" smtClean="0"/>
              <a:t>Discriminación, la cual tiene </a:t>
            </a:r>
            <a:r>
              <a:rPr lang="es-SV" sz="2800" dirty="0"/>
              <a:t>como finalidad </a:t>
            </a:r>
            <a:r>
              <a:rPr lang="es-SV" sz="2800" b="1" i="1" dirty="0"/>
              <a:t>Garantizar la transversalidad del enfoque de género en el quehacer </a:t>
            </a:r>
            <a:r>
              <a:rPr lang="es-SV" sz="2800" b="1" i="1" dirty="0" smtClean="0"/>
              <a:t>institucional</a:t>
            </a:r>
            <a:r>
              <a:rPr lang="es-SV" sz="2800" dirty="0" smtClean="0"/>
              <a:t>.</a:t>
            </a:r>
            <a:endParaRPr lang="es-SV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5" t="16000" r="30625" b="20500"/>
          <a:stretch/>
        </p:blipFill>
        <p:spPr bwMode="auto">
          <a:xfrm>
            <a:off x="5412681" y="3284985"/>
            <a:ext cx="3479800" cy="3452614"/>
          </a:xfrm>
          <a:prstGeom prst="rect">
            <a:avLst/>
          </a:prstGeom>
          <a:noFill/>
          <a:ln>
            <a:noFill/>
          </a:ln>
          <a:effectLst>
            <a:outerShdw blurRad="165100" dist="38100" dir="2280000" sx="102000" sy="102000" algn="t" rotWithShape="0">
              <a:prstClr val="black">
                <a:alpha val="2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798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70066" y="757154"/>
            <a:ext cx="8366430" cy="107721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s-SV" sz="3200" b="1" dirty="0">
                <a:solidFill>
                  <a:srgbClr val="000066"/>
                </a:solidFill>
                <a:ea typeface="+mn-ea"/>
                <a:cs typeface="Arial" pitchFamily="34" charset="0"/>
              </a:rPr>
              <a:t>FISDL, en proceso de acreditación ante el Fondo Verde del Clima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563746" y="2219960"/>
            <a:ext cx="4472750" cy="2677656"/>
          </a:xfr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SV" sz="2400" b="1" dirty="0" smtClean="0">
                <a:solidFill>
                  <a:prstClr val="black"/>
                </a:solidFill>
              </a:rPr>
              <a:t>“</a:t>
            </a:r>
            <a:r>
              <a:rPr lang="es-SV" sz="2400" b="1" dirty="0">
                <a:solidFill>
                  <a:prstClr val="black"/>
                </a:solidFill>
              </a:rPr>
              <a:t>El Fondo Verde del </a:t>
            </a:r>
            <a:r>
              <a:rPr lang="es-SV" sz="2400" b="1" dirty="0" smtClean="0">
                <a:solidFill>
                  <a:prstClr val="black"/>
                </a:solidFill>
              </a:rPr>
              <a:t>Clima es un Fondo Internacional, creado para canalizar </a:t>
            </a:r>
            <a:r>
              <a:rPr lang="es-SV" sz="2400" b="1" dirty="0">
                <a:solidFill>
                  <a:prstClr val="black"/>
                </a:solidFill>
              </a:rPr>
              <a:t>dinero </a:t>
            </a:r>
            <a:r>
              <a:rPr lang="es-SV" sz="2400" b="1" dirty="0" smtClean="0">
                <a:solidFill>
                  <a:prstClr val="black"/>
                </a:solidFill>
              </a:rPr>
              <a:t>a </a:t>
            </a:r>
            <a:r>
              <a:rPr lang="es-SV" sz="2400" b="1" dirty="0">
                <a:solidFill>
                  <a:prstClr val="black"/>
                </a:solidFill>
              </a:rPr>
              <a:t>los países </a:t>
            </a:r>
            <a:r>
              <a:rPr lang="es-SV" sz="2400" b="1" dirty="0" smtClean="0">
                <a:solidFill>
                  <a:prstClr val="black"/>
                </a:solidFill>
              </a:rPr>
              <a:t>menos desarrollados </a:t>
            </a:r>
            <a:r>
              <a:rPr lang="es-SV" sz="2400" b="1" dirty="0">
                <a:solidFill>
                  <a:prstClr val="black"/>
                </a:solidFill>
              </a:rPr>
              <a:t>para </a:t>
            </a:r>
            <a:r>
              <a:rPr lang="es-SV" sz="2400" b="1" dirty="0" smtClean="0">
                <a:solidFill>
                  <a:prstClr val="black"/>
                </a:solidFill>
              </a:rPr>
              <a:t>implementar proyectos </a:t>
            </a:r>
            <a:r>
              <a:rPr lang="es-SV" sz="2400" b="1" dirty="0">
                <a:solidFill>
                  <a:prstClr val="black"/>
                </a:solidFill>
              </a:rPr>
              <a:t>de </a:t>
            </a:r>
            <a:r>
              <a:rPr lang="es-SV" sz="2400" b="1" i="1" dirty="0">
                <a:solidFill>
                  <a:schemeClr val="accent3">
                    <a:lumMod val="75000"/>
                  </a:schemeClr>
                </a:solidFill>
              </a:rPr>
              <a:t>adaptación y mitigación</a:t>
            </a:r>
            <a:r>
              <a:rPr lang="es-SV" sz="2400" b="1" i="1" dirty="0">
                <a:solidFill>
                  <a:prstClr val="black"/>
                </a:solidFill>
              </a:rPr>
              <a:t> </a:t>
            </a:r>
            <a:r>
              <a:rPr lang="es-SV" sz="2400" b="1" dirty="0">
                <a:solidFill>
                  <a:prstClr val="black"/>
                </a:solidFill>
              </a:rPr>
              <a:t>del cambio </a:t>
            </a:r>
            <a:r>
              <a:rPr lang="es-SV" sz="2400" b="1" dirty="0" smtClean="0">
                <a:solidFill>
                  <a:prstClr val="black"/>
                </a:solidFill>
              </a:rPr>
              <a:t>climático”.</a:t>
            </a:r>
          </a:p>
        </p:txBody>
      </p:sp>
      <p:pic>
        <p:nvPicPr>
          <p:cNvPr id="1026" name="Picture 2" descr="Resultado de imagen para fondo verde del clim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070738"/>
            <a:ext cx="837093" cy="55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a imagen puede contener: 6 personas, personas sentadas e interi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23820"/>
            <a:ext cx="3902476" cy="2601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2 Subtítulo"/>
          <p:cNvSpPr txBox="1">
            <a:spLocks/>
          </p:cNvSpPr>
          <p:nvPr/>
        </p:nvSpPr>
        <p:spPr>
          <a:xfrm>
            <a:off x="90996" y="4955684"/>
            <a:ext cx="8945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SV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 FISDL, gracias a su trabajo en territorio, es una de las dos instituciones nacionales seleccionadas para tener acceso </a:t>
            </a:r>
            <a:r>
              <a:rPr lang="es-SV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financiamiento de  </a:t>
            </a:r>
            <a:r>
              <a:rPr lang="es-SV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proyectos </a:t>
            </a:r>
            <a:r>
              <a:rPr lang="es-SV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 beneficien a la población salvadoreña, en condición de pobreza y vulnerabilidad.</a:t>
            </a:r>
            <a:endParaRPr lang="es-SV" sz="2400" strike="sngStrik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83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ctrTitle"/>
          </p:nvPr>
        </p:nvSpPr>
        <p:spPr>
          <a:xfrm>
            <a:off x="899592" y="1268760"/>
            <a:ext cx="7272808" cy="4248472"/>
          </a:xfrm>
        </p:spPr>
        <p:txBody>
          <a:bodyPr anchor="ctr">
            <a:noAutofit/>
          </a:bodyPr>
          <a:lstStyle/>
          <a:p>
            <a:r>
              <a:rPr lang="es-SV" sz="8000" b="1" dirty="0" smtClean="0">
                <a:solidFill>
                  <a:srgbClr val="000066"/>
                </a:solidFill>
              </a:rPr>
              <a:t>Proyecciones del FISDL en la Zona Oriental</a:t>
            </a:r>
            <a:br>
              <a:rPr lang="es-SV" sz="8000" b="1" dirty="0" smtClean="0">
                <a:solidFill>
                  <a:srgbClr val="000066"/>
                </a:solidFill>
              </a:rPr>
            </a:br>
            <a:r>
              <a:rPr lang="es-SV" sz="2800" b="1" dirty="0" smtClean="0">
                <a:solidFill>
                  <a:srgbClr val="000066"/>
                </a:solidFill>
              </a:rPr>
              <a:t>a Mayo 2019</a:t>
            </a:r>
            <a:endParaRPr lang="es-SV" sz="28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4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/>
          <p:cNvSpPr>
            <a:spLocks noGrp="1"/>
          </p:cNvSpPr>
          <p:nvPr>
            <p:ph type="ctrTitle"/>
          </p:nvPr>
        </p:nvSpPr>
        <p:spPr>
          <a:xfrm>
            <a:off x="1" y="863507"/>
            <a:ext cx="9143999" cy="58477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s-419" sz="32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Infraestructura par</a:t>
            </a:r>
            <a:r>
              <a:rPr lang="es-SV" sz="32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a </a:t>
            </a:r>
            <a:r>
              <a:rPr lang="es-419" sz="32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la Prevención de Violencia</a:t>
            </a:r>
            <a:endParaRPr lang="es-SV" sz="32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617213"/>
              </p:ext>
            </p:extLst>
          </p:nvPr>
        </p:nvGraphicFramePr>
        <p:xfrm>
          <a:off x="251520" y="1556792"/>
          <a:ext cx="8568952" cy="4778792"/>
        </p:xfrm>
        <a:graphic>
          <a:graphicData uri="http://schemas.openxmlformats.org/drawingml/2006/table">
            <a:tbl>
              <a:tblPr firstRow="1" lastRow="1" bandRow="1">
                <a:tableStyleId>{B301B821-A1FF-4177-AEE7-76D212191A09}</a:tableStyleId>
              </a:tblPr>
              <a:tblGrid>
                <a:gridCol w="1296144"/>
                <a:gridCol w="5339038"/>
                <a:gridCol w="1933770"/>
              </a:tblGrid>
              <a:tr h="933423"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800" b="1" u="none" strike="noStrik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Municipio</a:t>
                      </a:r>
                      <a:endParaRPr lang="es-SV" sz="18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</a:rPr>
                        <a:t>Proyecto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</a:rPr>
                        <a:t> Monto Estimado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653486">
                <a:tc rowSpan="5">
                  <a:txBody>
                    <a:bodyPr/>
                    <a:lstStyle/>
                    <a:p>
                      <a:pPr algn="l" fontAlgn="ctr"/>
                      <a:r>
                        <a:rPr lang="es-419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San Miguel</a:t>
                      </a:r>
                      <a:endParaRPr lang="es-419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800" u="none" strike="noStrike" dirty="0" smtClean="0">
                          <a:effectLst/>
                        </a:rPr>
                        <a:t>Iluminación del Estadio Juan Francisco Barraza de San Miguel</a:t>
                      </a:r>
                      <a:endParaRPr lang="es-419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>
                          <a:effectLst/>
                        </a:rPr>
                        <a:t> $        </a:t>
                      </a:r>
                      <a:r>
                        <a:rPr lang="es-SV" sz="1800" u="none" strike="noStrike" dirty="0" smtClean="0">
                          <a:effectLst/>
                        </a:rPr>
                        <a:t>745,136.56 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648072">
                <a:tc vMerge="1">
                  <a:txBody>
                    <a:bodyPr/>
                    <a:lstStyle/>
                    <a:p>
                      <a:pPr algn="l" fontAlgn="ctr"/>
                      <a:endParaRPr lang="es-419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Centro Integral de Convivencia Ciudadana, complejo </a:t>
                      </a:r>
                      <a:r>
                        <a:rPr lang="es-SV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Charlaix</a:t>
                      </a:r>
                      <a:r>
                        <a:rPr lang="es-SV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s-419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</a:rPr>
                        <a:t>$        500,000.00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576064">
                <a:tc vMerge="1">
                  <a:txBody>
                    <a:bodyPr/>
                    <a:lstStyle/>
                    <a:p>
                      <a:pPr algn="l" fontAlgn="ctr"/>
                      <a:endParaRPr lang="es-419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Recuperación de zona verde de colonia Ciudad Pacífica</a:t>
                      </a:r>
                      <a:endParaRPr lang="es-419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800" u="none" strike="noStrike" dirty="0" smtClean="0">
                          <a:effectLst/>
                        </a:rPr>
                        <a:t>$        140,000.00</a:t>
                      </a:r>
                      <a:endParaRPr lang="es-SV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  <a:tr h="720080">
                <a:tc vMerge="1">
                  <a:txBody>
                    <a:bodyPr/>
                    <a:lstStyle/>
                    <a:p>
                      <a:pPr algn="l" fontAlgn="ctr"/>
                      <a:endParaRPr lang="es-419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Recuperación de la zona Verde Colonia Milagro de La Paz, Zona Alta.</a:t>
                      </a:r>
                      <a:endParaRPr lang="es-419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800" u="none" strike="noStrike" dirty="0" smtClean="0">
                          <a:effectLst/>
                        </a:rPr>
                        <a:t>$        110,000.00</a:t>
                      </a:r>
                      <a:endParaRPr lang="es-SV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  <a:tr h="720080">
                <a:tc vMerge="1">
                  <a:txBody>
                    <a:bodyPr/>
                    <a:lstStyle/>
                    <a:p>
                      <a:pPr algn="l" fontAlgn="ctr"/>
                      <a:endParaRPr lang="es-419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Recuperación y mejoramiento de la zona verde de la colonia Vía Satélite.</a:t>
                      </a:r>
                      <a:endParaRPr lang="es-419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800" u="none" strike="noStrike" dirty="0" smtClean="0">
                          <a:effectLst/>
                        </a:rPr>
                        <a:t>$        65,000.00</a:t>
                      </a:r>
                      <a:endParaRPr lang="es-SV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  <a:tr h="52758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SV" sz="1800" u="none" strike="noStrike" dirty="0">
                          <a:effectLst/>
                        </a:rPr>
                        <a:t>TOTAL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u="none" strike="noStrike" dirty="0">
                          <a:effectLst/>
                        </a:rPr>
                        <a:t> $     </a:t>
                      </a:r>
                      <a:r>
                        <a:rPr lang="es-SV" sz="1800" u="none" strike="noStrike" dirty="0" smtClean="0">
                          <a:effectLst/>
                        </a:rPr>
                        <a:t>1,560,136.56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05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/>
          <p:cNvSpPr>
            <a:spLocks noGrp="1"/>
          </p:cNvSpPr>
          <p:nvPr>
            <p:ph type="ctrTitle"/>
          </p:nvPr>
        </p:nvSpPr>
        <p:spPr>
          <a:xfrm>
            <a:off x="1403648" y="566171"/>
            <a:ext cx="6699958" cy="52322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s-419" sz="28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Emprendimiento Solidario</a:t>
            </a:r>
            <a:endParaRPr lang="es-SV" sz="28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1574921"/>
              </p:ext>
            </p:extLst>
          </p:nvPr>
        </p:nvGraphicFramePr>
        <p:xfrm>
          <a:off x="645990" y="1052992"/>
          <a:ext cx="8075828" cy="5805804"/>
        </p:xfrm>
        <a:graphic>
          <a:graphicData uri="http://schemas.openxmlformats.org/drawingml/2006/table">
            <a:tbl>
              <a:tblPr firstRow="1" lastRow="1" bandRow="1">
                <a:tableStyleId>{B301B821-A1FF-4177-AEE7-76D212191A09}</a:tableStyleId>
              </a:tblPr>
              <a:tblGrid>
                <a:gridCol w="1595108"/>
                <a:gridCol w="2077300"/>
                <a:gridCol w="2520280"/>
                <a:gridCol w="1883140"/>
              </a:tblGrid>
              <a:tr h="511610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u="none" strike="noStrike" dirty="0" smtClean="0">
                          <a:effectLst/>
                        </a:rPr>
                        <a:t>Departamento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u="none" strike="noStrike" dirty="0" smtClean="0">
                          <a:effectLst/>
                        </a:rPr>
                        <a:t>13 municipios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600" b="1" u="none" strike="noStrik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Programa</a:t>
                      </a:r>
                      <a:endParaRPr lang="es-SV" sz="16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u="none" strike="noStrike" dirty="0" smtClean="0">
                          <a:effectLst/>
                        </a:rPr>
                        <a:t> Monto Estimado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360040">
                <a:tc>
                  <a:txBody>
                    <a:bodyPr/>
                    <a:lstStyle/>
                    <a:p>
                      <a:pPr algn="l" fontAlgn="ctr"/>
                      <a:r>
                        <a:rPr lang="es-419" sz="1600" u="none" strike="noStrike" dirty="0" smtClean="0">
                          <a:effectLst/>
                        </a:rPr>
                        <a:t>San Miguel</a:t>
                      </a:r>
                      <a:endParaRPr lang="es-419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u="none" strike="noStrike" dirty="0" smtClean="0">
                          <a:effectLst/>
                        </a:rPr>
                        <a:t>Nuevo Edén de San Juan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EEP-Familias  Sostenibles</a:t>
                      </a:r>
                    </a:p>
                    <a:p>
                      <a:pPr algn="ctr" fontAlgn="ctr"/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u="none" strike="noStrike" dirty="0" smtClean="0">
                          <a:effectLst/>
                        </a:rPr>
                        <a:t>$        </a:t>
                      </a:r>
                      <a:r>
                        <a:rPr lang="es-419" sz="1600" dirty="0" smtClean="0">
                          <a:effectLst/>
                          <a:latin typeface="+mn-lt"/>
                          <a:ea typeface="Calibri"/>
                        </a:rPr>
                        <a:t>43,963</a:t>
                      </a:r>
                      <a:r>
                        <a:rPr lang="es-SV" sz="1600" u="none" strike="noStrike" dirty="0" smtClean="0">
                          <a:effectLst/>
                        </a:rPr>
                        <a:t> 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425938">
                <a:tc>
                  <a:txBody>
                    <a:bodyPr/>
                    <a:lstStyle/>
                    <a:p>
                      <a:pPr algn="l" fontAlgn="ctr"/>
                      <a:endParaRPr lang="es-419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San Antonio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EEP-Familias  Sostenibles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u="none" strike="noStrike" dirty="0" smtClean="0">
                          <a:effectLst/>
                        </a:rPr>
                        <a:t>$        43,963 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  <a:tr h="348600">
                <a:tc>
                  <a:txBody>
                    <a:bodyPr/>
                    <a:lstStyle/>
                    <a:p>
                      <a:pPr algn="l" fontAlgn="ctr"/>
                      <a:endParaRPr lang="es-419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600" u="none" strike="noStrike" dirty="0" err="1" smtClean="0">
                          <a:effectLst/>
                        </a:rPr>
                        <a:t>Chirilagua</a:t>
                      </a:r>
                      <a:endParaRPr lang="es-SV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Migrantes Retornados</a:t>
                      </a:r>
                      <a:endParaRPr lang="es-SV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600" u="none" strike="noStrike" dirty="0" smtClean="0">
                          <a:effectLst/>
                        </a:rPr>
                        <a:t>$        68,300 </a:t>
                      </a:r>
                      <a:endParaRPr lang="es-SV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  <a:tr h="342880">
                <a:tc>
                  <a:txBody>
                    <a:bodyPr/>
                    <a:lstStyle/>
                    <a:p>
                      <a:pPr algn="l" fontAlgn="ctr"/>
                      <a:endParaRPr lang="es-419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El Tránsito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Migrantes Retornados</a:t>
                      </a:r>
                      <a:endParaRPr lang="es-SV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600" u="none" strike="noStrike" dirty="0" smtClean="0">
                          <a:effectLst/>
                        </a:rPr>
                        <a:t>$        68,300 </a:t>
                      </a:r>
                      <a:endParaRPr lang="es-SV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  <a:tr h="409168">
                <a:tc>
                  <a:txBody>
                    <a:bodyPr/>
                    <a:lstStyle/>
                    <a:p>
                      <a:pPr algn="l" fontAlgn="ctr"/>
                      <a:endParaRPr lang="es-419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San Miguel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CONVIVIR</a:t>
                      </a:r>
                      <a:endParaRPr lang="es-SV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600" u="none" strike="noStrike" dirty="0" smtClean="0">
                          <a:effectLst/>
                        </a:rPr>
                        <a:t>$        94,065 </a:t>
                      </a:r>
                      <a:endParaRPr lang="es-SV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  <a:tr h="409168">
                <a:tc>
                  <a:txBody>
                    <a:bodyPr/>
                    <a:lstStyle/>
                    <a:p>
                      <a:pPr algn="l" fontAlgn="ctr"/>
                      <a:r>
                        <a:rPr lang="es-419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Morazán</a:t>
                      </a:r>
                      <a:endParaRPr lang="es-419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Cacaopera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EEP-Familias  Sostenibles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600" u="none" strike="noStrike" dirty="0" smtClean="0">
                          <a:effectLst/>
                        </a:rPr>
                        <a:t>$        43,963 </a:t>
                      </a:r>
                      <a:endParaRPr lang="es-SV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  <a:tr h="360040">
                <a:tc>
                  <a:txBody>
                    <a:bodyPr/>
                    <a:lstStyle/>
                    <a:p>
                      <a:pPr algn="l" fontAlgn="ctr"/>
                      <a:endParaRPr lang="es-419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Joateca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EEP-Familias  Sostenibles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600" u="none" strike="noStrike" dirty="0" smtClean="0">
                          <a:effectLst/>
                        </a:rPr>
                        <a:t>$        43,963 </a:t>
                      </a:r>
                      <a:endParaRPr lang="es-SV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  <a:tr h="354320">
                <a:tc>
                  <a:txBody>
                    <a:bodyPr/>
                    <a:lstStyle/>
                    <a:p>
                      <a:pPr algn="l" fontAlgn="ctr"/>
                      <a:endParaRPr lang="es-419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San Isidro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EEP-Familias  Sostenibles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600" u="none" strike="noStrike" dirty="0" smtClean="0">
                          <a:effectLst/>
                        </a:rPr>
                        <a:t>$        43,963 </a:t>
                      </a:r>
                      <a:endParaRPr lang="es-SV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  <a:tr h="348600">
                <a:tc>
                  <a:txBody>
                    <a:bodyPr/>
                    <a:lstStyle/>
                    <a:p>
                      <a:pPr algn="l" fontAlgn="ctr"/>
                      <a:endParaRPr lang="es-419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Yamabal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EEP-Familias  Sostenibles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600" u="none" strike="noStrike" dirty="0" smtClean="0">
                          <a:effectLst/>
                        </a:rPr>
                        <a:t>$        43,963 </a:t>
                      </a:r>
                      <a:endParaRPr lang="es-SV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  <a:tr h="342880">
                <a:tc>
                  <a:txBody>
                    <a:bodyPr/>
                    <a:lstStyle/>
                    <a:p>
                      <a:pPr algn="l" fontAlgn="ctr"/>
                      <a:endParaRPr lang="es-419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Corinto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Migrantes Retornados</a:t>
                      </a:r>
                      <a:endParaRPr lang="es-SV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600" u="none" strike="noStrike" dirty="0" smtClean="0">
                          <a:effectLst/>
                        </a:rPr>
                        <a:t>$        68,300 </a:t>
                      </a:r>
                      <a:endParaRPr lang="es-SV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  <a:tr h="337160">
                <a:tc>
                  <a:txBody>
                    <a:bodyPr/>
                    <a:lstStyle/>
                    <a:p>
                      <a:pPr algn="l" fontAlgn="ctr"/>
                      <a:endParaRPr lang="es-419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San</a:t>
                      </a:r>
                      <a:r>
                        <a:rPr lang="es-419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Francisco Gotera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Migrantes Retornados</a:t>
                      </a:r>
                      <a:endParaRPr lang="es-SV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600" u="none" strike="noStrike" dirty="0" smtClean="0">
                          <a:effectLst/>
                        </a:rPr>
                        <a:t>$        86,300</a:t>
                      </a:r>
                      <a:endParaRPr lang="es-SV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  <a:tr h="331440">
                <a:tc>
                  <a:txBody>
                    <a:bodyPr/>
                    <a:lstStyle/>
                    <a:p>
                      <a:pPr algn="l" fontAlgn="ctr"/>
                      <a:r>
                        <a:rPr lang="es-419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Usulután</a:t>
                      </a:r>
                      <a:endParaRPr lang="es-419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Jucuarán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EEP-Familias  Sostenibles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600" u="none" strike="noStrike" dirty="0" smtClean="0">
                          <a:effectLst/>
                        </a:rPr>
                        <a:t>$        43,963 </a:t>
                      </a:r>
                      <a:endParaRPr lang="es-SV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  <a:tr h="325720">
                <a:tc>
                  <a:txBody>
                    <a:bodyPr/>
                    <a:lstStyle/>
                    <a:p>
                      <a:pPr algn="l" fontAlgn="ctr"/>
                      <a:endParaRPr lang="es-419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San Francisco Javier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EEP-Familias  Sostenibles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6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$        61,963 </a:t>
                      </a:r>
                      <a:endParaRPr lang="es-SV" sz="16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  <a:tr h="28491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SV" sz="1800" u="none" strike="noStrike" dirty="0">
                          <a:effectLst/>
                        </a:rPr>
                        <a:t>TOTAL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800" u="none" strike="noStrike" dirty="0">
                          <a:effectLst/>
                        </a:rPr>
                        <a:t> </a:t>
                      </a:r>
                      <a:r>
                        <a:rPr lang="es-SV" sz="1800" u="none" strike="noStrike" dirty="0" smtClean="0">
                          <a:effectLst/>
                        </a:rPr>
                        <a:t>$      775,469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408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idx="4294967295"/>
          </p:nvPr>
        </p:nvSpPr>
        <p:spPr>
          <a:xfrm>
            <a:off x="2339752" y="6238933"/>
            <a:ext cx="4420509" cy="71845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s-SV" sz="1600" b="1" dirty="0" smtClean="0">
                <a:solidFill>
                  <a:schemeClr val="tx1"/>
                </a:solidFill>
              </a:rPr>
              <a:t>Ingeniera Gladis Eugenia Schmidt de Serpas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s-SV" sz="1600" b="1" dirty="0" smtClean="0">
                <a:solidFill>
                  <a:schemeClr val="tx1"/>
                </a:solidFill>
              </a:rPr>
              <a:t>Presidenta</a:t>
            </a:r>
            <a:endParaRPr lang="es-SV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52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827584" y="98073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-36512" y="773987"/>
            <a:ext cx="9228173" cy="1323439"/>
          </a:xfr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Inversión por Departamento en la </a:t>
            </a:r>
            <a:b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</a:br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Zona Oriental </a:t>
            </a:r>
            <a:r>
              <a:rPr lang="es-SV" sz="24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40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8186" y="6246925"/>
            <a:ext cx="7980198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s-419" sz="2000" b="1" dirty="0" smtClean="0"/>
              <a:t>* </a:t>
            </a:r>
            <a:r>
              <a:rPr lang="es-SV" sz="2000" b="1" dirty="0" smtClean="0"/>
              <a:t>E</a:t>
            </a:r>
            <a:r>
              <a:rPr lang="es-419" sz="2000" b="1" dirty="0" smtClean="0"/>
              <a:t>quivale al 40.17% </a:t>
            </a:r>
            <a:r>
              <a:rPr lang="es-419" sz="2000" b="1" dirty="0"/>
              <a:t>de la inversión </a:t>
            </a:r>
            <a:r>
              <a:rPr lang="es-419" sz="2000" b="1" dirty="0" smtClean="0"/>
              <a:t>a nivel nacional (US$265.56 millones)</a:t>
            </a:r>
            <a:endParaRPr lang="es-SV" sz="2000" b="1" dirty="0"/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2739692"/>
              </p:ext>
            </p:extLst>
          </p:nvPr>
        </p:nvGraphicFramePr>
        <p:xfrm>
          <a:off x="1763688" y="2132856"/>
          <a:ext cx="6120680" cy="4037059"/>
        </p:xfrm>
        <a:graphic>
          <a:graphicData uri="http://schemas.openxmlformats.org/drawingml/2006/table">
            <a:tbl>
              <a:tblPr firstRow="1" lastRow="1" bandRow="1">
                <a:tableStyleId>{B301B821-A1FF-4177-AEE7-76D212191A09}</a:tableStyleId>
              </a:tblPr>
              <a:tblGrid>
                <a:gridCol w="2979805"/>
                <a:gridCol w="3140875"/>
              </a:tblGrid>
              <a:tr h="1133694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400" u="none" strike="noStrike" dirty="0">
                          <a:effectLst/>
                        </a:rPr>
                        <a:t>Departamento</a:t>
                      </a:r>
                      <a:endParaRPr lang="es-SV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400" u="none" strike="noStrike" dirty="0">
                          <a:effectLst/>
                        </a:rPr>
                        <a:t>Ejecutado (US$)</a:t>
                      </a:r>
                      <a:endParaRPr lang="es-SV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580673">
                <a:tc>
                  <a:txBody>
                    <a:bodyPr/>
                    <a:lstStyle/>
                    <a:p>
                      <a:pPr algn="just" fontAlgn="ctr"/>
                      <a:r>
                        <a:rPr lang="es-419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Usulután</a:t>
                      </a:r>
                      <a:endParaRPr lang="es-SV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$43,200,135</a:t>
                      </a:r>
                    </a:p>
                  </a:txBody>
                  <a:tcPr marL="0" marR="0" marT="0" marB="0" anchor="ctr"/>
                </a:tc>
              </a:tr>
              <a:tr h="580673"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2400" u="none" strike="noStrike" dirty="0" smtClean="0">
                          <a:effectLst/>
                        </a:rPr>
                        <a:t>Morazán</a:t>
                      </a:r>
                      <a:endParaRPr lang="es-SV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$32,501,921</a:t>
                      </a:r>
                    </a:p>
                  </a:txBody>
                  <a:tcPr marL="0" marR="0" marT="0" marB="0" anchor="ctr"/>
                </a:tc>
              </a:tr>
              <a:tr h="580673"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2400" u="none" strike="noStrike" dirty="0" smtClean="0">
                          <a:effectLst/>
                        </a:rPr>
                        <a:t>San Miguel</a:t>
                      </a:r>
                      <a:endParaRPr lang="es-SV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$24,715,815</a:t>
                      </a:r>
                    </a:p>
                  </a:txBody>
                  <a:tcPr marL="0" marR="0" marT="0" marB="0" anchor="ctr"/>
                </a:tc>
              </a:tr>
              <a:tr h="580673">
                <a:tc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r>
                        <a:rPr lang="es-419" sz="24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La Unión</a:t>
                      </a:r>
                      <a:endParaRPr lang="es-SV" sz="2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2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</a:t>
                      </a:r>
                      <a:r>
                        <a:rPr lang="es-SV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6,264,747</a:t>
                      </a:r>
                    </a:p>
                  </a:txBody>
                  <a:tcPr marL="0" marR="0" marT="0" marB="0" anchor="ctr"/>
                </a:tc>
              </a:tr>
              <a:tr h="580673"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2400" u="none" strike="noStrike" dirty="0">
                          <a:effectLst/>
                        </a:rPr>
                        <a:t>Total general</a:t>
                      </a:r>
                      <a:endParaRPr lang="es-SV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400" u="none" strike="noStrike" dirty="0" smtClean="0">
                          <a:effectLst/>
                        </a:rPr>
                        <a:t>    $106,682,619*</a:t>
                      </a:r>
                      <a:endParaRPr lang="es-SV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063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ctrTitle"/>
          </p:nvPr>
        </p:nvSpPr>
        <p:spPr>
          <a:xfrm>
            <a:off x="683568" y="1448780"/>
            <a:ext cx="8064896" cy="3960440"/>
          </a:xfrm>
        </p:spPr>
        <p:txBody>
          <a:bodyPr anchor="ctr">
            <a:noAutofit/>
          </a:bodyPr>
          <a:lstStyle/>
          <a:p>
            <a:r>
              <a:rPr lang="es-SV" sz="8000" b="1" dirty="0" smtClean="0">
                <a:solidFill>
                  <a:srgbClr val="000066"/>
                </a:solidFill>
              </a:rPr>
              <a:t>Inversión en Capital Humano y Desarrollo Local</a:t>
            </a:r>
            <a:endParaRPr lang="es-SV" sz="80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19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nsferencia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521" y="1700808"/>
            <a:ext cx="9376713" cy="5157192"/>
          </a:xfrm>
          <a:prstGeom prst="rect">
            <a:avLst/>
          </a:prstGeom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-36512" y="-27384"/>
            <a:ext cx="9228173" cy="1508105"/>
          </a:xfr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s-SV" sz="36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Transferencias Monetarias Condicionadas y no Condicionadas en la Zona Oriental</a:t>
            </a:r>
            <a:br>
              <a:rPr lang="es-SV" sz="36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</a:br>
            <a:r>
              <a:rPr lang="es-SV" sz="2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36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788024" y="3178711"/>
            <a:ext cx="419175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US$ 57.27</a:t>
            </a:r>
          </a:p>
          <a:p>
            <a:pPr algn="ctr"/>
            <a:r>
              <a:rPr lang="es-SV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millones entregados en 66 municipios</a:t>
            </a:r>
            <a:endParaRPr lang="es-SV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4917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rma de onda">
  <a:themeElements>
    <a:clrScheme name="Ejecutivo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Compuest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értice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jecutivo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9C5252"/>
    </a:accent2>
    <a:accent3>
      <a:srgbClr val="E68422"/>
    </a:accent3>
    <a:accent4>
      <a:srgbClr val="846648"/>
    </a:accent4>
    <a:accent5>
      <a:srgbClr val="63891F"/>
    </a:accent5>
    <a:accent6>
      <a:srgbClr val="758085"/>
    </a:accent6>
    <a:hlink>
      <a:srgbClr val="3399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20929</TotalTime>
  <Words>3035</Words>
  <Application>Microsoft Office PowerPoint</Application>
  <PresentationFormat>Presentación en pantalla (4:3)</PresentationFormat>
  <Paragraphs>689</Paragraphs>
  <Slides>65</Slides>
  <Notes>1</Notes>
  <HiddenSlides>0</HiddenSlides>
  <MMClips>14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65</vt:i4>
      </vt:variant>
    </vt:vector>
  </HeadingPairs>
  <TitlesOfParts>
    <vt:vector size="66" baseType="lpstr">
      <vt:lpstr>Forma de onda</vt:lpstr>
      <vt:lpstr>Presentación de PowerPoint</vt:lpstr>
      <vt:lpstr>Pensamiento Estratégico 2014 - 2019</vt:lpstr>
      <vt:lpstr>Presentación de PowerPoint</vt:lpstr>
      <vt:lpstr>Inversión en cuatro años de Gestión junio 2014 – mayo 2018</vt:lpstr>
      <vt:lpstr>Presentación de PowerPoint</vt:lpstr>
      <vt:lpstr>Principales Logros y Avances en la Zona Oriental</vt:lpstr>
      <vt:lpstr>Inversión por Departamento en la  Zona Oriental junio 2014 – mayo 2018 </vt:lpstr>
      <vt:lpstr>Inversión en Capital Humano y Desarrollo Local</vt:lpstr>
      <vt:lpstr>Transferencias Monetarias Condicionadas y no Condicionadas en la Zona Oriental junio 2014 – mayo 2018 </vt:lpstr>
      <vt:lpstr>Presentación de PowerPoint</vt:lpstr>
      <vt:lpstr>Presentación de PowerPoint</vt:lpstr>
      <vt:lpstr>Presentación de PowerPoint</vt:lpstr>
      <vt:lpstr>Seguimiento Familiar y Apoyo a la Persona Adulta Mayor en la Zona Oriental junio 2014 – mayo 2018 </vt:lpstr>
      <vt:lpstr>Asistencia Técnica en la Zona Oriental junio 2014 – mayo 2018 </vt:lpstr>
      <vt:lpstr>Presentación de PowerPoint</vt:lpstr>
      <vt:lpstr>Presentación de PowerPoint</vt:lpstr>
      <vt:lpstr>Emprendimiento Solidario en la  Zona Oriental junio 2014 – mayo 2018 </vt:lpstr>
      <vt:lpstr>Presentación de PowerPoint</vt:lpstr>
      <vt:lpstr>Presentación de PowerPoint</vt:lpstr>
      <vt:lpstr>Presentación de PowerPoint</vt:lpstr>
      <vt:lpstr>Mejoramiento de Vida en la Zona Oriental junio 2014 – mayo 2018 </vt:lpstr>
      <vt:lpstr>Presentación de PowerPoint</vt:lpstr>
      <vt:lpstr>Presentación de PowerPoint</vt:lpstr>
      <vt:lpstr>Presentación de PowerPoint</vt:lpstr>
      <vt:lpstr>Inversión en Capital Físico</vt:lpstr>
      <vt:lpstr>Agua Potable y Saneamiento en la  Zona Oriental junio 2014 – mayo 2018 </vt:lpstr>
      <vt:lpstr>Presentación de PowerPoint</vt:lpstr>
      <vt:lpstr>Presentación de PowerPoint</vt:lpstr>
      <vt:lpstr>Presentación de PowerPoint</vt:lpstr>
      <vt:lpstr>Saneamiento Ambiental en la  Zona Oriental junio 2014 – mayo 2018 </vt:lpstr>
      <vt:lpstr>Electrificación en la Zona Oriental junio 2014 – mayo 2018 </vt:lpstr>
      <vt:lpstr>Presentación de PowerPoint</vt:lpstr>
      <vt:lpstr>Presentación de PowerPoint</vt:lpstr>
      <vt:lpstr>Presentación de PowerPoint</vt:lpstr>
      <vt:lpstr>Apoyo Nutricional y Equipamiento en Salud  en la Zona Oriental junio 2014 – mayo 2018 </vt:lpstr>
      <vt:lpstr>Presentación de PowerPoint</vt:lpstr>
      <vt:lpstr>Presentación de PowerPoint</vt:lpstr>
      <vt:lpstr>Presentación de PowerPoint</vt:lpstr>
      <vt:lpstr>Infraestructura Vial en la Zona Oriental junio 2014 – mayo 2018 </vt:lpstr>
      <vt:lpstr>Presentación de PowerPoint</vt:lpstr>
      <vt:lpstr>Presentación de PowerPoint</vt:lpstr>
      <vt:lpstr>Presentación de PowerPoint</vt:lpstr>
      <vt:lpstr>Infraestructura para el Desarrollo Social en la Zona Oriental junio 2014 – mayo 2018 </vt:lpstr>
      <vt:lpstr>Presentación de PowerPoint</vt:lpstr>
      <vt:lpstr>Presentación de PowerPoint</vt:lpstr>
      <vt:lpstr>Infraestructura en Educación en la Zona Oriental junio 2014 – mayo 2018 </vt:lpstr>
      <vt:lpstr>Presentación de PowerPoint</vt:lpstr>
      <vt:lpstr>Presentación de PowerPoint</vt:lpstr>
      <vt:lpstr>Presentación de PowerPoint</vt:lpstr>
      <vt:lpstr>Infraestructura Productiva en la  Zona Oriental junio 2014 – mayo 2018 </vt:lpstr>
      <vt:lpstr>Presentación de PowerPoint</vt:lpstr>
      <vt:lpstr>Presentación de PowerPoint</vt:lpstr>
      <vt:lpstr>Presentación de PowerPoint</vt:lpstr>
      <vt:lpstr>Presentación de PowerPoint</vt:lpstr>
      <vt:lpstr>Desafíos Externos Enfrentados</vt:lpstr>
      <vt:lpstr>Desafíos Externos Enfrentados junio 2014 – mayo 2018 </vt:lpstr>
      <vt:lpstr>Presentación de PowerPoint</vt:lpstr>
      <vt:lpstr>Aumento en las Coberturas de Agua Potable y Electrificación en los 100 municipios de Comunidades Solidarias Rurales</vt:lpstr>
      <vt:lpstr>Presentación de PowerPoint</vt:lpstr>
      <vt:lpstr>Presentación de PowerPoint</vt:lpstr>
      <vt:lpstr>FISDL, en proceso de acreditación ante el Fondo Verde del Clima</vt:lpstr>
      <vt:lpstr>Proyecciones del FISDL en la Zona Oriental a Mayo 2019</vt:lpstr>
      <vt:lpstr>Infraestructura para la Prevención de Violencia</vt:lpstr>
      <vt:lpstr>Emprendimiento Solidario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Propuesta de Estrategia para Rendiciones de Cuentas 2016</dc:title>
  <dc:creator>LORENA SUYAPA VALDIVIESO VALENCIA</dc:creator>
  <cp:lastModifiedBy>NESTOR URIEL RAMOS FERNANDEZ</cp:lastModifiedBy>
  <cp:revision>590</cp:revision>
  <dcterms:created xsi:type="dcterms:W3CDTF">2016-05-16T20:22:15Z</dcterms:created>
  <dcterms:modified xsi:type="dcterms:W3CDTF">2018-09-19T15:48:02Z</dcterms:modified>
</cp:coreProperties>
</file>