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9" r:id="rId14"/>
    <p:sldId id="270" r:id="rId15"/>
    <p:sldId id="271" r:id="rId16"/>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60" d="100"/>
          <a:sy n="60" d="100"/>
        </p:scale>
        <p:origin x="-1644" y="-29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DA4319-A20D-45F0-BBAF-AD7B8407F9FE}" type="doc">
      <dgm:prSet loTypeId="urn:microsoft.com/office/officeart/2005/8/layout/vList5" loCatId="list" qsTypeId="urn:microsoft.com/office/officeart/2005/8/quickstyle/3d1" qsCatId="3D" csTypeId="urn:microsoft.com/office/officeart/2005/8/colors/accent0_3" csCatId="mainScheme" phldr="1"/>
      <dgm:spPr/>
      <dgm:t>
        <a:bodyPr/>
        <a:lstStyle/>
        <a:p>
          <a:endParaRPr lang="es-SV"/>
        </a:p>
      </dgm:t>
    </dgm:pt>
    <dgm:pt modelId="{E3E1AED6-1933-4A69-A88A-64AAEDFA7D43}">
      <dgm:prSet phldrT="[Texto]" custT="1"/>
      <dgm:spPr/>
      <dgm:t>
        <a:bodyPr/>
        <a:lstStyle/>
        <a:p>
          <a:r>
            <a:rPr lang="es-SV" sz="1200" b="1" dirty="0" smtClean="0">
              <a:latin typeface="Noto Sans" pitchFamily="34" charset="0"/>
              <a:ea typeface="Noto Sans" pitchFamily="34" charset="0"/>
              <a:cs typeface="Noto Sans" pitchFamily="34" charset="0"/>
            </a:rPr>
            <a:t>Supremacía del Interés Público </a:t>
          </a:r>
          <a:endParaRPr lang="es-SV" sz="1200" b="1" dirty="0">
            <a:latin typeface="Noto Sans" pitchFamily="34" charset="0"/>
            <a:ea typeface="Noto Sans" pitchFamily="34" charset="0"/>
            <a:cs typeface="Noto Sans" pitchFamily="34" charset="0"/>
          </a:endParaRPr>
        </a:p>
      </dgm:t>
    </dgm:pt>
    <dgm:pt modelId="{1162B2DD-FF45-48E2-B049-269322F17A25}" type="parTrans" cxnId="{4F778EFD-62F5-44E9-B036-04173A897665}">
      <dgm:prSet/>
      <dgm:spPr/>
      <dgm:t>
        <a:bodyPr/>
        <a:lstStyle/>
        <a:p>
          <a:endParaRPr lang="es-SV" sz="1100">
            <a:latin typeface="Noto Sans" pitchFamily="34" charset="0"/>
            <a:ea typeface="Noto Sans" pitchFamily="34" charset="0"/>
            <a:cs typeface="Noto Sans" pitchFamily="34" charset="0"/>
          </a:endParaRPr>
        </a:p>
      </dgm:t>
    </dgm:pt>
    <dgm:pt modelId="{4C14DEDC-8967-4A7F-9B64-571764A64B28}" type="sibTrans" cxnId="{4F778EFD-62F5-44E9-B036-04173A897665}">
      <dgm:prSet/>
      <dgm:spPr/>
      <dgm:t>
        <a:bodyPr/>
        <a:lstStyle/>
        <a:p>
          <a:endParaRPr lang="es-SV" sz="1100">
            <a:latin typeface="Noto Sans" pitchFamily="34" charset="0"/>
            <a:ea typeface="Noto Sans" pitchFamily="34" charset="0"/>
            <a:cs typeface="Noto Sans" pitchFamily="34" charset="0"/>
          </a:endParaRPr>
        </a:p>
      </dgm:t>
    </dgm:pt>
    <dgm:pt modelId="{F1A581C4-02DD-4CBC-9B84-02007F045D24}">
      <dgm:prSet phldrT="[Texto]" custT="1"/>
      <dgm:spPr/>
      <dgm:t>
        <a:bodyPr/>
        <a:lstStyle/>
        <a:p>
          <a:pPr algn="just"/>
          <a:r>
            <a:rPr lang="es-419" sz="1200" dirty="0" smtClean="0">
              <a:latin typeface="Noto Sans" pitchFamily="34" charset="0"/>
              <a:ea typeface="Noto Sans" pitchFamily="34" charset="0"/>
              <a:cs typeface="Noto Sans" pitchFamily="34" charset="0"/>
            </a:rPr>
            <a:t>Trabajar con la convicción de hacer prevalecer el bien  común sobre el interés particular.</a:t>
          </a:r>
          <a:endParaRPr lang="es-SV" sz="1200" dirty="0">
            <a:latin typeface="Noto Sans" pitchFamily="34" charset="0"/>
            <a:ea typeface="Noto Sans" pitchFamily="34" charset="0"/>
            <a:cs typeface="Noto Sans" pitchFamily="34" charset="0"/>
          </a:endParaRPr>
        </a:p>
      </dgm:t>
    </dgm:pt>
    <dgm:pt modelId="{FEB87F94-3482-4C37-9D9E-7AA01E2169AC}" type="parTrans" cxnId="{31F2D4DE-1316-4871-9E5E-61545CE36B60}">
      <dgm:prSet/>
      <dgm:spPr/>
      <dgm:t>
        <a:bodyPr/>
        <a:lstStyle/>
        <a:p>
          <a:endParaRPr lang="es-SV" sz="1100">
            <a:latin typeface="Noto Sans" pitchFamily="34" charset="0"/>
            <a:ea typeface="Noto Sans" pitchFamily="34" charset="0"/>
            <a:cs typeface="Noto Sans" pitchFamily="34" charset="0"/>
          </a:endParaRPr>
        </a:p>
      </dgm:t>
    </dgm:pt>
    <dgm:pt modelId="{F65C4AF6-D759-4640-A029-CF6452012762}" type="sibTrans" cxnId="{31F2D4DE-1316-4871-9E5E-61545CE36B60}">
      <dgm:prSet/>
      <dgm:spPr/>
      <dgm:t>
        <a:bodyPr/>
        <a:lstStyle/>
        <a:p>
          <a:endParaRPr lang="es-SV" sz="1100">
            <a:latin typeface="Noto Sans" pitchFamily="34" charset="0"/>
            <a:ea typeface="Noto Sans" pitchFamily="34" charset="0"/>
            <a:cs typeface="Noto Sans" pitchFamily="34" charset="0"/>
          </a:endParaRPr>
        </a:p>
      </dgm:t>
    </dgm:pt>
    <dgm:pt modelId="{43DDF0CD-5BD5-43B5-B71C-2E8455A32993}">
      <dgm:prSet phldrT="[Texto]" custT="1"/>
      <dgm:spPr/>
      <dgm:t>
        <a:bodyPr/>
        <a:lstStyle/>
        <a:p>
          <a:r>
            <a:rPr lang="es-SV" sz="1200" b="1" dirty="0" smtClean="0">
              <a:latin typeface="Noto Sans" pitchFamily="34" charset="0"/>
              <a:ea typeface="Noto Sans" pitchFamily="34" charset="0"/>
              <a:cs typeface="Noto Sans" pitchFamily="34" charset="0"/>
            </a:rPr>
            <a:t>Eficiencia y Eficacia</a:t>
          </a:r>
          <a:endParaRPr lang="es-SV" sz="1200" b="1" dirty="0">
            <a:latin typeface="Noto Sans" pitchFamily="34" charset="0"/>
            <a:ea typeface="Noto Sans" pitchFamily="34" charset="0"/>
            <a:cs typeface="Noto Sans" pitchFamily="34" charset="0"/>
          </a:endParaRPr>
        </a:p>
      </dgm:t>
    </dgm:pt>
    <dgm:pt modelId="{855DE7DA-B347-4475-B623-63B675FBC556}" type="parTrans" cxnId="{8A2224AE-53E4-4083-B316-83E2D43D2016}">
      <dgm:prSet/>
      <dgm:spPr/>
      <dgm:t>
        <a:bodyPr/>
        <a:lstStyle/>
        <a:p>
          <a:endParaRPr lang="es-SV" sz="1100">
            <a:latin typeface="Noto Sans" pitchFamily="34" charset="0"/>
            <a:ea typeface="Noto Sans" pitchFamily="34" charset="0"/>
            <a:cs typeface="Noto Sans" pitchFamily="34" charset="0"/>
          </a:endParaRPr>
        </a:p>
      </dgm:t>
    </dgm:pt>
    <dgm:pt modelId="{E0DA0D4A-2D00-4B3A-92AC-DE543F4A3393}" type="sibTrans" cxnId="{8A2224AE-53E4-4083-B316-83E2D43D2016}">
      <dgm:prSet/>
      <dgm:spPr/>
      <dgm:t>
        <a:bodyPr/>
        <a:lstStyle/>
        <a:p>
          <a:endParaRPr lang="es-SV" sz="1100">
            <a:latin typeface="Noto Sans" pitchFamily="34" charset="0"/>
            <a:ea typeface="Noto Sans" pitchFamily="34" charset="0"/>
            <a:cs typeface="Noto Sans" pitchFamily="34" charset="0"/>
          </a:endParaRPr>
        </a:p>
      </dgm:t>
    </dgm:pt>
    <dgm:pt modelId="{E7E43131-3B36-4501-AC24-457A233BC5B1}">
      <dgm:prSet phldrT="[Texto]" custT="1"/>
      <dgm:spPr/>
      <dgm:t>
        <a:bodyPr/>
        <a:lstStyle/>
        <a:p>
          <a:pPr algn="just"/>
          <a:r>
            <a:rPr lang="es-419" sz="1200" dirty="0" smtClean="0">
              <a:latin typeface="Noto Sans" pitchFamily="34" charset="0"/>
              <a:ea typeface="Noto Sans" pitchFamily="34" charset="0"/>
              <a:cs typeface="Noto Sans" pitchFamily="34" charset="0"/>
            </a:rPr>
            <a:t>Cumplir con nuestro trabajo entregando productos o servicios de la mejor calidad, haciendo uso optimo de los recursos y de tiempo</a:t>
          </a:r>
          <a:endParaRPr lang="es-SV" sz="1200" dirty="0">
            <a:latin typeface="Noto Sans" pitchFamily="34" charset="0"/>
            <a:ea typeface="Noto Sans" pitchFamily="34" charset="0"/>
            <a:cs typeface="Noto Sans" pitchFamily="34" charset="0"/>
          </a:endParaRPr>
        </a:p>
      </dgm:t>
    </dgm:pt>
    <dgm:pt modelId="{89AC45D5-A377-4442-9909-EF51558B4F72}" type="parTrans" cxnId="{47A158D5-12BE-40C3-9AE0-DF5BBACCDC13}">
      <dgm:prSet/>
      <dgm:spPr/>
      <dgm:t>
        <a:bodyPr/>
        <a:lstStyle/>
        <a:p>
          <a:endParaRPr lang="es-SV" sz="1100">
            <a:latin typeface="Noto Sans" pitchFamily="34" charset="0"/>
            <a:ea typeface="Noto Sans" pitchFamily="34" charset="0"/>
            <a:cs typeface="Noto Sans" pitchFamily="34" charset="0"/>
          </a:endParaRPr>
        </a:p>
      </dgm:t>
    </dgm:pt>
    <dgm:pt modelId="{B8E1DDC0-1404-465A-B1C3-C812A1AD63E0}" type="sibTrans" cxnId="{47A158D5-12BE-40C3-9AE0-DF5BBACCDC13}">
      <dgm:prSet/>
      <dgm:spPr/>
      <dgm:t>
        <a:bodyPr/>
        <a:lstStyle/>
        <a:p>
          <a:endParaRPr lang="es-SV" sz="1100">
            <a:latin typeface="Noto Sans" pitchFamily="34" charset="0"/>
            <a:ea typeface="Noto Sans" pitchFamily="34" charset="0"/>
            <a:cs typeface="Noto Sans" pitchFamily="34" charset="0"/>
          </a:endParaRPr>
        </a:p>
      </dgm:t>
    </dgm:pt>
    <dgm:pt modelId="{86611C38-D989-4EB8-AB33-920AF8C07F65}">
      <dgm:prSet phldrT="[Texto]" custT="1"/>
      <dgm:spPr/>
      <dgm:t>
        <a:bodyPr/>
        <a:lstStyle/>
        <a:p>
          <a:r>
            <a:rPr lang="es-SV" sz="1200" b="1" dirty="0" smtClean="0">
              <a:latin typeface="Noto Sans" pitchFamily="34" charset="0"/>
              <a:ea typeface="Noto Sans" pitchFamily="34" charset="0"/>
              <a:cs typeface="Noto Sans" pitchFamily="34" charset="0"/>
            </a:rPr>
            <a:t>Transparencia</a:t>
          </a:r>
          <a:endParaRPr lang="es-SV" sz="1200" b="1" dirty="0">
            <a:latin typeface="Noto Sans" pitchFamily="34" charset="0"/>
            <a:ea typeface="Noto Sans" pitchFamily="34" charset="0"/>
            <a:cs typeface="Noto Sans" pitchFamily="34" charset="0"/>
          </a:endParaRPr>
        </a:p>
      </dgm:t>
    </dgm:pt>
    <dgm:pt modelId="{1AB71D23-B596-483E-97EF-13D6F67F97E9}" type="parTrans" cxnId="{640A86E1-272F-4535-BBFB-3D270A7F34AE}">
      <dgm:prSet/>
      <dgm:spPr/>
      <dgm:t>
        <a:bodyPr/>
        <a:lstStyle/>
        <a:p>
          <a:endParaRPr lang="es-SV" sz="1100">
            <a:latin typeface="Noto Sans" pitchFamily="34" charset="0"/>
            <a:ea typeface="Noto Sans" pitchFamily="34" charset="0"/>
            <a:cs typeface="Noto Sans" pitchFamily="34" charset="0"/>
          </a:endParaRPr>
        </a:p>
      </dgm:t>
    </dgm:pt>
    <dgm:pt modelId="{C652A21E-F499-4371-AE60-D75A892FBBFC}" type="sibTrans" cxnId="{640A86E1-272F-4535-BBFB-3D270A7F34AE}">
      <dgm:prSet/>
      <dgm:spPr/>
      <dgm:t>
        <a:bodyPr/>
        <a:lstStyle/>
        <a:p>
          <a:endParaRPr lang="es-SV" sz="1100">
            <a:latin typeface="Noto Sans" pitchFamily="34" charset="0"/>
            <a:ea typeface="Noto Sans" pitchFamily="34" charset="0"/>
            <a:cs typeface="Noto Sans" pitchFamily="34" charset="0"/>
          </a:endParaRPr>
        </a:p>
      </dgm:t>
    </dgm:pt>
    <dgm:pt modelId="{AE260977-1D10-4C06-AF9C-4FECC60D8877}">
      <dgm:prSet phldrT="[Texto]" custT="1"/>
      <dgm:spPr/>
      <dgm:t>
        <a:bodyPr/>
        <a:lstStyle/>
        <a:p>
          <a:pPr algn="just"/>
          <a:r>
            <a:rPr lang="es-419" sz="1200" dirty="0" smtClean="0">
              <a:latin typeface="Noto Sans" pitchFamily="34" charset="0"/>
              <a:ea typeface="Noto Sans" pitchFamily="34" charset="0"/>
              <a:cs typeface="Noto Sans" pitchFamily="34" charset="0"/>
            </a:rPr>
            <a:t>Llevar a cabo practicas y métodos en el buen uso de de los recursos con dominio público.</a:t>
          </a:r>
          <a:endParaRPr lang="es-SV" sz="1200" dirty="0">
            <a:latin typeface="Noto Sans" pitchFamily="34" charset="0"/>
            <a:ea typeface="Noto Sans" pitchFamily="34" charset="0"/>
            <a:cs typeface="Noto Sans" pitchFamily="34" charset="0"/>
          </a:endParaRPr>
        </a:p>
      </dgm:t>
    </dgm:pt>
    <dgm:pt modelId="{66E858CA-5842-4730-B99D-4CAA36A82A11}" type="parTrans" cxnId="{AB271175-35B4-489E-9835-037973402D40}">
      <dgm:prSet/>
      <dgm:spPr/>
      <dgm:t>
        <a:bodyPr/>
        <a:lstStyle/>
        <a:p>
          <a:endParaRPr lang="es-SV" sz="1100">
            <a:latin typeface="Noto Sans" pitchFamily="34" charset="0"/>
            <a:ea typeface="Noto Sans" pitchFamily="34" charset="0"/>
            <a:cs typeface="Noto Sans" pitchFamily="34" charset="0"/>
          </a:endParaRPr>
        </a:p>
      </dgm:t>
    </dgm:pt>
    <dgm:pt modelId="{2675224C-9459-4BB1-94FF-0F0DFE044BA9}" type="sibTrans" cxnId="{AB271175-35B4-489E-9835-037973402D40}">
      <dgm:prSet/>
      <dgm:spPr/>
      <dgm:t>
        <a:bodyPr/>
        <a:lstStyle/>
        <a:p>
          <a:endParaRPr lang="es-SV" sz="1100">
            <a:latin typeface="Noto Sans" pitchFamily="34" charset="0"/>
            <a:ea typeface="Noto Sans" pitchFamily="34" charset="0"/>
            <a:cs typeface="Noto Sans" pitchFamily="34" charset="0"/>
          </a:endParaRPr>
        </a:p>
      </dgm:t>
    </dgm:pt>
    <dgm:pt modelId="{5434E6F0-9F06-41DC-8097-4A980B4DFAC2}" type="pres">
      <dgm:prSet presAssocID="{7ADA4319-A20D-45F0-BBAF-AD7B8407F9FE}" presName="Name0" presStyleCnt="0">
        <dgm:presLayoutVars>
          <dgm:dir/>
          <dgm:animLvl val="lvl"/>
          <dgm:resizeHandles val="exact"/>
        </dgm:presLayoutVars>
      </dgm:prSet>
      <dgm:spPr/>
      <dgm:t>
        <a:bodyPr/>
        <a:lstStyle/>
        <a:p>
          <a:endParaRPr lang="es-SV"/>
        </a:p>
      </dgm:t>
    </dgm:pt>
    <dgm:pt modelId="{FB286AB5-CC2E-4F8B-9A1E-9A2E8103F6CF}" type="pres">
      <dgm:prSet presAssocID="{E3E1AED6-1933-4A69-A88A-64AAEDFA7D43}" presName="linNode" presStyleCnt="0"/>
      <dgm:spPr/>
    </dgm:pt>
    <dgm:pt modelId="{61D9B819-3563-469B-80D6-29745CE5F1C5}" type="pres">
      <dgm:prSet presAssocID="{E3E1AED6-1933-4A69-A88A-64AAEDFA7D43}" presName="parentText" presStyleLbl="node1" presStyleIdx="0" presStyleCnt="3" custScaleX="80260">
        <dgm:presLayoutVars>
          <dgm:chMax val="1"/>
          <dgm:bulletEnabled val="1"/>
        </dgm:presLayoutVars>
      </dgm:prSet>
      <dgm:spPr/>
      <dgm:t>
        <a:bodyPr/>
        <a:lstStyle/>
        <a:p>
          <a:endParaRPr lang="es-SV"/>
        </a:p>
      </dgm:t>
    </dgm:pt>
    <dgm:pt modelId="{874848F8-6EA3-40D1-BE9C-D827A8493CBD}" type="pres">
      <dgm:prSet presAssocID="{E3E1AED6-1933-4A69-A88A-64AAEDFA7D43}" presName="descendantText" presStyleLbl="alignAccFollowNode1" presStyleIdx="0" presStyleCnt="3">
        <dgm:presLayoutVars>
          <dgm:bulletEnabled val="1"/>
        </dgm:presLayoutVars>
      </dgm:prSet>
      <dgm:spPr/>
      <dgm:t>
        <a:bodyPr/>
        <a:lstStyle/>
        <a:p>
          <a:endParaRPr lang="es-SV"/>
        </a:p>
      </dgm:t>
    </dgm:pt>
    <dgm:pt modelId="{8352EF4D-5001-444B-A600-0FB43ABFD888}" type="pres">
      <dgm:prSet presAssocID="{4C14DEDC-8967-4A7F-9B64-571764A64B28}" presName="sp" presStyleCnt="0"/>
      <dgm:spPr/>
    </dgm:pt>
    <dgm:pt modelId="{9ECFAE14-FB6B-4698-9049-523DB7D05432}" type="pres">
      <dgm:prSet presAssocID="{43DDF0CD-5BD5-43B5-B71C-2E8455A32993}" presName="linNode" presStyleCnt="0"/>
      <dgm:spPr/>
    </dgm:pt>
    <dgm:pt modelId="{C01A44A8-0C98-48C6-9039-697C6C45E7AC}" type="pres">
      <dgm:prSet presAssocID="{43DDF0CD-5BD5-43B5-B71C-2E8455A32993}" presName="parentText" presStyleLbl="node1" presStyleIdx="1" presStyleCnt="3" custScaleX="80260">
        <dgm:presLayoutVars>
          <dgm:chMax val="1"/>
          <dgm:bulletEnabled val="1"/>
        </dgm:presLayoutVars>
      </dgm:prSet>
      <dgm:spPr/>
      <dgm:t>
        <a:bodyPr/>
        <a:lstStyle/>
        <a:p>
          <a:endParaRPr lang="es-SV"/>
        </a:p>
      </dgm:t>
    </dgm:pt>
    <dgm:pt modelId="{85482857-A8C7-44C4-B3BE-D1C9F4937F5F}" type="pres">
      <dgm:prSet presAssocID="{43DDF0CD-5BD5-43B5-B71C-2E8455A32993}" presName="descendantText" presStyleLbl="alignAccFollowNode1" presStyleIdx="1" presStyleCnt="3">
        <dgm:presLayoutVars>
          <dgm:bulletEnabled val="1"/>
        </dgm:presLayoutVars>
      </dgm:prSet>
      <dgm:spPr/>
      <dgm:t>
        <a:bodyPr/>
        <a:lstStyle/>
        <a:p>
          <a:endParaRPr lang="es-SV"/>
        </a:p>
      </dgm:t>
    </dgm:pt>
    <dgm:pt modelId="{2AF0B02C-4665-4519-AFEA-23F5980EAEE5}" type="pres">
      <dgm:prSet presAssocID="{E0DA0D4A-2D00-4B3A-92AC-DE543F4A3393}" presName="sp" presStyleCnt="0"/>
      <dgm:spPr/>
    </dgm:pt>
    <dgm:pt modelId="{C2D070AB-4CCA-4487-9CA9-D4A1FF83D6A3}" type="pres">
      <dgm:prSet presAssocID="{86611C38-D989-4EB8-AB33-920AF8C07F65}" presName="linNode" presStyleCnt="0"/>
      <dgm:spPr/>
    </dgm:pt>
    <dgm:pt modelId="{8F8886AE-9D78-4533-A0B5-8426DEE13658}" type="pres">
      <dgm:prSet presAssocID="{86611C38-D989-4EB8-AB33-920AF8C07F65}" presName="parentText" presStyleLbl="node1" presStyleIdx="2" presStyleCnt="3" custScaleX="80260">
        <dgm:presLayoutVars>
          <dgm:chMax val="1"/>
          <dgm:bulletEnabled val="1"/>
        </dgm:presLayoutVars>
      </dgm:prSet>
      <dgm:spPr/>
      <dgm:t>
        <a:bodyPr/>
        <a:lstStyle/>
        <a:p>
          <a:endParaRPr lang="es-SV"/>
        </a:p>
      </dgm:t>
    </dgm:pt>
    <dgm:pt modelId="{C281A745-0977-4B8D-9AAD-89AC6EF07895}" type="pres">
      <dgm:prSet presAssocID="{86611C38-D989-4EB8-AB33-920AF8C07F65}" presName="descendantText" presStyleLbl="alignAccFollowNode1" presStyleIdx="2" presStyleCnt="3">
        <dgm:presLayoutVars>
          <dgm:bulletEnabled val="1"/>
        </dgm:presLayoutVars>
      </dgm:prSet>
      <dgm:spPr/>
      <dgm:t>
        <a:bodyPr/>
        <a:lstStyle/>
        <a:p>
          <a:endParaRPr lang="es-SV"/>
        </a:p>
      </dgm:t>
    </dgm:pt>
  </dgm:ptLst>
  <dgm:cxnLst>
    <dgm:cxn modelId="{E3B1A16E-FE62-4916-B31E-6550C3A0124E}" type="presOf" srcId="{E3E1AED6-1933-4A69-A88A-64AAEDFA7D43}" destId="{61D9B819-3563-469B-80D6-29745CE5F1C5}" srcOrd="0" destOrd="0" presId="urn:microsoft.com/office/officeart/2005/8/layout/vList5"/>
    <dgm:cxn modelId="{6D7D1D0E-AE37-4FA9-A007-28C2F8ADE6A0}" type="presOf" srcId="{E7E43131-3B36-4501-AC24-457A233BC5B1}" destId="{85482857-A8C7-44C4-B3BE-D1C9F4937F5F}" srcOrd="0" destOrd="0" presId="urn:microsoft.com/office/officeart/2005/8/layout/vList5"/>
    <dgm:cxn modelId="{640A86E1-272F-4535-BBFB-3D270A7F34AE}" srcId="{7ADA4319-A20D-45F0-BBAF-AD7B8407F9FE}" destId="{86611C38-D989-4EB8-AB33-920AF8C07F65}" srcOrd="2" destOrd="0" parTransId="{1AB71D23-B596-483E-97EF-13D6F67F97E9}" sibTransId="{C652A21E-F499-4371-AE60-D75A892FBBFC}"/>
    <dgm:cxn modelId="{561BF4B6-5E85-4BFC-8144-081BA83E0BB5}" type="presOf" srcId="{86611C38-D989-4EB8-AB33-920AF8C07F65}" destId="{8F8886AE-9D78-4533-A0B5-8426DEE13658}" srcOrd="0" destOrd="0" presId="urn:microsoft.com/office/officeart/2005/8/layout/vList5"/>
    <dgm:cxn modelId="{BEC0F492-8E4A-43C1-89E5-704283F4A444}" type="presOf" srcId="{F1A581C4-02DD-4CBC-9B84-02007F045D24}" destId="{874848F8-6EA3-40D1-BE9C-D827A8493CBD}" srcOrd="0" destOrd="0" presId="urn:microsoft.com/office/officeart/2005/8/layout/vList5"/>
    <dgm:cxn modelId="{47A158D5-12BE-40C3-9AE0-DF5BBACCDC13}" srcId="{43DDF0CD-5BD5-43B5-B71C-2E8455A32993}" destId="{E7E43131-3B36-4501-AC24-457A233BC5B1}" srcOrd="0" destOrd="0" parTransId="{89AC45D5-A377-4442-9909-EF51558B4F72}" sibTransId="{B8E1DDC0-1404-465A-B1C3-C812A1AD63E0}"/>
    <dgm:cxn modelId="{4F778EFD-62F5-44E9-B036-04173A897665}" srcId="{7ADA4319-A20D-45F0-BBAF-AD7B8407F9FE}" destId="{E3E1AED6-1933-4A69-A88A-64AAEDFA7D43}" srcOrd="0" destOrd="0" parTransId="{1162B2DD-FF45-48E2-B049-269322F17A25}" sibTransId="{4C14DEDC-8967-4A7F-9B64-571764A64B28}"/>
    <dgm:cxn modelId="{31F2D4DE-1316-4871-9E5E-61545CE36B60}" srcId="{E3E1AED6-1933-4A69-A88A-64AAEDFA7D43}" destId="{F1A581C4-02DD-4CBC-9B84-02007F045D24}" srcOrd="0" destOrd="0" parTransId="{FEB87F94-3482-4C37-9D9E-7AA01E2169AC}" sibTransId="{F65C4AF6-D759-4640-A029-CF6452012762}"/>
    <dgm:cxn modelId="{AB271175-35B4-489E-9835-037973402D40}" srcId="{86611C38-D989-4EB8-AB33-920AF8C07F65}" destId="{AE260977-1D10-4C06-AF9C-4FECC60D8877}" srcOrd="0" destOrd="0" parTransId="{66E858CA-5842-4730-B99D-4CAA36A82A11}" sibTransId="{2675224C-9459-4BB1-94FF-0F0DFE044BA9}"/>
    <dgm:cxn modelId="{6FCA409E-F006-4532-97A9-97822F728743}" type="presOf" srcId="{7ADA4319-A20D-45F0-BBAF-AD7B8407F9FE}" destId="{5434E6F0-9F06-41DC-8097-4A980B4DFAC2}" srcOrd="0" destOrd="0" presId="urn:microsoft.com/office/officeart/2005/8/layout/vList5"/>
    <dgm:cxn modelId="{8A2224AE-53E4-4083-B316-83E2D43D2016}" srcId="{7ADA4319-A20D-45F0-BBAF-AD7B8407F9FE}" destId="{43DDF0CD-5BD5-43B5-B71C-2E8455A32993}" srcOrd="1" destOrd="0" parTransId="{855DE7DA-B347-4475-B623-63B675FBC556}" sibTransId="{E0DA0D4A-2D00-4B3A-92AC-DE543F4A3393}"/>
    <dgm:cxn modelId="{62FAAA24-1FD7-4604-B017-2D5E49DFAAAD}" type="presOf" srcId="{43DDF0CD-5BD5-43B5-B71C-2E8455A32993}" destId="{C01A44A8-0C98-48C6-9039-697C6C45E7AC}" srcOrd="0" destOrd="0" presId="urn:microsoft.com/office/officeart/2005/8/layout/vList5"/>
    <dgm:cxn modelId="{F3A2CF75-00E6-4FA1-8822-AA0551639CA9}" type="presOf" srcId="{AE260977-1D10-4C06-AF9C-4FECC60D8877}" destId="{C281A745-0977-4B8D-9AAD-89AC6EF07895}" srcOrd="0" destOrd="0" presId="urn:microsoft.com/office/officeart/2005/8/layout/vList5"/>
    <dgm:cxn modelId="{442EACFA-9C0B-49C3-A357-3CD5058B3C42}" type="presParOf" srcId="{5434E6F0-9F06-41DC-8097-4A980B4DFAC2}" destId="{FB286AB5-CC2E-4F8B-9A1E-9A2E8103F6CF}" srcOrd="0" destOrd="0" presId="urn:microsoft.com/office/officeart/2005/8/layout/vList5"/>
    <dgm:cxn modelId="{6D09656A-8DCD-489C-9D33-FCEA3BB42A67}" type="presParOf" srcId="{FB286AB5-CC2E-4F8B-9A1E-9A2E8103F6CF}" destId="{61D9B819-3563-469B-80D6-29745CE5F1C5}" srcOrd="0" destOrd="0" presId="urn:microsoft.com/office/officeart/2005/8/layout/vList5"/>
    <dgm:cxn modelId="{89E6180C-76D6-410F-BEFD-DCD3E912A209}" type="presParOf" srcId="{FB286AB5-CC2E-4F8B-9A1E-9A2E8103F6CF}" destId="{874848F8-6EA3-40D1-BE9C-D827A8493CBD}" srcOrd="1" destOrd="0" presId="urn:microsoft.com/office/officeart/2005/8/layout/vList5"/>
    <dgm:cxn modelId="{604C9A01-CC29-4EBF-9F1A-316F7C6CABFA}" type="presParOf" srcId="{5434E6F0-9F06-41DC-8097-4A980B4DFAC2}" destId="{8352EF4D-5001-444B-A600-0FB43ABFD888}" srcOrd="1" destOrd="0" presId="urn:microsoft.com/office/officeart/2005/8/layout/vList5"/>
    <dgm:cxn modelId="{7FB544AA-19BF-4B11-A881-C3B28E23A764}" type="presParOf" srcId="{5434E6F0-9F06-41DC-8097-4A980B4DFAC2}" destId="{9ECFAE14-FB6B-4698-9049-523DB7D05432}" srcOrd="2" destOrd="0" presId="urn:microsoft.com/office/officeart/2005/8/layout/vList5"/>
    <dgm:cxn modelId="{B45302B9-6C9A-4615-8E7A-07C08DB59CAB}" type="presParOf" srcId="{9ECFAE14-FB6B-4698-9049-523DB7D05432}" destId="{C01A44A8-0C98-48C6-9039-697C6C45E7AC}" srcOrd="0" destOrd="0" presId="urn:microsoft.com/office/officeart/2005/8/layout/vList5"/>
    <dgm:cxn modelId="{CF950810-4B8F-4F53-8E45-8C4D9ECE49DA}" type="presParOf" srcId="{9ECFAE14-FB6B-4698-9049-523DB7D05432}" destId="{85482857-A8C7-44C4-B3BE-D1C9F4937F5F}" srcOrd="1" destOrd="0" presId="urn:microsoft.com/office/officeart/2005/8/layout/vList5"/>
    <dgm:cxn modelId="{19D5C769-8ACF-4EBE-8EA4-2FEA77DDDBA8}" type="presParOf" srcId="{5434E6F0-9F06-41DC-8097-4A980B4DFAC2}" destId="{2AF0B02C-4665-4519-AFEA-23F5980EAEE5}" srcOrd="3" destOrd="0" presId="urn:microsoft.com/office/officeart/2005/8/layout/vList5"/>
    <dgm:cxn modelId="{829192FB-3A93-4AFB-8DE7-06AD1763AE04}" type="presParOf" srcId="{5434E6F0-9F06-41DC-8097-4A980B4DFAC2}" destId="{C2D070AB-4CCA-4487-9CA9-D4A1FF83D6A3}" srcOrd="4" destOrd="0" presId="urn:microsoft.com/office/officeart/2005/8/layout/vList5"/>
    <dgm:cxn modelId="{39A69209-525A-4383-A4C4-03A9638AC79D}" type="presParOf" srcId="{C2D070AB-4CCA-4487-9CA9-D4A1FF83D6A3}" destId="{8F8886AE-9D78-4533-A0B5-8426DEE13658}" srcOrd="0" destOrd="0" presId="urn:microsoft.com/office/officeart/2005/8/layout/vList5"/>
    <dgm:cxn modelId="{B171F725-1D2E-428F-B9BB-49D1D038B35D}" type="presParOf" srcId="{C2D070AB-4CCA-4487-9CA9-D4A1FF83D6A3}" destId="{C281A745-0977-4B8D-9AAD-89AC6EF0789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DA4319-A20D-45F0-BBAF-AD7B8407F9FE}" type="doc">
      <dgm:prSet loTypeId="urn:microsoft.com/office/officeart/2005/8/layout/vList5" loCatId="list" qsTypeId="urn:microsoft.com/office/officeart/2005/8/quickstyle/3d1" qsCatId="3D" csTypeId="urn:microsoft.com/office/officeart/2005/8/colors/accent0_3" csCatId="mainScheme" phldr="1"/>
      <dgm:spPr/>
      <dgm:t>
        <a:bodyPr/>
        <a:lstStyle/>
        <a:p>
          <a:endParaRPr lang="es-SV"/>
        </a:p>
      </dgm:t>
    </dgm:pt>
    <dgm:pt modelId="{E3E1AED6-1933-4A69-A88A-64AAEDFA7D43}">
      <dgm:prSet phldrT="[Texto]" custT="1"/>
      <dgm:spPr/>
      <dgm:t>
        <a:bodyPr/>
        <a:lstStyle/>
        <a:p>
          <a:r>
            <a:rPr lang="es-SV" sz="1200" b="1" dirty="0" smtClean="0">
              <a:latin typeface="Noto Sans" pitchFamily="34" charset="0"/>
              <a:ea typeface="Noto Sans" pitchFamily="34" charset="0"/>
              <a:cs typeface="Noto Sans" pitchFamily="34" charset="0"/>
            </a:rPr>
            <a:t>Creatividad e Innovación</a:t>
          </a:r>
          <a:endParaRPr lang="es-SV" sz="1200" b="1" dirty="0">
            <a:latin typeface="Noto Sans" pitchFamily="34" charset="0"/>
            <a:ea typeface="Noto Sans" pitchFamily="34" charset="0"/>
            <a:cs typeface="Noto Sans" pitchFamily="34" charset="0"/>
          </a:endParaRPr>
        </a:p>
      </dgm:t>
    </dgm:pt>
    <dgm:pt modelId="{1162B2DD-FF45-48E2-B049-269322F17A25}" type="parTrans" cxnId="{4F778EFD-62F5-44E9-B036-04173A897665}">
      <dgm:prSet/>
      <dgm:spPr/>
      <dgm:t>
        <a:bodyPr/>
        <a:lstStyle/>
        <a:p>
          <a:endParaRPr lang="es-SV" sz="1050">
            <a:latin typeface="Noto Sans" pitchFamily="34" charset="0"/>
            <a:ea typeface="Noto Sans" pitchFamily="34" charset="0"/>
            <a:cs typeface="Noto Sans" pitchFamily="34" charset="0"/>
          </a:endParaRPr>
        </a:p>
      </dgm:t>
    </dgm:pt>
    <dgm:pt modelId="{4C14DEDC-8967-4A7F-9B64-571764A64B28}" type="sibTrans" cxnId="{4F778EFD-62F5-44E9-B036-04173A897665}">
      <dgm:prSet/>
      <dgm:spPr/>
      <dgm:t>
        <a:bodyPr/>
        <a:lstStyle/>
        <a:p>
          <a:endParaRPr lang="es-SV" sz="1050">
            <a:latin typeface="Noto Sans" pitchFamily="34" charset="0"/>
            <a:ea typeface="Noto Sans" pitchFamily="34" charset="0"/>
            <a:cs typeface="Noto Sans" pitchFamily="34" charset="0"/>
          </a:endParaRPr>
        </a:p>
      </dgm:t>
    </dgm:pt>
    <dgm:pt modelId="{F1A581C4-02DD-4CBC-9B84-02007F045D24}">
      <dgm:prSet phldrT="[Texto]" custT="1"/>
      <dgm:spPr/>
      <dgm:t>
        <a:bodyPr/>
        <a:lstStyle/>
        <a:p>
          <a:pPr algn="just"/>
          <a:r>
            <a:rPr lang="es-419" sz="1200" dirty="0" smtClean="0">
              <a:latin typeface="Noto Sans" pitchFamily="34" charset="0"/>
              <a:ea typeface="Noto Sans" pitchFamily="34" charset="0"/>
              <a:cs typeface="Noto Sans" pitchFamily="34" charset="0"/>
            </a:rPr>
            <a:t>Trabajar de forma proactiva, buscando nuevas formas de llevar a cabo procesos, métodos y uso de tecnología que permitan mejorar la calidad de los productos o servicios que se proporcionan a la población.</a:t>
          </a:r>
          <a:endParaRPr lang="es-SV" sz="1200" dirty="0">
            <a:latin typeface="Noto Sans" pitchFamily="34" charset="0"/>
            <a:ea typeface="Noto Sans" pitchFamily="34" charset="0"/>
            <a:cs typeface="Noto Sans" pitchFamily="34" charset="0"/>
          </a:endParaRPr>
        </a:p>
      </dgm:t>
    </dgm:pt>
    <dgm:pt modelId="{FEB87F94-3482-4C37-9D9E-7AA01E2169AC}" type="parTrans" cxnId="{31F2D4DE-1316-4871-9E5E-61545CE36B60}">
      <dgm:prSet/>
      <dgm:spPr/>
      <dgm:t>
        <a:bodyPr/>
        <a:lstStyle/>
        <a:p>
          <a:endParaRPr lang="es-SV" sz="1050">
            <a:latin typeface="Noto Sans" pitchFamily="34" charset="0"/>
            <a:ea typeface="Noto Sans" pitchFamily="34" charset="0"/>
            <a:cs typeface="Noto Sans" pitchFamily="34" charset="0"/>
          </a:endParaRPr>
        </a:p>
      </dgm:t>
    </dgm:pt>
    <dgm:pt modelId="{F65C4AF6-D759-4640-A029-CF6452012762}" type="sibTrans" cxnId="{31F2D4DE-1316-4871-9E5E-61545CE36B60}">
      <dgm:prSet/>
      <dgm:spPr/>
      <dgm:t>
        <a:bodyPr/>
        <a:lstStyle/>
        <a:p>
          <a:endParaRPr lang="es-SV" sz="1050">
            <a:latin typeface="Noto Sans" pitchFamily="34" charset="0"/>
            <a:ea typeface="Noto Sans" pitchFamily="34" charset="0"/>
            <a:cs typeface="Noto Sans" pitchFamily="34" charset="0"/>
          </a:endParaRPr>
        </a:p>
      </dgm:t>
    </dgm:pt>
    <dgm:pt modelId="{E7E43131-3B36-4501-AC24-457A233BC5B1}">
      <dgm:prSet phldrT="[Texto]" custT="1"/>
      <dgm:spPr/>
      <dgm:t>
        <a:bodyPr/>
        <a:lstStyle/>
        <a:p>
          <a:pPr algn="just"/>
          <a:r>
            <a:rPr lang="es-419" sz="1200" dirty="0" smtClean="0">
              <a:latin typeface="Noto Sans" pitchFamily="34" charset="0"/>
              <a:ea typeface="Noto Sans" pitchFamily="34" charset="0"/>
              <a:cs typeface="Noto Sans" pitchFamily="34" charset="0"/>
            </a:rPr>
            <a:t>Promover el desarrollo de las personas considerando sus diferencias, particularidades y condiciones  de los grupos y sectores.</a:t>
          </a:r>
          <a:endParaRPr lang="es-SV" sz="1200" dirty="0">
            <a:latin typeface="Noto Sans" pitchFamily="34" charset="0"/>
            <a:ea typeface="Noto Sans" pitchFamily="34" charset="0"/>
            <a:cs typeface="Noto Sans" pitchFamily="34" charset="0"/>
          </a:endParaRPr>
        </a:p>
      </dgm:t>
    </dgm:pt>
    <dgm:pt modelId="{89AC45D5-A377-4442-9909-EF51558B4F72}" type="parTrans" cxnId="{47A158D5-12BE-40C3-9AE0-DF5BBACCDC13}">
      <dgm:prSet/>
      <dgm:spPr/>
      <dgm:t>
        <a:bodyPr/>
        <a:lstStyle/>
        <a:p>
          <a:endParaRPr lang="es-SV" sz="1050">
            <a:latin typeface="Noto Sans" pitchFamily="34" charset="0"/>
            <a:ea typeface="Noto Sans" pitchFamily="34" charset="0"/>
            <a:cs typeface="Noto Sans" pitchFamily="34" charset="0"/>
          </a:endParaRPr>
        </a:p>
      </dgm:t>
    </dgm:pt>
    <dgm:pt modelId="{B8E1DDC0-1404-465A-B1C3-C812A1AD63E0}" type="sibTrans" cxnId="{47A158D5-12BE-40C3-9AE0-DF5BBACCDC13}">
      <dgm:prSet/>
      <dgm:spPr/>
      <dgm:t>
        <a:bodyPr/>
        <a:lstStyle/>
        <a:p>
          <a:endParaRPr lang="es-SV" sz="1050">
            <a:latin typeface="Noto Sans" pitchFamily="34" charset="0"/>
            <a:ea typeface="Noto Sans" pitchFamily="34" charset="0"/>
            <a:cs typeface="Noto Sans" pitchFamily="34" charset="0"/>
          </a:endParaRPr>
        </a:p>
      </dgm:t>
    </dgm:pt>
    <dgm:pt modelId="{86611C38-D989-4EB8-AB33-920AF8C07F65}">
      <dgm:prSet phldrT="[Texto]" custT="1"/>
      <dgm:spPr/>
      <dgm:t>
        <a:bodyPr/>
        <a:lstStyle/>
        <a:p>
          <a:r>
            <a:rPr lang="es-SV" sz="1200" b="1" dirty="0" smtClean="0">
              <a:latin typeface="Noto Sans" pitchFamily="34" charset="0"/>
              <a:ea typeface="Noto Sans" pitchFamily="34" charset="0"/>
              <a:cs typeface="Noto Sans" pitchFamily="34" charset="0"/>
            </a:rPr>
            <a:t>Pasión y Compromiso</a:t>
          </a:r>
          <a:endParaRPr lang="es-SV" sz="1200" b="1" dirty="0">
            <a:latin typeface="Noto Sans" pitchFamily="34" charset="0"/>
            <a:ea typeface="Noto Sans" pitchFamily="34" charset="0"/>
            <a:cs typeface="Noto Sans" pitchFamily="34" charset="0"/>
          </a:endParaRPr>
        </a:p>
      </dgm:t>
    </dgm:pt>
    <dgm:pt modelId="{1AB71D23-B596-483E-97EF-13D6F67F97E9}" type="parTrans" cxnId="{640A86E1-272F-4535-BBFB-3D270A7F34AE}">
      <dgm:prSet/>
      <dgm:spPr/>
      <dgm:t>
        <a:bodyPr/>
        <a:lstStyle/>
        <a:p>
          <a:endParaRPr lang="es-SV" sz="1050">
            <a:latin typeface="Noto Sans" pitchFamily="34" charset="0"/>
            <a:ea typeface="Noto Sans" pitchFamily="34" charset="0"/>
            <a:cs typeface="Noto Sans" pitchFamily="34" charset="0"/>
          </a:endParaRPr>
        </a:p>
      </dgm:t>
    </dgm:pt>
    <dgm:pt modelId="{C652A21E-F499-4371-AE60-D75A892FBBFC}" type="sibTrans" cxnId="{640A86E1-272F-4535-BBFB-3D270A7F34AE}">
      <dgm:prSet/>
      <dgm:spPr/>
      <dgm:t>
        <a:bodyPr/>
        <a:lstStyle/>
        <a:p>
          <a:endParaRPr lang="es-SV" sz="1050">
            <a:latin typeface="Noto Sans" pitchFamily="34" charset="0"/>
            <a:ea typeface="Noto Sans" pitchFamily="34" charset="0"/>
            <a:cs typeface="Noto Sans" pitchFamily="34" charset="0"/>
          </a:endParaRPr>
        </a:p>
      </dgm:t>
    </dgm:pt>
    <dgm:pt modelId="{AE260977-1D10-4C06-AF9C-4FECC60D8877}">
      <dgm:prSet phldrT="[Texto]" custT="1"/>
      <dgm:spPr/>
      <dgm:t>
        <a:bodyPr/>
        <a:lstStyle/>
        <a:p>
          <a:pPr algn="just"/>
          <a:r>
            <a:rPr lang="es-419" sz="1200" smtClean="0">
              <a:latin typeface="Noto Sans" pitchFamily="34" charset="0"/>
              <a:ea typeface="Noto Sans" pitchFamily="34" charset="0"/>
              <a:cs typeface="Noto Sans" pitchFamily="34" charset="0"/>
            </a:rPr>
            <a:t>Mostrar entusiasmo</a:t>
          </a:r>
          <a:r>
            <a:rPr lang="es-419" sz="1200" dirty="0" smtClean="0">
              <a:latin typeface="Noto Sans" pitchFamily="34" charset="0"/>
              <a:ea typeface="Noto Sans" pitchFamily="34" charset="0"/>
              <a:cs typeface="Noto Sans" pitchFamily="34" charset="0"/>
            </a:rPr>
            <a:t>, interés genuino y afinidad por el trabajo que realizamos con alto nivel de responsabilidad.</a:t>
          </a:r>
          <a:endParaRPr lang="es-SV" sz="1200" dirty="0">
            <a:latin typeface="Noto Sans" pitchFamily="34" charset="0"/>
            <a:ea typeface="Noto Sans" pitchFamily="34" charset="0"/>
            <a:cs typeface="Noto Sans" pitchFamily="34" charset="0"/>
          </a:endParaRPr>
        </a:p>
      </dgm:t>
    </dgm:pt>
    <dgm:pt modelId="{66E858CA-5842-4730-B99D-4CAA36A82A11}" type="parTrans" cxnId="{AB271175-35B4-489E-9835-037973402D40}">
      <dgm:prSet/>
      <dgm:spPr/>
      <dgm:t>
        <a:bodyPr/>
        <a:lstStyle/>
        <a:p>
          <a:endParaRPr lang="es-SV" sz="1050">
            <a:latin typeface="Noto Sans" pitchFamily="34" charset="0"/>
            <a:ea typeface="Noto Sans" pitchFamily="34" charset="0"/>
            <a:cs typeface="Noto Sans" pitchFamily="34" charset="0"/>
          </a:endParaRPr>
        </a:p>
      </dgm:t>
    </dgm:pt>
    <dgm:pt modelId="{2675224C-9459-4BB1-94FF-0F0DFE044BA9}" type="sibTrans" cxnId="{AB271175-35B4-489E-9835-037973402D40}">
      <dgm:prSet/>
      <dgm:spPr/>
      <dgm:t>
        <a:bodyPr/>
        <a:lstStyle/>
        <a:p>
          <a:endParaRPr lang="es-SV" sz="1050">
            <a:latin typeface="Noto Sans" pitchFamily="34" charset="0"/>
            <a:ea typeface="Noto Sans" pitchFamily="34" charset="0"/>
            <a:cs typeface="Noto Sans" pitchFamily="34" charset="0"/>
          </a:endParaRPr>
        </a:p>
      </dgm:t>
    </dgm:pt>
    <dgm:pt modelId="{43DDF0CD-5BD5-43B5-B71C-2E8455A32993}">
      <dgm:prSet phldrT="[Texto]" custT="1"/>
      <dgm:spPr/>
      <dgm:t>
        <a:bodyPr/>
        <a:lstStyle/>
        <a:p>
          <a:r>
            <a:rPr lang="es-SV" sz="1200" b="1" dirty="0" smtClean="0">
              <a:latin typeface="Noto Sans" pitchFamily="34" charset="0"/>
              <a:ea typeface="Noto Sans" pitchFamily="34" charset="0"/>
              <a:cs typeface="Noto Sans" pitchFamily="34" charset="0"/>
            </a:rPr>
            <a:t>Equidad e Igualdad</a:t>
          </a:r>
          <a:endParaRPr lang="es-SV" sz="1200" b="1" dirty="0">
            <a:latin typeface="Noto Sans" pitchFamily="34" charset="0"/>
            <a:ea typeface="Noto Sans" pitchFamily="34" charset="0"/>
            <a:cs typeface="Noto Sans" pitchFamily="34" charset="0"/>
          </a:endParaRPr>
        </a:p>
      </dgm:t>
    </dgm:pt>
    <dgm:pt modelId="{E0DA0D4A-2D00-4B3A-92AC-DE543F4A3393}" type="sibTrans" cxnId="{8A2224AE-53E4-4083-B316-83E2D43D2016}">
      <dgm:prSet/>
      <dgm:spPr/>
      <dgm:t>
        <a:bodyPr/>
        <a:lstStyle/>
        <a:p>
          <a:endParaRPr lang="es-SV" sz="1050">
            <a:latin typeface="Noto Sans" pitchFamily="34" charset="0"/>
            <a:ea typeface="Noto Sans" pitchFamily="34" charset="0"/>
            <a:cs typeface="Noto Sans" pitchFamily="34" charset="0"/>
          </a:endParaRPr>
        </a:p>
      </dgm:t>
    </dgm:pt>
    <dgm:pt modelId="{855DE7DA-B347-4475-B623-63B675FBC556}" type="parTrans" cxnId="{8A2224AE-53E4-4083-B316-83E2D43D2016}">
      <dgm:prSet/>
      <dgm:spPr/>
      <dgm:t>
        <a:bodyPr/>
        <a:lstStyle/>
        <a:p>
          <a:endParaRPr lang="es-SV" sz="1050">
            <a:latin typeface="Noto Sans" pitchFamily="34" charset="0"/>
            <a:ea typeface="Noto Sans" pitchFamily="34" charset="0"/>
            <a:cs typeface="Noto Sans" pitchFamily="34" charset="0"/>
          </a:endParaRPr>
        </a:p>
      </dgm:t>
    </dgm:pt>
    <dgm:pt modelId="{5434E6F0-9F06-41DC-8097-4A980B4DFAC2}" type="pres">
      <dgm:prSet presAssocID="{7ADA4319-A20D-45F0-BBAF-AD7B8407F9FE}" presName="Name0" presStyleCnt="0">
        <dgm:presLayoutVars>
          <dgm:dir/>
          <dgm:animLvl val="lvl"/>
          <dgm:resizeHandles val="exact"/>
        </dgm:presLayoutVars>
      </dgm:prSet>
      <dgm:spPr/>
      <dgm:t>
        <a:bodyPr/>
        <a:lstStyle/>
        <a:p>
          <a:endParaRPr lang="es-SV"/>
        </a:p>
      </dgm:t>
    </dgm:pt>
    <dgm:pt modelId="{FB286AB5-CC2E-4F8B-9A1E-9A2E8103F6CF}" type="pres">
      <dgm:prSet presAssocID="{E3E1AED6-1933-4A69-A88A-64AAEDFA7D43}" presName="linNode" presStyleCnt="0"/>
      <dgm:spPr/>
      <dgm:t>
        <a:bodyPr/>
        <a:lstStyle/>
        <a:p>
          <a:endParaRPr lang="es-SV"/>
        </a:p>
      </dgm:t>
    </dgm:pt>
    <dgm:pt modelId="{61D9B819-3563-469B-80D6-29745CE5F1C5}" type="pres">
      <dgm:prSet presAssocID="{E3E1AED6-1933-4A69-A88A-64AAEDFA7D43}" presName="parentText" presStyleLbl="node1" presStyleIdx="0" presStyleCnt="3" custScaleX="79419" custScaleY="158196">
        <dgm:presLayoutVars>
          <dgm:chMax val="1"/>
          <dgm:bulletEnabled val="1"/>
        </dgm:presLayoutVars>
      </dgm:prSet>
      <dgm:spPr/>
      <dgm:t>
        <a:bodyPr/>
        <a:lstStyle/>
        <a:p>
          <a:endParaRPr lang="es-SV"/>
        </a:p>
      </dgm:t>
    </dgm:pt>
    <dgm:pt modelId="{874848F8-6EA3-40D1-BE9C-D827A8493CBD}" type="pres">
      <dgm:prSet presAssocID="{E3E1AED6-1933-4A69-A88A-64AAEDFA7D43}" presName="descendantText" presStyleLbl="alignAccFollowNode1" presStyleIdx="0" presStyleCnt="3" custScaleY="162054">
        <dgm:presLayoutVars>
          <dgm:bulletEnabled val="1"/>
        </dgm:presLayoutVars>
      </dgm:prSet>
      <dgm:spPr/>
      <dgm:t>
        <a:bodyPr/>
        <a:lstStyle/>
        <a:p>
          <a:endParaRPr lang="es-SV"/>
        </a:p>
      </dgm:t>
    </dgm:pt>
    <dgm:pt modelId="{8352EF4D-5001-444B-A600-0FB43ABFD888}" type="pres">
      <dgm:prSet presAssocID="{4C14DEDC-8967-4A7F-9B64-571764A64B28}" presName="sp" presStyleCnt="0"/>
      <dgm:spPr/>
      <dgm:t>
        <a:bodyPr/>
        <a:lstStyle/>
        <a:p>
          <a:endParaRPr lang="es-SV"/>
        </a:p>
      </dgm:t>
    </dgm:pt>
    <dgm:pt modelId="{9ECFAE14-FB6B-4698-9049-523DB7D05432}" type="pres">
      <dgm:prSet presAssocID="{43DDF0CD-5BD5-43B5-B71C-2E8455A32993}" presName="linNode" presStyleCnt="0"/>
      <dgm:spPr/>
      <dgm:t>
        <a:bodyPr/>
        <a:lstStyle/>
        <a:p>
          <a:endParaRPr lang="es-SV"/>
        </a:p>
      </dgm:t>
    </dgm:pt>
    <dgm:pt modelId="{C01A44A8-0C98-48C6-9039-697C6C45E7AC}" type="pres">
      <dgm:prSet presAssocID="{43DDF0CD-5BD5-43B5-B71C-2E8455A32993}" presName="parentText" presStyleLbl="node1" presStyleIdx="1" presStyleCnt="3" custScaleX="79419">
        <dgm:presLayoutVars>
          <dgm:chMax val="1"/>
          <dgm:bulletEnabled val="1"/>
        </dgm:presLayoutVars>
      </dgm:prSet>
      <dgm:spPr/>
      <dgm:t>
        <a:bodyPr/>
        <a:lstStyle/>
        <a:p>
          <a:endParaRPr lang="es-SV"/>
        </a:p>
      </dgm:t>
    </dgm:pt>
    <dgm:pt modelId="{85482857-A8C7-44C4-B3BE-D1C9F4937F5F}" type="pres">
      <dgm:prSet presAssocID="{43DDF0CD-5BD5-43B5-B71C-2E8455A32993}" presName="descendantText" presStyleLbl="alignAccFollowNode1" presStyleIdx="1" presStyleCnt="3" custScaleY="110178">
        <dgm:presLayoutVars>
          <dgm:bulletEnabled val="1"/>
        </dgm:presLayoutVars>
      </dgm:prSet>
      <dgm:spPr/>
      <dgm:t>
        <a:bodyPr/>
        <a:lstStyle/>
        <a:p>
          <a:endParaRPr lang="es-SV"/>
        </a:p>
      </dgm:t>
    </dgm:pt>
    <dgm:pt modelId="{2AF0B02C-4665-4519-AFEA-23F5980EAEE5}" type="pres">
      <dgm:prSet presAssocID="{E0DA0D4A-2D00-4B3A-92AC-DE543F4A3393}" presName="sp" presStyleCnt="0"/>
      <dgm:spPr/>
      <dgm:t>
        <a:bodyPr/>
        <a:lstStyle/>
        <a:p>
          <a:endParaRPr lang="es-SV"/>
        </a:p>
      </dgm:t>
    </dgm:pt>
    <dgm:pt modelId="{C2D070AB-4CCA-4487-9CA9-D4A1FF83D6A3}" type="pres">
      <dgm:prSet presAssocID="{86611C38-D989-4EB8-AB33-920AF8C07F65}" presName="linNode" presStyleCnt="0"/>
      <dgm:spPr/>
      <dgm:t>
        <a:bodyPr/>
        <a:lstStyle/>
        <a:p>
          <a:endParaRPr lang="es-SV"/>
        </a:p>
      </dgm:t>
    </dgm:pt>
    <dgm:pt modelId="{8F8886AE-9D78-4533-A0B5-8426DEE13658}" type="pres">
      <dgm:prSet presAssocID="{86611C38-D989-4EB8-AB33-920AF8C07F65}" presName="parentText" presStyleLbl="node1" presStyleIdx="2" presStyleCnt="3" custScaleX="79419">
        <dgm:presLayoutVars>
          <dgm:chMax val="1"/>
          <dgm:bulletEnabled val="1"/>
        </dgm:presLayoutVars>
      </dgm:prSet>
      <dgm:spPr/>
      <dgm:t>
        <a:bodyPr/>
        <a:lstStyle/>
        <a:p>
          <a:endParaRPr lang="es-SV"/>
        </a:p>
      </dgm:t>
    </dgm:pt>
    <dgm:pt modelId="{C281A745-0977-4B8D-9AAD-89AC6EF07895}" type="pres">
      <dgm:prSet presAssocID="{86611C38-D989-4EB8-AB33-920AF8C07F65}" presName="descendantText" presStyleLbl="alignAccFollowNode1" presStyleIdx="2" presStyleCnt="3">
        <dgm:presLayoutVars>
          <dgm:bulletEnabled val="1"/>
        </dgm:presLayoutVars>
      </dgm:prSet>
      <dgm:spPr/>
      <dgm:t>
        <a:bodyPr/>
        <a:lstStyle/>
        <a:p>
          <a:endParaRPr lang="es-SV"/>
        </a:p>
      </dgm:t>
    </dgm:pt>
  </dgm:ptLst>
  <dgm:cxnLst>
    <dgm:cxn modelId="{362600EE-1A1E-4FE9-892B-A0DF18CE6C5E}" type="presOf" srcId="{7ADA4319-A20D-45F0-BBAF-AD7B8407F9FE}" destId="{5434E6F0-9F06-41DC-8097-4A980B4DFAC2}" srcOrd="0" destOrd="0" presId="urn:microsoft.com/office/officeart/2005/8/layout/vList5"/>
    <dgm:cxn modelId="{640A86E1-272F-4535-BBFB-3D270A7F34AE}" srcId="{7ADA4319-A20D-45F0-BBAF-AD7B8407F9FE}" destId="{86611C38-D989-4EB8-AB33-920AF8C07F65}" srcOrd="2" destOrd="0" parTransId="{1AB71D23-B596-483E-97EF-13D6F67F97E9}" sibTransId="{C652A21E-F499-4371-AE60-D75A892FBBFC}"/>
    <dgm:cxn modelId="{B0430FEE-AB3A-402C-B627-B9903BDC3B1E}" type="presOf" srcId="{43DDF0CD-5BD5-43B5-B71C-2E8455A32993}" destId="{C01A44A8-0C98-48C6-9039-697C6C45E7AC}" srcOrd="0" destOrd="0" presId="urn:microsoft.com/office/officeart/2005/8/layout/vList5"/>
    <dgm:cxn modelId="{207B1F3D-7A19-4034-8825-192DB00A615F}" type="presOf" srcId="{E7E43131-3B36-4501-AC24-457A233BC5B1}" destId="{85482857-A8C7-44C4-B3BE-D1C9F4937F5F}" srcOrd="0" destOrd="0" presId="urn:microsoft.com/office/officeart/2005/8/layout/vList5"/>
    <dgm:cxn modelId="{CCD47FA0-2325-45AA-A362-0EFA28CE4F58}" type="presOf" srcId="{AE260977-1D10-4C06-AF9C-4FECC60D8877}" destId="{C281A745-0977-4B8D-9AAD-89AC6EF07895}" srcOrd="0" destOrd="0" presId="urn:microsoft.com/office/officeart/2005/8/layout/vList5"/>
    <dgm:cxn modelId="{47A158D5-12BE-40C3-9AE0-DF5BBACCDC13}" srcId="{43DDF0CD-5BD5-43B5-B71C-2E8455A32993}" destId="{E7E43131-3B36-4501-AC24-457A233BC5B1}" srcOrd="0" destOrd="0" parTransId="{89AC45D5-A377-4442-9909-EF51558B4F72}" sibTransId="{B8E1DDC0-1404-465A-B1C3-C812A1AD63E0}"/>
    <dgm:cxn modelId="{4F778EFD-62F5-44E9-B036-04173A897665}" srcId="{7ADA4319-A20D-45F0-BBAF-AD7B8407F9FE}" destId="{E3E1AED6-1933-4A69-A88A-64AAEDFA7D43}" srcOrd="0" destOrd="0" parTransId="{1162B2DD-FF45-48E2-B049-269322F17A25}" sibTransId="{4C14DEDC-8967-4A7F-9B64-571764A64B28}"/>
    <dgm:cxn modelId="{03A31B38-7AFE-4177-8A70-E238E93595AD}" type="presOf" srcId="{F1A581C4-02DD-4CBC-9B84-02007F045D24}" destId="{874848F8-6EA3-40D1-BE9C-D827A8493CBD}" srcOrd="0" destOrd="0" presId="urn:microsoft.com/office/officeart/2005/8/layout/vList5"/>
    <dgm:cxn modelId="{C8016B4C-7A7A-4BCB-97E1-BDA3E5653B37}" type="presOf" srcId="{86611C38-D989-4EB8-AB33-920AF8C07F65}" destId="{8F8886AE-9D78-4533-A0B5-8426DEE13658}" srcOrd="0" destOrd="0" presId="urn:microsoft.com/office/officeart/2005/8/layout/vList5"/>
    <dgm:cxn modelId="{31F2D4DE-1316-4871-9E5E-61545CE36B60}" srcId="{E3E1AED6-1933-4A69-A88A-64AAEDFA7D43}" destId="{F1A581C4-02DD-4CBC-9B84-02007F045D24}" srcOrd="0" destOrd="0" parTransId="{FEB87F94-3482-4C37-9D9E-7AA01E2169AC}" sibTransId="{F65C4AF6-D759-4640-A029-CF6452012762}"/>
    <dgm:cxn modelId="{AB271175-35B4-489E-9835-037973402D40}" srcId="{86611C38-D989-4EB8-AB33-920AF8C07F65}" destId="{AE260977-1D10-4C06-AF9C-4FECC60D8877}" srcOrd="0" destOrd="0" parTransId="{66E858CA-5842-4730-B99D-4CAA36A82A11}" sibTransId="{2675224C-9459-4BB1-94FF-0F0DFE044BA9}"/>
    <dgm:cxn modelId="{8A2224AE-53E4-4083-B316-83E2D43D2016}" srcId="{7ADA4319-A20D-45F0-BBAF-AD7B8407F9FE}" destId="{43DDF0CD-5BD5-43B5-B71C-2E8455A32993}" srcOrd="1" destOrd="0" parTransId="{855DE7DA-B347-4475-B623-63B675FBC556}" sibTransId="{E0DA0D4A-2D00-4B3A-92AC-DE543F4A3393}"/>
    <dgm:cxn modelId="{3EC89E5F-D50B-4069-8E71-9CE8222DFCD6}" type="presOf" srcId="{E3E1AED6-1933-4A69-A88A-64AAEDFA7D43}" destId="{61D9B819-3563-469B-80D6-29745CE5F1C5}" srcOrd="0" destOrd="0" presId="urn:microsoft.com/office/officeart/2005/8/layout/vList5"/>
    <dgm:cxn modelId="{A208F3C7-6476-45F4-A464-3143B9357B81}" type="presParOf" srcId="{5434E6F0-9F06-41DC-8097-4A980B4DFAC2}" destId="{FB286AB5-CC2E-4F8B-9A1E-9A2E8103F6CF}" srcOrd="0" destOrd="0" presId="urn:microsoft.com/office/officeart/2005/8/layout/vList5"/>
    <dgm:cxn modelId="{0ACB737F-0D68-43B2-AF07-4A6D58B15428}" type="presParOf" srcId="{FB286AB5-CC2E-4F8B-9A1E-9A2E8103F6CF}" destId="{61D9B819-3563-469B-80D6-29745CE5F1C5}" srcOrd="0" destOrd="0" presId="urn:microsoft.com/office/officeart/2005/8/layout/vList5"/>
    <dgm:cxn modelId="{6A766889-9386-4EB2-9FEC-39F3A4DEDBC8}" type="presParOf" srcId="{FB286AB5-CC2E-4F8B-9A1E-9A2E8103F6CF}" destId="{874848F8-6EA3-40D1-BE9C-D827A8493CBD}" srcOrd="1" destOrd="0" presId="urn:microsoft.com/office/officeart/2005/8/layout/vList5"/>
    <dgm:cxn modelId="{14F9EB15-1C42-4479-AC94-C16801A0CA58}" type="presParOf" srcId="{5434E6F0-9F06-41DC-8097-4A980B4DFAC2}" destId="{8352EF4D-5001-444B-A600-0FB43ABFD888}" srcOrd="1" destOrd="0" presId="urn:microsoft.com/office/officeart/2005/8/layout/vList5"/>
    <dgm:cxn modelId="{19CC22FF-7D30-42D2-9720-2670A1F6A27F}" type="presParOf" srcId="{5434E6F0-9F06-41DC-8097-4A980B4DFAC2}" destId="{9ECFAE14-FB6B-4698-9049-523DB7D05432}" srcOrd="2" destOrd="0" presId="urn:microsoft.com/office/officeart/2005/8/layout/vList5"/>
    <dgm:cxn modelId="{54BDE3B5-4D61-4AEA-957F-EED53F144C30}" type="presParOf" srcId="{9ECFAE14-FB6B-4698-9049-523DB7D05432}" destId="{C01A44A8-0C98-48C6-9039-697C6C45E7AC}" srcOrd="0" destOrd="0" presId="urn:microsoft.com/office/officeart/2005/8/layout/vList5"/>
    <dgm:cxn modelId="{C99C069E-EAFC-4320-9C9D-04264667A316}" type="presParOf" srcId="{9ECFAE14-FB6B-4698-9049-523DB7D05432}" destId="{85482857-A8C7-44C4-B3BE-D1C9F4937F5F}" srcOrd="1" destOrd="0" presId="urn:microsoft.com/office/officeart/2005/8/layout/vList5"/>
    <dgm:cxn modelId="{643AC304-FCD2-482A-AFC8-DEF16FDFC26A}" type="presParOf" srcId="{5434E6F0-9F06-41DC-8097-4A980B4DFAC2}" destId="{2AF0B02C-4665-4519-AFEA-23F5980EAEE5}" srcOrd="3" destOrd="0" presId="urn:microsoft.com/office/officeart/2005/8/layout/vList5"/>
    <dgm:cxn modelId="{3A7A8B6B-F3DC-4DEF-85A3-BF34134090FB}" type="presParOf" srcId="{5434E6F0-9F06-41DC-8097-4A980B4DFAC2}" destId="{C2D070AB-4CCA-4487-9CA9-D4A1FF83D6A3}" srcOrd="4" destOrd="0" presId="urn:microsoft.com/office/officeart/2005/8/layout/vList5"/>
    <dgm:cxn modelId="{6ABCD9E1-E84D-4E27-80F7-2FD77BC5F7F3}" type="presParOf" srcId="{C2D070AB-4CCA-4487-9CA9-D4A1FF83D6A3}" destId="{8F8886AE-9D78-4533-A0B5-8426DEE13658}" srcOrd="0" destOrd="0" presId="urn:microsoft.com/office/officeart/2005/8/layout/vList5"/>
    <dgm:cxn modelId="{1AA91D70-FDDA-479E-9CDF-649142786CF3}" type="presParOf" srcId="{C2D070AB-4CCA-4487-9CA9-D4A1FF83D6A3}" destId="{C281A745-0977-4B8D-9AAD-89AC6EF07895}" srcOrd="1"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EBC63C-8171-4F9B-95B2-47AE3705FD14}" type="doc">
      <dgm:prSet loTypeId="urn:microsoft.com/office/officeart/2005/8/layout/matrix1" loCatId="matrix" qsTypeId="urn:microsoft.com/office/officeart/2005/8/quickstyle/simple1" qsCatId="simple" csTypeId="urn:microsoft.com/office/officeart/2005/8/colors/accent1_3" csCatId="accent1" phldr="1"/>
      <dgm:spPr/>
      <dgm:t>
        <a:bodyPr/>
        <a:lstStyle/>
        <a:p>
          <a:endParaRPr lang="es-SV"/>
        </a:p>
      </dgm:t>
    </dgm:pt>
    <dgm:pt modelId="{66D149FD-9146-44A5-9D29-A8EC1ED40C1A}">
      <dgm:prSet phldrT="[Texto]" custT="1"/>
      <dgm:spPr/>
      <dgm:t>
        <a:bodyPr/>
        <a:lstStyle/>
        <a:p>
          <a:pPr algn="ctr"/>
          <a:r>
            <a:rPr lang="es-SV" sz="2000" b="1">
              <a:latin typeface="Noto Sans" pitchFamily="34" charset="0"/>
              <a:ea typeface="Noto Sans" pitchFamily="34" charset="0"/>
              <a:cs typeface="Noto Sans" pitchFamily="34" charset="0"/>
            </a:rPr>
            <a:t>Derechos Humanos</a:t>
          </a:r>
        </a:p>
      </dgm:t>
    </dgm:pt>
    <dgm:pt modelId="{8C19BA63-1D06-4848-868B-A0A8EAC98112}" type="parTrans" cxnId="{4B9CFF8F-A1F6-4E62-92D7-F8A5F74B8812}">
      <dgm:prSet/>
      <dgm:spPr/>
      <dgm:t>
        <a:bodyPr/>
        <a:lstStyle/>
        <a:p>
          <a:pPr algn="ctr"/>
          <a:endParaRPr lang="es-SV" sz="2000" b="1">
            <a:latin typeface="Noto Sans" pitchFamily="34" charset="0"/>
            <a:ea typeface="Noto Sans" pitchFamily="34" charset="0"/>
            <a:cs typeface="Noto Sans" pitchFamily="34" charset="0"/>
          </a:endParaRPr>
        </a:p>
      </dgm:t>
    </dgm:pt>
    <dgm:pt modelId="{BFC4D611-18E4-476F-AB7B-CD03EEB7A6A6}" type="sibTrans" cxnId="{4B9CFF8F-A1F6-4E62-92D7-F8A5F74B8812}">
      <dgm:prSet/>
      <dgm:spPr/>
      <dgm:t>
        <a:bodyPr/>
        <a:lstStyle/>
        <a:p>
          <a:pPr algn="ctr"/>
          <a:endParaRPr lang="es-SV" sz="2000" b="1">
            <a:latin typeface="Noto Sans" pitchFamily="34" charset="0"/>
            <a:ea typeface="Noto Sans" pitchFamily="34" charset="0"/>
            <a:cs typeface="Noto Sans" pitchFamily="34" charset="0"/>
          </a:endParaRPr>
        </a:p>
      </dgm:t>
    </dgm:pt>
    <dgm:pt modelId="{D3961FF4-9C25-49AB-B709-3AB0F92193AC}">
      <dgm:prSet phldrT="[Texto]" custT="1"/>
      <dgm:spPr/>
      <dgm:t>
        <a:bodyPr/>
        <a:lstStyle/>
        <a:p>
          <a:pPr algn="ctr"/>
          <a:r>
            <a:rPr lang="es-SV" sz="2000" b="1">
              <a:latin typeface="Noto Sans" pitchFamily="34" charset="0"/>
              <a:ea typeface="Noto Sans" pitchFamily="34" charset="0"/>
              <a:cs typeface="Noto Sans" pitchFamily="34" charset="0"/>
            </a:rPr>
            <a:t>Género e Igualdad</a:t>
          </a:r>
        </a:p>
      </dgm:t>
    </dgm:pt>
    <dgm:pt modelId="{6EE7693B-D8AA-48A1-BA99-31F2C795637F}" type="parTrans" cxnId="{75E38C6B-D7FF-41F6-BB88-E329B84729EF}">
      <dgm:prSet/>
      <dgm:spPr/>
      <dgm:t>
        <a:bodyPr/>
        <a:lstStyle/>
        <a:p>
          <a:pPr algn="ctr"/>
          <a:endParaRPr lang="es-SV" sz="2000" b="1">
            <a:latin typeface="Noto Sans" pitchFamily="34" charset="0"/>
            <a:ea typeface="Noto Sans" pitchFamily="34" charset="0"/>
            <a:cs typeface="Noto Sans" pitchFamily="34" charset="0"/>
          </a:endParaRPr>
        </a:p>
      </dgm:t>
    </dgm:pt>
    <dgm:pt modelId="{7C791125-E654-453A-BF7A-E7E74BE5346B}" type="sibTrans" cxnId="{75E38C6B-D7FF-41F6-BB88-E329B84729EF}">
      <dgm:prSet/>
      <dgm:spPr/>
      <dgm:t>
        <a:bodyPr/>
        <a:lstStyle/>
        <a:p>
          <a:pPr algn="ctr"/>
          <a:endParaRPr lang="es-SV" sz="2000" b="1">
            <a:latin typeface="Noto Sans" pitchFamily="34" charset="0"/>
            <a:ea typeface="Noto Sans" pitchFamily="34" charset="0"/>
            <a:cs typeface="Noto Sans" pitchFamily="34" charset="0"/>
          </a:endParaRPr>
        </a:p>
      </dgm:t>
    </dgm:pt>
    <dgm:pt modelId="{A22A1674-5FA7-4A39-9B05-E2F91B993BED}">
      <dgm:prSet phldrT="[Texto]" custT="1"/>
      <dgm:spPr/>
      <dgm:t>
        <a:bodyPr/>
        <a:lstStyle/>
        <a:p>
          <a:pPr algn="ctr"/>
          <a:r>
            <a:rPr lang="es-SV" sz="2000" b="1">
              <a:latin typeface="Noto Sans" pitchFamily="34" charset="0"/>
              <a:ea typeface="Noto Sans" pitchFamily="34" charset="0"/>
              <a:cs typeface="Noto Sans" pitchFamily="34" charset="0"/>
            </a:rPr>
            <a:t>Sostenibilidad y Adaptación al cambio climático</a:t>
          </a:r>
        </a:p>
      </dgm:t>
    </dgm:pt>
    <dgm:pt modelId="{1C97BCFE-E84F-4623-9E3B-A175FDB051F1}" type="parTrans" cxnId="{E2DCCB5E-0E3D-4566-BD62-D1D0A54B71F8}">
      <dgm:prSet/>
      <dgm:spPr/>
      <dgm:t>
        <a:bodyPr/>
        <a:lstStyle/>
        <a:p>
          <a:pPr algn="ctr"/>
          <a:endParaRPr lang="es-SV" sz="2000" b="1">
            <a:latin typeface="Noto Sans" pitchFamily="34" charset="0"/>
            <a:ea typeface="Noto Sans" pitchFamily="34" charset="0"/>
            <a:cs typeface="Noto Sans" pitchFamily="34" charset="0"/>
          </a:endParaRPr>
        </a:p>
      </dgm:t>
    </dgm:pt>
    <dgm:pt modelId="{68E957E2-FE5C-4AFC-B89D-F1F22B46DBBD}" type="sibTrans" cxnId="{E2DCCB5E-0E3D-4566-BD62-D1D0A54B71F8}">
      <dgm:prSet/>
      <dgm:spPr/>
      <dgm:t>
        <a:bodyPr/>
        <a:lstStyle/>
        <a:p>
          <a:pPr algn="ctr"/>
          <a:endParaRPr lang="es-SV" sz="2000" b="1">
            <a:latin typeface="Noto Sans" pitchFamily="34" charset="0"/>
            <a:ea typeface="Noto Sans" pitchFamily="34" charset="0"/>
            <a:cs typeface="Noto Sans" pitchFamily="34" charset="0"/>
          </a:endParaRPr>
        </a:p>
      </dgm:t>
    </dgm:pt>
    <dgm:pt modelId="{CA842B08-6E4B-4E13-8926-9316204095C7}">
      <dgm:prSet phldrT="[Texto]" custT="1"/>
      <dgm:spPr/>
      <dgm:t>
        <a:bodyPr/>
        <a:lstStyle/>
        <a:p>
          <a:pPr algn="ctr"/>
          <a:r>
            <a:rPr lang="es-SV" sz="2000" b="1">
              <a:latin typeface="Noto Sans" pitchFamily="34" charset="0"/>
              <a:ea typeface="Noto Sans" pitchFamily="34" charset="0"/>
              <a:cs typeface="Noto Sans" pitchFamily="34" charset="0"/>
            </a:rPr>
            <a:t>Transparencia</a:t>
          </a:r>
        </a:p>
      </dgm:t>
    </dgm:pt>
    <dgm:pt modelId="{7E57BFA4-F26F-4297-B54B-44953D11DE61}" type="parTrans" cxnId="{03466F27-1E8A-4D30-866D-D9F60CB76515}">
      <dgm:prSet/>
      <dgm:spPr/>
      <dgm:t>
        <a:bodyPr/>
        <a:lstStyle/>
        <a:p>
          <a:pPr algn="ctr"/>
          <a:endParaRPr lang="es-SV" sz="2000" b="1">
            <a:latin typeface="Noto Sans" pitchFamily="34" charset="0"/>
            <a:ea typeface="Noto Sans" pitchFamily="34" charset="0"/>
            <a:cs typeface="Noto Sans" pitchFamily="34" charset="0"/>
          </a:endParaRPr>
        </a:p>
      </dgm:t>
    </dgm:pt>
    <dgm:pt modelId="{4D8EDDB1-7E3D-4A78-B02E-B7B2BB83B050}" type="sibTrans" cxnId="{03466F27-1E8A-4D30-866D-D9F60CB76515}">
      <dgm:prSet/>
      <dgm:spPr/>
      <dgm:t>
        <a:bodyPr/>
        <a:lstStyle/>
        <a:p>
          <a:pPr algn="ctr"/>
          <a:endParaRPr lang="es-SV" sz="2000" b="1">
            <a:latin typeface="Noto Sans" pitchFamily="34" charset="0"/>
            <a:ea typeface="Noto Sans" pitchFamily="34" charset="0"/>
            <a:cs typeface="Noto Sans" pitchFamily="34" charset="0"/>
          </a:endParaRPr>
        </a:p>
      </dgm:t>
    </dgm:pt>
    <dgm:pt modelId="{995BA1E1-0263-4FD0-A877-7A88A795913B}">
      <dgm:prSet phldrT="[Texto]" custT="1"/>
      <dgm:spPr/>
      <dgm:t>
        <a:bodyPr/>
        <a:lstStyle/>
        <a:p>
          <a:pPr algn="ctr"/>
          <a:r>
            <a:rPr lang="es-SV" sz="2000" b="1">
              <a:latin typeface="Noto Sans" pitchFamily="34" charset="0"/>
              <a:ea typeface="Noto Sans" pitchFamily="34" charset="0"/>
              <a:cs typeface="Noto Sans" pitchFamily="34" charset="0"/>
            </a:rPr>
            <a:t>Desarrollo Humano</a:t>
          </a:r>
        </a:p>
      </dgm:t>
    </dgm:pt>
    <dgm:pt modelId="{EAF309FB-B7B6-4AF9-88FF-B159191F906D}" type="parTrans" cxnId="{98CBB0CC-592D-437A-A07B-82E1D5066FEA}">
      <dgm:prSet/>
      <dgm:spPr/>
      <dgm:t>
        <a:bodyPr/>
        <a:lstStyle/>
        <a:p>
          <a:pPr algn="ctr"/>
          <a:endParaRPr lang="es-SV" sz="2000" b="1">
            <a:latin typeface="Noto Sans" pitchFamily="34" charset="0"/>
            <a:ea typeface="Noto Sans" pitchFamily="34" charset="0"/>
            <a:cs typeface="Noto Sans" pitchFamily="34" charset="0"/>
          </a:endParaRPr>
        </a:p>
      </dgm:t>
    </dgm:pt>
    <dgm:pt modelId="{7F078F61-3DE6-499D-B9BA-4130403EC352}" type="sibTrans" cxnId="{98CBB0CC-592D-437A-A07B-82E1D5066FEA}">
      <dgm:prSet/>
      <dgm:spPr/>
      <dgm:t>
        <a:bodyPr/>
        <a:lstStyle/>
        <a:p>
          <a:pPr algn="ctr"/>
          <a:endParaRPr lang="es-SV" sz="2000" b="1">
            <a:latin typeface="Noto Sans" pitchFamily="34" charset="0"/>
            <a:ea typeface="Noto Sans" pitchFamily="34" charset="0"/>
            <a:cs typeface="Noto Sans" pitchFamily="34" charset="0"/>
          </a:endParaRPr>
        </a:p>
      </dgm:t>
    </dgm:pt>
    <dgm:pt modelId="{4D295FF3-9D3C-4F1D-909A-EF57A074F68A}" type="pres">
      <dgm:prSet presAssocID="{28EBC63C-8171-4F9B-95B2-47AE3705FD14}" presName="diagram" presStyleCnt="0">
        <dgm:presLayoutVars>
          <dgm:chMax val="1"/>
          <dgm:dir/>
          <dgm:animLvl val="ctr"/>
          <dgm:resizeHandles val="exact"/>
        </dgm:presLayoutVars>
      </dgm:prSet>
      <dgm:spPr/>
      <dgm:t>
        <a:bodyPr/>
        <a:lstStyle/>
        <a:p>
          <a:endParaRPr lang="es-SV"/>
        </a:p>
      </dgm:t>
    </dgm:pt>
    <dgm:pt modelId="{A91D8D13-0050-4BCF-BF14-E6AD400A7FD6}" type="pres">
      <dgm:prSet presAssocID="{28EBC63C-8171-4F9B-95B2-47AE3705FD14}" presName="matrix" presStyleCnt="0"/>
      <dgm:spPr/>
    </dgm:pt>
    <dgm:pt modelId="{0C27B1ED-3B4B-42FF-A1E8-1F427317D324}" type="pres">
      <dgm:prSet presAssocID="{28EBC63C-8171-4F9B-95B2-47AE3705FD14}" presName="tile1" presStyleLbl="node1" presStyleIdx="0" presStyleCnt="4"/>
      <dgm:spPr/>
      <dgm:t>
        <a:bodyPr/>
        <a:lstStyle/>
        <a:p>
          <a:endParaRPr lang="es-SV"/>
        </a:p>
      </dgm:t>
    </dgm:pt>
    <dgm:pt modelId="{7D979AD8-AF1F-4DE1-8CC3-65AB3C9B04E9}" type="pres">
      <dgm:prSet presAssocID="{28EBC63C-8171-4F9B-95B2-47AE3705FD14}" presName="tile1text" presStyleLbl="node1" presStyleIdx="0" presStyleCnt="4">
        <dgm:presLayoutVars>
          <dgm:chMax val="0"/>
          <dgm:chPref val="0"/>
          <dgm:bulletEnabled val="1"/>
        </dgm:presLayoutVars>
      </dgm:prSet>
      <dgm:spPr/>
      <dgm:t>
        <a:bodyPr/>
        <a:lstStyle/>
        <a:p>
          <a:endParaRPr lang="es-SV"/>
        </a:p>
      </dgm:t>
    </dgm:pt>
    <dgm:pt modelId="{7FE8616F-04DE-4DFB-A0ED-B0B707E72C01}" type="pres">
      <dgm:prSet presAssocID="{28EBC63C-8171-4F9B-95B2-47AE3705FD14}" presName="tile2" presStyleLbl="node1" presStyleIdx="1" presStyleCnt="4"/>
      <dgm:spPr/>
      <dgm:t>
        <a:bodyPr/>
        <a:lstStyle/>
        <a:p>
          <a:endParaRPr lang="es-SV"/>
        </a:p>
      </dgm:t>
    </dgm:pt>
    <dgm:pt modelId="{DA2156B4-3749-42DF-96D7-B552ADC477CF}" type="pres">
      <dgm:prSet presAssocID="{28EBC63C-8171-4F9B-95B2-47AE3705FD14}" presName="tile2text" presStyleLbl="node1" presStyleIdx="1" presStyleCnt="4">
        <dgm:presLayoutVars>
          <dgm:chMax val="0"/>
          <dgm:chPref val="0"/>
          <dgm:bulletEnabled val="1"/>
        </dgm:presLayoutVars>
      </dgm:prSet>
      <dgm:spPr/>
      <dgm:t>
        <a:bodyPr/>
        <a:lstStyle/>
        <a:p>
          <a:endParaRPr lang="es-SV"/>
        </a:p>
      </dgm:t>
    </dgm:pt>
    <dgm:pt modelId="{A95CB7E8-1BAB-4458-AB45-A8FCCACAAB9D}" type="pres">
      <dgm:prSet presAssocID="{28EBC63C-8171-4F9B-95B2-47AE3705FD14}" presName="tile3" presStyleLbl="node1" presStyleIdx="2" presStyleCnt="4"/>
      <dgm:spPr/>
      <dgm:t>
        <a:bodyPr/>
        <a:lstStyle/>
        <a:p>
          <a:endParaRPr lang="es-SV"/>
        </a:p>
      </dgm:t>
    </dgm:pt>
    <dgm:pt modelId="{88B8F8D0-5DD3-4FBD-AC96-2AB69B9EA9A9}" type="pres">
      <dgm:prSet presAssocID="{28EBC63C-8171-4F9B-95B2-47AE3705FD14}" presName="tile3text" presStyleLbl="node1" presStyleIdx="2" presStyleCnt="4">
        <dgm:presLayoutVars>
          <dgm:chMax val="0"/>
          <dgm:chPref val="0"/>
          <dgm:bulletEnabled val="1"/>
        </dgm:presLayoutVars>
      </dgm:prSet>
      <dgm:spPr/>
      <dgm:t>
        <a:bodyPr/>
        <a:lstStyle/>
        <a:p>
          <a:endParaRPr lang="es-SV"/>
        </a:p>
      </dgm:t>
    </dgm:pt>
    <dgm:pt modelId="{750E8BA9-5C86-4F04-9C49-4A25D9EDD4C9}" type="pres">
      <dgm:prSet presAssocID="{28EBC63C-8171-4F9B-95B2-47AE3705FD14}" presName="tile4" presStyleLbl="node1" presStyleIdx="3" presStyleCnt="4"/>
      <dgm:spPr/>
      <dgm:t>
        <a:bodyPr/>
        <a:lstStyle/>
        <a:p>
          <a:endParaRPr lang="es-SV"/>
        </a:p>
      </dgm:t>
    </dgm:pt>
    <dgm:pt modelId="{CBA505B9-A3DC-41FC-9316-ABB7AF69092D}" type="pres">
      <dgm:prSet presAssocID="{28EBC63C-8171-4F9B-95B2-47AE3705FD14}" presName="tile4text" presStyleLbl="node1" presStyleIdx="3" presStyleCnt="4">
        <dgm:presLayoutVars>
          <dgm:chMax val="0"/>
          <dgm:chPref val="0"/>
          <dgm:bulletEnabled val="1"/>
        </dgm:presLayoutVars>
      </dgm:prSet>
      <dgm:spPr/>
      <dgm:t>
        <a:bodyPr/>
        <a:lstStyle/>
        <a:p>
          <a:endParaRPr lang="es-SV"/>
        </a:p>
      </dgm:t>
    </dgm:pt>
    <dgm:pt modelId="{0A84DAC8-191F-4C27-B4AB-A38E66F5160D}" type="pres">
      <dgm:prSet presAssocID="{28EBC63C-8171-4F9B-95B2-47AE3705FD14}" presName="centerTile" presStyleLbl="fgShp" presStyleIdx="0" presStyleCnt="1">
        <dgm:presLayoutVars>
          <dgm:chMax val="0"/>
          <dgm:chPref val="0"/>
        </dgm:presLayoutVars>
      </dgm:prSet>
      <dgm:spPr/>
      <dgm:t>
        <a:bodyPr/>
        <a:lstStyle/>
        <a:p>
          <a:endParaRPr lang="es-SV"/>
        </a:p>
      </dgm:t>
    </dgm:pt>
  </dgm:ptLst>
  <dgm:cxnLst>
    <dgm:cxn modelId="{4B9CFF8F-A1F6-4E62-92D7-F8A5F74B8812}" srcId="{28EBC63C-8171-4F9B-95B2-47AE3705FD14}" destId="{66D149FD-9146-44A5-9D29-A8EC1ED40C1A}" srcOrd="0" destOrd="0" parTransId="{8C19BA63-1D06-4848-868B-A0A8EAC98112}" sibTransId="{BFC4D611-18E4-476F-AB7B-CD03EEB7A6A6}"/>
    <dgm:cxn modelId="{98CBB0CC-592D-437A-A07B-82E1D5066FEA}" srcId="{66D149FD-9146-44A5-9D29-A8EC1ED40C1A}" destId="{995BA1E1-0263-4FD0-A877-7A88A795913B}" srcOrd="3" destOrd="0" parTransId="{EAF309FB-B7B6-4AF9-88FF-B159191F906D}" sibTransId="{7F078F61-3DE6-499D-B9BA-4130403EC352}"/>
    <dgm:cxn modelId="{E2DCCB5E-0E3D-4566-BD62-D1D0A54B71F8}" srcId="{66D149FD-9146-44A5-9D29-A8EC1ED40C1A}" destId="{A22A1674-5FA7-4A39-9B05-E2F91B993BED}" srcOrd="1" destOrd="0" parTransId="{1C97BCFE-E84F-4623-9E3B-A175FDB051F1}" sibTransId="{68E957E2-FE5C-4AFC-B89D-F1F22B46DBBD}"/>
    <dgm:cxn modelId="{3FA624B5-C10F-4936-B4DE-0111CD61AF10}" type="presOf" srcId="{66D149FD-9146-44A5-9D29-A8EC1ED40C1A}" destId="{0A84DAC8-191F-4C27-B4AB-A38E66F5160D}" srcOrd="0" destOrd="0" presId="urn:microsoft.com/office/officeart/2005/8/layout/matrix1"/>
    <dgm:cxn modelId="{75E38C6B-D7FF-41F6-BB88-E329B84729EF}" srcId="{66D149FD-9146-44A5-9D29-A8EC1ED40C1A}" destId="{D3961FF4-9C25-49AB-B709-3AB0F92193AC}" srcOrd="0" destOrd="0" parTransId="{6EE7693B-D8AA-48A1-BA99-31F2C795637F}" sibTransId="{7C791125-E654-453A-BF7A-E7E74BE5346B}"/>
    <dgm:cxn modelId="{A9B2354C-2E65-4868-BC91-B3C2493BB95B}" type="presOf" srcId="{CA842B08-6E4B-4E13-8926-9316204095C7}" destId="{A95CB7E8-1BAB-4458-AB45-A8FCCACAAB9D}" srcOrd="0" destOrd="0" presId="urn:microsoft.com/office/officeart/2005/8/layout/matrix1"/>
    <dgm:cxn modelId="{90FDA871-AC9A-42F0-9A8F-FDEC5A1AB0D3}" type="presOf" srcId="{D3961FF4-9C25-49AB-B709-3AB0F92193AC}" destId="{0C27B1ED-3B4B-42FF-A1E8-1F427317D324}" srcOrd="0" destOrd="0" presId="urn:microsoft.com/office/officeart/2005/8/layout/matrix1"/>
    <dgm:cxn modelId="{E17A65D0-6A03-49B3-B4E9-C82E6B5C78B1}" type="presOf" srcId="{A22A1674-5FA7-4A39-9B05-E2F91B993BED}" destId="{DA2156B4-3749-42DF-96D7-B552ADC477CF}" srcOrd="1" destOrd="0" presId="urn:microsoft.com/office/officeart/2005/8/layout/matrix1"/>
    <dgm:cxn modelId="{AA7D1E02-A793-4D1C-B89D-B88143D20068}" type="presOf" srcId="{995BA1E1-0263-4FD0-A877-7A88A795913B}" destId="{CBA505B9-A3DC-41FC-9316-ABB7AF69092D}" srcOrd="1" destOrd="0" presId="urn:microsoft.com/office/officeart/2005/8/layout/matrix1"/>
    <dgm:cxn modelId="{03466F27-1E8A-4D30-866D-D9F60CB76515}" srcId="{66D149FD-9146-44A5-9D29-A8EC1ED40C1A}" destId="{CA842B08-6E4B-4E13-8926-9316204095C7}" srcOrd="2" destOrd="0" parTransId="{7E57BFA4-F26F-4297-B54B-44953D11DE61}" sibTransId="{4D8EDDB1-7E3D-4A78-B02E-B7B2BB83B050}"/>
    <dgm:cxn modelId="{0E05B083-9C23-40EC-89EE-2F7F77EE7720}" type="presOf" srcId="{28EBC63C-8171-4F9B-95B2-47AE3705FD14}" destId="{4D295FF3-9D3C-4F1D-909A-EF57A074F68A}" srcOrd="0" destOrd="0" presId="urn:microsoft.com/office/officeart/2005/8/layout/matrix1"/>
    <dgm:cxn modelId="{C69FE6EF-102F-4AE1-8AFD-8F7F02ED7734}" type="presOf" srcId="{D3961FF4-9C25-49AB-B709-3AB0F92193AC}" destId="{7D979AD8-AF1F-4DE1-8CC3-65AB3C9B04E9}" srcOrd="1" destOrd="0" presId="urn:microsoft.com/office/officeart/2005/8/layout/matrix1"/>
    <dgm:cxn modelId="{C3A9680B-4024-409D-BE72-948E22FA8AB7}" type="presOf" srcId="{995BA1E1-0263-4FD0-A877-7A88A795913B}" destId="{750E8BA9-5C86-4F04-9C49-4A25D9EDD4C9}" srcOrd="0" destOrd="0" presId="urn:microsoft.com/office/officeart/2005/8/layout/matrix1"/>
    <dgm:cxn modelId="{F35DB6FE-A5B4-4A01-BA9E-8728283E2DE9}" type="presOf" srcId="{A22A1674-5FA7-4A39-9B05-E2F91B993BED}" destId="{7FE8616F-04DE-4DFB-A0ED-B0B707E72C01}" srcOrd="0" destOrd="0" presId="urn:microsoft.com/office/officeart/2005/8/layout/matrix1"/>
    <dgm:cxn modelId="{6936A5DB-1A3E-4913-9701-EC5C06957B0F}" type="presOf" srcId="{CA842B08-6E4B-4E13-8926-9316204095C7}" destId="{88B8F8D0-5DD3-4FBD-AC96-2AB69B9EA9A9}" srcOrd="1" destOrd="0" presId="urn:microsoft.com/office/officeart/2005/8/layout/matrix1"/>
    <dgm:cxn modelId="{0C7F8B97-E635-4CE1-AD33-3A1B2929E40E}" type="presParOf" srcId="{4D295FF3-9D3C-4F1D-909A-EF57A074F68A}" destId="{A91D8D13-0050-4BCF-BF14-E6AD400A7FD6}" srcOrd="0" destOrd="0" presId="urn:microsoft.com/office/officeart/2005/8/layout/matrix1"/>
    <dgm:cxn modelId="{B01B9C43-4DDF-4BCA-BE05-8783E9329B38}" type="presParOf" srcId="{A91D8D13-0050-4BCF-BF14-E6AD400A7FD6}" destId="{0C27B1ED-3B4B-42FF-A1E8-1F427317D324}" srcOrd="0" destOrd="0" presId="urn:microsoft.com/office/officeart/2005/8/layout/matrix1"/>
    <dgm:cxn modelId="{23599E2E-1576-463B-95A7-24AFC5733E73}" type="presParOf" srcId="{A91D8D13-0050-4BCF-BF14-E6AD400A7FD6}" destId="{7D979AD8-AF1F-4DE1-8CC3-65AB3C9B04E9}" srcOrd="1" destOrd="0" presId="urn:microsoft.com/office/officeart/2005/8/layout/matrix1"/>
    <dgm:cxn modelId="{2C9A3D96-D534-4A82-B05C-E5CD5CD4974A}" type="presParOf" srcId="{A91D8D13-0050-4BCF-BF14-E6AD400A7FD6}" destId="{7FE8616F-04DE-4DFB-A0ED-B0B707E72C01}" srcOrd="2" destOrd="0" presId="urn:microsoft.com/office/officeart/2005/8/layout/matrix1"/>
    <dgm:cxn modelId="{131873C0-7789-4666-9B79-D349DBF075FF}" type="presParOf" srcId="{A91D8D13-0050-4BCF-BF14-E6AD400A7FD6}" destId="{DA2156B4-3749-42DF-96D7-B552ADC477CF}" srcOrd="3" destOrd="0" presId="urn:microsoft.com/office/officeart/2005/8/layout/matrix1"/>
    <dgm:cxn modelId="{A2EE973A-A6F2-4C45-AF4A-554F4B57A932}" type="presParOf" srcId="{A91D8D13-0050-4BCF-BF14-E6AD400A7FD6}" destId="{A95CB7E8-1BAB-4458-AB45-A8FCCACAAB9D}" srcOrd="4" destOrd="0" presId="urn:microsoft.com/office/officeart/2005/8/layout/matrix1"/>
    <dgm:cxn modelId="{6E41E5A5-7F05-47EE-B4B8-E546B067DAC5}" type="presParOf" srcId="{A91D8D13-0050-4BCF-BF14-E6AD400A7FD6}" destId="{88B8F8D0-5DD3-4FBD-AC96-2AB69B9EA9A9}" srcOrd="5" destOrd="0" presId="urn:microsoft.com/office/officeart/2005/8/layout/matrix1"/>
    <dgm:cxn modelId="{9E18CBC2-0EE7-4675-97C6-06B9A6E6AF38}" type="presParOf" srcId="{A91D8D13-0050-4BCF-BF14-E6AD400A7FD6}" destId="{750E8BA9-5C86-4F04-9C49-4A25D9EDD4C9}" srcOrd="6" destOrd="0" presId="urn:microsoft.com/office/officeart/2005/8/layout/matrix1"/>
    <dgm:cxn modelId="{EF18384E-4B6E-4AAC-9886-198A1022351D}" type="presParOf" srcId="{A91D8D13-0050-4BCF-BF14-E6AD400A7FD6}" destId="{CBA505B9-A3DC-41FC-9316-ABB7AF69092D}" srcOrd="7" destOrd="0" presId="urn:microsoft.com/office/officeart/2005/8/layout/matrix1"/>
    <dgm:cxn modelId="{4B741CA4-03D9-4A4C-BBDC-9BDC60154EEB}" type="presParOf" srcId="{4D295FF3-9D3C-4F1D-909A-EF57A074F68A}" destId="{0A84DAC8-191F-4C27-B4AB-A38E66F5160D}"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4848F8-6EA3-40D1-BE9C-D827A8493CBD}">
      <dsp:nvSpPr>
        <dsp:cNvPr id="0" name=""/>
        <dsp:cNvSpPr/>
      </dsp:nvSpPr>
      <dsp:spPr>
        <a:xfrm rot="5400000">
          <a:off x="4969670" y="-2224749"/>
          <a:ext cx="641419" cy="5253703"/>
        </a:xfrm>
        <a:prstGeom prst="round2Same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es-419" sz="1200" kern="1200" dirty="0" smtClean="0">
              <a:latin typeface="Noto Sans" pitchFamily="34" charset="0"/>
              <a:ea typeface="Noto Sans" pitchFamily="34" charset="0"/>
              <a:cs typeface="Noto Sans" pitchFamily="34" charset="0"/>
            </a:rPr>
            <a:t>Trabajar con la convicción de hacer prevalecer el bien  común sobre el interés particular.</a:t>
          </a:r>
          <a:endParaRPr lang="es-SV" sz="1200" kern="1200" dirty="0">
            <a:latin typeface="Noto Sans" pitchFamily="34" charset="0"/>
            <a:ea typeface="Noto Sans" pitchFamily="34" charset="0"/>
            <a:cs typeface="Noto Sans" pitchFamily="34" charset="0"/>
          </a:endParaRPr>
        </a:p>
      </dsp:txBody>
      <dsp:txXfrm rot="-5400000">
        <a:off x="2663529" y="112703"/>
        <a:ext cx="5222392" cy="578797"/>
      </dsp:txXfrm>
    </dsp:sp>
    <dsp:sp modelId="{61D9B819-3563-469B-80D6-29745CE5F1C5}">
      <dsp:nvSpPr>
        <dsp:cNvPr id="0" name=""/>
        <dsp:cNvSpPr/>
      </dsp:nvSpPr>
      <dsp:spPr>
        <a:xfrm>
          <a:off x="291679" y="1214"/>
          <a:ext cx="2371849" cy="801774"/>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s-SV" sz="1200" b="1" kern="1200" dirty="0" smtClean="0">
              <a:latin typeface="Noto Sans" pitchFamily="34" charset="0"/>
              <a:ea typeface="Noto Sans" pitchFamily="34" charset="0"/>
              <a:cs typeface="Noto Sans" pitchFamily="34" charset="0"/>
            </a:rPr>
            <a:t>Supremacía del Interés Público </a:t>
          </a:r>
          <a:endParaRPr lang="es-SV" sz="1200" b="1" kern="1200" dirty="0">
            <a:latin typeface="Noto Sans" pitchFamily="34" charset="0"/>
            <a:ea typeface="Noto Sans" pitchFamily="34" charset="0"/>
            <a:cs typeface="Noto Sans" pitchFamily="34" charset="0"/>
          </a:endParaRPr>
        </a:p>
      </dsp:txBody>
      <dsp:txXfrm>
        <a:off x="330818" y="40353"/>
        <a:ext cx="2293571" cy="723496"/>
      </dsp:txXfrm>
    </dsp:sp>
    <dsp:sp modelId="{85482857-A8C7-44C4-B3BE-D1C9F4937F5F}">
      <dsp:nvSpPr>
        <dsp:cNvPr id="0" name=""/>
        <dsp:cNvSpPr/>
      </dsp:nvSpPr>
      <dsp:spPr>
        <a:xfrm rot="5400000">
          <a:off x="4969670" y="-1382886"/>
          <a:ext cx="641419" cy="5253703"/>
        </a:xfrm>
        <a:prstGeom prst="round2Same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es-419" sz="1200" kern="1200" dirty="0" smtClean="0">
              <a:latin typeface="Noto Sans" pitchFamily="34" charset="0"/>
              <a:ea typeface="Noto Sans" pitchFamily="34" charset="0"/>
              <a:cs typeface="Noto Sans" pitchFamily="34" charset="0"/>
            </a:rPr>
            <a:t>Cumplir con nuestro trabajo entregando productos o servicios de la mejor calidad, haciendo uso optimo de los recursos y de tiempo</a:t>
          </a:r>
          <a:endParaRPr lang="es-SV" sz="1200" kern="1200" dirty="0">
            <a:latin typeface="Noto Sans" pitchFamily="34" charset="0"/>
            <a:ea typeface="Noto Sans" pitchFamily="34" charset="0"/>
            <a:cs typeface="Noto Sans" pitchFamily="34" charset="0"/>
          </a:endParaRPr>
        </a:p>
      </dsp:txBody>
      <dsp:txXfrm rot="-5400000">
        <a:off x="2663529" y="954566"/>
        <a:ext cx="5222392" cy="578797"/>
      </dsp:txXfrm>
    </dsp:sp>
    <dsp:sp modelId="{C01A44A8-0C98-48C6-9039-697C6C45E7AC}">
      <dsp:nvSpPr>
        <dsp:cNvPr id="0" name=""/>
        <dsp:cNvSpPr/>
      </dsp:nvSpPr>
      <dsp:spPr>
        <a:xfrm>
          <a:off x="291679" y="843077"/>
          <a:ext cx="2371849" cy="801774"/>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s-SV" sz="1200" b="1" kern="1200" dirty="0" smtClean="0">
              <a:latin typeface="Noto Sans" pitchFamily="34" charset="0"/>
              <a:ea typeface="Noto Sans" pitchFamily="34" charset="0"/>
              <a:cs typeface="Noto Sans" pitchFamily="34" charset="0"/>
            </a:rPr>
            <a:t>Eficiencia y Eficacia</a:t>
          </a:r>
          <a:endParaRPr lang="es-SV" sz="1200" b="1" kern="1200" dirty="0">
            <a:latin typeface="Noto Sans" pitchFamily="34" charset="0"/>
            <a:ea typeface="Noto Sans" pitchFamily="34" charset="0"/>
            <a:cs typeface="Noto Sans" pitchFamily="34" charset="0"/>
          </a:endParaRPr>
        </a:p>
      </dsp:txBody>
      <dsp:txXfrm>
        <a:off x="330818" y="882216"/>
        <a:ext cx="2293571" cy="723496"/>
      </dsp:txXfrm>
    </dsp:sp>
    <dsp:sp modelId="{C281A745-0977-4B8D-9AAD-89AC6EF07895}">
      <dsp:nvSpPr>
        <dsp:cNvPr id="0" name=""/>
        <dsp:cNvSpPr/>
      </dsp:nvSpPr>
      <dsp:spPr>
        <a:xfrm rot="5400000">
          <a:off x="4969670" y="-541023"/>
          <a:ext cx="641419" cy="5253703"/>
        </a:xfrm>
        <a:prstGeom prst="round2Same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es-419" sz="1200" kern="1200" dirty="0" smtClean="0">
              <a:latin typeface="Noto Sans" pitchFamily="34" charset="0"/>
              <a:ea typeface="Noto Sans" pitchFamily="34" charset="0"/>
              <a:cs typeface="Noto Sans" pitchFamily="34" charset="0"/>
            </a:rPr>
            <a:t>Llevar a cabo practicas y métodos en el buen uso de de los recursos con dominio público.</a:t>
          </a:r>
          <a:endParaRPr lang="es-SV" sz="1200" kern="1200" dirty="0">
            <a:latin typeface="Noto Sans" pitchFamily="34" charset="0"/>
            <a:ea typeface="Noto Sans" pitchFamily="34" charset="0"/>
            <a:cs typeface="Noto Sans" pitchFamily="34" charset="0"/>
          </a:endParaRPr>
        </a:p>
      </dsp:txBody>
      <dsp:txXfrm rot="-5400000">
        <a:off x="2663529" y="1796429"/>
        <a:ext cx="5222392" cy="578797"/>
      </dsp:txXfrm>
    </dsp:sp>
    <dsp:sp modelId="{8F8886AE-9D78-4533-A0B5-8426DEE13658}">
      <dsp:nvSpPr>
        <dsp:cNvPr id="0" name=""/>
        <dsp:cNvSpPr/>
      </dsp:nvSpPr>
      <dsp:spPr>
        <a:xfrm>
          <a:off x="291679" y="1684940"/>
          <a:ext cx="2371849" cy="801774"/>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s-SV" sz="1200" b="1" kern="1200" dirty="0" smtClean="0">
              <a:latin typeface="Noto Sans" pitchFamily="34" charset="0"/>
              <a:ea typeface="Noto Sans" pitchFamily="34" charset="0"/>
              <a:cs typeface="Noto Sans" pitchFamily="34" charset="0"/>
            </a:rPr>
            <a:t>Transparencia</a:t>
          </a:r>
          <a:endParaRPr lang="es-SV" sz="1200" b="1" kern="1200" dirty="0">
            <a:latin typeface="Noto Sans" pitchFamily="34" charset="0"/>
            <a:ea typeface="Noto Sans" pitchFamily="34" charset="0"/>
            <a:cs typeface="Noto Sans" pitchFamily="34" charset="0"/>
          </a:endParaRPr>
        </a:p>
      </dsp:txBody>
      <dsp:txXfrm>
        <a:off x="330818" y="1724079"/>
        <a:ext cx="2293571" cy="7234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4848F8-6EA3-40D1-BE9C-D827A8493CBD}">
      <dsp:nvSpPr>
        <dsp:cNvPr id="0" name=""/>
        <dsp:cNvSpPr/>
      </dsp:nvSpPr>
      <dsp:spPr>
        <a:xfrm rot="5400000">
          <a:off x="4824094" y="-2075878"/>
          <a:ext cx="898003" cy="5248572"/>
        </a:xfrm>
        <a:prstGeom prst="round2Same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es-419" sz="1200" kern="1200" dirty="0" smtClean="0">
              <a:latin typeface="Noto Sans" pitchFamily="34" charset="0"/>
              <a:ea typeface="Noto Sans" pitchFamily="34" charset="0"/>
              <a:cs typeface="Noto Sans" pitchFamily="34" charset="0"/>
            </a:rPr>
            <a:t>Trabajar de forma proactiva, buscando nuevas formas de llevar a cabo procesos, métodos y uso de tecnología que permitan mejorar la calidad de los productos o servicios que se proporcionan a la población.</a:t>
          </a:r>
          <a:endParaRPr lang="es-SV" sz="1200" kern="1200" dirty="0">
            <a:latin typeface="Noto Sans" pitchFamily="34" charset="0"/>
            <a:ea typeface="Noto Sans" pitchFamily="34" charset="0"/>
            <a:cs typeface="Noto Sans" pitchFamily="34" charset="0"/>
          </a:endParaRPr>
        </a:p>
      </dsp:txBody>
      <dsp:txXfrm rot="-5400000">
        <a:off x="2648810" y="143243"/>
        <a:ext cx="5204735" cy="810329"/>
      </dsp:txXfrm>
    </dsp:sp>
    <dsp:sp modelId="{61D9B819-3563-469B-80D6-29745CE5F1C5}">
      <dsp:nvSpPr>
        <dsp:cNvPr id="0" name=""/>
        <dsp:cNvSpPr/>
      </dsp:nvSpPr>
      <dsp:spPr>
        <a:xfrm>
          <a:off x="304105" y="517"/>
          <a:ext cx="2344704" cy="1095781"/>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s-SV" sz="1200" b="1" kern="1200" dirty="0" smtClean="0">
              <a:latin typeface="Noto Sans" pitchFamily="34" charset="0"/>
              <a:ea typeface="Noto Sans" pitchFamily="34" charset="0"/>
              <a:cs typeface="Noto Sans" pitchFamily="34" charset="0"/>
            </a:rPr>
            <a:t>Creatividad e Innovación</a:t>
          </a:r>
          <a:endParaRPr lang="es-SV" sz="1200" b="1" kern="1200" dirty="0">
            <a:latin typeface="Noto Sans" pitchFamily="34" charset="0"/>
            <a:ea typeface="Noto Sans" pitchFamily="34" charset="0"/>
            <a:cs typeface="Noto Sans" pitchFamily="34" charset="0"/>
          </a:endParaRPr>
        </a:p>
      </dsp:txBody>
      <dsp:txXfrm>
        <a:off x="357597" y="54009"/>
        <a:ext cx="2237720" cy="988797"/>
      </dsp:txXfrm>
    </dsp:sp>
    <dsp:sp modelId="{85482857-A8C7-44C4-B3BE-D1C9F4937F5F}">
      <dsp:nvSpPr>
        <dsp:cNvPr id="0" name=""/>
        <dsp:cNvSpPr/>
      </dsp:nvSpPr>
      <dsp:spPr>
        <a:xfrm rot="5400000">
          <a:off x="4972684" y="-1149582"/>
          <a:ext cx="610538" cy="5253703"/>
        </a:xfrm>
        <a:prstGeom prst="round2Same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es-419" sz="1200" kern="1200" dirty="0" smtClean="0">
              <a:latin typeface="Noto Sans" pitchFamily="34" charset="0"/>
              <a:ea typeface="Noto Sans" pitchFamily="34" charset="0"/>
              <a:cs typeface="Noto Sans" pitchFamily="34" charset="0"/>
            </a:rPr>
            <a:t>Promover el desarrollo de las personas considerando sus diferencias, particularidades y condiciones  de los grupos y sectores.</a:t>
          </a:r>
          <a:endParaRPr lang="es-SV" sz="1200" kern="1200" dirty="0">
            <a:latin typeface="Noto Sans" pitchFamily="34" charset="0"/>
            <a:ea typeface="Noto Sans" pitchFamily="34" charset="0"/>
            <a:cs typeface="Noto Sans" pitchFamily="34" charset="0"/>
          </a:endParaRPr>
        </a:p>
      </dsp:txBody>
      <dsp:txXfrm rot="-5400000">
        <a:off x="2651102" y="1201804"/>
        <a:ext cx="5223899" cy="550930"/>
      </dsp:txXfrm>
    </dsp:sp>
    <dsp:sp modelId="{C01A44A8-0C98-48C6-9039-697C6C45E7AC}">
      <dsp:nvSpPr>
        <dsp:cNvPr id="0" name=""/>
        <dsp:cNvSpPr/>
      </dsp:nvSpPr>
      <dsp:spPr>
        <a:xfrm>
          <a:off x="304105" y="1130932"/>
          <a:ext cx="2346996" cy="692673"/>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s-SV" sz="1200" b="1" kern="1200" dirty="0" smtClean="0">
              <a:latin typeface="Noto Sans" pitchFamily="34" charset="0"/>
              <a:ea typeface="Noto Sans" pitchFamily="34" charset="0"/>
              <a:cs typeface="Noto Sans" pitchFamily="34" charset="0"/>
            </a:rPr>
            <a:t>Equidad e Igualdad</a:t>
          </a:r>
          <a:endParaRPr lang="es-SV" sz="1200" b="1" kern="1200" dirty="0">
            <a:latin typeface="Noto Sans" pitchFamily="34" charset="0"/>
            <a:ea typeface="Noto Sans" pitchFamily="34" charset="0"/>
            <a:cs typeface="Noto Sans" pitchFamily="34" charset="0"/>
          </a:endParaRPr>
        </a:p>
      </dsp:txBody>
      <dsp:txXfrm>
        <a:off x="337919" y="1164746"/>
        <a:ext cx="2279368" cy="625045"/>
      </dsp:txXfrm>
    </dsp:sp>
    <dsp:sp modelId="{C281A745-0977-4B8D-9AAD-89AC6EF07895}">
      <dsp:nvSpPr>
        <dsp:cNvPr id="0" name=""/>
        <dsp:cNvSpPr/>
      </dsp:nvSpPr>
      <dsp:spPr>
        <a:xfrm rot="5400000">
          <a:off x="5000884" y="-422275"/>
          <a:ext cx="554138" cy="5253703"/>
        </a:xfrm>
        <a:prstGeom prst="round2Same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es-419" sz="1200" kern="1200" smtClean="0">
              <a:latin typeface="Noto Sans" pitchFamily="34" charset="0"/>
              <a:ea typeface="Noto Sans" pitchFamily="34" charset="0"/>
              <a:cs typeface="Noto Sans" pitchFamily="34" charset="0"/>
            </a:rPr>
            <a:t>Mostrar entusiasmo</a:t>
          </a:r>
          <a:r>
            <a:rPr lang="es-419" sz="1200" kern="1200" dirty="0" smtClean="0">
              <a:latin typeface="Noto Sans" pitchFamily="34" charset="0"/>
              <a:ea typeface="Noto Sans" pitchFamily="34" charset="0"/>
              <a:cs typeface="Noto Sans" pitchFamily="34" charset="0"/>
            </a:rPr>
            <a:t>, interés genuino y afinidad por el trabajo que realizamos con alto nivel de responsabilidad.</a:t>
          </a:r>
          <a:endParaRPr lang="es-SV" sz="1200" kern="1200" dirty="0">
            <a:latin typeface="Noto Sans" pitchFamily="34" charset="0"/>
            <a:ea typeface="Noto Sans" pitchFamily="34" charset="0"/>
            <a:cs typeface="Noto Sans" pitchFamily="34" charset="0"/>
          </a:endParaRPr>
        </a:p>
      </dsp:txBody>
      <dsp:txXfrm rot="-5400000">
        <a:off x="2651102" y="1954558"/>
        <a:ext cx="5226652" cy="500036"/>
      </dsp:txXfrm>
    </dsp:sp>
    <dsp:sp modelId="{8F8886AE-9D78-4533-A0B5-8426DEE13658}">
      <dsp:nvSpPr>
        <dsp:cNvPr id="0" name=""/>
        <dsp:cNvSpPr/>
      </dsp:nvSpPr>
      <dsp:spPr>
        <a:xfrm>
          <a:off x="304105" y="1858239"/>
          <a:ext cx="2346996" cy="692673"/>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s-SV" sz="1200" b="1" kern="1200" dirty="0" smtClean="0">
              <a:latin typeface="Noto Sans" pitchFamily="34" charset="0"/>
              <a:ea typeface="Noto Sans" pitchFamily="34" charset="0"/>
              <a:cs typeface="Noto Sans" pitchFamily="34" charset="0"/>
            </a:rPr>
            <a:t>Pasión y Compromiso</a:t>
          </a:r>
          <a:endParaRPr lang="es-SV" sz="1200" b="1" kern="1200" dirty="0">
            <a:latin typeface="Noto Sans" pitchFamily="34" charset="0"/>
            <a:ea typeface="Noto Sans" pitchFamily="34" charset="0"/>
            <a:cs typeface="Noto Sans" pitchFamily="34" charset="0"/>
          </a:endParaRPr>
        </a:p>
      </dsp:txBody>
      <dsp:txXfrm>
        <a:off x="337919" y="1892053"/>
        <a:ext cx="2279368" cy="6250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27B1ED-3B4B-42FF-A1E8-1F427317D324}">
      <dsp:nvSpPr>
        <dsp:cNvPr id="0" name=""/>
        <dsp:cNvSpPr/>
      </dsp:nvSpPr>
      <dsp:spPr>
        <a:xfrm rot="16200000">
          <a:off x="1062118" y="-1062118"/>
          <a:ext cx="1836203" cy="3960440"/>
        </a:xfrm>
        <a:prstGeom prst="round1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SV" sz="2000" b="1" kern="1200">
              <a:latin typeface="Noto Sans" pitchFamily="34" charset="0"/>
              <a:ea typeface="Noto Sans" pitchFamily="34" charset="0"/>
              <a:cs typeface="Noto Sans" pitchFamily="34" charset="0"/>
            </a:rPr>
            <a:t>Género e Igualdad</a:t>
          </a:r>
        </a:p>
      </dsp:txBody>
      <dsp:txXfrm rot="5400000">
        <a:off x="-1" y="1"/>
        <a:ext cx="3960440" cy="1377152"/>
      </dsp:txXfrm>
    </dsp:sp>
    <dsp:sp modelId="{7FE8616F-04DE-4DFB-A0ED-B0B707E72C01}">
      <dsp:nvSpPr>
        <dsp:cNvPr id="0" name=""/>
        <dsp:cNvSpPr/>
      </dsp:nvSpPr>
      <dsp:spPr>
        <a:xfrm>
          <a:off x="3960440" y="0"/>
          <a:ext cx="3960440" cy="1836203"/>
        </a:xfrm>
        <a:prstGeom prst="round1Rect">
          <a:avLst/>
        </a:prstGeom>
        <a:solidFill>
          <a:schemeClr val="accent1">
            <a:shade val="80000"/>
            <a:hueOff val="102082"/>
            <a:satOff val="-1464"/>
            <a:lumOff val="853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SV" sz="2000" b="1" kern="1200">
              <a:latin typeface="Noto Sans" pitchFamily="34" charset="0"/>
              <a:ea typeface="Noto Sans" pitchFamily="34" charset="0"/>
              <a:cs typeface="Noto Sans" pitchFamily="34" charset="0"/>
            </a:rPr>
            <a:t>Sostenibilidad y Adaptación al cambio climático</a:t>
          </a:r>
        </a:p>
      </dsp:txBody>
      <dsp:txXfrm>
        <a:off x="3960440" y="0"/>
        <a:ext cx="3960440" cy="1377152"/>
      </dsp:txXfrm>
    </dsp:sp>
    <dsp:sp modelId="{A95CB7E8-1BAB-4458-AB45-A8FCCACAAB9D}">
      <dsp:nvSpPr>
        <dsp:cNvPr id="0" name=""/>
        <dsp:cNvSpPr/>
      </dsp:nvSpPr>
      <dsp:spPr>
        <a:xfrm rot="10800000">
          <a:off x="0" y="1836203"/>
          <a:ext cx="3960440" cy="1836203"/>
        </a:xfrm>
        <a:prstGeom prst="round1Rect">
          <a:avLst/>
        </a:prstGeom>
        <a:solidFill>
          <a:schemeClr val="accent1">
            <a:shade val="80000"/>
            <a:hueOff val="204164"/>
            <a:satOff val="-2928"/>
            <a:lumOff val="170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SV" sz="2000" b="1" kern="1200">
              <a:latin typeface="Noto Sans" pitchFamily="34" charset="0"/>
              <a:ea typeface="Noto Sans" pitchFamily="34" charset="0"/>
              <a:cs typeface="Noto Sans" pitchFamily="34" charset="0"/>
            </a:rPr>
            <a:t>Transparencia</a:t>
          </a:r>
        </a:p>
      </dsp:txBody>
      <dsp:txXfrm rot="10800000">
        <a:off x="0" y="2295254"/>
        <a:ext cx="3960440" cy="1377152"/>
      </dsp:txXfrm>
    </dsp:sp>
    <dsp:sp modelId="{750E8BA9-5C86-4F04-9C49-4A25D9EDD4C9}">
      <dsp:nvSpPr>
        <dsp:cNvPr id="0" name=""/>
        <dsp:cNvSpPr/>
      </dsp:nvSpPr>
      <dsp:spPr>
        <a:xfrm rot="5400000">
          <a:off x="5022558" y="774085"/>
          <a:ext cx="1836203" cy="3960440"/>
        </a:xfrm>
        <a:prstGeom prst="round1Rect">
          <a:avLst/>
        </a:prstGeom>
        <a:solidFill>
          <a:schemeClr val="accent1">
            <a:shade val="80000"/>
            <a:hueOff val="306246"/>
            <a:satOff val="-4392"/>
            <a:lumOff val="256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s-SV" sz="2000" b="1" kern="1200">
              <a:latin typeface="Noto Sans" pitchFamily="34" charset="0"/>
              <a:ea typeface="Noto Sans" pitchFamily="34" charset="0"/>
              <a:cs typeface="Noto Sans" pitchFamily="34" charset="0"/>
            </a:rPr>
            <a:t>Desarrollo Humano</a:t>
          </a:r>
        </a:p>
      </dsp:txBody>
      <dsp:txXfrm rot="-5400000">
        <a:off x="3960439" y="2295254"/>
        <a:ext cx="3960440" cy="1377152"/>
      </dsp:txXfrm>
    </dsp:sp>
    <dsp:sp modelId="{0A84DAC8-191F-4C27-B4AB-A38E66F5160D}">
      <dsp:nvSpPr>
        <dsp:cNvPr id="0" name=""/>
        <dsp:cNvSpPr/>
      </dsp:nvSpPr>
      <dsp:spPr>
        <a:xfrm>
          <a:off x="2772307" y="1377152"/>
          <a:ext cx="2376264" cy="918101"/>
        </a:xfrm>
        <a:prstGeom prst="roundRect">
          <a:avLst/>
        </a:prstGeom>
        <a:solidFill>
          <a:schemeClr val="accent1">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SV" sz="2000" b="1" kern="1200">
              <a:latin typeface="Noto Sans" pitchFamily="34" charset="0"/>
              <a:ea typeface="Noto Sans" pitchFamily="34" charset="0"/>
              <a:cs typeface="Noto Sans" pitchFamily="34" charset="0"/>
            </a:rPr>
            <a:t>Derechos Humanos</a:t>
          </a:r>
        </a:p>
      </dsp:txBody>
      <dsp:txXfrm>
        <a:off x="2817125" y="1421970"/>
        <a:ext cx="2286628" cy="82846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0A849B00-A145-4F75-9A5E-82007BA64CE4}" type="datetimeFigureOut">
              <a:rPr lang="es-SV" smtClean="0"/>
              <a:t>13/08/2020</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8E90A7F9-E1E7-4047-B82A-57BF7729552A}" type="slidenum">
              <a:rPr lang="es-SV" smtClean="0"/>
              <a:t>‹Nº›</a:t>
            </a:fld>
            <a:endParaRPr lang="es-SV"/>
          </a:p>
        </p:txBody>
      </p:sp>
    </p:spTree>
    <p:extLst>
      <p:ext uri="{BB962C8B-B14F-4D97-AF65-F5344CB8AC3E}">
        <p14:creationId xmlns:p14="http://schemas.microsoft.com/office/powerpoint/2010/main" val="3740705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0A849B00-A145-4F75-9A5E-82007BA64CE4}" type="datetimeFigureOut">
              <a:rPr lang="es-SV" smtClean="0"/>
              <a:t>13/08/2020</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8E90A7F9-E1E7-4047-B82A-57BF7729552A}" type="slidenum">
              <a:rPr lang="es-SV" smtClean="0"/>
              <a:t>‹Nº›</a:t>
            </a:fld>
            <a:endParaRPr lang="es-SV"/>
          </a:p>
        </p:txBody>
      </p:sp>
    </p:spTree>
    <p:extLst>
      <p:ext uri="{BB962C8B-B14F-4D97-AF65-F5344CB8AC3E}">
        <p14:creationId xmlns:p14="http://schemas.microsoft.com/office/powerpoint/2010/main" val="3570063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0A849B00-A145-4F75-9A5E-82007BA64CE4}" type="datetimeFigureOut">
              <a:rPr lang="es-SV" smtClean="0"/>
              <a:t>13/08/2020</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8E90A7F9-E1E7-4047-B82A-57BF7729552A}" type="slidenum">
              <a:rPr lang="es-SV" smtClean="0"/>
              <a:t>‹Nº›</a:t>
            </a:fld>
            <a:endParaRPr lang="es-SV"/>
          </a:p>
        </p:txBody>
      </p:sp>
    </p:spTree>
    <p:extLst>
      <p:ext uri="{BB962C8B-B14F-4D97-AF65-F5344CB8AC3E}">
        <p14:creationId xmlns:p14="http://schemas.microsoft.com/office/powerpoint/2010/main" val="242401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0A849B00-A145-4F75-9A5E-82007BA64CE4}" type="datetimeFigureOut">
              <a:rPr lang="es-SV" smtClean="0"/>
              <a:t>13/08/2020</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8E90A7F9-E1E7-4047-B82A-57BF7729552A}" type="slidenum">
              <a:rPr lang="es-SV" smtClean="0"/>
              <a:t>‹Nº›</a:t>
            </a:fld>
            <a:endParaRPr lang="es-SV"/>
          </a:p>
        </p:txBody>
      </p:sp>
    </p:spTree>
    <p:extLst>
      <p:ext uri="{BB962C8B-B14F-4D97-AF65-F5344CB8AC3E}">
        <p14:creationId xmlns:p14="http://schemas.microsoft.com/office/powerpoint/2010/main" val="2608622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A849B00-A145-4F75-9A5E-82007BA64CE4}" type="datetimeFigureOut">
              <a:rPr lang="es-SV" smtClean="0"/>
              <a:t>13/08/2020</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8E90A7F9-E1E7-4047-B82A-57BF7729552A}" type="slidenum">
              <a:rPr lang="es-SV" smtClean="0"/>
              <a:t>‹Nº›</a:t>
            </a:fld>
            <a:endParaRPr lang="es-SV"/>
          </a:p>
        </p:txBody>
      </p:sp>
    </p:spTree>
    <p:extLst>
      <p:ext uri="{BB962C8B-B14F-4D97-AF65-F5344CB8AC3E}">
        <p14:creationId xmlns:p14="http://schemas.microsoft.com/office/powerpoint/2010/main" val="4247253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0A849B00-A145-4F75-9A5E-82007BA64CE4}" type="datetimeFigureOut">
              <a:rPr lang="es-SV" smtClean="0"/>
              <a:t>13/08/2020</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8E90A7F9-E1E7-4047-B82A-57BF7729552A}" type="slidenum">
              <a:rPr lang="es-SV" smtClean="0"/>
              <a:t>‹Nº›</a:t>
            </a:fld>
            <a:endParaRPr lang="es-SV"/>
          </a:p>
        </p:txBody>
      </p:sp>
    </p:spTree>
    <p:extLst>
      <p:ext uri="{BB962C8B-B14F-4D97-AF65-F5344CB8AC3E}">
        <p14:creationId xmlns:p14="http://schemas.microsoft.com/office/powerpoint/2010/main" val="2368417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0A849B00-A145-4F75-9A5E-82007BA64CE4}" type="datetimeFigureOut">
              <a:rPr lang="es-SV" smtClean="0"/>
              <a:t>13/08/2020</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8E90A7F9-E1E7-4047-B82A-57BF7729552A}" type="slidenum">
              <a:rPr lang="es-SV" smtClean="0"/>
              <a:t>‹Nº›</a:t>
            </a:fld>
            <a:endParaRPr lang="es-SV"/>
          </a:p>
        </p:txBody>
      </p:sp>
    </p:spTree>
    <p:extLst>
      <p:ext uri="{BB962C8B-B14F-4D97-AF65-F5344CB8AC3E}">
        <p14:creationId xmlns:p14="http://schemas.microsoft.com/office/powerpoint/2010/main" val="2796292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0A849B00-A145-4F75-9A5E-82007BA64CE4}" type="datetimeFigureOut">
              <a:rPr lang="es-SV" smtClean="0"/>
              <a:t>13/08/2020</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8E90A7F9-E1E7-4047-B82A-57BF7729552A}" type="slidenum">
              <a:rPr lang="es-SV" smtClean="0"/>
              <a:t>‹Nº›</a:t>
            </a:fld>
            <a:endParaRPr lang="es-SV"/>
          </a:p>
        </p:txBody>
      </p:sp>
    </p:spTree>
    <p:extLst>
      <p:ext uri="{BB962C8B-B14F-4D97-AF65-F5344CB8AC3E}">
        <p14:creationId xmlns:p14="http://schemas.microsoft.com/office/powerpoint/2010/main" val="2801107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A849B00-A145-4F75-9A5E-82007BA64CE4}" type="datetimeFigureOut">
              <a:rPr lang="es-SV" smtClean="0"/>
              <a:t>13/08/2020</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8E90A7F9-E1E7-4047-B82A-57BF7729552A}" type="slidenum">
              <a:rPr lang="es-SV" smtClean="0"/>
              <a:t>‹Nº›</a:t>
            </a:fld>
            <a:endParaRPr lang="es-SV"/>
          </a:p>
        </p:txBody>
      </p:sp>
    </p:spTree>
    <p:extLst>
      <p:ext uri="{BB962C8B-B14F-4D97-AF65-F5344CB8AC3E}">
        <p14:creationId xmlns:p14="http://schemas.microsoft.com/office/powerpoint/2010/main" val="425379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A849B00-A145-4F75-9A5E-82007BA64CE4}" type="datetimeFigureOut">
              <a:rPr lang="es-SV" smtClean="0"/>
              <a:t>13/08/2020</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8E90A7F9-E1E7-4047-B82A-57BF7729552A}" type="slidenum">
              <a:rPr lang="es-SV" smtClean="0"/>
              <a:t>‹Nº›</a:t>
            </a:fld>
            <a:endParaRPr lang="es-SV"/>
          </a:p>
        </p:txBody>
      </p:sp>
    </p:spTree>
    <p:extLst>
      <p:ext uri="{BB962C8B-B14F-4D97-AF65-F5344CB8AC3E}">
        <p14:creationId xmlns:p14="http://schemas.microsoft.com/office/powerpoint/2010/main" val="3803656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A849B00-A145-4F75-9A5E-82007BA64CE4}" type="datetimeFigureOut">
              <a:rPr lang="es-SV" smtClean="0"/>
              <a:t>13/08/2020</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8E90A7F9-E1E7-4047-B82A-57BF7729552A}" type="slidenum">
              <a:rPr lang="es-SV" smtClean="0"/>
              <a:t>‹Nº›</a:t>
            </a:fld>
            <a:endParaRPr lang="es-SV"/>
          </a:p>
        </p:txBody>
      </p:sp>
    </p:spTree>
    <p:extLst>
      <p:ext uri="{BB962C8B-B14F-4D97-AF65-F5344CB8AC3E}">
        <p14:creationId xmlns:p14="http://schemas.microsoft.com/office/powerpoint/2010/main" val="347514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49B00-A145-4F75-9A5E-82007BA64CE4}" type="datetimeFigureOut">
              <a:rPr lang="es-SV" smtClean="0"/>
              <a:t>13/08/2020</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0A7F9-E1E7-4047-B82A-57BF7729552A}" type="slidenum">
              <a:rPr lang="es-SV" smtClean="0"/>
              <a:t>‹Nº›</a:t>
            </a:fld>
            <a:endParaRPr lang="es-SV"/>
          </a:p>
        </p:txBody>
      </p:sp>
    </p:spTree>
    <p:extLst>
      <p:ext uri="{BB962C8B-B14F-4D97-AF65-F5344CB8AC3E}">
        <p14:creationId xmlns:p14="http://schemas.microsoft.com/office/powerpoint/2010/main" val="174616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9587"/>
            <a:ext cx="7776864" cy="66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0169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SV" sz="3600" b="1" dirty="0" smtClean="0">
                <a:solidFill>
                  <a:schemeClr val="tx2"/>
                </a:solidFill>
                <a:latin typeface="Noto Sans" pitchFamily="34" charset="0"/>
                <a:ea typeface="Noto Sans" pitchFamily="34" charset="0"/>
                <a:cs typeface="Noto Sans" pitchFamily="34" charset="0"/>
              </a:rPr>
              <a:t>RESULTADOS ESTRATÉGICOS INSTITUCIONALES</a:t>
            </a:r>
            <a:endParaRPr lang="es-SV" sz="3600" b="1" dirty="0">
              <a:solidFill>
                <a:schemeClr val="tx2"/>
              </a:solidFill>
              <a:latin typeface="Noto Sans" pitchFamily="34" charset="0"/>
              <a:ea typeface="Noto Sans" pitchFamily="34" charset="0"/>
              <a:cs typeface="Noto Sans" pitchFamily="34" charset="0"/>
            </a:endParaRPr>
          </a:p>
        </p:txBody>
      </p:sp>
      <p:sp>
        <p:nvSpPr>
          <p:cNvPr id="3" name="2 Marcador de contenido"/>
          <p:cNvSpPr>
            <a:spLocks noGrp="1"/>
          </p:cNvSpPr>
          <p:nvPr>
            <p:ph idx="1"/>
          </p:nvPr>
        </p:nvSpPr>
        <p:spPr>
          <a:xfrm>
            <a:off x="467544" y="1340768"/>
            <a:ext cx="8229600" cy="4525963"/>
          </a:xfrm>
        </p:spPr>
        <p:txBody>
          <a:bodyPr>
            <a:noAutofit/>
          </a:bodyPr>
          <a:lstStyle/>
          <a:p>
            <a:pPr algn="just">
              <a:lnSpc>
                <a:spcPct val="115000"/>
              </a:lnSpc>
              <a:spcAft>
                <a:spcPts val="1000"/>
              </a:spcAft>
            </a:pPr>
            <a:r>
              <a:rPr lang="es-MX" sz="2000" dirty="0" smtClean="0">
                <a:effectLst/>
                <a:latin typeface="Noto Sans"/>
                <a:ea typeface="Meiryo"/>
                <a:cs typeface="Arial"/>
              </a:rPr>
              <a:t>Por su naturaleza, el propósito de toda institución pública es precisamente “generar valor público”. Se parte, por tanto, de la convención de que la esencia del “valor” es la satisfacción de necesidades de las personas mediante el esfuerzo humano organizado. En ese sentido, en el proceso de Gestionar el Desarrollo, ese esfuerzo humano organizado consiste en la transformación de unos ciertos recursos (materiales, tecnológicos, financieros y trabajo humano) en unos productos, bajo la premisa de que su uso o consumo por parte de la población destinataria producirá ese “valor público” a lo que llamaremos Resultados en el Desarrollo. </a:t>
            </a:r>
          </a:p>
        </p:txBody>
      </p:sp>
    </p:spTree>
    <p:extLst>
      <p:ext uri="{BB962C8B-B14F-4D97-AF65-F5344CB8AC3E}">
        <p14:creationId xmlns:p14="http://schemas.microsoft.com/office/powerpoint/2010/main" val="79503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SV" sz="3600" b="1" dirty="0" smtClean="0">
                <a:solidFill>
                  <a:schemeClr val="tx2"/>
                </a:solidFill>
                <a:latin typeface="Noto Sans" pitchFamily="34" charset="0"/>
                <a:ea typeface="Noto Sans" pitchFamily="34" charset="0"/>
                <a:cs typeface="Noto Sans" pitchFamily="34" charset="0"/>
              </a:rPr>
              <a:t>RESULTADOS ESTRATÉGICOS INSTITUCIONALES</a:t>
            </a:r>
            <a:endParaRPr lang="es-SV" sz="3600" b="1" dirty="0">
              <a:solidFill>
                <a:schemeClr val="tx2"/>
              </a:solidFill>
              <a:latin typeface="Noto Sans" pitchFamily="34" charset="0"/>
              <a:ea typeface="Noto Sans" pitchFamily="34" charset="0"/>
              <a:cs typeface="Noto Sans" pitchFamily="34" charset="0"/>
            </a:endParaRPr>
          </a:p>
        </p:txBody>
      </p:sp>
      <p:sp>
        <p:nvSpPr>
          <p:cNvPr id="3" name="2 Marcador de contenido"/>
          <p:cNvSpPr>
            <a:spLocks noGrp="1"/>
          </p:cNvSpPr>
          <p:nvPr>
            <p:ph idx="1"/>
          </p:nvPr>
        </p:nvSpPr>
        <p:spPr>
          <a:xfrm>
            <a:off x="467544" y="1340768"/>
            <a:ext cx="8229600" cy="4525963"/>
          </a:xfrm>
        </p:spPr>
        <p:txBody>
          <a:bodyPr>
            <a:noAutofit/>
          </a:bodyPr>
          <a:lstStyle/>
          <a:p>
            <a:pPr algn="just">
              <a:lnSpc>
                <a:spcPct val="115000"/>
              </a:lnSpc>
              <a:spcAft>
                <a:spcPts val="1000"/>
              </a:spcAft>
            </a:pPr>
            <a:r>
              <a:rPr lang="es-MX" sz="2000" dirty="0" smtClean="0">
                <a:effectLst/>
                <a:latin typeface="Noto Sans"/>
                <a:ea typeface="Meiryo"/>
                <a:cs typeface="Arial"/>
              </a:rPr>
              <a:t>De ahí que entenderemos los Resultados Estratégicos como aquellos “logros valiosos” que se desea conseguir en las personas, como titulares de derechos, con equidad y considerando el ciclo de vida, reduciendo brechas en sus necesidades insatisfechas, en la igualdad de oportunidades y en su calidad de vida, como contribución al desarrollo integral de sus territorios y a la aspiración de tener, en el futuro, “Bienestar Social para la actual y futuras generaciones” (Eje 1 del Plan Estratégico por Resultados GOES 2019-2024). Según el enfoque de Gestión para Resultados en el Desarrollo estos resultados conforman los “efectos” que se espera generar en la población como valor público.</a:t>
            </a:r>
          </a:p>
        </p:txBody>
      </p:sp>
    </p:spTree>
    <p:extLst>
      <p:ext uri="{BB962C8B-B14F-4D97-AF65-F5344CB8AC3E}">
        <p14:creationId xmlns:p14="http://schemas.microsoft.com/office/powerpoint/2010/main" val="1367982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SV" sz="3600" b="1" dirty="0" smtClean="0">
                <a:solidFill>
                  <a:schemeClr val="tx2"/>
                </a:solidFill>
                <a:latin typeface="Noto Sans" pitchFamily="34" charset="0"/>
                <a:ea typeface="Noto Sans" pitchFamily="34" charset="0"/>
                <a:cs typeface="Noto Sans" pitchFamily="34" charset="0"/>
              </a:rPr>
              <a:t>RESULTADOS ESTRATÉGICOS INSTITUCIONALES</a:t>
            </a:r>
            <a:endParaRPr lang="es-SV" sz="3600" b="1" dirty="0">
              <a:solidFill>
                <a:schemeClr val="tx2"/>
              </a:solidFill>
              <a:latin typeface="Noto Sans" pitchFamily="34" charset="0"/>
              <a:ea typeface="Noto Sans" pitchFamily="34" charset="0"/>
              <a:cs typeface="Noto Sans"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171367508"/>
              </p:ext>
            </p:extLst>
          </p:nvPr>
        </p:nvGraphicFramePr>
        <p:xfrm>
          <a:off x="457200" y="2040477"/>
          <a:ext cx="8229600" cy="2319592"/>
        </p:xfrm>
        <a:graphic>
          <a:graphicData uri="http://schemas.openxmlformats.org/drawingml/2006/table">
            <a:tbl>
              <a:tblPr firstRow="1" firstCol="1" bandRow="1"/>
              <a:tblGrid>
                <a:gridCol w="8229600"/>
              </a:tblGrid>
              <a:tr h="0">
                <a:tc>
                  <a:txBody>
                    <a:bodyPr/>
                    <a:lstStyle/>
                    <a:p>
                      <a:pPr algn="ctr">
                        <a:lnSpc>
                          <a:spcPct val="115000"/>
                        </a:lnSpc>
                        <a:spcAft>
                          <a:spcPts val="0"/>
                        </a:spcAft>
                      </a:pPr>
                      <a:r>
                        <a:rPr lang="es-ES" sz="1600" b="1" dirty="0">
                          <a:solidFill>
                            <a:srgbClr val="404040"/>
                          </a:solidFill>
                          <a:effectLst/>
                          <a:latin typeface="Noto Sans" pitchFamily="34" charset="0"/>
                          <a:ea typeface="Noto Sans" pitchFamily="34" charset="0"/>
                          <a:cs typeface="Noto Sans" pitchFamily="34" charset="0"/>
                        </a:rPr>
                        <a:t>RESULTADO ESTRATÉGICO 1 </a:t>
                      </a:r>
                      <a:endParaRPr lang="es-SV" sz="2000" dirty="0">
                        <a:solidFill>
                          <a:srgbClr val="595959"/>
                        </a:solidFill>
                        <a:effectLst/>
                        <a:latin typeface="Noto Sans" pitchFamily="34" charset="0"/>
                        <a:ea typeface="Noto Sans" pitchFamily="34" charset="0"/>
                        <a:cs typeface="Noto Sans" pitchFamily="34" charset="0"/>
                      </a:endParaRPr>
                    </a:p>
                    <a:p>
                      <a:pPr algn="ctr">
                        <a:lnSpc>
                          <a:spcPct val="115000"/>
                        </a:lnSpc>
                        <a:spcAft>
                          <a:spcPts val="0"/>
                        </a:spcAft>
                      </a:pPr>
                      <a:r>
                        <a:rPr lang="es-ES" sz="1600" b="1" dirty="0">
                          <a:solidFill>
                            <a:srgbClr val="404040"/>
                          </a:solidFill>
                          <a:effectLst/>
                          <a:latin typeface="Noto Sans" pitchFamily="34" charset="0"/>
                          <a:ea typeface="Noto Sans" pitchFamily="34" charset="0"/>
                          <a:cs typeface="Noto Sans" pitchFamily="34" charset="0"/>
                        </a:rPr>
                        <a:t>Han mejorado las oportunidades de desarrollo de las familias y de las personas en los territorios.</a:t>
                      </a:r>
                      <a:endParaRPr lang="es-SV" sz="20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w="28575" cap="flat" cmpd="sng" algn="ctr">
                      <a:solidFill>
                        <a:srgbClr val="595959"/>
                      </a:solidFill>
                      <a:prstDash val="solid"/>
                      <a:round/>
                      <a:headEnd type="none" w="med" len="med"/>
                      <a:tailEnd type="none" w="med" len="med"/>
                    </a:lnT>
                    <a:lnB w="28575" cap="flat" cmpd="sng" algn="ctr">
                      <a:solidFill>
                        <a:srgbClr val="595959"/>
                      </a:solidFill>
                      <a:prstDash val="solid"/>
                      <a:round/>
                      <a:headEnd type="none" w="med" len="med"/>
                      <a:tailEnd type="none" w="med" len="med"/>
                    </a:lnB>
                  </a:tcPr>
                </a:tc>
              </a:tr>
              <a:tr h="0">
                <a:tc>
                  <a:txBody>
                    <a:bodyPr/>
                    <a:lstStyle/>
                    <a:p>
                      <a:pPr algn="just">
                        <a:lnSpc>
                          <a:spcPct val="115000"/>
                        </a:lnSpc>
                        <a:spcAft>
                          <a:spcPts val="0"/>
                        </a:spcAft>
                      </a:pPr>
                      <a:r>
                        <a:rPr lang="es-ES" sz="1800">
                          <a:solidFill>
                            <a:srgbClr val="404040"/>
                          </a:solidFill>
                          <a:effectLst/>
                          <a:latin typeface="Noto Sans" pitchFamily="34" charset="0"/>
                          <a:ea typeface="Noto Sans" pitchFamily="34" charset="0"/>
                          <a:cs typeface="Noto Sans" pitchFamily="34" charset="0"/>
                        </a:rPr>
                        <a:t>1.1 Mejoradas las condiciones socio-económicas de la población.</a:t>
                      </a:r>
                      <a:endParaRPr lang="es-SV" sz="200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w="28575" cap="flat" cmpd="sng" algn="ctr">
                      <a:solidFill>
                        <a:srgbClr val="595959"/>
                      </a:solidFill>
                      <a:prstDash val="solid"/>
                      <a:round/>
                      <a:headEnd type="none" w="med" len="med"/>
                      <a:tailEnd type="none" w="med" len="med"/>
                    </a:lnT>
                    <a:lnB>
                      <a:noFill/>
                    </a:lnB>
                  </a:tcPr>
                </a:tc>
              </a:tr>
              <a:tr h="0">
                <a:tc>
                  <a:txBody>
                    <a:bodyPr/>
                    <a:lstStyle/>
                    <a:p>
                      <a:pPr algn="just">
                        <a:lnSpc>
                          <a:spcPct val="115000"/>
                        </a:lnSpc>
                        <a:spcAft>
                          <a:spcPts val="0"/>
                        </a:spcAft>
                      </a:pPr>
                      <a:r>
                        <a:rPr lang="es-ES" sz="1800" dirty="0">
                          <a:solidFill>
                            <a:srgbClr val="404040"/>
                          </a:solidFill>
                          <a:effectLst/>
                          <a:latin typeface="Noto Sans" pitchFamily="34" charset="0"/>
                          <a:ea typeface="Noto Sans" pitchFamily="34" charset="0"/>
                          <a:cs typeface="Noto Sans" pitchFamily="34" charset="0"/>
                        </a:rPr>
                        <a:t>1.2 Ampliadas las oportunidades para el desarrollo económico local.</a:t>
                      </a:r>
                      <a:endParaRPr lang="es-SV" sz="20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a:noFill/>
                    </a:lnT>
                    <a:lnB>
                      <a:noFill/>
                    </a:lnB>
                  </a:tcPr>
                </a:tc>
              </a:tr>
              <a:tr h="0">
                <a:tc>
                  <a:txBody>
                    <a:bodyPr/>
                    <a:lstStyle/>
                    <a:p>
                      <a:pPr algn="just">
                        <a:lnSpc>
                          <a:spcPct val="115000"/>
                        </a:lnSpc>
                        <a:spcAft>
                          <a:spcPts val="0"/>
                        </a:spcAft>
                      </a:pPr>
                      <a:r>
                        <a:rPr lang="es-ES" sz="1800">
                          <a:solidFill>
                            <a:srgbClr val="404040"/>
                          </a:solidFill>
                          <a:effectLst/>
                          <a:latin typeface="Noto Sans" pitchFamily="34" charset="0"/>
                          <a:ea typeface="Noto Sans" pitchFamily="34" charset="0"/>
                          <a:cs typeface="Noto Sans" pitchFamily="34" charset="0"/>
                        </a:rPr>
                        <a:t>1.3 Fortalecidas las capacidades humanas e institucionales para la Gestión del Territorio.</a:t>
                      </a:r>
                      <a:endParaRPr lang="es-SV" sz="200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a:noFill/>
                    </a:lnT>
                    <a:lnB>
                      <a:noFill/>
                    </a:lnB>
                  </a:tcPr>
                </a:tc>
              </a:tr>
              <a:tr h="0">
                <a:tc>
                  <a:txBody>
                    <a:bodyPr/>
                    <a:lstStyle/>
                    <a:p>
                      <a:pPr algn="just">
                        <a:lnSpc>
                          <a:spcPct val="115000"/>
                        </a:lnSpc>
                        <a:spcAft>
                          <a:spcPts val="0"/>
                        </a:spcAft>
                      </a:pPr>
                      <a:r>
                        <a:rPr lang="es-ES" sz="2000" dirty="0">
                          <a:solidFill>
                            <a:srgbClr val="404040"/>
                          </a:solidFill>
                          <a:effectLst/>
                          <a:latin typeface="Noto Sans" pitchFamily="34" charset="0"/>
                          <a:ea typeface="Noto Sans" pitchFamily="34" charset="0"/>
                          <a:cs typeface="Noto Sans" pitchFamily="34" charset="0"/>
                        </a:rPr>
                        <a:t> </a:t>
                      </a:r>
                      <a:endParaRPr lang="es-SV" sz="20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a:noFill/>
                    </a:lnT>
                    <a:lnB w="28575" cap="flat" cmpd="sng" algn="ctr">
                      <a:solidFill>
                        <a:srgbClr val="59595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23845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SV" sz="3600" b="1" dirty="0" smtClean="0">
                <a:solidFill>
                  <a:schemeClr val="tx2"/>
                </a:solidFill>
                <a:latin typeface="Noto Sans" pitchFamily="34" charset="0"/>
                <a:ea typeface="Noto Sans" pitchFamily="34" charset="0"/>
                <a:cs typeface="Noto Sans" pitchFamily="34" charset="0"/>
              </a:rPr>
              <a:t>RESULTADOS ESTRATÉGICOS INSTITUCIONALES</a:t>
            </a:r>
            <a:endParaRPr lang="es-SV" sz="3600" b="1" dirty="0">
              <a:solidFill>
                <a:schemeClr val="tx2"/>
              </a:solidFill>
              <a:latin typeface="Noto Sans" pitchFamily="34" charset="0"/>
              <a:ea typeface="Noto Sans" pitchFamily="34" charset="0"/>
              <a:cs typeface="Noto Sans"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656550011"/>
              </p:ext>
            </p:extLst>
          </p:nvPr>
        </p:nvGraphicFramePr>
        <p:xfrm>
          <a:off x="457200" y="2040477"/>
          <a:ext cx="8229600" cy="3922333"/>
        </p:xfrm>
        <a:graphic>
          <a:graphicData uri="http://schemas.openxmlformats.org/drawingml/2006/table">
            <a:tbl>
              <a:tblPr firstRow="1" firstCol="1" bandRow="1"/>
              <a:tblGrid>
                <a:gridCol w="8229600"/>
              </a:tblGrid>
              <a:tr h="0">
                <a:tc>
                  <a:txBody>
                    <a:bodyPr/>
                    <a:lstStyle/>
                    <a:p>
                      <a:pPr algn="ctr">
                        <a:lnSpc>
                          <a:spcPct val="115000"/>
                        </a:lnSpc>
                        <a:spcAft>
                          <a:spcPts val="0"/>
                        </a:spcAft>
                      </a:pPr>
                      <a:r>
                        <a:rPr lang="es-ES" sz="1800" b="1" dirty="0">
                          <a:solidFill>
                            <a:srgbClr val="404040"/>
                          </a:solidFill>
                          <a:effectLst/>
                          <a:latin typeface="Noto Sans" pitchFamily="34" charset="0"/>
                          <a:ea typeface="Noto Sans" pitchFamily="34" charset="0"/>
                          <a:cs typeface="Noto Sans" pitchFamily="34" charset="0"/>
                        </a:rPr>
                        <a:t>RESULTADO ESTRATÉGICO 2 </a:t>
                      </a:r>
                      <a:endParaRPr lang="es-SV" sz="2400" dirty="0">
                        <a:solidFill>
                          <a:srgbClr val="595959"/>
                        </a:solidFill>
                        <a:effectLst/>
                        <a:latin typeface="Noto Sans" pitchFamily="34" charset="0"/>
                        <a:ea typeface="Noto Sans" pitchFamily="34" charset="0"/>
                        <a:cs typeface="Noto Sans" pitchFamily="34" charset="0"/>
                      </a:endParaRPr>
                    </a:p>
                    <a:p>
                      <a:pPr algn="ctr">
                        <a:lnSpc>
                          <a:spcPct val="115000"/>
                        </a:lnSpc>
                        <a:spcAft>
                          <a:spcPts val="0"/>
                        </a:spcAft>
                      </a:pPr>
                      <a:r>
                        <a:rPr lang="es-ES" sz="1800" b="1" dirty="0">
                          <a:solidFill>
                            <a:srgbClr val="404040"/>
                          </a:solidFill>
                          <a:effectLst/>
                          <a:latin typeface="Noto Sans" pitchFamily="34" charset="0"/>
                          <a:ea typeface="Noto Sans" pitchFamily="34" charset="0"/>
                          <a:cs typeface="Noto Sans" pitchFamily="34" charset="0"/>
                        </a:rPr>
                        <a:t>Fortalecida la gestión ambiental y de riesgo en los territorios.</a:t>
                      </a:r>
                      <a:endParaRPr lang="es-SV" sz="24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w="28575" cap="flat" cmpd="sng" algn="ctr">
                      <a:solidFill>
                        <a:srgbClr val="595959"/>
                      </a:solidFill>
                      <a:prstDash val="solid"/>
                      <a:round/>
                      <a:headEnd type="none" w="med" len="med"/>
                      <a:tailEnd type="none" w="med" len="med"/>
                    </a:lnT>
                    <a:lnB w="28575" cap="flat" cmpd="sng" algn="ctr">
                      <a:solidFill>
                        <a:srgbClr val="595959"/>
                      </a:solidFill>
                      <a:prstDash val="solid"/>
                      <a:round/>
                      <a:headEnd type="none" w="med" len="med"/>
                      <a:tailEnd type="none" w="med" len="med"/>
                    </a:lnB>
                  </a:tcPr>
                </a:tc>
              </a:tr>
              <a:tr h="0">
                <a:tc>
                  <a:txBody>
                    <a:bodyPr/>
                    <a:lstStyle/>
                    <a:p>
                      <a:pPr algn="just">
                        <a:lnSpc>
                          <a:spcPct val="115000"/>
                        </a:lnSpc>
                        <a:spcAft>
                          <a:spcPts val="0"/>
                        </a:spcAft>
                      </a:pPr>
                      <a:r>
                        <a:rPr lang="es-ES" sz="2000">
                          <a:solidFill>
                            <a:srgbClr val="404040"/>
                          </a:solidFill>
                          <a:effectLst/>
                          <a:latin typeface="Noto Sans" pitchFamily="34" charset="0"/>
                          <a:ea typeface="Noto Sans" pitchFamily="34" charset="0"/>
                          <a:cs typeface="Noto Sans" pitchFamily="34" charset="0"/>
                        </a:rPr>
                        <a:t>2.1 Aumentada la resiliencia de los municipios para la adaptación al cambio climático y la mitigación de riesgos.</a:t>
                      </a:r>
                      <a:endParaRPr lang="es-SV" sz="240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w="28575" cap="flat" cmpd="sng" algn="ctr">
                      <a:solidFill>
                        <a:srgbClr val="595959"/>
                      </a:solidFill>
                      <a:prstDash val="solid"/>
                      <a:round/>
                      <a:headEnd type="none" w="med" len="med"/>
                      <a:tailEnd type="none" w="med" len="med"/>
                    </a:lnT>
                    <a:lnB>
                      <a:noFill/>
                    </a:lnB>
                  </a:tcPr>
                </a:tc>
              </a:tr>
              <a:tr h="0">
                <a:tc>
                  <a:txBody>
                    <a:bodyPr/>
                    <a:lstStyle/>
                    <a:p>
                      <a:pPr algn="just">
                        <a:lnSpc>
                          <a:spcPct val="115000"/>
                        </a:lnSpc>
                        <a:spcAft>
                          <a:spcPts val="0"/>
                        </a:spcAft>
                      </a:pPr>
                      <a:r>
                        <a:rPr lang="es-ES" sz="2400" dirty="0">
                          <a:solidFill>
                            <a:srgbClr val="404040"/>
                          </a:solidFill>
                          <a:effectLst/>
                          <a:latin typeface="Noto Sans" pitchFamily="34" charset="0"/>
                          <a:ea typeface="Noto Sans" pitchFamily="34" charset="0"/>
                          <a:cs typeface="Noto Sans" pitchFamily="34" charset="0"/>
                        </a:rPr>
                        <a:t> </a:t>
                      </a:r>
                      <a:endParaRPr lang="es-SV" sz="24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a:noFill/>
                    </a:lnT>
                    <a:lnB w="28575" cap="flat" cmpd="sng" algn="ctr">
                      <a:solidFill>
                        <a:srgbClr val="595959"/>
                      </a:solidFill>
                      <a:prstDash val="solid"/>
                      <a:round/>
                      <a:headEnd type="none" w="med" len="med"/>
                      <a:tailEnd type="none" w="med" len="med"/>
                    </a:lnB>
                  </a:tcPr>
                </a:tc>
              </a:tr>
              <a:tr h="0">
                <a:tc>
                  <a:txBody>
                    <a:bodyPr/>
                    <a:lstStyle/>
                    <a:p>
                      <a:pPr algn="ctr">
                        <a:lnSpc>
                          <a:spcPct val="115000"/>
                        </a:lnSpc>
                        <a:spcAft>
                          <a:spcPts val="0"/>
                        </a:spcAft>
                      </a:pPr>
                      <a:r>
                        <a:rPr lang="es-ES" sz="1800" b="1" dirty="0">
                          <a:solidFill>
                            <a:srgbClr val="404040"/>
                          </a:solidFill>
                          <a:effectLst/>
                          <a:latin typeface="Noto Sans" pitchFamily="34" charset="0"/>
                          <a:ea typeface="Noto Sans" pitchFamily="34" charset="0"/>
                          <a:cs typeface="Noto Sans" pitchFamily="34" charset="0"/>
                        </a:rPr>
                        <a:t>RESULTADO ESTRATÉGICO 3</a:t>
                      </a:r>
                      <a:endParaRPr lang="es-SV" sz="2400" dirty="0">
                        <a:solidFill>
                          <a:srgbClr val="595959"/>
                        </a:solidFill>
                        <a:effectLst/>
                        <a:latin typeface="Noto Sans" pitchFamily="34" charset="0"/>
                        <a:ea typeface="Noto Sans" pitchFamily="34" charset="0"/>
                        <a:cs typeface="Noto Sans" pitchFamily="34" charset="0"/>
                      </a:endParaRPr>
                    </a:p>
                    <a:p>
                      <a:pPr algn="ctr">
                        <a:lnSpc>
                          <a:spcPct val="115000"/>
                        </a:lnSpc>
                        <a:spcAft>
                          <a:spcPts val="0"/>
                        </a:spcAft>
                      </a:pPr>
                      <a:r>
                        <a:rPr lang="es-ES" sz="1800" b="1" dirty="0">
                          <a:solidFill>
                            <a:srgbClr val="404040"/>
                          </a:solidFill>
                          <a:effectLst/>
                          <a:latin typeface="Noto Sans" pitchFamily="34" charset="0"/>
                          <a:ea typeface="Noto Sans" pitchFamily="34" charset="0"/>
                          <a:cs typeface="Noto Sans" pitchFamily="34" charset="0"/>
                        </a:rPr>
                        <a:t>Fortalecido el ejercicio de derechos de las personas en situación de vulnerabilidad a consecuencia del conflicto armado interno.</a:t>
                      </a:r>
                      <a:endParaRPr lang="es-SV" sz="24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w="28575" cap="flat" cmpd="sng" algn="ctr">
                      <a:solidFill>
                        <a:srgbClr val="595959"/>
                      </a:solidFill>
                      <a:prstDash val="solid"/>
                      <a:round/>
                      <a:headEnd type="none" w="med" len="med"/>
                      <a:tailEnd type="none" w="med" len="med"/>
                    </a:lnT>
                    <a:lnB w="28575" cap="flat" cmpd="sng" algn="ctr">
                      <a:solidFill>
                        <a:srgbClr val="595959"/>
                      </a:solidFill>
                      <a:prstDash val="solid"/>
                      <a:round/>
                      <a:headEnd type="none" w="med" len="med"/>
                      <a:tailEnd type="none" w="med" len="med"/>
                    </a:lnB>
                  </a:tcPr>
                </a:tc>
              </a:tr>
              <a:tr h="0">
                <a:tc>
                  <a:txBody>
                    <a:bodyPr/>
                    <a:lstStyle/>
                    <a:p>
                      <a:pPr algn="just">
                        <a:lnSpc>
                          <a:spcPct val="115000"/>
                        </a:lnSpc>
                        <a:spcAft>
                          <a:spcPts val="0"/>
                        </a:spcAft>
                      </a:pPr>
                      <a:r>
                        <a:rPr lang="es-ES" sz="2000" dirty="0">
                          <a:solidFill>
                            <a:srgbClr val="404040"/>
                          </a:solidFill>
                          <a:effectLst/>
                          <a:latin typeface="Noto Sans" pitchFamily="34" charset="0"/>
                          <a:ea typeface="Noto Sans" pitchFamily="34" charset="0"/>
                          <a:cs typeface="Noto Sans" pitchFamily="34" charset="0"/>
                        </a:rPr>
                        <a:t>3.1 Reparado moral, simbólica y materialmente a las víctimas de graves violaciones a los derechos humanos ocurridas en el contexto del conflicto armado interno.</a:t>
                      </a:r>
                      <a:endParaRPr lang="es-SV" sz="24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w="28575" cap="flat" cmpd="sng" algn="ctr">
                      <a:solidFill>
                        <a:srgbClr val="595959"/>
                      </a:solidFill>
                      <a:prstDash val="solid"/>
                      <a:round/>
                      <a:headEnd type="none" w="med" len="med"/>
                      <a:tailEnd type="none" w="med" len="med"/>
                    </a:lnT>
                    <a:lnB>
                      <a:noFill/>
                    </a:lnB>
                  </a:tcPr>
                </a:tc>
              </a:tr>
              <a:tr h="0">
                <a:tc>
                  <a:txBody>
                    <a:bodyPr/>
                    <a:lstStyle/>
                    <a:p>
                      <a:pPr algn="just">
                        <a:lnSpc>
                          <a:spcPct val="115000"/>
                        </a:lnSpc>
                        <a:spcAft>
                          <a:spcPts val="0"/>
                        </a:spcAft>
                      </a:pPr>
                      <a:r>
                        <a:rPr lang="es-ES" sz="2000" dirty="0">
                          <a:solidFill>
                            <a:srgbClr val="404040"/>
                          </a:solidFill>
                          <a:effectLst/>
                          <a:latin typeface="Noto Sans" pitchFamily="34" charset="0"/>
                          <a:ea typeface="Noto Sans" pitchFamily="34" charset="0"/>
                          <a:cs typeface="Noto Sans" pitchFamily="34" charset="0"/>
                        </a:rPr>
                        <a:t> </a:t>
                      </a:r>
                      <a:endParaRPr lang="es-SV" sz="24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a:noFill/>
                    </a:lnT>
                    <a:lnB w="28575" cap="flat" cmpd="sng" algn="ctr">
                      <a:solidFill>
                        <a:srgbClr val="59595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990685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SV" sz="3600" b="1" dirty="0" smtClean="0">
                <a:solidFill>
                  <a:schemeClr val="tx2"/>
                </a:solidFill>
                <a:latin typeface="Noto Sans" pitchFamily="34" charset="0"/>
                <a:ea typeface="Noto Sans" pitchFamily="34" charset="0"/>
                <a:cs typeface="Noto Sans" pitchFamily="34" charset="0"/>
              </a:rPr>
              <a:t>RESULTADOS ESTRATÉGICOS INSTITUCIONALES</a:t>
            </a:r>
            <a:endParaRPr lang="es-SV" sz="3600" b="1" dirty="0">
              <a:solidFill>
                <a:schemeClr val="tx2"/>
              </a:solidFill>
              <a:latin typeface="Noto Sans" pitchFamily="34" charset="0"/>
              <a:ea typeface="Noto Sans" pitchFamily="34" charset="0"/>
              <a:cs typeface="Noto Sans"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3502112153"/>
              </p:ext>
            </p:extLst>
          </p:nvPr>
        </p:nvGraphicFramePr>
        <p:xfrm>
          <a:off x="457200" y="2040477"/>
          <a:ext cx="8229600" cy="3828481"/>
        </p:xfrm>
        <a:graphic>
          <a:graphicData uri="http://schemas.openxmlformats.org/drawingml/2006/table">
            <a:tbl>
              <a:tblPr firstRow="1" firstCol="1" bandRow="1"/>
              <a:tblGrid>
                <a:gridCol w="8229600"/>
              </a:tblGrid>
              <a:tr h="0">
                <a:tc>
                  <a:txBody>
                    <a:bodyPr/>
                    <a:lstStyle/>
                    <a:p>
                      <a:pPr algn="ctr">
                        <a:lnSpc>
                          <a:spcPct val="115000"/>
                        </a:lnSpc>
                        <a:spcAft>
                          <a:spcPts val="0"/>
                        </a:spcAft>
                      </a:pPr>
                      <a:r>
                        <a:rPr lang="es-ES" sz="1800" b="1" dirty="0">
                          <a:solidFill>
                            <a:srgbClr val="404040"/>
                          </a:solidFill>
                          <a:effectLst/>
                          <a:latin typeface="Noto Sans" pitchFamily="34" charset="0"/>
                          <a:ea typeface="Noto Sans" pitchFamily="34" charset="0"/>
                          <a:cs typeface="Noto Sans" pitchFamily="34" charset="0"/>
                        </a:rPr>
                        <a:t>RESULTADO ESTRATÉGICO 4</a:t>
                      </a:r>
                      <a:endParaRPr lang="es-SV" sz="2400" dirty="0">
                        <a:solidFill>
                          <a:srgbClr val="595959"/>
                        </a:solidFill>
                        <a:effectLst/>
                        <a:latin typeface="Noto Sans" pitchFamily="34" charset="0"/>
                        <a:ea typeface="Noto Sans" pitchFamily="34" charset="0"/>
                        <a:cs typeface="Noto Sans" pitchFamily="34" charset="0"/>
                      </a:endParaRPr>
                    </a:p>
                    <a:p>
                      <a:pPr algn="ctr">
                        <a:lnSpc>
                          <a:spcPct val="115000"/>
                        </a:lnSpc>
                        <a:spcAft>
                          <a:spcPts val="0"/>
                        </a:spcAft>
                      </a:pPr>
                      <a:r>
                        <a:rPr lang="es-ES" sz="1800" b="1" dirty="0">
                          <a:solidFill>
                            <a:srgbClr val="404040"/>
                          </a:solidFill>
                          <a:effectLst/>
                          <a:latin typeface="Noto Sans" pitchFamily="34" charset="0"/>
                          <a:ea typeface="Noto Sans" pitchFamily="34" charset="0"/>
                          <a:cs typeface="Noto Sans" pitchFamily="34" charset="0"/>
                        </a:rPr>
                        <a:t>Fortalecida la Gobernanza para el Desarrollo Local.</a:t>
                      </a:r>
                      <a:endParaRPr lang="es-SV" sz="24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w="28575" cap="flat" cmpd="sng" algn="ctr">
                      <a:solidFill>
                        <a:srgbClr val="595959"/>
                      </a:solidFill>
                      <a:prstDash val="solid"/>
                      <a:round/>
                      <a:headEnd type="none" w="med" len="med"/>
                      <a:tailEnd type="none" w="med" len="med"/>
                    </a:lnT>
                    <a:lnB w="28575" cap="flat" cmpd="sng" algn="ctr">
                      <a:solidFill>
                        <a:srgbClr val="595959"/>
                      </a:solidFill>
                      <a:prstDash val="solid"/>
                      <a:round/>
                      <a:headEnd type="none" w="med" len="med"/>
                      <a:tailEnd type="none" w="med" len="med"/>
                    </a:lnB>
                  </a:tcPr>
                </a:tc>
              </a:tr>
              <a:tr h="0">
                <a:tc>
                  <a:txBody>
                    <a:bodyPr/>
                    <a:lstStyle/>
                    <a:p>
                      <a:pPr algn="just">
                        <a:lnSpc>
                          <a:spcPct val="115000"/>
                        </a:lnSpc>
                        <a:spcAft>
                          <a:spcPts val="0"/>
                        </a:spcAft>
                      </a:pPr>
                      <a:r>
                        <a:rPr lang="es-ES" sz="2000" dirty="0">
                          <a:solidFill>
                            <a:srgbClr val="404040"/>
                          </a:solidFill>
                          <a:effectLst/>
                          <a:latin typeface="Noto Sans" pitchFamily="34" charset="0"/>
                          <a:ea typeface="Noto Sans" pitchFamily="34" charset="0"/>
                          <a:cs typeface="Noto Sans" pitchFamily="34" charset="0"/>
                        </a:rPr>
                        <a:t>4.1 Fortalecidas las capacidades de los actores locales para la gestión articulada de políticas y programas en los territorios.</a:t>
                      </a:r>
                      <a:endParaRPr lang="es-SV" sz="24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w="28575" cap="flat" cmpd="sng" algn="ctr">
                      <a:solidFill>
                        <a:srgbClr val="595959"/>
                      </a:solidFill>
                      <a:prstDash val="solid"/>
                      <a:round/>
                      <a:headEnd type="none" w="med" len="med"/>
                      <a:tailEnd type="none" w="med" len="med"/>
                    </a:lnT>
                    <a:lnB>
                      <a:noFill/>
                    </a:lnB>
                  </a:tcPr>
                </a:tc>
              </a:tr>
              <a:tr h="0">
                <a:tc>
                  <a:txBody>
                    <a:bodyPr/>
                    <a:lstStyle/>
                    <a:p>
                      <a:pPr algn="just">
                        <a:lnSpc>
                          <a:spcPct val="115000"/>
                        </a:lnSpc>
                        <a:spcAft>
                          <a:spcPts val="0"/>
                        </a:spcAft>
                      </a:pPr>
                      <a:r>
                        <a:rPr lang="es-ES" sz="2000" dirty="0">
                          <a:solidFill>
                            <a:srgbClr val="404040"/>
                          </a:solidFill>
                          <a:effectLst/>
                          <a:latin typeface="Noto Sans" pitchFamily="34" charset="0"/>
                          <a:ea typeface="Noto Sans" pitchFamily="34" charset="0"/>
                          <a:cs typeface="Noto Sans" pitchFamily="34" charset="0"/>
                        </a:rPr>
                        <a:t> </a:t>
                      </a:r>
                      <a:endParaRPr lang="es-SV" sz="24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a:noFill/>
                    </a:lnT>
                    <a:lnB w="28575" cap="flat" cmpd="sng" algn="ctr">
                      <a:solidFill>
                        <a:srgbClr val="595959"/>
                      </a:solidFill>
                      <a:prstDash val="solid"/>
                      <a:round/>
                      <a:headEnd type="none" w="med" len="med"/>
                      <a:tailEnd type="none" w="med" len="med"/>
                    </a:lnB>
                  </a:tcPr>
                </a:tc>
              </a:tr>
              <a:tr h="0">
                <a:tc>
                  <a:txBody>
                    <a:bodyPr/>
                    <a:lstStyle/>
                    <a:p>
                      <a:pPr algn="ctr">
                        <a:lnSpc>
                          <a:spcPct val="115000"/>
                        </a:lnSpc>
                        <a:spcAft>
                          <a:spcPts val="0"/>
                        </a:spcAft>
                      </a:pPr>
                      <a:r>
                        <a:rPr lang="es-ES" sz="1800" b="1" dirty="0">
                          <a:solidFill>
                            <a:srgbClr val="404040"/>
                          </a:solidFill>
                          <a:effectLst/>
                          <a:latin typeface="Noto Sans" pitchFamily="34" charset="0"/>
                          <a:ea typeface="Noto Sans" pitchFamily="34" charset="0"/>
                          <a:cs typeface="Noto Sans" pitchFamily="34" charset="0"/>
                        </a:rPr>
                        <a:t>RESULTADO ESTRATÉGICO 5</a:t>
                      </a:r>
                      <a:endParaRPr lang="es-SV" sz="2400" dirty="0">
                        <a:solidFill>
                          <a:srgbClr val="595959"/>
                        </a:solidFill>
                        <a:effectLst/>
                        <a:latin typeface="Noto Sans" pitchFamily="34" charset="0"/>
                        <a:ea typeface="Noto Sans" pitchFamily="34" charset="0"/>
                        <a:cs typeface="Noto Sans" pitchFamily="34" charset="0"/>
                      </a:endParaRPr>
                    </a:p>
                    <a:p>
                      <a:pPr algn="ctr">
                        <a:lnSpc>
                          <a:spcPct val="115000"/>
                        </a:lnSpc>
                        <a:spcAft>
                          <a:spcPts val="0"/>
                        </a:spcAft>
                      </a:pPr>
                      <a:r>
                        <a:rPr lang="es-ES" sz="1800" b="1" dirty="0">
                          <a:solidFill>
                            <a:srgbClr val="404040"/>
                          </a:solidFill>
                          <a:effectLst/>
                          <a:latin typeface="Noto Sans" pitchFamily="34" charset="0"/>
                          <a:ea typeface="Noto Sans" pitchFamily="34" charset="0"/>
                          <a:cs typeface="Noto Sans" pitchFamily="34" charset="0"/>
                        </a:rPr>
                        <a:t>Fortalecidas las capacidades institucionales para una gestión eficaz y eficiente.</a:t>
                      </a:r>
                      <a:endParaRPr lang="es-SV" sz="24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w="28575" cap="flat" cmpd="sng" algn="ctr">
                      <a:solidFill>
                        <a:srgbClr val="595959"/>
                      </a:solidFill>
                      <a:prstDash val="solid"/>
                      <a:round/>
                      <a:headEnd type="none" w="med" len="med"/>
                      <a:tailEnd type="none" w="med" len="med"/>
                    </a:lnT>
                    <a:lnB w="28575" cap="flat" cmpd="sng" algn="ctr">
                      <a:solidFill>
                        <a:srgbClr val="595959"/>
                      </a:solidFill>
                      <a:prstDash val="solid"/>
                      <a:round/>
                      <a:headEnd type="none" w="med" len="med"/>
                      <a:tailEnd type="none" w="med" len="med"/>
                    </a:lnB>
                  </a:tcPr>
                </a:tc>
              </a:tr>
              <a:tr h="0">
                <a:tc>
                  <a:txBody>
                    <a:bodyPr/>
                    <a:lstStyle/>
                    <a:p>
                      <a:pPr algn="just">
                        <a:lnSpc>
                          <a:spcPct val="115000"/>
                        </a:lnSpc>
                        <a:spcAft>
                          <a:spcPts val="0"/>
                        </a:spcAft>
                      </a:pPr>
                      <a:r>
                        <a:rPr lang="es-ES" sz="2000">
                          <a:solidFill>
                            <a:srgbClr val="404040"/>
                          </a:solidFill>
                          <a:effectLst/>
                          <a:latin typeface="Noto Sans" pitchFamily="34" charset="0"/>
                          <a:ea typeface="Noto Sans" pitchFamily="34" charset="0"/>
                          <a:cs typeface="Noto Sans" pitchFamily="34" charset="0"/>
                        </a:rPr>
                        <a:t>5.1 Fortalecida la gestión de los recursos institucionales.</a:t>
                      </a:r>
                      <a:endParaRPr lang="es-SV" sz="240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w="28575" cap="flat" cmpd="sng" algn="ctr">
                      <a:solidFill>
                        <a:srgbClr val="595959"/>
                      </a:solidFill>
                      <a:prstDash val="solid"/>
                      <a:round/>
                      <a:headEnd type="none" w="med" len="med"/>
                      <a:tailEnd type="none" w="med" len="med"/>
                    </a:lnT>
                    <a:lnB>
                      <a:noFill/>
                    </a:lnB>
                  </a:tcPr>
                </a:tc>
              </a:tr>
              <a:tr h="0">
                <a:tc>
                  <a:txBody>
                    <a:bodyPr/>
                    <a:lstStyle/>
                    <a:p>
                      <a:pPr algn="just">
                        <a:lnSpc>
                          <a:spcPct val="115000"/>
                        </a:lnSpc>
                        <a:spcAft>
                          <a:spcPts val="0"/>
                        </a:spcAft>
                      </a:pPr>
                      <a:r>
                        <a:rPr lang="es-ES" sz="2000" dirty="0">
                          <a:solidFill>
                            <a:srgbClr val="404040"/>
                          </a:solidFill>
                          <a:effectLst/>
                          <a:latin typeface="Noto Sans" pitchFamily="34" charset="0"/>
                          <a:ea typeface="Noto Sans" pitchFamily="34" charset="0"/>
                          <a:cs typeface="Noto Sans" pitchFamily="34" charset="0"/>
                        </a:rPr>
                        <a:t>5.2 Mejorada la gestión institucional con calidad y enfoque de resultados y evidencia.</a:t>
                      </a:r>
                      <a:endParaRPr lang="es-SV" sz="24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a:noFill/>
                    </a:lnT>
                    <a:lnB>
                      <a:noFill/>
                    </a:lnB>
                  </a:tcPr>
                </a:tc>
              </a:tr>
              <a:tr h="0">
                <a:tc>
                  <a:txBody>
                    <a:bodyPr/>
                    <a:lstStyle/>
                    <a:p>
                      <a:pPr algn="just">
                        <a:lnSpc>
                          <a:spcPct val="115000"/>
                        </a:lnSpc>
                        <a:spcAft>
                          <a:spcPts val="0"/>
                        </a:spcAft>
                      </a:pPr>
                      <a:r>
                        <a:rPr lang="es-ES" sz="2000" dirty="0">
                          <a:solidFill>
                            <a:srgbClr val="404040"/>
                          </a:solidFill>
                          <a:effectLst/>
                          <a:latin typeface="Noto Sans" pitchFamily="34" charset="0"/>
                          <a:ea typeface="Noto Sans" pitchFamily="34" charset="0"/>
                          <a:cs typeface="Noto Sans" pitchFamily="34" charset="0"/>
                        </a:rPr>
                        <a:t>5.3 Potenciada la participación ciudadana en la gestión institucional.</a:t>
                      </a:r>
                      <a:endParaRPr lang="es-SV" sz="2400" dirty="0">
                        <a:solidFill>
                          <a:srgbClr val="595959"/>
                        </a:solidFill>
                        <a:effectLst/>
                        <a:latin typeface="Noto Sans" pitchFamily="34" charset="0"/>
                        <a:ea typeface="Noto Sans" pitchFamily="34" charset="0"/>
                        <a:cs typeface="Noto Sans" pitchFamily="34" charset="0"/>
                      </a:endParaRPr>
                    </a:p>
                  </a:txBody>
                  <a:tcPr marL="68580" marR="68580" marT="0" marB="0">
                    <a:lnL>
                      <a:noFill/>
                    </a:lnL>
                    <a:lnR>
                      <a:noFill/>
                    </a:lnR>
                    <a:lnT>
                      <a:noFill/>
                    </a:lnT>
                    <a:lnB w="28575" cap="flat" cmpd="sng" algn="ctr">
                      <a:solidFill>
                        <a:srgbClr val="59595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309318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9587"/>
            <a:ext cx="7776864" cy="669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8789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SV" sz="4000" b="1" dirty="0" smtClean="0">
                <a:solidFill>
                  <a:schemeClr val="tx2"/>
                </a:solidFill>
                <a:latin typeface="Noto Sans" pitchFamily="34" charset="0"/>
                <a:ea typeface="Noto Sans" pitchFamily="34" charset="0"/>
                <a:cs typeface="Noto Sans" pitchFamily="34" charset="0"/>
              </a:rPr>
              <a:t>PRESENTACIÓN</a:t>
            </a:r>
            <a:endParaRPr lang="es-SV" sz="4000" b="1" dirty="0">
              <a:solidFill>
                <a:schemeClr val="tx2"/>
              </a:solidFill>
              <a:latin typeface="Noto Sans" pitchFamily="34" charset="0"/>
              <a:ea typeface="Noto Sans" pitchFamily="34" charset="0"/>
              <a:cs typeface="Noto Sans" pitchFamily="34" charset="0"/>
            </a:endParaRPr>
          </a:p>
        </p:txBody>
      </p:sp>
      <p:sp>
        <p:nvSpPr>
          <p:cNvPr id="3" name="2 Marcador de contenido"/>
          <p:cNvSpPr>
            <a:spLocks noGrp="1"/>
          </p:cNvSpPr>
          <p:nvPr>
            <p:ph idx="1"/>
          </p:nvPr>
        </p:nvSpPr>
        <p:spPr>
          <a:xfrm>
            <a:off x="467544" y="1340768"/>
            <a:ext cx="8229600" cy="4525963"/>
          </a:xfrm>
        </p:spPr>
        <p:txBody>
          <a:bodyPr>
            <a:noAutofit/>
          </a:bodyPr>
          <a:lstStyle/>
          <a:p>
            <a:pPr algn="just">
              <a:lnSpc>
                <a:spcPct val="115000"/>
              </a:lnSpc>
              <a:spcAft>
                <a:spcPts val="1000"/>
              </a:spcAft>
            </a:pPr>
            <a:r>
              <a:rPr lang="es-ES" sz="1800" dirty="0" smtClean="0">
                <a:effectLst/>
                <a:latin typeface="Noto Sans"/>
                <a:ea typeface="Meiryo"/>
                <a:cs typeface="Arial"/>
              </a:rPr>
              <a:t>El Plan Estratégico Institucional se constituye como un mapa de ruta vivo que orienta las intervenciones, acciones y decisiones clave que tomará la institución con el propósito primordial de generar valor público para la ciudadanía. </a:t>
            </a:r>
            <a:endParaRPr lang="es-SV" sz="2400" dirty="0" smtClean="0">
              <a:effectLst/>
              <a:latin typeface="Century Gothic"/>
              <a:ea typeface="Meiryo"/>
              <a:cs typeface="Arial"/>
            </a:endParaRPr>
          </a:p>
          <a:p>
            <a:pPr algn="just">
              <a:lnSpc>
                <a:spcPct val="115000"/>
              </a:lnSpc>
              <a:spcAft>
                <a:spcPts val="1000"/>
              </a:spcAft>
            </a:pPr>
            <a:r>
              <a:rPr lang="es-ES" sz="1800" dirty="0" smtClean="0">
                <a:effectLst/>
                <a:latin typeface="Noto Sans"/>
                <a:ea typeface="Meiryo"/>
                <a:cs typeface="Arial"/>
              </a:rPr>
              <a:t>Dicho valor público se expresa en la mejora de la calidad de vida de las personas, en minimizar las privaciones que afecten su desarrollo considerando las diferencias, particularidades y condiciones  de los grupos y sectores, y en contribuir a la reducción de los desequilibrios territoriales.</a:t>
            </a:r>
            <a:endParaRPr lang="es-SV" sz="2400" dirty="0" smtClean="0">
              <a:effectLst/>
              <a:latin typeface="Century Gothic"/>
              <a:ea typeface="Meiryo"/>
              <a:cs typeface="Arial"/>
            </a:endParaRPr>
          </a:p>
          <a:p>
            <a:pPr marL="0" indent="0" algn="just">
              <a:buNone/>
            </a:pPr>
            <a:endParaRPr lang="es-SV" sz="1800" dirty="0"/>
          </a:p>
        </p:txBody>
      </p:sp>
    </p:spTree>
    <p:extLst>
      <p:ext uri="{BB962C8B-B14F-4D97-AF65-F5344CB8AC3E}">
        <p14:creationId xmlns:p14="http://schemas.microsoft.com/office/powerpoint/2010/main" val="2794931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SV" sz="4000" b="1" dirty="0" smtClean="0">
                <a:solidFill>
                  <a:schemeClr val="tx2"/>
                </a:solidFill>
                <a:latin typeface="Noto Sans" pitchFamily="34" charset="0"/>
                <a:ea typeface="Noto Sans" pitchFamily="34" charset="0"/>
                <a:cs typeface="Noto Sans" pitchFamily="34" charset="0"/>
              </a:rPr>
              <a:t>INTRODUCCIÓN</a:t>
            </a:r>
            <a:endParaRPr lang="es-SV" sz="4000" b="1" dirty="0">
              <a:solidFill>
                <a:schemeClr val="tx2"/>
              </a:solidFill>
              <a:latin typeface="Noto Sans" pitchFamily="34" charset="0"/>
              <a:ea typeface="Noto Sans" pitchFamily="34" charset="0"/>
              <a:cs typeface="Noto Sans" pitchFamily="34" charset="0"/>
            </a:endParaRPr>
          </a:p>
        </p:txBody>
      </p:sp>
      <p:sp>
        <p:nvSpPr>
          <p:cNvPr id="3" name="2 Marcador de contenido"/>
          <p:cNvSpPr>
            <a:spLocks noGrp="1"/>
          </p:cNvSpPr>
          <p:nvPr>
            <p:ph idx="1"/>
          </p:nvPr>
        </p:nvSpPr>
        <p:spPr>
          <a:xfrm>
            <a:off x="467544" y="1340768"/>
            <a:ext cx="8229600" cy="4525963"/>
          </a:xfrm>
        </p:spPr>
        <p:txBody>
          <a:bodyPr>
            <a:noAutofit/>
          </a:bodyPr>
          <a:lstStyle/>
          <a:p>
            <a:pPr algn="just">
              <a:lnSpc>
                <a:spcPct val="115000"/>
              </a:lnSpc>
              <a:spcAft>
                <a:spcPts val="1000"/>
              </a:spcAft>
            </a:pPr>
            <a:r>
              <a:rPr lang="es-MX" sz="1800" dirty="0" smtClean="0">
                <a:effectLst/>
                <a:latin typeface="Noto Sans"/>
                <a:ea typeface="Meiryo"/>
                <a:cs typeface="Arial"/>
              </a:rPr>
              <a:t>En junio de 2019, con la llegada al gobierno del Presidente </a:t>
            </a:r>
            <a:r>
              <a:rPr lang="es-MX" sz="1800" dirty="0" err="1" smtClean="0">
                <a:effectLst/>
                <a:latin typeface="Noto Sans"/>
                <a:ea typeface="Meiryo"/>
                <a:cs typeface="Arial"/>
              </a:rPr>
              <a:t>Nayib</a:t>
            </a:r>
            <a:r>
              <a:rPr lang="es-MX" sz="1800" dirty="0" smtClean="0">
                <a:effectLst/>
                <a:latin typeface="Noto Sans"/>
                <a:ea typeface="Meiryo"/>
                <a:cs typeface="Arial"/>
              </a:rPr>
              <a:t> </a:t>
            </a:r>
            <a:r>
              <a:rPr lang="es-MX" sz="1800" dirty="0" err="1" smtClean="0">
                <a:effectLst/>
                <a:latin typeface="Noto Sans"/>
                <a:ea typeface="Meiryo"/>
                <a:cs typeface="Arial"/>
              </a:rPr>
              <a:t>Bukele</a:t>
            </a:r>
            <a:r>
              <a:rPr lang="es-MX" sz="1800" dirty="0" smtClean="0">
                <a:effectLst/>
                <a:latin typeface="Noto Sans"/>
                <a:ea typeface="Meiryo"/>
                <a:cs typeface="Arial"/>
              </a:rPr>
              <a:t>, inicia una etapa de cambios en la forma de administrar las instituciones y entidades centrando sus servicios y acciones en favor de la ciudadanía, en busca de un genuino bienestar y progreso. Uno de los cambios de mayor importancia y trascendencia en términos de Desarrollo es concebir la política social por medio de la orientación hacia un enfoque de derechos para potenciar el bienestar de las personas, respondiendo las intervenciones sociales a sus necesidades de manera sostenible y con su participación real en su priorización y seguimiento, en donde se renueva el énfasis en el territorio.</a:t>
            </a:r>
          </a:p>
        </p:txBody>
      </p:sp>
    </p:spTree>
    <p:extLst>
      <p:ext uri="{BB962C8B-B14F-4D97-AF65-F5344CB8AC3E}">
        <p14:creationId xmlns:p14="http://schemas.microsoft.com/office/powerpoint/2010/main" val="2538054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SV" sz="4000" b="1" dirty="0" smtClean="0">
                <a:solidFill>
                  <a:schemeClr val="tx2"/>
                </a:solidFill>
                <a:latin typeface="Noto Sans" pitchFamily="34" charset="0"/>
                <a:ea typeface="Noto Sans" pitchFamily="34" charset="0"/>
                <a:cs typeface="Noto Sans" pitchFamily="34" charset="0"/>
              </a:rPr>
              <a:t>INTRODUCCIÓN</a:t>
            </a:r>
            <a:endParaRPr lang="es-SV" sz="4000" b="1" dirty="0">
              <a:solidFill>
                <a:schemeClr val="tx2"/>
              </a:solidFill>
              <a:latin typeface="Noto Sans" pitchFamily="34" charset="0"/>
              <a:ea typeface="Noto Sans" pitchFamily="34" charset="0"/>
              <a:cs typeface="Noto Sans" pitchFamily="34" charset="0"/>
            </a:endParaRPr>
          </a:p>
        </p:txBody>
      </p:sp>
      <p:sp>
        <p:nvSpPr>
          <p:cNvPr id="3" name="2 Marcador de contenido"/>
          <p:cNvSpPr>
            <a:spLocks noGrp="1"/>
          </p:cNvSpPr>
          <p:nvPr>
            <p:ph idx="1"/>
          </p:nvPr>
        </p:nvSpPr>
        <p:spPr>
          <a:xfrm>
            <a:off x="467544" y="1340768"/>
            <a:ext cx="8229600" cy="4525963"/>
          </a:xfrm>
        </p:spPr>
        <p:txBody>
          <a:bodyPr>
            <a:noAutofit/>
          </a:bodyPr>
          <a:lstStyle/>
          <a:p>
            <a:pPr algn="just">
              <a:lnSpc>
                <a:spcPct val="115000"/>
              </a:lnSpc>
              <a:spcAft>
                <a:spcPts val="1000"/>
              </a:spcAft>
            </a:pPr>
            <a:r>
              <a:rPr lang="es-MX" sz="1800" dirty="0" smtClean="0">
                <a:effectLst/>
                <a:latin typeface="Noto Sans"/>
                <a:ea typeface="Meiryo"/>
                <a:cs typeface="Arial"/>
              </a:rPr>
              <a:t>En ese sentido, el Desarrollo Local se vuelve clave como proceso integrador que, en el transcurso del tiempo, conducirá al bienestar social por medio del mejoramiento de las condiciones de vida de toda la población en diferentes ámbitos (gestión ambiental, salud, educación, seguridad alimentaria, vivienda, reducción de la vulnerabilidad, generación de empleo, ingreso, identidad local, entre otros), considerando el territorio como principal marco de actuación. Así mismo, se retoma el papel del gobierno central como promotor y socio estratégico para el impulso de iniciativas de desarrollo, con la participación activa de actores sociales, públicos y privados. Esto implica, además, la reducción de la pobreza, la desigualdad social y protección de los recursos naturales, considerando a las personas como titulares de derechos y como actores principales del Desarrollo. </a:t>
            </a:r>
          </a:p>
        </p:txBody>
      </p:sp>
    </p:spTree>
    <p:extLst>
      <p:ext uri="{BB962C8B-B14F-4D97-AF65-F5344CB8AC3E}">
        <p14:creationId xmlns:p14="http://schemas.microsoft.com/office/powerpoint/2010/main" val="8513375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01613"/>
            <a:ext cx="8229600" cy="1143000"/>
          </a:xfrm>
        </p:spPr>
        <p:txBody>
          <a:bodyPr>
            <a:noAutofit/>
          </a:bodyPr>
          <a:lstStyle/>
          <a:p>
            <a:r>
              <a:rPr lang="es-SV" sz="2800" b="1" dirty="0" smtClean="0">
                <a:solidFill>
                  <a:schemeClr val="tx2"/>
                </a:solidFill>
                <a:latin typeface="Noto Sans" pitchFamily="34" charset="0"/>
                <a:ea typeface="Noto Sans" pitchFamily="34" charset="0"/>
                <a:cs typeface="Noto Sans" pitchFamily="34" charset="0"/>
              </a:rPr>
              <a:t>DIAGNÓSTICO ESTRATÉGICO INSTITUCIONAL</a:t>
            </a:r>
            <a:endParaRPr lang="es-SV" sz="2800" b="1" dirty="0">
              <a:solidFill>
                <a:schemeClr val="tx2"/>
              </a:solidFill>
              <a:latin typeface="Noto Sans" pitchFamily="34" charset="0"/>
              <a:ea typeface="Noto Sans" pitchFamily="34" charset="0"/>
              <a:cs typeface="Noto Sans"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1972406867"/>
              </p:ext>
            </p:extLst>
          </p:nvPr>
        </p:nvGraphicFramePr>
        <p:xfrm>
          <a:off x="179512" y="1337228"/>
          <a:ext cx="8784976" cy="5332131"/>
        </p:xfrm>
        <a:graphic>
          <a:graphicData uri="http://schemas.openxmlformats.org/drawingml/2006/table">
            <a:tbl>
              <a:tblPr firstRow="1" bandRow="1"/>
              <a:tblGrid>
                <a:gridCol w="4540638"/>
                <a:gridCol w="4244338"/>
              </a:tblGrid>
              <a:tr h="204553">
                <a:tc>
                  <a:txBody>
                    <a:bodyPr/>
                    <a:lstStyle/>
                    <a:p>
                      <a:pPr algn="ctr">
                        <a:lnSpc>
                          <a:spcPct val="115000"/>
                        </a:lnSpc>
                        <a:spcAft>
                          <a:spcPts val="0"/>
                        </a:spcAft>
                      </a:pPr>
                      <a:r>
                        <a:rPr lang="es-419" sz="1200" b="1" dirty="0">
                          <a:solidFill>
                            <a:srgbClr val="FFFFFF"/>
                          </a:solidFill>
                          <a:effectLst/>
                          <a:latin typeface="Noto Sans"/>
                          <a:ea typeface="Meiryo"/>
                          <a:cs typeface="Arial"/>
                        </a:rPr>
                        <a:t>FORTALEZAS</a:t>
                      </a:r>
                      <a:endParaRPr lang="es-SV" sz="1400" dirty="0">
                        <a:effectLst/>
                        <a:latin typeface="Century Gothic"/>
                        <a:ea typeface="Meiryo"/>
                        <a:cs typeface="Arial"/>
                      </a:endParaRPr>
                    </a:p>
                  </a:txBody>
                  <a:tcPr marL="58532" marR="58532"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297FD5"/>
                    </a:solidFill>
                  </a:tcPr>
                </a:tc>
                <a:tc>
                  <a:txBody>
                    <a:bodyPr/>
                    <a:lstStyle/>
                    <a:p>
                      <a:pPr algn="ctr">
                        <a:lnSpc>
                          <a:spcPct val="115000"/>
                        </a:lnSpc>
                        <a:spcAft>
                          <a:spcPts val="0"/>
                        </a:spcAft>
                      </a:pPr>
                      <a:r>
                        <a:rPr lang="es-419" sz="1200" b="1">
                          <a:solidFill>
                            <a:srgbClr val="FFFFFF"/>
                          </a:solidFill>
                          <a:effectLst/>
                          <a:latin typeface="Noto Sans"/>
                          <a:ea typeface="Meiryo"/>
                          <a:cs typeface="Arial"/>
                        </a:rPr>
                        <a:t>ÁREAS DE MEJORA</a:t>
                      </a:r>
                      <a:endParaRPr lang="es-SV" sz="1400">
                        <a:effectLst/>
                        <a:latin typeface="Century Gothic"/>
                        <a:ea typeface="Meiryo"/>
                        <a:cs typeface="Arial"/>
                      </a:endParaRPr>
                    </a:p>
                  </a:txBody>
                  <a:tcPr marL="58532" marR="58532"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297FD5"/>
                    </a:solidFill>
                  </a:tcPr>
                </a:tc>
              </a:tr>
              <a:tr h="1117618">
                <a:tc>
                  <a:txBody>
                    <a:bodyPr/>
                    <a:lstStyle/>
                    <a:p>
                      <a:pPr marL="0" lvl="0" indent="0" algn="just">
                        <a:spcAft>
                          <a:spcPts val="0"/>
                        </a:spcAft>
                        <a:buFont typeface="+mj-lt"/>
                        <a:buNone/>
                      </a:pPr>
                      <a:r>
                        <a:rPr lang="es-419" sz="1200" dirty="0">
                          <a:effectLst/>
                          <a:latin typeface="Noto Sans"/>
                          <a:ea typeface="Century Gothic"/>
                          <a:cs typeface="Arial"/>
                        </a:rPr>
                        <a:t>Personal con experiencia, comprometido y con  capacidad de adaptación al cambio.</a:t>
                      </a:r>
                      <a:endParaRPr lang="es-SV" sz="1400" dirty="0">
                        <a:effectLst/>
                        <a:latin typeface="Century Gothic"/>
                        <a:ea typeface="Century Gothic"/>
                        <a:cs typeface="Arial"/>
                      </a:endParaRPr>
                    </a:p>
                  </a:txBody>
                  <a:tcPr marL="58532" marR="58532" marT="0" marB="0">
                    <a:lnL w="12700" cap="flat" cmpd="sng" algn="ctr">
                      <a:solidFill>
                        <a:srgbClr val="297FD5"/>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c>
                  <a:txBody>
                    <a:bodyPr/>
                    <a:lstStyle/>
                    <a:p>
                      <a:pPr marL="0" lvl="0" indent="0" algn="just">
                        <a:spcAft>
                          <a:spcPts val="0"/>
                        </a:spcAft>
                        <a:buFont typeface="+mj-lt"/>
                        <a:buNone/>
                      </a:pPr>
                      <a:r>
                        <a:rPr lang="es-419" sz="1200" dirty="0">
                          <a:effectLst/>
                          <a:latin typeface="Noto Sans"/>
                          <a:ea typeface="Century Gothic"/>
                          <a:cs typeface="Arial"/>
                        </a:rPr>
                        <a:t>Revisar y replantear aspectos claves en la ejecución de las intervenciones existentes (Transferencias, empleabilidad, emprendimientos, infraestructura, gestión local), tales como estandares de calidad en infraestructura, articulación e integración de enfoques  y esquemas de trabajo.</a:t>
                      </a:r>
                      <a:endParaRPr lang="es-SV" sz="1400" dirty="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297FD5"/>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r>
              <a:tr h="389620">
                <a:tc>
                  <a:txBody>
                    <a:bodyPr/>
                    <a:lstStyle/>
                    <a:p>
                      <a:pPr marL="0" lvl="0" indent="0" algn="just">
                        <a:spcAft>
                          <a:spcPts val="0"/>
                        </a:spcAft>
                        <a:buFont typeface="+mj-lt"/>
                        <a:buNone/>
                      </a:pPr>
                      <a:r>
                        <a:rPr lang="es-419" sz="1200" dirty="0">
                          <a:effectLst/>
                          <a:latin typeface="Noto Sans"/>
                          <a:ea typeface="Century Gothic"/>
                          <a:cs typeface="Arial"/>
                        </a:rPr>
                        <a:t>Un alto porcentaje de procesos con sistemas informáticos en operación. </a:t>
                      </a:r>
                      <a:endParaRPr lang="es-SV" sz="1400" dirty="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marL="0" lvl="0" indent="0" algn="just">
                        <a:spcAft>
                          <a:spcPts val="0"/>
                        </a:spcAft>
                        <a:buFont typeface="+mj-lt"/>
                        <a:buNone/>
                      </a:pPr>
                      <a:r>
                        <a:rPr lang="es-419" sz="1200">
                          <a:effectLst/>
                          <a:latin typeface="Noto Sans"/>
                          <a:ea typeface="Century Gothic"/>
                          <a:cs typeface="Arial"/>
                        </a:rPr>
                        <a:t>Unificación de sedes y adecuación de espacios fisicos.</a:t>
                      </a:r>
                      <a:endParaRPr lang="es-SV" sz="140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r h="476939">
                <a:tc>
                  <a:txBody>
                    <a:bodyPr/>
                    <a:lstStyle/>
                    <a:p>
                      <a:pPr marL="0" lvl="0" indent="0" algn="just">
                        <a:spcAft>
                          <a:spcPts val="0"/>
                        </a:spcAft>
                        <a:buFont typeface="+mj-lt"/>
                        <a:buNone/>
                      </a:pPr>
                      <a:r>
                        <a:rPr lang="es-419" sz="1200" dirty="0">
                          <a:effectLst/>
                          <a:latin typeface="Noto Sans"/>
                          <a:ea typeface="Century Gothic"/>
                          <a:cs typeface="Arial"/>
                        </a:rPr>
                        <a:t>Infraestructura física existente en los territorios (Ciudad Mujer y DAA).</a:t>
                      </a:r>
                      <a:endParaRPr lang="es-SV" sz="1400" dirty="0">
                        <a:effectLst/>
                        <a:latin typeface="Century Gothic"/>
                        <a:ea typeface="Century Gothic"/>
                        <a:cs typeface="Arial"/>
                      </a:endParaRPr>
                    </a:p>
                  </a:txBody>
                  <a:tcPr marL="58532" marR="58532" marT="0" marB="0">
                    <a:lnL w="12700" cap="flat" cmpd="sng" algn="ctr">
                      <a:solidFill>
                        <a:srgbClr val="297FD5"/>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c>
                  <a:txBody>
                    <a:bodyPr/>
                    <a:lstStyle/>
                    <a:p>
                      <a:pPr marL="0" lvl="0" indent="0" algn="just">
                        <a:spcAft>
                          <a:spcPts val="0"/>
                        </a:spcAft>
                        <a:buFont typeface="+mj-lt"/>
                        <a:buNone/>
                      </a:pPr>
                      <a:r>
                        <a:rPr lang="es-419" sz="1200">
                          <a:effectLst/>
                          <a:latin typeface="Noto Sans"/>
                          <a:ea typeface="Century Gothic"/>
                          <a:cs typeface="Arial"/>
                        </a:rPr>
                        <a:t>Fortalecer capacidades ante las nuevas tareas y roles que acompañan la implementación del MINDEL.</a:t>
                      </a:r>
                      <a:endParaRPr lang="es-SV" sz="140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297FD5"/>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r>
              <a:tr h="476939">
                <a:tc>
                  <a:txBody>
                    <a:bodyPr/>
                    <a:lstStyle/>
                    <a:p>
                      <a:pPr marL="0" lvl="0" indent="0" algn="just">
                        <a:spcAft>
                          <a:spcPts val="0"/>
                        </a:spcAft>
                        <a:buFont typeface="+mj-lt"/>
                        <a:buNone/>
                      </a:pPr>
                      <a:r>
                        <a:rPr lang="es-419" sz="1200" dirty="0">
                          <a:effectLst/>
                          <a:latin typeface="Noto Sans"/>
                          <a:ea typeface="Century Gothic"/>
                          <a:cs typeface="Arial"/>
                        </a:rPr>
                        <a:t>Certificación del Sistema de Gestión de Calidad, con procesos y procedimientos estandarizados.</a:t>
                      </a:r>
                      <a:endParaRPr lang="es-SV" sz="1400" dirty="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marL="0" lvl="0" indent="0" algn="just">
                        <a:spcAft>
                          <a:spcPts val="0"/>
                        </a:spcAft>
                        <a:buFont typeface="+mj-lt"/>
                        <a:buNone/>
                      </a:pPr>
                      <a:r>
                        <a:rPr lang="es-419" sz="1200" dirty="0">
                          <a:effectLst/>
                          <a:latin typeface="Noto Sans"/>
                          <a:ea typeface="Century Gothic"/>
                          <a:cs typeface="Arial"/>
                        </a:rPr>
                        <a:t>Establecer mecanismos efectivos de coordinación y comunicación interna.</a:t>
                      </a:r>
                      <a:endParaRPr lang="es-SV" sz="1400" dirty="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r h="392631">
                <a:tc>
                  <a:txBody>
                    <a:bodyPr/>
                    <a:lstStyle/>
                    <a:p>
                      <a:pPr marL="0" lvl="0" indent="0" algn="just">
                        <a:spcAft>
                          <a:spcPts val="0"/>
                        </a:spcAft>
                        <a:buFont typeface="+mj-lt"/>
                        <a:buNone/>
                      </a:pPr>
                      <a:r>
                        <a:rPr lang="es-419" sz="1200" dirty="0">
                          <a:effectLst/>
                          <a:latin typeface="Noto Sans"/>
                          <a:ea typeface="Century Gothic"/>
                          <a:cs typeface="Arial"/>
                        </a:rPr>
                        <a:t>Liderazgo y aceptación de la gestión de la Señora Ministra.</a:t>
                      </a:r>
                      <a:endParaRPr lang="es-SV" sz="1400" dirty="0">
                        <a:effectLst/>
                        <a:latin typeface="Century Gothic"/>
                        <a:ea typeface="Century Gothic"/>
                        <a:cs typeface="Arial"/>
                      </a:endParaRPr>
                    </a:p>
                  </a:txBody>
                  <a:tcPr marL="58532" marR="58532" marT="0" marB="0">
                    <a:lnL w="12700" cap="flat" cmpd="sng" algn="ctr">
                      <a:solidFill>
                        <a:srgbClr val="297FD5"/>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c>
                  <a:txBody>
                    <a:bodyPr/>
                    <a:lstStyle/>
                    <a:p>
                      <a:pPr marL="0" lvl="0" indent="0" algn="just">
                        <a:spcAft>
                          <a:spcPts val="0"/>
                        </a:spcAft>
                        <a:buFont typeface="+mj-lt"/>
                        <a:buNone/>
                      </a:pPr>
                      <a:r>
                        <a:rPr lang="es-419" sz="1200" dirty="0">
                          <a:effectLst/>
                          <a:latin typeface="Noto Sans"/>
                          <a:ea typeface="Century Gothic"/>
                          <a:cs typeface="Arial"/>
                        </a:rPr>
                        <a:t>Reordenamiento y depuración de bodegas de DAA.</a:t>
                      </a:r>
                      <a:endParaRPr lang="es-SV" sz="1400" dirty="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297FD5"/>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r>
              <a:tr h="765390">
                <a:tc>
                  <a:txBody>
                    <a:bodyPr/>
                    <a:lstStyle/>
                    <a:p>
                      <a:pPr marL="0" lvl="0" indent="0" algn="just">
                        <a:spcAft>
                          <a:spcPts val="0"/>
                        </a:spcAft>
                        <a:buFont typeface="+mj-lt"/>
                        <a:buNone/>
                      </a:pPr>
                      <a:r>
                        <a:rPr lang="es-419" sz="1200" dirty="0">
                          <a:effectLst/>
                          <a:latin typeface="Noto Sans"/>
                          <a:ea typeface="Century Gothic"/>
                          <a:cs typeface="Arial"/>
                        </a:rPr>
                        <a:t>Experiencia  en la implementación de procesos de Desarrollo Local, en la ejecución de proyectos, programas (incluye programas bajo normativas de entes internacionales) y servicios.</a:t>
                      </a:r>
                      <a:endParaRPr lang="es-SV" sz="1400" dirty="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marL="0" lvl="0" indent="0" algn="just">
                        <a:spcAft>
                          <a:spcPts val="0"/>
                        </a:spcAft>
                        <a:buFont typeface="+mj-lt"/>
                        <a:buNone/>
                      </a:pPr>
                      <a:r>
                        <a:rPr lang="es-419" sz="1200" dirty="0">
                          <a:effectLst/>
                          <a:latin typeface="Noto Sans"/>
                          <a:ea typeface="Century Gothic"/>
                          <a:cs typeface="Arial"/>
                        </a:rPr>
                        <a:t>Fortalecimiento del trabajo en equipo.</a:t>
                      </a:r>
                      <a:endParaRPr lang="es-SV" sz="1400" dirty="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r h="558810">
                <a:tc>
                  <a:txBody>
                    <a:bodyPr/>
                    <a:lstStyle/>
                    <a:p>
                      <a:pPr marL="0" lvl="0" indent="0" algn="just">
                        <a:spcAft>
                          <a:spcPts val="0"/>
                        </a:spcAft>
                        <a:buFont typeface="+mj-lt"/>
                        <a:buNone/>
                      </a:pPr>
                      <a:r>
                        <a:rPr lang="es-419" sz="1200" dirty="0">
                          <a:effectLst/>
                          <a:latin typeface="Noto Sans"/>
                          <a:ea typeface="Century Gothic"/>
                          <a:cs typeface="Arial"/>
                        </a:rPr>
                        <a:t>Transparencia en uso de recursos.</a:t>
                      </a:r>
                      <a:endParaRPr lang="es-SV" sz="1400" dirty="0">
                        <a:effectLst/>
                        <a:latin typeface="Century Gothic"/>
                        <a:ea typeface="Century Gothic"/>
                        <a:cs typeface="Arial"/>
                      </a:endParaRPr>
                    </a:p>
                  </a:txBody>
                  <a:tcPr marL="58532" marR="58532" marT="0" marB="0">
                    <a:lnL w="12700" cap="flat" cmpd="sng" algn="ctr">
                      <a:solidFill>
                        <a:srgbClr val="297FD5"/>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c>
                  <a:txBody>
                    <a:bodyPr/>
                    <a:lstStyle/>
                    <a:p>
                      <a:pPr marL="0" lvl="0" indent="0" algn="just">
                        <a:spcAft>
                          <a:spcPts val="0"/>
                        </a:spcAft>
                        <a:buFont typeface="+mj-lt"/>
                        <a:buNone/>
                      </a:pPr>
                      <a:r>
                        <a:rPr lang="es-419" sz="1200" dirty="0">
                          <a:effectLst/>
                          <a:latin typeface="Noto Sans"/>
                          <a:ea typeface="Century Gothic"/>
                          <a:cs typeface="Arial"/>
                        </a:rPr>
                        <a:t>Fortalecer el sistema de evaluación, seguimiento y monitoreo de programas y proyectos, con la finalidad de fomentar una cultura institucional.</a:t>
                      </a:r>
                      <a:endParaRPr lang="es-SV" sz="1400" dirty="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297FD5"/>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r>
              <a:tr h="372539">
                <a:tc>
                  <a:txBody>
                    <a:bodyPr/>
                    <a:lstStyle/>
                    <a:p>
                      <a:pPr marL="0" lvl="0" indent="0" algn="just">
                        <a:spcAft>
                          <a:spcPts val="0"/>
                        </a:spcAft>
                        <a:buFont typeface="+mj-lt"/>
                        <a:buNone/>
                      </a:pPr>
                      <a:r>
                        <a:rPr lang="es-419" sz="1200" dirty="0">
                          <a:effectLst/>
                          <a:latin typeface="Noto Sans"/>
                          <a:ea typeface="Century Gothic"/>
                          <a:cs typeface="Arial"/>
                        </a:rPr>
                        <a:t>Mayor campo de actuación con el MINDEL.</a:t>
                      </a:r>
                      <a:endParaRPr lang="es-SV" sz="1400" dirty="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marL="0" lvl="0" indent="0" algn="just">
                        <a:spcAft>
                          <a:spcPts val="0"/>
                        </a:spcAft>
                        <a:buFont typeface="+mj-lt"/>
                        <a:buNone/>
                      </a:pPr>
                      <a:r>
                        <a:rPr lang="es-419" sz="1200">
                          <a:effectLst/>
                          <a:latin typeface="Noto Sans"/>
                          <a:ea typeface="Century Gothic"/>
                          <a:cs typeface="Arial"/>
                        </a:rPr>
                        <a:t>Fortalecer la empatía con nuestra población meta (Sensibilidad Social).</a:t>
                      </a:r>
                      <a:endParaRPr lang="es-SV" sz="140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r h="372539">
                <a:tc>
                  <a:txBody>
                    <a:bodyPr/>
                    <a:lstStyle/>
                    <a:p>
                      <a:pPr marL="0" lvl="0" indent="0" algn="just">
                        <a:spcAft>
                          <a:spcPts val="800"/>
                        </a:spcAft>
                        <a:buFont typeface="+mj-lt"/>
                        <a:buNone/>
                      </a:pPr>
                      <a:r>
                        <a:rPr lang="es-419" sz="1200" dirty="0">
                          <a:effectLst/>
                          <a:latin typeface="Noto Sans"/>
                          <a:ea typeface="Century Gothic"/>
                          <a:cs typeface="Arial"/>
                        </a:rPr>
                        <a:t>Herramientas metodológicas para la implementación del Desarrollo Local.</a:t>
                      </a:r>
                      <a:endParaRPr lang="es-SV" sz="1400" dirty="0">
                        <a:effectLst/>
                        <a:latin typeface="Century Gothic"/>
                        <a:ea typeface="Century Gothic"/>
                        <a:cs typeface="Arial"/>
                      </a:endParaRPr>
                    </a:p>
                  </a:txBody>
                  <a:tcPr marL="58532" marR="58532" marT="0" marB="0">
                    <a:lnL w="12700" cap="flat" cmpd="sng" algn="ctr">
                      <a:solidFill>
                        <a:srgbClr val="297FD5"/>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c>
                  <a:txBody>
                    <a:bodyPr/>
                    <a:lstStyle/>
                    <a:p>
                      <a:pPr marL="0" indent="0" algn="just">
                        <a:lnSpc>
                          <a:spcPct val="115000"/>
                        </a:lnSpc>
                        <a:spcAft>
                          <a:spcPts val="0"/>
                        </a:spcAft>
                        <a:buFont typeface="+mj-lt"/>
                        <a:buNone/>
                      </a:pPr>
                      <a:r>
                        <a:rPr lang="es-419" sz="1200" dirty="0">
                          <a:effectLst/>
                          <a:latin typeface="Noto Sans"/>
                          <a:ea typeface="Meiryo"/>
                          <a:cs typeface="Arial"/>
                        </a:rPr>
                        <a:t> </a:t>
                      </a:r>
                      <a:endParaRPr lang="es-SV" sz="1400" dirty="0">
                        <a:effectLst/>
                        <a:latin typeface="Century Gothic"/>
                        <a:ea typeface="Meiryo"/>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297FD5"/>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r>
              <a:tr h="204553">
                <a:tc>
                  <a:txBody>
                    <a:bodyPr/>
                    <a:lstStyle/>
                    <a:p>
                      <a:pPr marL="0" lvl="0" indent="0" algn="just">
                        <a:spcAft>
                          <a:spcPts val="800"/>
                        </a:spcAft>
                        <a:buFont typeface="+mj-lt"/>
                        <a:buNone/>
                      </a:pPr>
                      <a:r>
                        <a:rPr lang="es-419" sz="1200" dirty="0">
                          <a:effectLst/>
                          <a:latin typeface="Noto Sans"/>
                          <a:ea typeface="Century Gothic"/>
                          <a:cs typeface="Arial"/>
                        </a:rPr>
                        <a:t>Presencia territorial en todo el país.</a:t>
                      </a:r>
                      <a:endParaRPr lang="es-SV" sz="1400" dirty="0">
                        <a:effectLst/>
                        <a:latin typeface="Century Gothic"/>
                        <a:ea typeface="Century Gothic"/>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marL="0" indent="0" algn="just">
                        <a:lnSpc>
                          <a:spcPct val="115000"/>
                        </a:lnSpc>
                        <a:spcAft>
                          <a:spcPts val="0"/>
                        </a:spcAft>
                        <a:buFont typeface="+mj-lt"/>
                        <a:buNone/>
                      </a:pPr>
                      <a:r>
                        <a:rPr lang="es-419" sz="1200" dirty="0">
                          <a:effectLst/>
                          <a:latin typeface="Noto Sans"/>
                          <a:ea typeface="Meiryo"/>
                          <a:cs typeface="Arial"/>
                        </a:rPr>
                        <a:t> </a:t>
                      </a:r>
                      <a:endParaRPr lang="es-SV" sz="1400" dirty="0">
                        <a:effectLst/>
                        <a:latin typeface="Century Gothic"/>
                        <a:ea typeface="Meiryo"/>
                        <a:cs typeface="Arial"/>
                      </a:endParaRPr>
                    </a:p>
                  </a:txBody>
                  <a:tcPr marL="58532" marR="58532"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bl>
          </a:graphicData>
        </a:graphic>
      </p:graphicFrame>
      <p:sp>
        <p:nvSpPr>
          <p:cNvPr id="6" name="Rectangle 1"/>
          <p:cNvSpPr>
            <a:spLocks noChangeArrowheads="1"/>
          </p:cNvSpPr>
          <p:nvPr/>
        </p:nvSpPr>
        <p:spPr bwMode="auto">
          <a:xfrm>
            <a:off x="755576" y="1067615"/>
            <a:ext cx="74526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Noto Sans" pitchFamily="34" charset="0"/>
                <a:ea typeface="Meiryo" pitchFamily="34" charset="-128"/>
                <a:cs typeface="Noto Sans" pitchFamily="34" charset="0"/>
              </a:rPr>
              <a:t>Tabla 1. An</a:t>
            </a:r>
            <a:r>
              <a:rPr kumimoji="0" lang="es-ES" sz="1200" b="1" i="0" u="none" strike="noStrike" cap="none" normalizeH="0" baseline="0" dirty="0" smtClean="0">
                <a:ln>
                  <a:noFill/>
                </a:ln>
                <a:solidFill>
                  <a:schemeClr val="tx1"/>
                </a:solidFill>
                <a:effectLst/>
                <a:latin typeface="Century Gothic"/>
                <a:ea typeface="Meiryo" pitchFamily="34" charset="-128"/>
                <a:cs typeface="Noto Sans" pitchFamily="34" charset="0"/>
              </a:rPr>
              <a:t>á</a:t>
            </a:r>
            <a:r>
              <a:rPr kumimoji="0" lang="es-ES" sz="1200" b="1" i="0" u="none" strike="noStrike" cap="none" normalizeH="0" baseline="0" dirty="0" smtClean="0">
                <a:ln>
                  <a:noFill/>
                </a:ln>
                <a:solidFill>
                  <a:schemeClr val="tx1"/>
                </a:solidFill>
                <a:effectLst/>
                <a:latin typeface="Noto Sans" pitchFamily="34" charset="0"/>
                <a:ea typeface="Meiryo" pitchFamily="34" charset="-128"/>
                <a:cs typeface="Noto Sans" pitchFamily="34" charset="0"/>
              </a:rPr>
              <a:t>lisis Interno: Fortalezas y </a:t>
            </a:r>
            <a:r>
              <a:rPr kumimoji="0" lang="es-ES" sz="1200" b="1" i="0" u="none" strike="noStrike" cap="none" normalizeH="0" baseline="0" dirty="0" smtClean="0">
                <a:ln>
                  <a:noFill/>
                </a:ln>
                <a:solidFill>
                  <a:schemeClr val="tx1"/>
                </a:solidFill>
                <a:effectLst/>
                <a:latin typeface="Century Gothic"/>
                <a:ea typeface="Meiryo" pitchFamily="34" charset="-128"/>
                <a:cs typeface="Noto Sans" pitchFamily="34" charset="0"/>
              </a:rPr>
              <a:t>Á</a:t>
            </a:r>
            <a:r>
              <a:rPr kumimoji="0" lang="es-ES" sz="1200" b="1" i="0" u="none" strike="noStrike" cap="none" normalizeH="0" baseline="0" dirty="0" smtClean="0">
                <a:ln>
                  <a:noFill/>
                </a:ln>
                <a:solidFill>
                  <a:schemeClr val="tx1"/>
                </a:solidFill>
                <a:effectLst/>
                <a:latin typeface="Noto Sans" pitchFamily="34" charset="0"/>
                <a:ea typeface="Meiryo" pitchFamily="34" charset="-128"/>
                <a:cs typeface="Noto Sans" pitchFamily="34" charset="0"/>
              </a:rPr>
              <a:t>reas de Mejora del FISDL/FINET en transici</a:t>
            </a:r>
            <a:r>
              <a:rPr kumimoji="0" lang="es-ES" sz="1200" b="1" i="0" u="none" strike="noStrike" cap="none" normalizeH="0" baseline="0" dirty="0" smtClean="0">
                <a:ln>
                  <a:noFill/>
                </a:ln>
                <a:solidFill>
                  <a:schemeClr val="tx1"/>
                </a:solidFill>
                <a:effectLst/>
                <a:latin typeface="Century Gothic"/>
                <a:ea typeface="Meiryo" pitchFamily="34" charset="-128"/>
                <a:cs typeface="Noto Sans" pitchFamily="34" charset="0"/>
              </a:rPr>
              <a:t>ó</a:t>
            </a:r>
            <a:r>
              <a:rPr kumimoji="0" lang="es-ES" sz="1200" b="1" i="0" u="none" strike="noStrike" cap="none" normalizeH="0" baseline="0" dirty="0" smtClean="0">
                <a:ln>
                  <a:noFill/>
                </a:ln>
                <a:solidFill>
                  <a:schemeClr val="tx1"/>
                </a:solidFill>
                <a:effectLst/>
                <a:latin typeface="Noto Sans" pitchFamily="34" charset="0"/>
                <a:ea typeface="Meiryo" pitchFamily="34" charset="-128"/>
                <a:cs typeface="Noto Sans" pitchFamily="34" charset="0"/>
              </a:rPr>
              <a:t>n a MINDEL</a:t>
            </a:r>
            <a:endParaRPr kumimoji="0" lang="es-SV" sz="3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71735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01613"/>
            <a:ext cx="8229600" cy="1143000"/>
          </a:xfrm>
        </p:spPr>
        <p:txBody>
          <a:bodyPr>
            <a:noAutofit/>
          </a:bodyPr>
          <a:lstStyle/>
          <a:p>
            <a:r>
              <a:rPr lang="es-SV" sz="2800" b="1" dirty="0" smtClean="0">
                <a:solidFill>
                  <a:schemeClr val="tx2"/>
                </a:solidFill>
                <a:latin typeface="Noto Sans" pitchFamily="34" charset="0"/>
                <a:ea typeface="Noto Sans" pitchFamily="34" charset="0"/>
                <a:cs typeface="Noto Sans" pitchFamily="34" charset="0"/>
              </a:rPr>
              <a:t>DIAGNÓSTICO ESTRATÉGICO INSTITUCIONAL</a:t>
            </a:r>
            <a:endParaRPr lang="es-SV" sz="2800" b="1" dirty="0">
              <a:solidFill>
                <a:schemeClr val="tx2"/>
              </a:solidFill>
              <a:latin typeface="Noto Sans" pitchFamily="34" charset="0"/>
              <a:ea typeface="Noto Sans" pitchFamily="34" charset="0"/>
              <a:cs typeface="Noto Sans"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1972759769"/>
              </p:ext>
            </p:extLst>
          </p:nvPr>
        </p:nvGraphicFramePr>
        <p:xfrm>
          <a:off x="179512" y="1337228"/>
          <a:ext cx="8784976" cy="4386680"/>
        </p:xfrm>
        <a:graphic>
          <a:graphicData uri="http://schemas.openxmlformats.org/drawingml/2006/table">
            <a:tbl>
              <a:tblPr firstRow="1" bandRow="1"/>
              <a:tblGrid>
                <a:gridCol w="4540638"/>
                <a:gridCol w="4244338"/>
              </a:tblGrid>
              <a:tr h="204553">
                <a:tc>
                  <a:txBody>
                    <a:bodyPr/>
                    <a:lstStyle/>
                    <a:p>
                      <a:pPr algn="ctr">
                        <a:lnSpc>
                          <a:spcPct val="115000"/>
                        </a:lnSpc>
                        <a:spcAft>
                          <a:spcPts val="0"/>
                        </a:spcAft>
                      </a:pPr>
                      <a:r>
                        <a:rPr lang="es-419" sz="1200" b="1" dirty="0">
                          <a:solidFill>
                            <a:srgbClr val="FFFFFF"/>
                          </a:solidFill>
                          <a:effectLst/>
                          <a:latin typeface="Noto Sans"/>
                          <a:ea typeface="Meiryo"/>
                          <a:cs typeface="Arial"/>
                        </a:rPr>
                        <a:t>RETOS</a:t>
                      </a:r>
                      <a:endParaRPr lang="es-SV" sz="1800" dirty="0">
                        <a:effectLst/>
                        <a:latin typeface="Century Gothic"/>
                        <a:ea typeface="Meiryo"/>
                        <a:cs typeface="Arial"/>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297FD5"/>
                    </a:solidFill>
                  </a:tcPr>
                </a:tc>
                <a:tc>
                  <a:txBody>
                    <a:bodyPr/>
                    <a:lstStyle/>
                    <a:p>
                      <a:pPr algn="ctr">
                        <a:lnSpc>
                          <a:spcPct val="115000"/>
                        </a:lnSpc>
                        <a:spcAft>
                          <a:spcPts val="0"/>
                        </a:spcAft>
                      </a:pPr>
                      <a:r>
                        <a:rPr lang="es-419" sz="1200" b="1" dirty="0">
                          <a:solidFill>
                            <a:srgbClr val="FFFFFF"/>
                          </a:solidFill>
                          <a:effectLst/>
                          <a:latin typeface="Noto Sans"/>
                          <a:ea typeface="Meiryo"/>
                          <a:cs typeface="Arial"/>
                        </a:rPr>
                        <a:t>OPORTUNIDADES</a:t>
                      </a:r>
                      <a:endParaRPr lang="es-SV" sz="1800" dirty="0">
                        <a:effectLst/>
                        <a:latin typeface="Century Gothic"/>
                        <a:ea typeface="Meiryo"/>
                        <a:cs typeface="Arial"/>
                      </a:endParaRPr>
                    </a:p>
                  </a:txBody>
                  <a:tcPr marL="68580" marR="68580" marT="0" marB="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297FD5"/>
                    </a:solidFill>
                  </a:tcPr>
                </a:tc>
              </a:tr>
              <a:tr h="389620">
                <a:tc>
                  <a:txBody>
                    <a:bodyPr/>
                    <a:lstStyle/>
                    <a:p>
                      <a:pPr marL="0" lvl="0" indent="0" algn="just" fontAlgn="b">
                        <a:spcAft>
                          <a:spcPts val="0"/>
                        </a:spcAft>
                        <a:buFont typeface="+mj-lt"/>
                        <a:buNone/>
                      </a:pPr>
                      <a:r>
                        <a:rPr lang="es-419" sz="1200" dirty="0">
                          <a:effectLst/>
                          <a:latin typeface="Noto Sans"/>
                          <a:ea typeface="Century Gothic"/>
                        </a:rPr>
                        <a:t>Asumir nuevas delegaciones y roles asignadas a raíz de   la cración del MINDEL.</a:t>
                      </a:r>
                      <a:endParaRPr lang="es-SV" sz="1800" dirty="0">
                        <a:effectLst/>
                        <a:latin typeface="Century Gothic"/>
                        <a:ea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marL="0" lvl="0" indent="0" algn="just" fontAlgn="b">
                        <a:spcAft>
                          <a:spcPts val="0"/>
                        </a:spcAft>
                        <a:buFont typeface="+mj-lt"/>
                        <a:buNone/>
                      </a:pPr>
                      <a:r>
                        <a:rPr lang="es-419" sz="1200">
                          <a:effectLst/>
                          <a:latin typeface="Noto Sans"/>
                          <a:ea typeface="Century Gothic"/>
                        </a:rPr>
                        <a:t>Aprovechar las nuevas tecnologías para potenciar las intervenciones.</a:t>
                      </a:r>
                      <a:endParaRPr lang="es-SV" sz="1800">
                        <a:effectLst/>
                        <a:latin typeface="Century Gothic"/>
                        <a:ea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r h="476939">
                <a:tc>
                  <a:txBody>
                    <a:bodyPr/>
                    <a:lstStyle/>
                    <a:p>
                      <a:pPr marL="0" lvl="0" indent="0" algn="just">
                        <a:spcAft>
                          <a:spcPts val="0"/>
                        </a:spcAft>
                        <a:buFont typeface="+mj-lt"/>
                        <a:buNone/>
                      </a:pPr>
                      <a:r>
                        <a:rPr lang="es-419" sz="1200" dirty="0">
                          <a:effectLst/>
                          <a:latin typeface="Noto Sans"/>
                          <a:ea typeface="Century Gothic"/>
                        </a:rPr>
                        <a:t>Fortalecer la gestión de recursos financieros y crear nuevas estrategias para la gestión ante los Socios para el Desarrollo.</a:t>
                      </a:r>
                      <a:endParaRPr lang="es-SV" sz="1800" dirty="0">
                        <a:effectLst/>
                        <a:latin typeface="Century Gothic"/>
                        <a:ea typeface="Times New Roman"/>
                      </a:endParaRPr>
                    </a:p>
                  </a:txBody>
                  <a:tcPr marL="68580" marR="68580" marT="0" marB="0">
                    <a:lnL w="12700" cap="flat" cmpd="sng" algn="ctr">
                      <a:solidFill>
                        <a:srgbClr val="297FD5"/>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c>
                  <a:txBody>
                    <a:bodyPr/>
                    <a:lstStyle/>
                    <a:p>
                      <a:pPr marL="0" lvl="0" indent="0" algn="just">
                        <a:spcAft>
                          <a:spcPts val="0"/>
                        </a:spcAft>
                        <a:buFont typeface="+mj-lt"/>
                        <a:buNone/>
                      </a:pPr>
                      <a:r>
                        <a:rPr lang="es-419" sz="1200">
                          <a:effectLst/>
                          <a:latin typeface="Noto Sans"/>
                          <a:ea typeface="Century Gothic"/>
                        </a:rPr>
                        <a:t>Respaldo político de la Presidencia de la República a través de los ejes de trabajo del Plan Estratégico por Resultados 2019-2024 (Apuestas).</a:t>
                      </a:r>
                      <a:endParaRPr lang="es-SV" sz="1800">
                        <a:effectLst/>
                        <a:latin typeface="Century Gothic"/>
                        <a:ea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297FD5"/>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r>
              <a:tr h="476939">
                <a:tc>
                  <a:txBody>
                    <a:bodyPr/>
                    <a:lstStyle/>
                    <a:p>
                      <a:pPr marL="0" lvl="0" indent="0" algn="just">
                        <a:spcAft>
                          <a:spcPts val="0"/>
                        </a:spcAft>
                        <a:buFont typeface="+mj-lt"/>
                        <a:buNone/>
                      </a:pPr>
                      <a:r>
                        <a:rPr lang="es-419" sz="1200" dirty="0">
                          <a:effectLst/>
                          <a:latin typeface="Noto Sans"/>
                          <a:ea typeface="Century Gothic"/>
                        </a:rPr>
                        <a:t>Fortalecer la articulación interintitucional y de los actores en territorio en función del Desarrollo Local. </a:t>
                      </a:r>
                      <a:endParaRPr lang="es-SV" sz="1800" dirty="0">
                        <a:effectLst/>
                        <a:latin typeface="Century Gothic"/>
                        <a:ea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marL="0" lvl="0" indent="0" algn="just">
                        <a:spcAft>
                          <a:spcPts val="0"/>
                        </a:spcAft>
                        <a:buFont typeface="+mj-lt"/>
                        <a:buNone/>
                      </a:pPr>
                      <a:r>
                        <a:rPr lang="es-419" sz="1200">
                          <a:effectLst/>
                          <a:latin typeface="Noto Sans"/>
                          <a:ea typeface="Century Gothic"/>
                        </a:rPr>
                        <a:t>Reconocimiento de la credibilidad técnica institucional de los diferentes actores locales y de la Cooperación.</a:t>
                      </a:r>
                      <a:endParaRPr lang="es-SV" sz="1800">
                        <a:effectLst/>
                        <a:latin typeface="Century Gothic"/>
                        <a:ea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r h="392631">
                <a:tc>
                  <a:txBody>
                    <a:bodyPr/>
                    <a:lstStyle/>
                    <a:p>
                      <a:pPr marL="0" lvl="0" indent="0" algn="just">
                        <a:spcAft>
                          <a:spcPts val="0"/>
                        </a:spcAft>
                        <a:buFont typeface="+mj-lt"/>
                        <a:buNone/>
                      </a:pPr>
                      <a:r>
                        <a:rPr lang="es-419" sz="1200" dirty="0">
                          <a:effectLst/>
                          <a:latin typeface="Noto Sans"/>
                          <a:ea typeface="Century Gothic"/>
                        </a:rPr>
                        <a:t>Innovación en el desarrollo de nuevas propuestas de intervención en el marco de una planificación para el desarrollo local de corto, mediano y largo plazo.</a:t>
                      </a:r>
                      <a:endParaRPr lang="es-SV" sz="1800" dirty="0">
                        <a:effectLst/>
                        <a:latin typeface="Century Gothic"/>
                        <a:ea typeface="Times New Roman"/>
                      </a:endParaRPr>
                    </a:p>
                  </a:txBody>
                  <a:tcPr marL="68580" marR="68580" marT="0" marB="0">
                    <a:lnL w="12700" cap="flat" cmpd="sng" algn="ctr">
                      <a:solidFill>
                        <a:srgbClr val="297FD5"/>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c>
                  <a:txBody>
                    <a:bodyPr/>
                    <a:lstStyle/>
                    <a:p>
                      <a:pPr marL="0" lvl="0" indent="0" algn="just">
                        <a:spcAft>
                          <a:spcPts val="0"/>
                        </a:spcAft>
                        <a:buFont typeface="+mj-lt"/>
                        <a:buNone/>
                      </a:pPr>
                      <a:r>
                        <a:rPr lang="es-419" sz="1200">
                          <a:effectLst/>
                          <a:latin typeface="Noto Sans"/>
                          <a:ea typeface="Century Gothic"/>
                        </a:rPr>
                        <a:t>Promoción turística y comercial del país por el Gobierno Central para potenciar el Desarrollo Local.</a:t>
                      </a:r>
                      <a:endParaRPr lang="es-SV" sz="1800">
                        <a:effectLst/>
                        <a:latin typeface="Century Gothic"/>
                        <a:ea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297FD5"/>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r>
              <a:tr h="765390">
                <a:tc>
                  <a:txBody>
                    <a:bodyPr/>
                    <a:lstStyle/>
                    <a:p>
                      <a:pPr marL="0" lvl="0" indent="0" algn="just">
                        <a:spcAft>
                          <a:spcPts val="0"/>
                        </a:spcAft>
                        <a:buFont typeface="+mj-lt"/>
                        <a:buNone/>
                      </a:pPr>
                      <a:r>
                        <a:rPr lang="es-419" sz="1200" dirty="0">
                          <a:effectLst/>
                          <a:latin typeface="Noto Sans"/>
                          <a:ea typeface="Century Gothic"/>
                        </a:rPr>
                        <a:t>Crear participativamente e implementar una Politica Nacional de Desarrollo Local que considere mejoras las competencias de las instituciones y de la  población a nivel local, crear condiciones para la autosostenibilidad y mecanismos de generación de riqueza.</a:t>
                      </a:r>
                      <a:endParaRPr lang="es-SV" sz="1800" dirty="0">
                        <a:effectLst/>
                        <a:latin typeface="Century Gothic"/>
                        <a:ea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marL="0" lvl="0" indent="0" algn="just">
                        <a:spcAft>
                          <a:spcPts val="0"/>
                        </a:spcAft>
                        <a:buFont typeface="+mj-lt"/>
                        <a:buNone/>
                      </a:pPr>
                      <a:r>
                        <a:rPr lang="es-419" sz="1200" dirty="0">
                          <a:effectLst/>
                          <a:latin typeface="Noto Sans"/>
                          <a:ea typeface="Century Gothic"/>
                        </a:rPr>
                        <a:t>Apertura de los Socios para el Desarrollo por la creación del MINDEL y gestiones del Gobierno Central.</a:t>
                      </a:r>
                      <a:endParaRPr lang="es-SV" sz="1800" dirty="0">
                        <a:effectLst/>
                        <a:latin typeface="Century Gothic"/>
                        <a:ea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r h="558810">
                <a:tc>
                  <a:txBody>
                    <a:bodyPr/>
                    <a:lstStyle/>
                    <a:p>
                      <a:pPr marL="0" lvl="0" indent="0" algn="just">
                        <a:spcAft>
                          <a:spcPts val="0"/>
                        </a:spcAft>
                        <a:buFont typeface="+mj-lt"/>
                        <a:buNone/>
                      </a:pPr>
                      <a:r>
                        <a:rPr lang="es-419" sz="1200">
                          <a:effectLst/>
                          <a:latin typeface="Noto Sans"/>
                          <a:ea typeface="Century Gothic"/>
                        </a:rPr>
                        <a:t>Mejorar los mecanismos para la participación ciudadana, tranaparencia y sustentabilidad.</a:t>
                      </a:r>
                      <a:endParaRPr lang="es-SV" sz="1800">
                        <a:effectLst/>
                        <a:latin typeface="Century Gothic"/>
                        <a:ea typeface="Times New Roman"/>
                      </a:endParaRPr>
                    </a:p>
                  </a:txBody>
                  <a:tcPr marL="68580" marR="68580" marT="0" marB="0">
                    <a:lnL w="12700" cap="flat" cmpd="sng" algn="ctr">
                      <a:solidFill>
                        <a:srgbClr val="297FD5"/>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c>
                  <a:txBody>
                    <a:bodyPr/>
                    <a:lstStyle/>
                    <a:p>
                      <a:pPr marL="0" lvl="0" indent="0" algn="just">
                        <a:spcAft>
                          <a:spcPts val="0"/>
                        </a:spcAft>
                        <a:buFont typeface="+mj-lt"/>
                        <a:buNone/>
                      </a:pPr>
                      <a:r>
                        <a:rPr lang="es-419" sz="1200" dirty="0">
                          <a:effectLst/>
                          <a:latin typeface="Noto Sans"/>
                          <a:ea typeface="Century Gothic"/>
                        </a:rPr>
                        <a:t>Existencia de normativa en materia de Desarrollo Local.</a:t>
                      </a:r>
                      <a:endParaRPr lang="es-SV" sz="1800" dirty="0">
                        <a:effectLst/>
                        <a:latin typeface="Century Gothic"/>
                        <a:ea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297FD5"/>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r>
              <a:tr h="372539">
                <a:tc>
                  <a:txBody>
                    <a:bodyPr/>
                    <a:lstStyle/>
                    <a:p>
                      <a:pPr marL="0" lvl="0" indent="0" algn="just">
                        <a:spcAft>
                          <a:spcPts val="0"/>
                        </a:spcAft>
                        <a:buFont typeface="+mj-lt"/>
                        <a:buNone/>
                      </a:pPr>
                      <a:r>
                        <a:rPr lang="es-419" sz="1200">
                          <a:effectLst/>
                          <a:latin typeface="Noto Sans"/>
                          <a:ea typeface="Century Gothic"/>
                        </a:rPr>
                        <a:t>Revisión y armonización del marco normativo para el Desarrollo Local.</a:t>
                      </a:r>
                      <a:endParaRPr lang="es-SV" sz="1800">
                        <a:effectLst/>
                        <a:latin typeface="Century Gothic"/>
                        <a:ea typeface="Times New Roman"/>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marL="0" indent="0" algn="just">
                        <a:lnSpc>
                          <a:spcPct val="115000"/>
                        </a:lnSpc>
                        <a:spcAft>
                          <a:spcPts val="0"/>
                        </a:spcAft>
                        <a:buFont typeface="+mj-lt"/>
                        <a:buNone/>
                      </a:pPr>
                      <a:r>
                        <a:rPr lang="es-419" sz="1200" dirty="0">
                          <a:effectLst/>
                          <a:latin typeface="Noto Sans"/>
                          <a:ea typeface="Meiryo"/>
                          <a:cs typeface="Arial"/>
                        </a:rPr>
                        <a:t> </a:t>
                      </a:r>
                      <a:endParaRPr lang="es-SV" sz="1800" dirty="0">
                        <a:effectLst/>
                        <a:latin typeface="Century Gothic"/>
                        <a:ea typeface="Meiryo"/>
                        <a:cs typeface="Arial"/>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297FD5"/>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r>
              <a:tr h="372539">
                <a:tc>
                  <a:txBody>
                    <a:bodyPr/>
                    <a:lstStyle/>
                    <a:p>
                      <a:pPr marL="0" lvl="0" indent="0" algn="just">
                        <a:spcAft>
                          <a:spcPts val="0"/>
                        </a:spcAft>
                        <a:buFont typeface="+mj-lt"/>
                        <a:buNone/>
                      </a:pPr>
                      <a:r>
                        <a:rPr lang="es-419" sz="1200">
                          <a:effectLst/>
                          <a:latin typeface="Noto Sans"/>
                          <a:ea typeface="Century Gothic"/>
                        </a:rPr>
                        <a:t>Asumir la adaptabilidad al cambio climático y el conocimiento a nivel local de la gestión de riesgos</a:t>
                      </a:r>
                      <a:endParaRPr lang="es-SV" sz="1800">
                        <a:effectLst/>
                        <a:latin typeface="Century Gothic"/>
                        <a:ea typeface="Times New Roman"/>
                      </a:endParaRPr>
                    </a:p>
                  </a:txBody>
                  <a:tcPr marL="68580" marR="68580" marT="0" marB="0">
                    <a:lnL w="12700" cap="flat" cmpd="sng" algn="ctr">
                      <a:solidFill>
                        <a:srgbClr val="297FD5"/>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c>
                  <a:txBody>
                    <a:bodyPr/>
                    <a:lstStyle/>
                    <a:p>
                      <a:pPr marL="0" indent="0" algn="just">
                        <a:lnSpc>
                          <a:spcPct val="115000"/>
                        </a:lnSpc>
                        <a:spcAft>
                          <a:spcPts val="0"/>
                        </a:spcAft>
                        <a:buFont typeface="+mj-lt"/>
                        <a:buNone/>
                      </a:pPr>
                      <a:r>
                        <a:rPr lang="es-419" sz="1200" dirty="0">
                          <a:effectLst/>
                          <a:latin typeface="Noto Sans"/>
                          <a:ea typeface="Meiryo"/>
                          <a:cs typeface="Arial"/>
                        </a:rPr>
                        <a:t> </a:t>
                      </a:r>
                      <a:endParaRPr lang="es-SV" sz="1800" dirty="0">
                        <a:effectLst/>
                        <a:latin typeface="Century Gothic"/>
                        <a:ea typeface="Meiryo"/>
                        <a:cs typeface="Arial"/>
                      </a:endParaRPr>
                    </a:p>
                  </a:txBody>
                  <a:tcPr marL="68580" marR="68580" marT="0" marB="0">
                    <a:lnL w="12700" cap="flat" cmpd="sng" algn="ctr">
                      <a:solidFill>
                        <a:srgbClr val="0070C0"/>
                      </a:solidFill>
                      <a:prstDash val="solid"/>
                      <a:round/>
                      <a:headEnd type="none" w="med" len="med"/>
                      <a:tailEnd type="none" w="med" len="med"/>
                    </a:lnL>
                    <a:lnR w="12700" cap="flat" cmpd="sng" algn="ctr">
                      <a:solidFill>
                        <a:srgbClr val="297FD5"/>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297FD5"/>
                      </a:solidFill>
                      <a:prstDash val="solid"/>
                      <a:round/>
                      <a:headEnd type="none" w="med" len="med"/>
                      <a:tailEnd type="none" w="med" len="med"/>
                    </a:lnB>
                  </a:tcPr>
                </a:tc>
              </a:tr>
            </a:tbl>
          </a:graphicData>
        </a:graphic>
      </p:graphicFrame>
      <p:sp>
        <p:nvSpPr>
          <p:cNvPr id="6" name="Rectangle 1"/>
          <p:cNvSpPr>
            <a:spLocks noChangeArrowheads="1"/>
          </p:cNvSpPr>
          <p:nvPr/>
        </p:nvSpPr>
        <p:spPr bwMode="auto">
          <a:xfrm>
            <a:off x="755576" y="1067615"/>
            <a:ext cx="699582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kumimoji="0" lang="es-MX" sz="1200" b="1" i="0" u="none" strike="noStrike" cap="none" normalizeH="0" baseline="0" dirty="0" smtClean="0">
                <a:ln>
                  <a:noFill/>
                </a:ln>
                <a:solidFill>
                  <a:schemeClr val="tx1"/>
                </a:solidFill>
                <a:effectLst/>
                <a:latin typeface="Noto Sans" pitchFamily="34" charset="0"/>
                <a:ea typeface="Meiryo" pitchFamily="34" charset="-128"/>
                <a:cs typeface="Noto Sans" pitchFamily="34" charset="0"/>
              </a:rPr>
              <a:t>Tabla 2. Análisis Externo: Retos y Oportunidades del FISDL/FINET en transición a MINDEL</a:t>
            </a:r>
            <a:endParaRPr kumimoji="0" lang="es-SV" sz="3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47649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SV" sz="4000" b="1" dirty="0" smtClean="0">
                <a:solidFill>
                  <a:schemeClr val="tx2"/>
                </a:solidFill>
                <a:latin typeface="Noto Sans" pitchFamily="34" charset="0"/>
                <a:ea typeface="Noto Sans" pitchFamily="34" charset="0"/>
                <a:cs typeface="Noto Sans" pitchFamily="34" charset="0"/>
              </a:rPr>
              <a:t>MARCO ESTRATÉGICO</a:t>
            </a:r>
            <a:endParaRPr lang="es-SV" sz="4000" b="1" dirty="0">
              <a:solidFill>
                <a:schemeClr val="tx2"/>
              </a:solidFill>
              <a:latin typeface="Noto Sans" pitchFamily="34" charset="0"/>
              <a:ea typeface="Noto Sans" pitchFamily="34" charset="0"/>
              <a:cs typeface="Noto Sans" pitchFamily="34" charset="0"/>
            </a:endParaRPr>
          </a:p>
        </p:txBody>
      </p:sp>
      <p:sp>
        <p:nvSpPr>
          <p:cNvPr id="11" name="10 Rectángulo"/>
          <p:cNvSpPr/>
          <p:nvPr/>
        </p:nvSpPr>
        <p:spPr>
          <a:xfrm>
            <a:off x="350837" y="2861666"/>
            <a:ext cx="8494474" cy="639342"/>
          </a:xfrm>
          <a:prstGeom prst="rect">
            <a:avLst/>
          </a:prstGeom>
        </p:spPr>
        <p:txBody>
          <a:bodyPr wrap="square">
            <a:spAutoFit/>
          </a:bodyPr>
          <a:lstStyle/>
          <a:p>
            <a:pPr algn="just">
              <a:lnSpc>
                <a:spcPct val="115000"/>
              </a:lnSpc>
              <a:spcAft>
                <a:spcPts val="1000"/>
              </a:spcAft>
            </a:pPr>
            <a:r>
              <a:rPr lang="es-ES" sz="1600" dirty="0" smtClean="0">
                <a:effectLst/>
                <a:latin typeface="Noto Sans"/>
                <a:ea typeface="Meiryo"/>
                <a:cs typeface="Arial"/>
              </a:rPr>
              <a:t>La visión, bajo una orientación a resultados, deberá ser evaluada en el plazo de 10 años, en el 2030.</a:t>
            </a:r>
            <a:endParaRPr lang="es-SV" sz="1600" dirty="0">
              <a:effectLst/>
              <a:latin typeface="Century Gothic"/>
              <a:ea typeface="Meiryo"/>
              <a:cs typeface="Arial"/>
            </a:endParaRPr>
          </a:p>
        </p:txBody>
      </p:sp>
      <p:sp>
        <p:nvSpPr>
          <p:cNvPr id="12"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SV"/>
          </a:p>
        </p:txBody>
      </p:sp>
      <p:sp>
        <p:nvSpPr>
          <p:cNvPr id="14" name="7 Rectángulo"/>
          <p:cNvSpPr/>
          <p:nvPr/>
        </p:nvSpPr>
        <p:spPr>
          <a:xfrm>
            <a:off x="350616" y="4293096"/>
            <a:ext cx="8325840" cy="151216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s-419" sz="1600" b="1" dirty="0">
                <a:solidFill>
                  <a:srgbClr val="242852"/>
                </a:solidFill>
                <a:effectLst/>
                <a:latin typeface="Noto Sans"/>
                <a:ea typeface="Meiryo"/>
                <a:cs typeface="Arial"/>
              </a:rPr>
              <a:t>“Mejorar la calidad de vida de las personas en los territorios de manera sostenible, con énfasis en las que viven en condición de vulnerabilidad, ejecutando programas y proyectos en materia de desarrollo local”.</a:t>
            </a:r>
            <a:endParaRPr lang="es-SV" sz="1400" dirty="0">
              <a:effectLst/>
              <a:latin typeface="Century Gothic"/>
              <a:ea typeface="Meiryo"/>
              <a:cs typeface="Arial"/>
            </a:endParaRPr>
          </a:p>
        </p:txBody>
      </p:sp>
      <p:sp>
        <p:nvSpPr>
          <p:cNvPr id="13" name="Rectangle 13"/>
          <p:cNvSpPr>
            <a:spLocks noChangeArrowheads="1"/>
          </p:cNvSpPr>
          <p:nvPr/>
        </p:nvSpPr>
        <p:spPr bwMode="auto">
          <a:xfrm>
            <a:off x="323528" y="3831431"/>
            <a:ext cx="25202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2400" b="1" i="0" u="none" strike="noStrike" cap="none" normalizeH="0" baseline="0" dirty="0" smtClean="0">
                <a:ln>
                  <a:noFill/>
                </a:ln>
                <a:solidFill>
                  <a:srgbClr val="000000"/>
                </a:solidFill>
                <a:effectLst/>
                <a:latin typeface="Noto Sans" pitchFamily="34" charset="0"/>
                <a:ea typeface="Times New Roman" pitchFamily="18" charset="0"/>
                <a:cs typeface="Noto Sans" pitchFamily="34" charset="0"/>
              </a:rPr>
              <a:t>MISI</a:t>
            </a:r>
            <a:r>
              <a:rPr kumimoji="0" lang="es-MX" sz="2400" b="1" i="0" u="none" strike="noStrike" cap="none" normalizeH="0" baseline="0" dirty="0" smtClean="0">
                <a:ln>
                  <a:noFill/>
                </a:ln>
                <a:solidFill>
                  <a:srgbClr val="000000"/>
                </a:solidFill>
                <a:effectLst/>
                <a:latin typeface="Century Gothic"/>
                <a:ea typeface="Times New Roman" pitchFamily="18" charset="0"/>
                <a:cs typeface="Noto Sans" pitchFamily="34" charset="0"/>
              </a:rPr>
              <a:t>Ó</a:t>
            </a:r>
            <a:r>
              <a:rPr kumimoji="0" lang="es-MX" sz="2400" b="1" i="0" u="none" strike="noStrike" cap="none" normalizeH="0" baseline="0" dirty="0" smtClean="0">
                <a:ln>
                  <a:noFill/>
                </a:ln>
                <a:solidFill>
                  <a:srgbClr val="000000"/>
                </a:solidFill>
                <a:effectLst/>
                <a:latin typeface="Noto Sans" pitchFamily="34" charset="0"/>
                <a:ea typeface="Times New Roman" pitchFamily="18" charset="0"/>
                <a:cs typeface="Noto Sans" pitchFamily="34" charset="0"/>
              </a:rPr>
              <a:t>N</a:t>
            </a:r>
            <a:endParaRPr kumimoji="0" lang="es-MX"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3"/>
          <p:cNvSpPr>
            <a:spLocks noChangeArrowheads="1"/>
          </p:cNvSpPr>
          <p:nvPr/>
        </p:nvSpPr>
        <p:spPr bwMode="auto">
          <a:xfrm>
            <a:off x="323528" y="1511714"/>
            <a:ext cx="25202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sz="2400" b="1" i="0" u="none" strike="noStrike" cap="none" normalizeH="0" baseline="0" dirty="0" smtClean="0">
                <a:ln>
                  <a:noFill/>
                </a:ln>
                <a:solidFill>
                  <a:srgbClr val="000000"/>
                </a:solidFill>
                <a:effectLst/>
                <a:latin typeface="Noto Sans" pitchFamily="34" charset="0"/>
                <a:ea typeface="Times New Roman" pitchFamily="18" charset="0"/>
                <a:cs typeface="Noto Sans" pitchFamily="34" charset="0"/>
              </a:rPr>
              <a:t>VISI</a:t>
            </a:r>
            <a:r>
              <a:rPr kumimoji="0" lang="es-MX" sz="2400" b="1" i="0" u="none" strike="noStrike" cap="none" normalizeH="0" baseline="0" dirty="0" smtClean="0">
                <a:ln>
                  <a:noFill/>
                </a:ln>
                <a:solidFill>
                  <a:srgbClr val="000000"/>
                </a:solidFill>
                <a:effectLst/>
                <a:latin typeface="Century Gothic"/>
                <a:ea typeface="Times New Roman" pitchFamily="18" charset="0"/>
                <a:cs typeface="Noto Sans" pitchFamily="34" charset="0"/>
              </a:rPr>
              <a:t>Ó</a:t>
            </a:r>
            <a:r>
              <a:rPr kumimoji="0" lang="es-MX" sz="2400" b="1" i="0" u="none" strike="noStrike" cap="none" normalizeH="0" baseline="0" dirty="0" smtClean="0">
                <a:ln>
                  <a:noFill/>
                </a:ln>
                <a:solidFill>
                  <a:srgbClr val="000000"/>
                </a:solidFill>
                <a:effectLst/>
                <a:latin typeface="Noto Sans" pitchFamily="34" charset="0"/>
                <a:ea typeface="Times New Roman" pitchFamily="18" charset="0"/>
                <a:cs typeface="Noto Sans" pitchFamily="34" charset="0"/>
              </a:rPr>
              <a:t>N</a:t>
            </a:r>
            <a:endParaRPr kumimoji="0" lang="es-MX"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14 Rectángulo"/>
          <p:cNvSpPr/>
          <p:nvPr/>
        </p:nvSpPr>
        <p:spPr>
          <a:xfrm>
            <a:off x="350616" y="2164876"/>
            <a:ext cx="8325840" cy="64088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lnSpc>
                <a:spcPct val="115000"/>
              </a:lnSpc>
              <a:spcAft>
                <a:spcPts val="1000"/>
              </a:spcAft>
            </a:pPr>
            <a:r>
              <a:rPr lang="es-ES" sz="1600" b="1" dirty="0">
                <a:solidFill>
                  <a:srgbClr val="242852"/>
                </a:solidFill>
                <a:latin typeface="Noto Sans"/>
                <a:ea typeface="Meiryo"/>
                <a:cs typeface="Arial"/>
              </a:rPr>
              <a:t>“Ser reconocidos como referentes en la ejecución de programas y proyectos de desarrollo local de manera eficiente e innovadora”.</a:t>
            </a:r>
            <a:endParaRPr lang="es-SV" sz="1600" b="1" dirty="0">
              <a:solidFill>
                <a:srgbClr val="242852"/>
              </a:solidFill>
              <a:latin typeface="Noto Sans"/>
              <a:ea typeface="Meiryo"/>
              <a:cs typeface="Arial"/>
            </a:endParaRPr>
          </a:p>
        </p:txBody>
      </p:sp>
    </p:spTree>
    <p:extLst>
      <p:ext uri="{BB962C8B-B14F-4D97-AF65-F5344CB8AC3E}">
        <p14:creationId xmlns:p14="http://schemas.microsoft.com/office/powerpoint/2010/main" val="79503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760"/>
            <a:ext cx="8229600" cy="1143000"/>
          </a:xfrm>
        </p:spPr>
        <p:txBody>
          <a:bodyPr>
            <a:normAutofit/>
          </a:bodyPr>
          <a:lstStyle/>
          <a:p>
            <a:r>
              <a:rPr lang="es-SV" sz="4000" b="1" dirty="0" smtClean="0">
                <a:solidFill>
                  <a:schemeClr val="tx2"/>
                </a:solidFill>
                <a:latin typeface="Noto Sans" pitchFamily="34" charset="0"/>
                <a:ea typeface="Noto Sans" pitchFamily="34" charset="0"/>
                <a:cs typeface="Noto Sans" pitchFamily="34" charset="0"/>
              </a:rPr>
              <a:t>MARCO ESTRATÉGICO</a:t>
            </a:r>
            <a:endParaRPr lang="es-SV" sz="4000" b="1" dirty="0">
              <a:solidFill>
                <a:schemeClr val="tx2"/>
              </a:solidFill>
              <a:latin typeface="Noto Sans" pitchFamily="34" charset="0"/>
              <a:ea typeface="Noto Sans" pitchFamily="34" charset="0"/>
              <a:cs typeface="Noto Sans" pitchFamily="34" charset="0"/>
            </a:endParaRPr>
          </a:p>
        </p:txBody>
      </p:sp>
      <p:sp>
        <p:nvSpPr>
          <p:cNvPr id="12"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SV"/>
          </a:p>
        </p:txBody>
      </p:sp>
      <p:sp>
        <p:nvSpPr>
          <p:cNvPr id="3" name="2 Rectángulo"/>
          <p:cNvSpPr/>
          <p:nvPr/>
        </p:nvSpPr>
        <p:spPr>
          <a:xfrm>
            <a:off x="467544" y="1068705"/>
            <a:ext cx="8208911" cy="400110"/>
          </a:xfrm>
          <a:prstGeom prst="rect">
            <a:avLst/>
          </a:prstGeom>
        </p:spPr>
        <p:txBody>
          <a:bodyPr wrap="square">
            <a:spAutoFit/>
          </a:bodyPr>
          <a:lstStyle/>
          <a:p>
            <a:r>
              <a:rPr lang="es-MX" sz="2000" b="1" dirty="0"/>
              <a:t>VALORES INSTITUCIONALES</a:t>
            </a:r>
            <a:endParaRPr lang="es-SV" sz="2000" dirty="0"/>
          </a:p>
        </p:txBody>
      </p:sp>
      <p:graphicFrame>
        <p:nvGraphicFramePr>
          <p:cNvPr id="10" name="9 Diagrama"/>
          <p:cNvGraphicFramePr/>
          <p:nvPr>
            <p:extLst>
              <p:ext uri="{D42A27DB-BD31-4B8C-83A1-F6EECF244321}">
                <p14:modId xmlns:p14="http://schemas.microsoft.com/office/powerpoint/2010/main" val="1145471348"/>
              </p:ext>
            </p:extLst>
          </p:nvPr>
        </p:nvGraphicFramePr>
        <p:xfrm>
          <a:off x="467544" y="1556792"/>
          <a:ext cx="8208911" cy="24879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7" name="16 Diagrama"/>
          <p:cNvGraphicFramePr/>
          <p:nvPr>
            <p:extLst>
              <p:ext uri="{D42A27DB-BD31-4B8C-83A1-F6EECF244321}">
                <p14:modId xmlns:p14="http://schemas.microsoft.com/office/powerpoint/2010/main" val="1808722379"/>
              </p:ext>
            </p:extLst>
          </p:nvPr>
        </p:nvGraphicFramePr>
        <p:xfrm>
          <a:off x="467544" y="4149080"/>
          <a:ext cx="8208911" cy="255143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552750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SV" sz="3600" b="1" dirty="0" smtClean="0">
                <a:solidFill>
                  <a:schemeClr val="tx2"/>
                </a:solidFill>
                <a:latin typeface="Noto Sans" pitchFamily="34" charset="0"/>
                <a:ea typeface="Noto Sans" pitchFamily="34" charset="0"/>
                <a:cs typeface="Noto Sans" pitchFamily="34" charset="0"/>
              </a:rPr>
              <a:t>EJES TRANSVERSALES</a:t>
            </a:r>
            <a:endParaRPr lang="es-SV" sz="3600" b="1" dirty="0">
              <a:solidFill>
                <a:schemeClr val="tx2"/>
              </a:solidFill>
              <a:latin typeface="Noto Sans" pitchFamily="34" charset="0"/>
              <a:ea typeface="Noto Sans" pitchFamily="34" charset="0"/>
              <a:cs typeface="Noto Sans" pitchFamily="34" charset="0"/>
            </a:endParaRPr>
          </a:p>
        </p:txBody>
      </p:sp>
      <p:graphicFrame>
        <p:nvGraphicFramePr>
          <p:cNvPr id="10" name="9 Diagrama"/>
          <p:cNvGraphicFramePr/>
          <p:nvPr>
            <p:extLst>
              <p:ext uri="{D42A27DB-BD31-4B8C-83A1-F6EECF244321}">
                <p14:modId xmlns:p14="http://schemas.microsoft.com/office/powerpoint/2010/main" val="1213010192"/>
              </p:ext>
            </p:extLst>
          </p:nvPr>
        </p:nvGraphicFramePr>
        <p:xfrm>
          <a:off x="611560" y="1628800"/>
          <a:ext cx="7920880" cy="3672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503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1604</Words>
  <Application>Microsoft Office PowerPoint</Application>
  <PresentationFormat>Presentación en pantalla (4:3)</PresentationFormat>
  <Paragraphs>107</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Presentación de PowerPoint</vt:lpstr>
      <vt:lpstr>PRESENTACIÓN</vt:lpstr>
      <vt:lpstr>INTRODUCCIÓN</vt:lpstr>
      <vt:lpstr>INTRODUCCIÓN</vt:lpstr>
      <vt:lpstr>DIAGNÓSTICO ESTRATÉGICO INSTITUCIONAL</vt:lpstr>
      <vt:lpstr>DIAGNÓSTICO ESTRATÉGICO INSTITUCIONAL</vt:lpstr>
      <vt:lpstr>MARCO ESTRATÉGICO</vt:lpstr>
      <vt:lpstr>MARCO ESTRATÉGICO</vt:lpstr>
      <vt:lpstr>EJES TRANSVERSALES</vt:lpstr>
      <vt:lpstr>RESULTADOS ESTRATÉGICOS INSTITUCIONALES</vt:lpstr>
      <vt:lpstr>RESULTADOS ESTRATÉGICOS INSTITUCIONALES</vt:lpstr>
      <vt:lpstr>RESULTADOS ESTRATÉGICOS INSTITUCIONALES</vt:lpstr>
      <vt:lpstr>RESULTADOS ESTRATÉGICOS INSTITUCIONALES</vt:lpstr>
      <vt:lpstr>RESULTADOS ESTRATÉGICOS INSTITUCIONALES</vt:lpstr>
      <vt:lpstr>Presentación de PowerPoint</vt:lpstr>
    </vt:vector>
  </TitlesOfParts>
  <Company>HP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MAURICIO WILFREDO SANDOVAL CRUZ</dc:creator>
  <cp:lastModifiedBy>Roberto Molina</cp:lastModifiedBy>
  <cp:revision>35</cp:revision>
  <dcterms:created xsi:type="dcterms:W3CDTF">2020-07-26T20:47:14Z</dcterms:created>
  <dcterms:modified xsi:type="dcterms:W3CDTF">2020-08-13T13:59:20Z</dcterms:modified>
</cp:coreProperties>
</file>