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51" r:id="rId2"/>
    <p:sldId id="339" r:id="rId3"/>
    <p:sldId id="354" r:id="rId4"/>
    <p:sldId id="350" r:id="rId5"/>
    <p:sldId id="340" r:id="rId6"/>
    <p:sldId id="348" r:id="rId7"/>
    <p:sldId id="341" r:id="rId8"/>
    <p:sldId id="342" r:id="rId9"/>
    <p:sldId id="343" r:id="rId10"/>
    <p:sldId id="349" r:id="rId11"/>
    <p:sldId id="344" r:id="rId12"/>
    <p:sldId id="345" r:id="rId13"/>
    <p:sldId id="346" r:id="rId14"/>
    <p:sldId id="347" r:id="rId15"/>
    <p:sldId id="352" r:id="rId16"/>
    <p:sldId id="353" r:id="rId17"/>
  </p:sldIdLst>
  <p:sldSz cx="9144000" cy="6858000" type="letter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omez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7DE"/>
    <a:srgbClr val="009999"/>
    <a:srgbClr val="E2FEF3"/>
    <a:srgbClr val="CEFEEB"/>
    <a:srgbClr val="CCFFCC"/>
    <a:srgbClr val="FFFF66"/>
    <a:srgbClr val="FFFFCC"/>
    <a:srgbClr val="5F84EB"/>
    <a:srgbClr val="4A7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49" autoAdjust="0"/>
    <p:restoredTop sz="80559" autoAdjust="0"/>
  </p:normalViewPr>
  <p:slideViewPr>
    <p:cSldViewPr>
      <p:cViewPr>
        <p:scale>
          <a:sx n="90" d="100"/>
          <a:sy n="90" d="100"/>
        </p:scale>
        <p:origin x="1256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F5875C61-978F-4A7C-9D41-4768E89A39FB}" type="datetimeFigureOut">
              <a:rPr lang="en-US" smtClean="0"/>
              <a:t>1/12/18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0B1200B6-E02F-4E51-B9C1-1C57E03AC75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E3A66595-57ED-43FC-94A7-A012A50F2CC2}" type="datetimeFigureOut">
              <a:rPr lang="es-SV" smtClean="0"/>
              <a:t>12/1/18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5" rIns="93671" bIns="46835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1" y="4421826"/>
            <a:ext cx="5618480" cy="4189095"/>
          </a:xfrm>
          <a:prstGeom prst="rect">
            <a:avLst/>
          </a:prstGeom>
        </p:spPr>
        <p:txBody>
          <a:bodyPr vert="horz" lIns="93671" tIns="46835" rIns="93671" bIns="4683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3AC496DE-BDB9-4923-ACC5-229D23F2B3B5}" type="slidenum">
              <a:rPr lang="es-SV" smtClean="0"/>
              <a:t>‹Nr.›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3137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27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7264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15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483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16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0807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C9CE-34CA-4BD7-8B13-F1299C6D0772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32A8-48E5-40AD-8A12-243E45A2D999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9486-A7A3-4D5F-BB93-C376B0A00F57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A172-B0A3-492F-95A3-CA424EA9159F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8DC-8B76-47A4-831C-E14B06525122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76C9-42F0-4819-928C-08FB14F991FF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4E18-BB29-441E-A63D-402C71F2B7C3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C42E-0F0F-445B-93BC-841C78473483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276A-735E-4CF1-AD06-ABA8AD1517C2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8531-6CE1-47DF-9602-6AD2FB769480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B0B1-2F03-4FE5-BA23-E8A0C4408F2B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36D-6351-446B-9F78-A9C2E95675DD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D85D-8950-4E79-A72D-C688929060FE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EAEA1-FD66-452D-957F-87740AB9220A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4907-AA48-4DA3-9D74-9505618D0BF9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3C15-88DA-43AB-91B6-1A197ECD60E8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CA33-BEDA-418C-96F9-8D8450C77E66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E972-30EC-4F40-8785-B42141B53F7B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318F-8D21-4E1F-A985-23A64E1A499F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55D7-FAA0-4376-9066-AA8E1904EDAF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22C0-3FD5-4FFE-8964-81F7D373DD0B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FD8-A636-4FDC-8357-D32975B63EE3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ES_tradnl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AFEEF-5F32-4796-928D-6DB6462FEB93}" type="datetimeFigureOut">
              <a:rPr lang="es-ES_tradnl"/>
              <a:pPr>
                <a:defRPr/>
              </a:pPr>
              <a:t>12/1/18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9E312-8A44-4F81-97D4-2F0B6E60F1B9}" type="slidenum">
              <a:rPr lang="es-ES_tradnl"/>
              <a:pPr>
                <a:defRPr/>
              </a:pPr>
              <a:t>‹Nr.›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slide" Target="slide13.xml"/><Relationship Id="rId12" Type="http://schemas.openxmlformats.org/officeDocument/2006/relationships/slide" Target="slide7.xml"/><Relationship Id="rId13" Type="http://schemas.openxmlformats.org/officeDocument/2006/relationships/slide" Target="slide2.xml"/><Relationship Id="rId14" Type="http://schemas.openxmlformats.org/officeDocument/2006/relationships/slide" Target="slide14.xml"/><Relationship Id="rId15" Type="http://schemas.openxmlformats.org/officeDocument/2006/relationships/slide" Target="slide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" Target="slide6.xml"/><Relationship Id="rId3" Type="http://schemas.openxmlformats.org/officeDocument/2006/relationships/slide" Target="slide10.xml"/><Relationship Id="rId4" Type="http://schemas.openxmlformats.org/officeDocument/2006/relationships/slide" Target="slide4.xml"/><Relationship Id="rId5" Type="http://schemas.openxmlformats.org/officeDocument/2006/relationships/slide" Target="slide8.xml"/><Relationship Id="rId6" Type="http://schemas.openxmlformats.org/officeDocument/2006/relationships/slide" Target="slide5.xml"/><Relationship Id="rId7" Type="http://schemas.openxmlformats.org/officeDocument/2006/relationships/slide" Target="slide12.xml"/><Relationship Id="rId8" Type="http://schemas.openxmlformats.org/officeDocument/2006/relationships/slide" Target="slide15.xml"/><Relationship Id="rId9" Type="http://schemas.openxmlformats.org/officeDocument/2006/relationships/slide" Target="slide9.xml"/><Relationship Id="rId10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slide" Target="slide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slide" Target="slide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slide" Target="slide1.xml"/><Relationship Id="rId5" Type="http://schemas.openxmlformats.org/officeDocument/2006/relationships/slide" Target="slide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slide" Target="slide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563888" y="1581443"/>
            <a:ext cx="1926580" cy="623421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PRESIDENCIA</a:t>
            </a:r>
            <a:endPara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567928" y="3315767"/>
            <a:ext cx="1926580" cy="575965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DIRECCIÓN EJECUTIVA</a:t>
            </a:r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838492" y="764704"/>
            <a:ext cx="1453904" cy="288032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action="ppaction://hlinksldjump"/>
              </a:rPr>
              <a:t>Auditoría Interna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314895" y="2353454"/>
            <a:ext cx="1250549" cy="283458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lnSpc>
                <a:spcPct val="150000"/>
              </a:lnSpc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Asesoría </a:t>
            </a:r>
            <a:r>
              <a:rPr lang="es-CO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action="ppaction://hlinksldjump"/>
              </a:rPr>
              <a:t>Legal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1619672" y="750129"/>
            <a:ext cx="1471934" cy="270030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action="ppaction://hlinksldjump"/>
              </a:rPr>
              <a:t>Auditoría Externa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336621" y="5245482"/>
            <a:ext cx="1499075" cy="67982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action="ppaction://hlinksldjump"/>
              </a:rPr>
              <a:t>PROYECTOS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5508104" y="5224266"/>
            <a:ext cx="1537851" cy="701037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action="ppaction://hlinksldjump"/>
              </a:rPr>
              <a:t>PLANEACION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3" name="42 Conector recto"/>
          <p:cNvCxnSpPr/>
          <p:nvPr/>
        </p:nvCxnSpPr>
        <p:spPr>
          <a:xfrm flipV="1">
            <a:off x="1100512" y="4703928"/>
            <a:ext cx="6885321" cy="368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59" name="AutoShape 57" descr="https://mail-attachment.googleusercontent.com/attachment/?saduie=AG9B_P-iU6iVCPkXSYBf5_hFcIin&amp;attid=0.1&amp;disp=emb&amp;view=att&amp;th=13b23697ff4921c8"/>
          <p:cNvSpPr>
            <a:spLocks noChangeAspect="1" noChangeArrowheads="1"/>
          </p:cNvSpPr>
          <p:nvPr/>
        </p:nvSpPr>
        <p:spPr bwMode="auto">
          <a:xfrm>
            <a:off x="103808" y="-224359"/>
            <a:ext cx="214313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/>
          <a:lstStyle/>
          <a:p>
            <a:endParaRPr lang="es-SV"/>
          </a:p>
        </p:txBody>
      </p:sp>
      <p:sp>
        <p:nvSpPr>
          <p:cNvPr id="49" name="48 Rectángulo redondeado"/>
          <p:cNvSpPr/>
          <p:nvPr/>
        </p:nvSpPr>
        <p:spPr>
          <a:xfrm>
            <a:off x="5314895" y="2769400"/>
            <a:ext cx="1266341" cy="299560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action="ppaction://hlinksldjump"/>
              </a:rPr>
              <a:t>Comunicaciones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46 Rectángulo redondeado"/>
          <p:cNvSpPr/>
          <p:nvPr/>
        </p:nvSpPr>
        <p:spPr>
          <a:xfrm>
            <a:off x="1608186" y="4005064"/>
            <a:ext cx="1728803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action="ppaction://hlinksldjump"/>
              </a:rPr>
              <a:t>UNIDAD FINANCIERA INSTITUCIONAL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20 Rectángulo redondeado"/>
          <p:cNvSpPr/>
          <p:nvPr/>
        </p:nvSpPr>
        <p:spPr>
          <a:xfrm>
            <a:off x="2026036" y="5245482"/>
            <a:ext cx="1537852" cy="67982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action="ppaction://hlinksldjump"/>
              </a:rPr>
              <a:t> EDUCACION AMBIENTAL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35 Rectángulo redondeado"/>
          <p:cNvSpPr/>
          <p:nvPr/>
        </p:nvSpPr>
        <p:spPr>
          <a:xfrm>
            <a:off x="2173567" y="2564904"/>
            <a:ext cx="1551448" cy="311036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action="ppaction://hlinksldjump"/>
              </a:rPr>
              <a:t>Asesoría  Despacho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3 Rectángulo redondeado"/>
          <p:cNvSpPr/>
          <p:nvPr/>
        </p:nvSpPr>
        <p:spPr>
          <a:xfrm>
            <a:off x="3563888" y="644415"/>
            <a:ext cx="1926580" cy="552337"/>
          </a:xfrm>
          <a:prstGeom prst="roundRect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action="ppaction://hlinksldjump"/>
              </a:rPr>
              <a:t>JUNTA </a:t>
            </a: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action="ppaction://hlinksldjump"/>
              </a:rPr>
              <a:t>DIRECTIVA</a:t>
            </a:r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46 Rectángulo redondeado"/>
          <p:cNvSpPr/>
          <p:nvPr/>
        </p:nvSpPr>
        <p:spPr>
          <a:xfrm>
            <a:off x="3793005" y="5245482"/>
            <a:ext cx="1499075" cy="67982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action="ppaction://hlinksldjump"/>
              </a:rPr>
              <a:t>ADMINISTRACION Y FINANZAS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7236296" y="5229200"/>
            <a:ext cx="1499075" cy="69610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defRPr/>
            </a:pPr>
            <a:r>
              <a:rPr lang="es-CO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action="ppaction://hlinksldjump"/>
              </a:rPr>
              <a:t>GESTION DE RECURSOS</a:t>
            </a:r>
            <a:endParaRPr lang="es-CO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0" name="59 Conector recto"/>
          <p:cNvCxnSpPr>
            <a:endCxn id="79" idx="0"/>
          </p:cNvCxnSpPr>
          <p:nvPr/>
        </p:nvCxnSpPr>
        <p:spPr>
          <a:xfrm>
            <a:off x="2794962" y="4725144"/>
            <a:ext cx="0" cy="520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/>
          <p:nvPr/>
        </p:nvCxnSpPr>
        <p:spPr>
          <a:xfrm>
            <a:off x="1109789" y="4725144"/>
            <a:ext cx="0" cy="520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4542542" y="4708862"/>
            <a:ext cx="0" cy="520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>
            <a:off x="6256108" y="4703928"/>
            <a:ext cx="0" cy="520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>
            <a:off x="7985833" y="4708862"/>
            <a:ext cx="0" cy="520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>
            <a:stCxn id="7" idx="2"/>
          </p:cNvCxnSpPr>
          <p:nvPr/>
        </p:nvCxnSpPr>
        <p:spPr>
          <a:xfrm>
            <a:off x="4531218" y="3891732"/>
            <a:ext cx="11954" cy="10873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>
            <a:stCxn id="4" idx="2"/>
            <a:endCxn id="7" idx="0"/>
          </p:cNvCxnSpPr>
          <p:nvPr/>
        </p:nvCxnSpPr>
        <p:spPr>
          <a:xfrm>
            <a:off x="4527178" y="2204864"/>
            <a:ext cx="4040" cy="1110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71" idx="3"/>
          </p:cNvCxnSpPr>
          <p:nvPr/>
        </p:nvCxnSpPr>
        <p:spPr>
          <a:xfrm flipV="1">
            <a:off x="3336989" y="4243281"/>
            <a:ext cx="1200205" cy="138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>
            <a:stCxn id="44" idx="2"/>
            <a:endCxn id="4" idx="0"/>
          </p:cNvCxnSpPr>
          <p:nvPr/>
        </p:nvCxnSpPr>
        <p:spPr>
          <a:xfrm>
            <a:off x="4527178" y="1196752"/>
            <a:ext cx="0" cy="3846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flipV="1">
            <a:off x="3725015" y="2711368"/>
            <a:ext cx="818157" cy="69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>
            <a:endCxn id="9" idx="1"/>
          </p:cNvCxnSpPr>
          <p:nvPr/>
        </p:nvCxnSpPr>
        <p:spPr>
          <a:xfrm flipV="1">
            <a:off x="4529198" y="2495183"/>
            <a:ext cx="785697" cy="138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>
            <a:endCxn id="49" idx="1"/>
          </p:cNvCxnSpPr>
          <p:nvPr/>
        </p:nvCxnSpPr>
        <p:spPr>
          <a:xfrm flipV="1">
            <a:off x="4543172" y="2919180"/>
            <a:ext cx="771723" cy="457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>
            <a:stCxn id="44" idx="3"/>
            <a:endCxn id="5" idx="1"/>
          </p:cNvCxnSpPr>
          <p:nvPr/>
        </p:nvCxnSpPr>
        <p:spPr>
          <a:xfrm flipV="1">
            <a:off x="5490468" y="908720"/>
            <a:ext cx="348024" cy="11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flipV="1">
            <a:off x="3091606" y="892642"/>
            <a:ext cx="472282" cy="1152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16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58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40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7" grpId="0" animBg="1" autoUpdateAnimBg="0"/>
      <p:bldP spid="17" grpId="0" animBg="1" autoUpdateAnimBg="0"/>
      <p:bldP spid="21" grpId="0" animBg="1" autoUpdateAnimBg="0"/>
      <p:bldP spid="71" grpId="0" animBg="1" autoUpdateAnimBg="0"/>
      <p:bldP spid="79" grpId="0" animBg="1" autoUpdateAnimBg="0"/>
      <p:bldP spid="44" grpId="0" animBg="1" autoUpdateAnimBg="0"/>
      <p:bldP spid="47" grpId="0" animBg="1" autoUpdateAnimBg="0"/>
      <p:bldP spid="57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646112"/>
          </a:xfrm>
        </p:spPr>
        <p:txBody>
          <a:bodyPr/>
          <a:lstStyle/>
          <a:p>
            <a:r>
              <a:rPr lang="es-ES_tradnl" b="1" dirty="0" smtClean="0"/>
              <a:t>Dirección Ejecutiva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2400" dirty="0"/>
              <a:t>Dirigir y desarrollar mecanismos que faciliten el cumplimiento de los objetivos </a:t>
            </a:r>
            <a:r>
              <a:rPr lang="es-ES_tradnl" sz="2400" dirty="0" smtClean="0"/>
              <a:t>estratégicos </a:t>
            </a:r>
            <a:r>
              <a:rPr lang="es-ES_tradnl" sz="2400" dirty="0"/>
              <a:t>de la </a:t>
            </a:r>
            <a:r>
              <a:rPr lang="es-ES_tradnl" sz="2400" dirty="0" smtClean="0"/>
              <a:t>institución, </a:t>
            </a:r>
            <a:r>
              <a:rPr lang="es-ES_tradnl" sz="2400" dirty="0"/>
              <a:t>para el financiamiento de planes, programas, proyectos y actividades a favor del uso razonable de los recursos naturales, en el marco dela </a:t>
            </a:r>
            <a:r>
              <a:rPr lang="es-ES_tradnl" sz="2400" dirty="0" err="1"/>
              <a:t>gestión</a:t>
            </a:r>
            <a:r>
              <a:rPr lang="es-ES_tradnl" sz="2400" dirty="0"/>
              <a:t> ambiental del </a:t>
            </a:r>
            <a:r>
              <a:rPr lang="es-ES_tradnl" sz="2400" dirty="0" err="1"/>
              <a:t>país</a:t>
            </a:r>
            <a:r>
              <a:rPr lang="es-ES_tradnl" sz="2400" dirty="0"/>
              <a:t>, y en la </a:t>
            </a:r>
            <a:r>
              <a:rPr lang="es-ES_tradnl" sz="2400" dirty="0" err="1"/>
              <a:t>reducción</a:t>
            </a:r>
            <a:r>
              <a:rPr lang="es-ES_tradnl" sz="2400" dirty="0"/>
              <a:t> de la vulnerabilidad al impacto ocasionados por el cambio </a:t>
            </a:r>
            <a:r>
              <a:rPr lang="es-ES_tradnl" sz="2400" dirty="0" err="1" smtClean="0"/>
              <a:t>climatico</a:t>
            </a:r>
            <a:r>
              <a:rPr lang="es-ES_tradnl" sz="2400" dirty="0"/>
              <a:t>; coordinando para ello con diferentes sectores, entre ellos gubernamentales, municipales, </a:t>
            </a:r>
            <a:r>
              <a:rPr lang="es-ES_tradnl" sz="2400" dirty="0" err="1"/>
              <a:t>autónomos</a:t>
            </a:r>
            <a:r>
              <a:rPr lang="es-ES_tradnl" sz="2400" dirty="0"/>
              <a:t> empresariales, </a:t>
            </a:r>
            <a:r>
              <a:rPr lang="es-ES_tradnl" sz="2400" dirty="0" err="1" smtClean="0"/>
              <a:t>academicos</a:t>
            </a:r>
            <a:r>
              <a:rPr lang="es-ES_tradnl" sz="2400" dirty="0"/>
              <a:t>, ONG ́s, comunitarios, etc. </a:t>
            </a:r>
            <a:endParaRPr lang="es-ES_tradnl" sz="2400" dirty="0" smtClean="0"/>
          </a:p>
          <a:p>
            <a:pPr marL="0" indent="0" algn="just">
              <a:buNone/>
            </a:pPr>
            <a:endParaRPr lang="es-ES_tradnl" dirty="0"/>
          </a:p>
          <a:p>
            <a:r>
              <a:rPr lang="es-ES_tradnl" sz="2000" dirty="0" smtClean="0"/>
              <a:t>Personal Asignado</a:t>
            </a:r>
          </a:p>
          <a:p>
            <a:pPr marL="0" indent="0">
              <a:buNone/>
            </a:pPr>
            <a:r>
              <a:rPr lang="es-ES_tradnl" sz="2000" dirty="0" smtClean="0"/>
              <a:t>Vacante  durante le 2017</a:t>
            </a:r>
            <a:endParaRPr lang="es-ES_tradnl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Unidad Financiera 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s-ES_tradnl" sz="1800" dirty="0"/>
              <a:t>Dirigir, coordinar, integrar y supervisar las actividades de presupuesto, </a:t>
            </a:r>
            <a:r>
              <a:rPr lang="es-ES_tradnl" sz="1800" dirty="0" err="1"/>
              <a:t>tesorería</a:t>
            </a:r>
            <a:r>
              <a:rPr lang="es-ES_tradnl" sz="1800" dirty="0"/>
              <a:t> y contabilidad gubernamental relacionadas con la </a:t>
            </a:r>
            <a:r>
              <a:rPr lang="es-ES_tradnl" sz="1800" dirty="0" err="1"/>
              <a:t>gestión</a:t>
            </a:r>
            <a:r>
              <a:rPr lang="es-ES_tradnl" sz="1800" dirty="0"/>
              <a:t> financiera institucional, velando por el cumplimiento de las disposiciones legales y </a:t>
            </a:r>
            <a:r>
              <a:rPr lang="es-ES_tradnl" sz="1800" dirty="0" err="1"/>
              <a:t>técnicas</a:t>
            </a:r>
            <a:r>
              <a:rPr lang="es-ES_tradnl" sz="1800" dirty="0"/>
              <a:t> vigentes. A </a:t>
            </a:r>
            <a:r>
              <a:rPr lang="es-ES_tradnl" sz="1800" dirty="0" err="1"/>
              <a:t>través</a:t>
            </a:r>
            <a:r>
              <a:rPr lang="es-ES_tradnl" sz="1800" dirty="0"/>
              <a:t> de la </a:t>
            </a:r>
            <a:r>
              <a:rPr lang="es-ES_tradnl" sz="1800" dirty="0" err="1"/>
              <a:t>verificación</a:t>
            </a:r>
            <a:r>
              <a:rPr lang="es-ES_tradnl" sz="1800" dirty="0"/>
              <a:t> y </a:t>
            </a:r>
            <a:r>
              <a:rPr lang="es-ES_tradnl" sz="1800" dirty="0" err="1"/>
              <a:t>supervisión</a:t>
            </a:r>
            <a:r>
              <a:rPr lang="es-ES_tradnl" sz="1800" dirty="0"/>
              <a:t> de las actividades del Sistemas de </a:t>
            </a:r>
            <a:r>
              <a:rPr lang="es-ES_tradnl" sz="1800" dirty="0" err="1"/>
              <a:t>Administración</a:t>
            </a:r>
            <a:r>
              <a:rPr lang="es-ES_tradnl" sz="1800" dirty="0"/>
              <a:t> Integrado SAFI y el control de interno de las transacciones financieras cumplan con la </a:t>
            </a:r>
            <a:r>
              <a:rPr lang="es-ES_tradnl" sz="1800" dirty="0" err="1"/>
              <a:t>documentación</a:t>
            </a:r>
            <a:r>
              <a:rPr lang="es-ES_tradnl" sz="1800" dirty="0"/>
              <a:t> legal y </a:t>
            </a:r>
            <a:r>
              <a:rPr lang="es-ES_tradnl" sz="1800" dirty="0" err="1"/>
              <a:t>técnica</a:t>
            </a:r>
            <a:r>
              <a:rPr lang="es-ES_tradnl" sz="1800" dirty="0"/>
              <a:t>. Administrar, custodiar y velar por el buen uso de los recursos financieros de la </a:t>
            </a:r>
            <a:r>
              <a:rPr lang="es-ES_tradnl" sz="1800" dirty="0" err="1"/>
              <a:t>Institución</a:t>
            </a:r>
            <a:r>
              <a:rPr lang="es-ES_tradnl" sz="1800" dirty="0"/>
              <a:t>. Apoyar a la Unidad de Proyectos en el ciclo de </a:t>
            </a:r>
            <a:r>
              <a:rPr lang="es-ES_tradnl" sz="1800" dirty="0" err="1"/>
              <a:t>ejecución</a:t>
            </a:r>
            <a:r>
              <a:rPr lang="es-ES_tradnl" sz="1800" dirty="0"/>
              <a:t> de cada proyecto o programa. Todo con la </a:t>
            </a:r>
            <a:r>
              <a:rPr lang="es-ES_tradnl" sz="1800" dirty="0" err="1"/>
              <a:t>aplicación</a:t>
            </a:r>
            <a:r>
              <a:rPr lang="es-ES_tradnl" sz="1800" dirty="0"/>
              <a:t> de la normativa legal y </a:t>
            </a:r>
            <a:r>
              <a:rPr lang="es-ES_tradnl" sz="1800" dirty="0" err="1"/>
              <a:t>técnica</a:t>
            </a:r>
            <a:r>
              <a:rPr lang="es-ES_tradnl" sz="1800" dirty="0"/>
              <a:t> que regula la </a:t>
            </a:r>
            <a:r>
              <a:rPr lang="es-ES_tradnl" sz="1800" dirty="0" err="1"/>
              <a:t>administración</a:t>
            </a:r>
            <a:r>
              <a:rPr lang="es-ES_tradnl" sz="1800" dirty="0"/>
              <a:t> y usos de los recursos financieros </a:t>
            </a:r>
            <a:r>
              <a:rPr lang="es-ES_tradnl" sz="1800" dirty="0" err="1"/>
              <a:t>públicos</a:t>
            </a:r>
            <a:r>
              <a:rPr lang="es-ES_tradnl" sz="1800" dirty="0"/>
              <a:t> y todas aquellas </a:t>
            </a:r>
            <a:r>
              <a:rPr lang="es-ES_tradnl" sz="1800" dirty="0" err="1"/>
              <a:t>guías</a:t>
            </a:r>
            <a:r>
              <a:rPr lang="es-ES_tradnl" sz="1800" dirty="0"/>
              <a:t>, manuales y circulares que emite el Ministerio de Hacienda o la Junta Directiva Institucional, para mantener la Probidad en la </a:t>
            </a:r>
            <a:r>
              <a:rPr lang="es-ES_tradnl" sz="1800" dirty="0" err="1"/>
              <a:t>administración</a:t>
            </a:r>
            <a:r>
              <a:rPr lang="es-ES_tradnl" sz="1800" dirty="0"/>
              <a:t> de los fondos Institucionales y que la </a:t>
            </a:r>
            <a:r>
              <a:rPr lang="es-ES_tradnl" sz="1800" dirty="0" err="1"/>
              <a:t>Gestión</a:t>
            </a:r>
            <a:r>
              <a:rPr lang="es-ES_tradnl" sz="1800" dirty="0"/>
              <a:t> de cada ejercicio </a:t>
            </a:r>
            <a:r>
              <a:rPr lang="es-ES_tradnl" sz="1800" dirty="0" err="1"/>
              <a:t>económico</a:t>
            </a:r>
            <a:r>
              <a:rPr lang="es-ES_tradnl" sz="1800" dirty="0"/>
              <a:t> fiscal sea aprobada por los entes fiscalizadores. </a:t>
            </a:r>
          </a:p>
          <a:p>
            <a:pPr algn="just"/>
            <a:r>
              <a:rPr lang="es-ES_tradnl" sz="1800" b="1" dirty="0" smtClean="0"/>
              <a:t>Personal Asignado:</a:t>
            </a:r>
          </a:p>
          <a:p>
            <a:pPr marL="0" indent="0" algn="just">
              <a:buNone/>
            </a:pPr>
            <a:r>
              <a:rPr lang="es-ES_tradnl" sz="1800" dirty="0" smtClean="0"/>
              <a:t>Lic. Transito </a:t>
            </a:r>
            <a:r>
              <a:rPr lang="es-ES_tradnl" sz="1800" dirty="0" err="1" smtClean="0"/>
              <a:t>Gomez</a:t>
            </a:r>
            <a:r>
              <a:rPr lang="es-ES_tradnl" sz="1800" dirty="0" smtClean="0"/>
              <a:t>, Jefe UFI</a:t>
            </a:r>
          </a:p>
          <a:p>
            <a:pPr marL="0" indent="0" algn="just">
              <a:buNone/>
            </a:pPr>
            <a:r>
              <a:rPr lang="es-ES_tradnl" sz="1800" dirty="0" smtClean="0"/>
              <a:t>Lic. Geovanny Alfaro, Contador Institucional</a:t>
            </a:r>
          </a:p>
          <a:p>
            <a:pPr marL="0" indent="0" algn="just">
              <a:buNone/>
            </a:pPr>
            <a:r>
              <a:rPr lang="es-ES_tradnl" sz="1800" dirty="0" smtClean="0"/>
              <a:t>Lic.  Mayra Alvarenga, Tesorera Institucional </a:t>
            </a:r>
            <a:endParaRPr lang="es-ES_tradnl" sz="1800" dirty="0"/>
          </a:p>
          <a:p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Proyectos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000" dirty="0"/>
              <a:t>El Coordinador de Proyectos, es el responsable de la </a:t>
            </a:r>
            <a:r>
              <a:rPr lang="es-ES_tradnl" sz="2000" dirty="0" err="1"/>
              <a:t>gestión</a:t>
            </a:r>
            <a:r>
              <a:rPr lang="es-ES_tradnl" sz="2000" dirty="0"/>
              <a:t> de proyectos financiados por el FONAES, coordinando y asignando tareas y responsabilidades a los miembros del equipo </a:t>
            </a:r>
            <a:r>
              <a:rPr lang="es-ES_tradnl" sz="2000" dirty="0" err="1"/>
              <a:t>técnico</a:t>
            </a:r>
            <a:r>
              <a:rPr lang="es-ES_tradnl" sz="2000" dirty="0"/>
              <a:t> de la </a:t>
            </a:r>
            <a:r>
              <a:rPr lang="es-ES_tradnl" sz="2000" dirty="0" err="1"/>
              <a:t>Coordinación</a:t>
            </a:r>
            <a:r>
              <a:rPr lang="es-ES_tradnl" sz="2000" dirty="0"/>
              <a:t>, de acuerdo a sus conocimientos y habilidades; prepara y coordina la </a:t>
            </a:r>
            <a:r>
              <a:rPr lang="es-ES_tradnl" sz="2000" dirty="0" err="1"/>
              <a:t>implementación</a:t>
            </a:r>
            <a:r>
              <a:rPr lang="es-ES_tradnl" sz="2000" dirty="0"/>
              <a:t> y la </a:t>
            </a:r>
            <a:r>
              <a:rPr lang="es-ES_tradnl" sz="2000" dirty="0" err="1"/>
              <a:t>gestión</a:t>
            </a:r>
            <a:r>
              <a:rPr lang="es-ES_tradnl" sz="2000" dirty="0"/>
              <a:t>, planifica y orienta los procesos de </a:t>
            </a:r>
            <a:r>
              <a:rPr lang="es-ES_tradnl" sz="2000" dirty="0" err="1"/>
              <a:t>ejecución</a:t>
            </a:r>
            <a:r>
              <a:rPr lang="es-ES_tradnl" sz="2000" dirty="0"/>
              <a:t> de los proyectos de principio a fin, de acuerdo y </a:t>
            </a:r>
            <a:r>
              <a:rPr lang="es-ES_tradnl" sz="2000" dirty="0" err="1"/>
              <a:t>según</a:t>
            </a:r>
            <a:r>
              <a:rPr lang="es-ES_tradnl" sz="2000" dirty="0"/>
              <a:t> requerimientos y normativas establecidas por el FONAES; para la </a:t>
            </a:r>
            <a:r>
              <a:rPr lang="es-ES_tradnl" sz="2000" dirty="0" err="1"/>
              <a:t>consecución</a:t>
            </a:r>
            <a:r>
              <a:rPr lang="es-ES_tradnl" sz="2000" dirty="0"/>
              <a:t> de los objetivos y metas particularmente establecidos en cada uno de los proyectos financiados por el FONAES. </a:t>
            </a:r>
            <a:endParaRPr lang="es-ES_tradnl" sz="2000" dirty="0" smtClean="0"/>
          </a:p>
          <a:p>
            <a:endParaRPr lang="es-ES_tradnl" sz="2000" dirty="0" smtClean="0"/>
          </a:p>
          <a:p>
            <a:r>
              <a:rPr lang="es-ES_tradnl" sz="2400" dirty="0" smtClean="0"/>
              <a:t>Personal Asignado:</a:t>
            </a:r>
          </a:p>
          <a:p>
            <a:r>
              <a:rPr lang="es-ES_tradnl" sz="2400" dirty="0" smtClean="0"/>
              <a:t>Ing. Roberto Rodríguez, coordinador</a:t>
            </a:r>
          </a:p>
          <a:p>
            <a:r>
              <a:rPr lang="es-ES_tradnl" sz="2400" dirty="0" smtClean="0"/>
              <a:t>Lic. Reynaldo Antonio. Villalta, técnico </a:t>
            </a:r>
          </a:p>
          <a:p>
            <a:r>
              <a:rPr lang="es-ES_tradnl" sz="2400" dirty="0" smtClean="0"/>
              <a:t>Lic. </a:t>
            </a:r>
            <a:r>
              <a:rPr lang="es-ES_tradnl" sz="2400" dirty="0" err="1" smtClean="0"/>
              <a:t>Marbelly</a:t>
            </a:r>
            <a:r>
              <a:rPr lang="es-ES_tradnl" sz="2400" dirty="0" smtClean="0"/>
              <a:t> Morales Macal, técnico / Contralor</a:t>
            </a:r>
            <a:br>
              <a:rPr lang="es-ES_tradnl" sz="2400" dirty="0" smtClean="0"/>
            </a:br>
            <a:endParaRPr lang="es-ES_tradnl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Educación Ambiental 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8919" y="1431379"/>
            <a:ext cx="8229600" cy="4525963"/>
          </a:xfrm>
        </p:spPr>
        <p:txBody>
          <a:bodyPr/>
          <a:lstStyle/>
          <a:p>
            <a:r>
              <a:rPr lang="es-ES_tradnl" sz="1800" dirty="0"/>
              <a:t>Definir lineamientos para la </a:t>
            </a:r>
            <a:r>
              <a:rPr lang="es-ES_tradnl" sz="1800" dirty="0" err="1"/>
              <a:t>implementación</a:t>
            </a:r>
            <a:r>
              <a:rPr lang="es-ES_tradnl" sz="1800" dirty="0"/>
              <a:t> del </a:t>
            </a:r>
          </a:p>
          <a:p>
            <a:r>
              <a:rPr lang="es-ES_tradnl" sz="1800" dirty="0"/>
              <a:t>programa Guardianes Ambientales. </a:t>
            </a:r>
          </a:p>
          <a:p>
            <a:r>
              <a:rPr lang="es-ES_tradnl" sz="1800" dirty="0"/>
              <a:t>Establecer las proyecciones, la disponibilidad y </a:t>
            </a:r>
          </a:p>
          <a:p>
            <a:r>
              <a:rPr lang="es-ES_tradnl" sz="1800" dirty="0"/>
              <a:t>la estrategia de </a:t>
            </a:r>
            <a:r>
              <a:rPr lang="es-ES_tradnl" sz="1800" dirty="0" err="1"/>
              <a:t>gestión</a:t>
            </a:r>
            <a:r>
              <a:rPr lang="es-ES_tradnl" sz="1800" dirty="0"/>
              <a:t> de recursos para el financiamiento de los programas de </a:t>
            </a:r>
            <a:r>
              <a:rPr lang="es-ES_tradnl" sz="1800" dirty="0" err="1"/>
              <a:t>educación</a:t>
            </a:r>
            <a:r>
              <a:rPr lang="es-ES_tradnl" sz="1800" dirty="0"/>
              <a:t> formal en </a:t>
            </a:r>
            <a:r>
              <a:rPr lang="es-ES_tradnl" sz="1800" dirty="0" err="1"/>
              <a:t>ejecución</a:t>
            </a:r>
            <a:r>
              <a:rPr lang="es-ES_tradnl" sz="1800" dirty="0"/>
              <a:t>. </a:t>
            </a:r>
          </a:p>
          <a:p>
            <a:r>
              <a:rPr lang="es-ES_tradnl" sz="1800" dirty="0"/>
              <a:t>Dar seguimiento al cumplimiento del Plan Anual Operativo de los programas o proyectos de </a:t>
            </a:r>
            <a:r>
              <a:rPr lang="es-ES_tradnl" sz="1800" dirty="0" err="1"/>
              <a:t>educación</a:t>
            </a:r>
            <a:r>
              <a:rPr lang="es-ES_tradnl" sz="1800" dirty="0"/>
              <a:t> formal en </a:t>
            </a:r>
            <a:r>
              <a:rPr lang="es-ES_tradnl" sz="1800" dirty="0" err="1"/>
              <a:t>ejecución</a:t>
            </a:r>
            <a:r>
              <a:rPr lang="es-ES_tradnl" sz="1800" dirty="0"/>
              <a:t>. </a:t>
            </a:r>
          </a:p>
          <a:p>
            <a:r>
              <a:rPr lang="es-ES_tradnl" sz="1800" dirty="0"/>
              <a:t>Aprobar la </a:t>
            </a:r>
            <a:r>
              <a:rPr lang="es-ES_tradnl" sz="1800" dirty="0" err="1"/>
              <a:t>programación</a:t>
            </a:r>
            <a:r>
              <a:rPr lang="es-ES_tradnl" sz="1800" dirty="0"/>
              <a:t> semanal de actividades de los programas de </a:t>
            </a:r>
            <a:r>
              <a:rPr lang="es-ES_tradnl" sz="1800" dirty="0" err="1"/>
              <a:t>educación</a:t>
            </a:r>
            <a:r>
              <a:rPr lang="es-ES_tradnl" sz="1800" dirty="0"/>
              <a:t> formal. </a:t>
            </a:r>
          </a:p>
          <a:p>
            <a:r>
              <a:rPr lang="es-ES_tradnl" sz="1800" dirty="0"/>
              <a:t>Buscar y/o establecer condiciones para la </a:t>
            </a:r>
            <a:r>
              <a:rPr lang="es-ES_tradnl" sz="1800" dirty="0" err="1"/>
              <a:t>negociación</a:t>
            </a:r>
            <a:r>
              <a:rPr lang="es-ES_tradnl" sz="1800" dirty="0"/>
              <a:t> de recursos con posibles financiadores. </a:t>
            </a:r>
          </a:p>
          <a:p>
            <a:r>
              <a:rPr lang="es-ES_tradnl" sz="2000" b="1" dirty="0" smtClean="0"/>
              <a:t>Personal Asignado:</a:t>
            </a:r>
          </a:p>
          <a:p>
            <a:r>
              <a:rPr lang="es-ES_tradnl" sz="1800" dirty="0" smtClean="0"/>
              <a:t>Vacante, coordinador </a:t>
            </a:r>
          </a:p>
          <a:p>
            <a:r>
              <a:rPr lang="es-ES_tradnl" sz="1800" dirty="0" smtClean="0"/>
              <a:t>Lic. Miguel </a:t>
            </a:r>
            <a:r>
              <a:rPr lang="es-ES_tradnl" sz="1800" dirty="0" err="1" smtClean="0"/>
              <a:t>Renderos</a:t>
            </a:r>
            <a:r>
              <a:rPr lang="es-ES_tradnl" sz="1800" dirty="0" smtClean="0"/>
              <a:t>, Coordinador programa Guardianes Ambientales</a:t>
            </a:r>
          </a:p>
          <a:p>
            <a:r>
              <a:rPr lang="es-ES_tradnl" sz="1800" dirty="0" err="1" smtClean="0"/>
              <a:t>Licda</a:t>
            </a:r>
            <a:r>
              <a:rPr lang="es-ES_tradnl" sz="1800" dirty="0" smtClean="0"/>
              <a:t> Marcela Natalia Campos , </a:t>
            </a:r>
            <a:r>
              <a:rPr lang="es-ES_tradnl" sz="1800" dirty="0" err="1" smtClean="0"/>
              <a:t>Tecnico</a:t>
            </a:r>
            <a:r>
              <a:rPr lang="es-ES_tradnl" sz="1800" dirty="0" smtClean="0"/>
              <a:t> Gestión </a:t>
            </a:r>
          </a:p>
          <a:p>
            <a:r>
              <a:rPr lang="es-ES_tradnl" sz="1800" dirty="0" smtClean="0"/>
              <a:t>Lic. Jorge Antonio. Canales, Técnico  </a:t>
            </a:r>
          </a:p>
          <a:p>
            <a:endParaRPr lang="es-ES_tradnl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521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Administración y Finanzas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800" dirty="0"/>
              <a:t>Administrar los recursos humanos, materiales y financieros que demande la </a:t>
            </a:r>
            <a:r>
              <a:rPr lang="es-ES_tradnl" sz="2800" dirty="0" err="1"/>
              <a:t>institución</a:t>
            </a:r>
            <a:r>
              <a:rPr lang="es-ES_tradnl" sz="2800" dirty="0"/>
              <a:t>, para ejecutar sus acciones </a:t>
            </a:r>
            <a:r>
              <a:rPr lang="es-ES_tradnl" sz="2800" dirty="0" err="1"/>
              <a:t>técnicas</a:t>
            </a:r>
            <a:r>
              <a:rPr lang="es-ES_tradnl" sz="2800" dirty="0"/>
              <a:t> y administrativas con apego a las normas y procedimientos establecidos </a:t>
            </a:r>
            <a:endParaRPr lang="es-ES_tradnl" sz="2800" dirty="0"/>
          </a:p>
          <a:p>
            <a:r>
              <a:rPr lang="es-MX" sz="2800" dirty="0" smtClean="0"/>
              <a:t>Supervisar </a:t>
            </a:r>
            <a:r>
              <a:rPr lang="es-MX" sz="2800" dirty="0"/>
              <a:t>la realización de todas las actividades relacionadas con la gestión de adquisiciones y contrataciones institucionales.</a:t>
            </a:r>
            <a:r>
              <a:rPr lang="es-ES_tradnl" sz="2800" dirty="0"/>
              <a:t> </a:t>
            </a:r>
            <a:endParaRPr lang="es-ES_tradnl" dirty="0"/>
          </a:p>
          <a:p>
            <a:r>
              <a:rPr lang="es-ES_tradnl" dirty="0" smtClean="0"/>
              <a:t>Personal Asignado:</a:t>
            </a:r>
          </a:p>
          <a:p>
            <a:r>
              <a:rPr lang="es-ES_tradnl" sz="2800" dirty="0" smtClean="0"/>
              <a:t>Inga. </a:t>
            </a:r>
            <a:r>
              <a:rPr lang="es-ES_tradnl" sz="2800" dirty="0" err="1" smtClean="0"/>
              <a:t>Luisela</a:t>
            </a:r>
            <a:r>
              <a:rPr lang="es-ES_tradnl" sz="2800" dirty="0" smtClean="0"/>
              <a:t> González, coordinadora</a:t>
            </a:r>
          </a:p>
          <a:p>
            <a:r>
              <a:rPr lang="es-ES_tradnl" sz="2800" dirty="0" smtClean="0"/>
              <a:t>Ing. Raúl Cuadra, Jefe UACI</a:t>
            </a:r>
            <a:endParaRPr lang="es-ES_tradnl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68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Planeación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1200" dirty="0"/>
              <a:t>Dirigir el proceso de </a:t>
            </a:r>
            <a:r>
              <a:rPr lang="es-ES_tradnl" sz="1200" dirty="0" err="1"/>
              <a:t>planeación</a:t>
            </a:r>
            <a:r>
              <a:rPr lang="es-ES_tradnl" sz="1200" dirty="0"/>
              <a:t> </a:t>
            </a:r>
            <a:r>
              <a:rPr lang="es-ES_tradnl" sz="1200" dirty="0" err="1"/>
              <a:t>estratégica</a:t>
            </a:r>
            <a:r>
              <a:rPr lang="es-ES_tradnl" sz="1200" dirty="0"/>
              <a:t> </a:t>
            </a:r>
          </a:p>
          <a:p>
            <a:r>
              <a:rPr lang="es-ES_tradnl" sz="1200" dirty="0"/>
              <a:t>institucional. </a:t>
            </a:r>
          </a:p>
          <a:p>
            <a:r>
              <a:rPr lang="es-ES_tradnl" sz="1200" dirty="0"/>
              <a:t>Proporcionar los lineamientos a las otras </a:t>
            </a:r>
          </a:p>
          <a:p>
            <a:r>
              <a:rPr lang="es-ES_tradnl" sz="1200" dirty="0"/>
              <a:t>dependencias institucionales para la </a:t>
            </a:r>
            <a:r>
              <a:rPr lang="es-ES_tradnl" sz="1200" dirty="0" err="1"/>
              <a:t>elaboración</a:t>
            </a:r>
            <a:r>
              <a:rPr lang="es-ES_tradnl" sz="1200" dirty="0"/>
              <a:t> </a:t>
            </a:r>
          </a:p>
          <a:p>
            <a:r>
              <a:rPr lang="es-ES_tradnl" sz="1200" dirty="0"/>
              <a:t>del planeamiento </a:t>
            </a:r>
            <a:r>
              <a:rPr lang="es-ES_tradnl" sz="1200" dirty="0" err="1"/>
              <a:t>estratégico</a:t>
            </a:r>
            <a:r>
              <a:rPr lang="es-ES_tradnl" sz="1200" dirty="0"/>
              <a:t> institucional. </a:t>
            </a:r>
          </a:p>
          <a:p>
            <a:r>
              <a:rPr lang="es-ES_tradnl" sz="1200" dirty="0"/>
              <a:t>Emitir lineamientos para la </a:t>
            </a:r>
            <a:r>
              <a:rPr lang="es-ES_tradnl" sz="1200" dirty="0" err="1"/>
              <a:t>elaboración</a:t>
            </a:r>
            <a:r>
              <a:rPr lang="es-ES_tradnl" sz="1200" dirty="0"/>
              <a:t> de los </a:t>
            </a:r>
          </a:p>
          <a:p>
            <a:r>
              <a:rPr lang="es-ES_tradnl" sz="1200" dirty="0"/>
              <a:t>planes anuales operativos de cada dependencia </a:t>
            </a:r>
          </a:p>
          <a:p>
            <a:r>
              <a:rPr lang="es-ES_tradnl" sz="1200" dirty="0"/>
              <a:t>institucional y facilitar el proceso. </a:t>
            </a:r>
          </a:p>
          <a:p>
            <a:r>
              <a:rPr lang="es-ES_tradnl" sz="1200" dirty="0"/>
              <a:t>Proponer la </a:t>
            </a:r>
            <a:r>
              <a:rPr lang="es-ES_tradnl" sz="1200" dirty="0" err="1"/>
              <a:t>actualización</a:t>
            </a:r>
            <a:r>
              <a:rPr lang="es-ES_tradnl" sz="1200" dirty="0"/>
              <a:t> y mejora de los </a:t>
            </a:r>
          </a:p>
          <a:p>
            <a:r>
              <a:rPr lang="es-ES_tradnl" sz="1200" dirty="0"/>
              <a:t>procesos institucionales. </a:t>
            </a:r>
          </a:p>
          <a:p>
            <a:r>
              <a:rPr lang="es-ES_tradnl" sz="1200" dirty="0"/>
              <a:t>Coordinar el proceso de </a:t>
            </a:r>
            <a:r>
              <a:rPr lang="es-ES_tradnl" sz="1200" dirty="0" err="1"/>
              <a:t>certificación</a:t>
            </a:r>
            <a:r>
              <a:rPr lang="es-ES_tradnl" sz="1200" dirty="0"/>
              <a:t> de calidad </a:t>
            </a:r>
          </a:p>
          <a:p>
            <a:r>
              <a:rPr lang="es-ES_tradnl" sz="1200" dirty="0"/>
              <a:t>de FONAES. </a:t>
            </a:r>
          </a:p>
          <a:p>
            <a:r>
              <a:rPr lang="es-ES_tradnl" sz="1200" dirty="0"/>
              <a:t>Asesorar a las dependencias institucionales </a:t>
            </a:r>
          </a:p>
          <a:p>
            <a:r>
              <a:rPr lang="es-ES_tradnl" sz="1200" dirty="0"/>
              <a:t>sobre reformas o modificaciones a normativas para la </a:t>
            </a:r>
            <a:r>
              <a:rPr lang="es-ES_tradnl" sz="1200" dirty="0" err="1"/>
              <a:t>implementación</a:t>
            </a:r>
            <a:r>
              <a:rPr lang="es-ES_tradnl" sz="1200" dirty="0"/>
              <a:t> de cambios institucionales. </a:t>
            </a:r>
          </a:p>
          <a:p>
            <a:r>
              <a:rPr lang="es-ES_tradnl" sz="1200" dirty="0"/>
              <a:t>Dar seguimiento al cumplimiento de planes anuales operativos y vincularlos con la </a:t>
            </a:r>
            <a:r>
              <a:rPr lang="es-ES_tradnl" sz="1200" dirty="0" err="1"/>
              <a:t>consecución</a:t>
            </a:r>
            <a:r>
              <a:rPr lang="es-ES_tradnl" sz="1200" dirty="0"/>
              <a:t> de objetivos </a:t>
            </a:r>
            <a:r>
              <a:rPr lang="es-ES_tradnl" sz="1200" dirty="0" err="1"/>
              <a:t>estratégicos</a:t>
            </a:r>
            <a:r>
              <a:rPr lang="es-ES_tradnl" sz="1200" dirty="0"/>
              <a:t>. </a:t>
            </a:r>
          </a:p>
          <a:p>
            <a:r>
              <a:rPr lang="es-ES_tradnl" sz="1200" dirty="0"/>
              <a:t>Proponer medidas resultantes de la </a:t>
            </a:r>
            <a:r>
              <a:rPr lang="es-ES_tradnl" sz="1200" dirty="0" err="1"/>
              <a:t>evaluación</a:t>
            </a:r>
            <a:r>
              <a:rPr lang="es-ES_tradnl" sz="1200" dirty="0"/>
              <a:t> durante para garantizar la </a:t>
            </a:r>
            <a:r>
              <a:rPr lang="es-ES_tradnl" sz="1200" dirty="0" err="1"/>
              <a:t>consecución</a:t>
            </a:r>
            <a:r>
              <a:rPr lang="es-ES_tradnl" sz="1200" dirty="0"/>
              <a:t> de las metas y objetivos trazados en el plan </a:t>
            </a:r>
            <a:r>
              <a:rPr lang="es-ES_tradnl" sz="1200" dirty="0" err="1"/>
              <a:t>estratégico</a:t>
            </a:r>
            <a:r>
              <a:rPr lang="es-ES_tradnl" sz="1200" dirty="0"/>
              <a:t> institucional. </a:t>
            </a:r>
          </a:p>
          <a:p>
            <a:r>
              <a:rPr lang="es-ES_tradnl" sz="1200" dirty="0"/>
              <a:t>Mantener actualizada la </a:t>
            </a:r>
            <a:r>
              <a:rPr lang="es-ES_tradnl" sz="1200" dirty="0" err="1"/>
              <a:t>metodología</a:t>
            </a:r>
            <a:r>
              <a:rPr lang="es-ES_tradnl" sz="1200" dirty="0"/>
              <a:t> de </a:t>
            </a:r>
            <a:r>
              <a:rPr lang="es-ES_tradnl" sz="1200" dirty="0" err="1"/>
              <a:t>elaboración</a:t>
            </a:r>
            <a:r>
              <a:rPr lang="es-ES_tradnl" sz="1200" dirty="0"/>
              <a:t> de planes </a:t>
            </a:r>
            <a:r>
              <a:rPr lang="es-ES_tradnl" sz="1200" dirty="0" err="1"/>
              <a:t>estratégicos</a:t>
            </a:r>
            <a:r>
              <a:rPr lang="es-ES_tradnl" sz="1200" dirty="0"/>
              <a:t> y operativos </a:t>
            </a:r>
            <a:endParaRPr lang="es-ES_tradnl" sz="1200" dirty="0" smtClean="0"/>
          </a:p>
          <a:p>
            <a:endParaRPr lang="es-ES_tradnl" sz="1200" dirty="0"/>
          </a:p>
          <a:p>
            <a:r>
              <a:rPr lang="es-ES_tradnl" sz="2000" dirty="0" smtClean="0"/>
              <a:t>Personal Asignado:</a:t>
            </a:r>
          </a:p>
          <a:p>
            <a:r>
              <a:rPr lang="es-ES_tradnl" sz="2000" dirty="0" err="1" smtClean="0"/>
              <a:t>Vacancte</a:t>
            </a:r>
            <a:endParaRPr lang="es-ES_tradnl" sz="2000" dirty="0"/>
          </a:p>
          <a:p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4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52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Gestión de Recursos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Gestionar recursos tanto financieros como de asistencia </a:t>
            </a:r>
            <a:r>
              <a:rPr lang="es-ES_tradnl" dirty="0" err="1"/>
              <a:t>técnica</a:t>
            </a:r>
            <a:r>
              <a:rPr lang="es-ES_tradnl" dirty="0"/>
              <a:t> mediante la </a:t>
            </a:r>
            <a:r>
              <a:rPr lang="es-ES_tradnl" dirty="0" err="1"/>
              <a:t>identificación</a:t>
            </a:r>
            <a:r>
              <a:rPr lang="es-ES_tradnl" dirty="0"/>
              <a:t> de fuentes de financiamiento para la </a:t>
            </a:r>
            <a:r>
              <a:rPr lang="es-ES_tradnl" dirty="0" err="1"/>
              <a:t>implementación</a:t>
            </a:r>
            <a:r>
              <a:rPr lang="es-ES_tradnl" dirty="0"/>
              <a:t> de Programas Medioambientales y fortalecimiento institucional. </a:t>
            </a:r>
          </a:p>
          <a:p>
            <a:endParaRPr lang="es-ES_tradnl" dirty="0" smtClean="0"/>
          </a:p>
          <a:p>
            <a:r>
              <a:rPr lang="es-ES_tradnl" dirty="0" smtClean="0"/>
              <a:t>Personal Asignado:</a:t>
            </a:r>
          </a:p>
          <a:p>
            <a:r>
              <a:rPr lang="es-ES_tradnl" dirty="0" smtClean="0"/>
              <a:t>Vacante</a:t>
            </a:r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4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 smtClean="0"/>
              <a:t>Junta Directiva 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s-ES_tradnl" sz="2400" dirty="0"/>
              <a:t>a) Un Presidente, nombrado por el Presidente de la República; b) Un miembro designado por la Secretaría de Estado a la que se encuentre adscrito el FONAES;(1) c) El Secretario General del Consejo Nacional del Medio Ambiente; d) Un Miembro designado por el Ministro de Agricultura y Ganadería; e) Un Miembro designado por el Ministro de Salud Pública y Asistencia Social; f) Un Miembro designado por el Instituto Salvadoreño de Desarrollo Municipal; g) Un representando de las entidades gremiales de la Empresa Privada, con personalidad jurídica; y h) Un representante de las Organizaciones no Gubernamentales, con personalidad jurídica que no pertenezca a las Juntas Administración de las cuentas específicas.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4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5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32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 smtClean="0"/>
              <a:t>Conformación Junta Directiva </a:t>
            </a:r>
            <a:endParaRPr lang="es-ES_tradnl" b="1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095579"/>
              </p:ext>
            </p:extLst>
          </p:nvPr>
        </p:nvGraphicFramePr>
        <p:xfrm>
          <a:off x="899592" y="1700213"/>
          <a:ext cx="7128792" cy="442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333"/>
                <a:gridCol w="3033333"/>
                <a:gridCol w="1062126"/>
              </a:tblGrid>
              <a:tr h="43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INSTITUCIÓN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NOMBRE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CARGO EN JUNTA DIRECTIVA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FONDO AMBIENTAL DEL SALVADOR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Lic. Ricardo Evert Santamaría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Presidente FONAES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FONDO AMBIENTAL DEL SALVADOR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vacante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Secretaria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14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MINISTERIO DE MEDIO AMBIENTE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Dr. Ángel Ibarra / Viceministro               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Directora Propietaria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4436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Lic. Walter Rafael González/ Jefe de la Unidad de Cooperación Internacional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Suplente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MINISTERIO DE AGRICULTURA Y GANADERÍA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Ing. Luis Napoleón Torres Berríos / Director General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Propietario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51655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Dr. Manuel Ernesto Sosa Urrutia/ Sub Director General de Ordenamiento Forestal, Cuencas y Riego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Suplente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MINISTERIO DE SALUD PUBLICA Y ASISTENCIA SOCIAL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Ing. Arnoldo Rafael Cruz López / Director de Salud Ambiental 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Propietario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47227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Lic. José Mirio González/ Asesor Jurídico del Despacho del Viceministro de Políticas de Salud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Suplente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655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INSTITUTO SALVADOREÑO DE DESARROLLO MUNICIPAL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Lic. Pablo Antonio Martínez/ Alcalde de Azacualpa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Director Propietario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  <a:tr h="3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</a:rPr>
                        <a:t>ISDEM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</a:rPr>
                        <a:t>Ing. Rogelio Rivas / Presidente del INDEM</a:t>
                      </a:r>
                      <a:endParaRPr lang="es-ES_tradnl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</a:rPr>
                        <a:t>Director Suplente</a:t>
                      </a:r>
                      <a:endParaRPr lang="es-ES_tradnl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4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Auditoria Interna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1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Objetivo de la Unidad:</a:t>
            </a:r>
          </a:p>
          <a:p>
            <a:r>
              <a:rPr lang="es-MX" sz="2400" dirty="0"/>
              <a:t>Efectuar auditorías a las operaciones, actividades y programas ejecutados por el Fondo Ambiental de el Salvador, asesorando a la Junta Directiva, Presidente, Dirección y unidades organizativas; promoviendo la rendición de cuentas mediante la adopción e implementación de controles internos, que fortalezcan la transparencia, eficiencia y eficacia administrativa en el uso de los recursos públicos asignados a la Institución. </a:t>
            </a:r>
            <a:endParaRPr lang="es-MX" sz="2400" dirty="0" smtClean="0"/>
          </a:p>
          <a:p>
            <a:endParaRPr lang="es-MX" sz="2400" dirty="0"/>
          </a:p>
          <a:p>
            <a:r>
              <a:rPr lang="es-ES_tradnl" sz="2400" dirty="0"/>
              <a:t>Personal de la Unidad:</a:t>
            </a:r>
          </a:p>
          <a:p>
            <a:r>
              <a:rPr lang="es-ES_tradnl" sz="2400" dirty="0"/>
              <a:t>Auditora Interna:   Lic. Evelyn </a:t>
            </a:r>
            <a:r>
              <a:rPr lang="es-ES_tradnl" sz="2400" dirty="0" smtClean="0"/>
              <a:t>Avilés </a:t>
            </a:r>
            <a:endParaRPr lang="es-ES_tradnl" sz="2400" dirty="0"/>
          </a:p>
          <a:p>
            <a:endParaRPr lang="es-MX" sz="2400" dirty="0" smtClean="0"/>
          </a:p>
          <a:p>
            <a:endParaRPr lang="es-MX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Auditoria Externa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contrata como servicio externo </a:t>
            </a:r>
            <a:r>
              <a:rPr lang="es-ES_tradnl" dirty="0" smtClean="0"/>
              <a:t>anualmente</a:t>
            </a:r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75"/>
          </a:xfrm>
        </p:spPr>
        <p:txBody>
          <a:bodyPr/>
          <a:lstStyle/>
          <a:p>
            <a:r>
              <a:rPr lang="es-ES_tradnl" b="1" dirty="0" smtClean="0"/>
              <a:t>Presidencia</a:t>
            </a:r>
            <a:endParaRPr lang="es-ES_tradn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739" y="1717357"/>
            <a:ext cx="8229600" cy="4065315"/>
          </a:xfrm>
        </p:spPr>
        <p:txBody>
          <a:bodyPr/>
          <a:lstStyle/>
          <a:p>
            <a:pPr lvl="0"/>
            <a:r>
              <a:rPr lang="es-ES_tradnl" sz="2800" dirty="0" smtClean="0"/>
              <a:t>Ley del FONAES Art</a:t>
            </a:r>
            <a:r>
              <a:rPr lang="es-ES_tradnl" sz="2800" dirty="0"/>
              <a:t>. 8.- Son Atribuciones del Presidente: a) Ejercer la representación legal del Fondo pudiendo delegar su representación en otro u otros funcionarios del Fondo y otorgar poderes a nombre de ésta, previa autorización de Junta Directiva; b) Convocar y presidir las sesiones de Junta Directiva; y c) Las demás que esta Ley y su Reglamento le señale</a:t>
            </a:r>
            <a:r>
              <a:rPr lang="es-ES_tradnl" sz="2800" dirty="0" smtClean="0"/>
              <a:t>.</a:t>
            </a:r>
          </a:p>
          <a:p>
            <a:pPr lvl="0"/>
            <a:r>
              <a:rPr lang="es-SV" dirty="0" smtClean="0"/>
              <a:t>Personal </a:t>
            </a:r>
            <a:r>
              <a:rPr lang="es-SV" dirty="0"/>
              <a:t>asignado </a:t>
            </a:r>
          </a:p>
          <a:p>
            <a:pPr lvl="0"/>
            <a:r>
              <a:rPr lang="es-SV" sz="2400" dirty="0" smtClean="0"/>
              <a:t>Lic. Ricardo Evert Santamaria </a:t>
            </a:r>
          </a:p>
          <a:p>
            <a:pPr lvl="0"/>
            <a:r>
              <a:rPr lang="es-SV" sz="2400" dirty="0" smtClean="0"/>
              <a:t>Sra</a:t>
            </a:r>
            <a:r>
              <a:rPr lang="es-SV" sz="2400" dirty="0"/>
              <a:t>. Karla Morales</a:t>
            </a:r>
            <a:endParaRPr lang="es-ES_tradnl" sz="2400" dirty="0"/>
          </a:p>
          <a:p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dirty="0" smtClean="0"/>
              <a:t>Asesoría Despacho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Todas aquellas unidades creas a partir de un decreto de ley.</a:t>
            </a:r>
          </a:p>
          <a:p>
            <a:r>
              <a:rPr lang="es-ES_tradnl" dirty="0" smtClean="0"/>
              <a:t>Genero</a:t>
            </a:r>
          </a:p>
          <a:p>
            <a:r>
              <a:rPr lang="es-ES_tradnl" dirty="0" smtClean="0"/>
              <a:t>Archivo</a:t>
            </a:r>
          </a:p>
          <a:p>
            <a:r>
              <a:rPr lang="es-ES_tradnl" dirty="0" smtClean="0"/>
              <a:t>Cualquier otra que disponga la ley </a:t>
            </a:r>
          </a:p>
          <a:p>
            <a:endParaRPr lang="es-ES_tradnl" dirty="0"/>
          </a:p>
          <a:p>
            <a:r>
              <a:rPr lang="es-ES_tradnl" dirty="0" smtClean="0"/>
              <a:t>Personal asignado:</a:t>
            </a:r>
          </a:p>
          <a:p>
            <a:r>
              <a:rPr lang="es-ES_tradnl" dirty="0" smtClean="0"/>
              <a:t>Vacantes</a:t>
            </a:r>
            <a:endParaRPr lang="es-ES_trad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16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646113"/>
          </a:xfrm>
        </p:spPr>
        <p:txBody>
          <a:bodyPr/>
          <a:lstStyle/>
          <a:p>
            <a:r>
              <a:rPr lang="es-ES_tradnl" smtClean="0"/>
              <a:t>Asesoría Legal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 sz="2000" dirty="0"/>
              <a:t>Apoyar en materia legal a la Presidencia y a las demás dependencias del FONAES.</a:t>
            </a:r>
            <a:endParaRPr lang="es-ES_tradnl" sz="2000" dirty="0"/>
          </a:p>
          <a:p>
            <a:pPr lvl="0"/>
            <a:r>
              <a:rPr lang="es-MX" sz="2000" dirty="0"/>
              <a:t>Elaboración de Convenios y Contratos que el FONAES suscriba con cooperantes, unidades ejecutoras y/o contratistas.</a:t>
            </a:r>
            <a:endParaRPr lang="es-ES_tradnl" sz="2000" dirty="0"/>
          </a:p>
          <a:p>
            <a:pPr lvl="0"/>
            <a:r>
              <a:rPr lang="es-MX" sz="2000" dirty="0"/>
              <a:t>Resguardar la documentación anteriormente citada.</a:t>
            </a:r>
            <a:endParaRPr lang="es-ES_tradnl" sz="2000" dirty="0"/>
          </a:p>
          <a:p>
            <a:pPr lvl="0"/>
            <a:r>
              <a:rPr lang="es-MX" sz="2000" dirty="0"/>
              <a:t>Elaborar y presentar a la Dirección Ejecutiva y a la Junta Directiva propuestas de reformas a los instrumentos normativos y al marco legal de FONAES.</a:t>
            </a:r>
            <a:endParaRPr lang="es-ES_tradnl" sz="2000" dirty="0"/>
          </a:p>
          <a:p>
            <a:r>
              <a:rPr lang="es-MX" sz="2000" dirty="0"/>
              <a:t>Representar judicialmente al FONAES en los procesos en los que sea parte la institución</a:t>
            </a:r>
            <a:r>
              <a:rPr lang="es-ES_tradnl" sz="2000" dirty="0"/>
              <a:t> </a:t>
            </a:r>
            <a:endParaRPr lang="es-ES_tradnl" sz="2000" dirty="0" smtClean="0"/>
          </a:p>
          <a:p>
            <a:endParaRPr lang="es-ES_tradnl" sz="2000" dirty="0"/>
          </a:p>
          <a:p>
            <a:r>
              <a:rPr lang="es-ES_tradnl" sz="2000" dirty="0" smtClean="0"/>
              <a:t>Personal Asignado:</a:t>
            </a:r>
          </a:p>
          <a:p>
            <a:r>
              <a:rPr lang="es-ES_tradnl" sz="2000" dirty="0" smtClean="0"/>
              <a:t>Licda. Rosa Carmina Ortiz </a:t>
            </a:r>
            <a:endParaRPr lang="es-ES_tradnl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lecha curvada hacia arriba 4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98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smtClean="0"/>
              <a:t>Comunicaciones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z="2000" dirty="0"/>
              <a:t>Proponer y dirigir la </a:t>
            </a:r>
            <a:r>
              <a:rPr lang="es-ES_tradnl" sz="2000" dirty="0" err="1"/>
              <a:t>política</a:t>
            </a:r>
            <a:r>
              <a:rPr lang="es-ES_tradnl" sz="2000" dirty="0"/>
              <a:t> para el manejo de la imagen y las relaciones </a:t>
            </a:r>
            <a:r>
              <a:rPr lang="es-ES_tradnl" sz="2000" dirty="0" err="1"/>
              <a:t>públicas</a:t>
            </a:r>
            <a:r>
              <a:rPr lang="es-ES_tradnl" sz="2000" dirty="0"/>
              <a:t>. Para ello se apoya en las redes sociales y medios de </a:t>
            </a:r>
            <a:r>
              <a:rPr lang="es-ES_tradnl" sz="2000" dirty="0" err="1"/>
              <a:t>comunicación</a:t>
            </a:r>
            <a:r>
              <a:rPr lang="es-ES_tradnl" sz="2000" dirty="0"/>
              <a:t>, </a:t>
            </a:r>
            <a:r>
              <a:rPr lang="es-ES_tradnl" sz="2000" dirty="0" smtClean="0"/>
              <a:t>así́ </a:t>
            </a:r>
            <a:r>
              <a:rPr lang="es-ES_tradnl" sz="2000" dirty="0"/>
              <a:t>como en la </a:t>
            </a:r>
            <a:r>
              <a:rPr lang="es-ES_tradnl" sz="2000" dirty="0" err="1"/>
              <a:t>planificación</a:t>
            </a:r>
            <a:r>
              <a:rPr lang="es-ES_tradnl" sz="2000" dirty="0"/>
              <a:t> y </a:t>
            </a:r>
            <a:r>
              <a:rPr lang="es-ES_tradnl" sz="2000" dirty="0" err="1"/>
              <a:t>ejecución</a:t>
            </a:r>
            <a:r>
              <a:rPr lang="es-ES_tradnl" sz="2000" dirty="0"/>
              <a:t> de eventos de </a:t>
            </a:r>
            <a:r>
              <a:rPr lang="es-ES_tradnl" sz="2000" dirty="0" err="1"/>
              <a:t>proyección</a:t>
            </a:r>
            <a:r>
              <a:rPr lang="es-ES_tradnl" sz="2000" dirty="0"/>
              <a:t> institucional. Elabora documentos informativos y sirve de enlace entre el FONAES y los medios de </a:t>
            </a:r>
            <a:r>
              <a:rPr lang="es-ES_tradnl" sz="2000" dirty="0" err="1"/>
              <a:t>comunicación</a:t>
            </a:r>
            <a:r>
              <a:rPr lang="es-ES_tradnl" sz="2000" dirty="0"/>
              <a:t>. Vela por el cumplimiento de la Ley y el Reglamento del FONAES. </a:t>
            </a:r>
          </a:p>
          <a:p>
            <a:r>
              <a:rPr lang="es-ES_tradnl" sz="2000" dirty="0"/>
              <a:t>Todo ello para proyectar la imagen institucional y garantizar que la comunidad nacional e internacional conozcan el accionar de la </a:t>
            </a:r>
            <a:r>
              <a:rPr lang="es-ES_tradnl" sz="2000" dirty="0" smtClean="0"/>
              <a:t>institución así́ </a:t>
            </a:r>
            <a:r>
              <a:rPr lang="es-ES_tradnl" sz="2000" dirty="0"/>
              <a:t>como los logros en materia ambiental. </a:t>
            </a:r>
            <a:endParaRPr lang="es-ES_tradnl" sz="2000" dirty="0" smtClean="0"/>
          </a:p>
          <a:p>
            <a:endParaRPr lang="es-ES_tradnl" sz="2000" dirty="0" smtClean="0"/>
          </a:p>
          <a:p>
            <a:r>
              <a:rPr lang="es-ES_tradnl" sz="2400" dirty="0" smtClean="0"/>
              <a:t>Personal Asignado:</a:t>
            </a:r>
          </a:p>
          <a:p>
            <a:r>
              <a:rPr lang="es-ES_tradnl" sz="2400" dirty="0" smtClean="0"/>
              <a:t>Lic. Rodrigo Cabrera, especialista de comunicaciones </a:t>
            </a:r>
            <a:endParaRPr lang="es-ES_tradnl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lecha curvada hacia arriba 5">
            <a:hlinkClick r:id="rId3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8614</TotalTime>
  <Words>1479</Words>
  <Application>Microsoft Macintosh PowerPoint</Application>
  <PresentationFormat>Carta (216 x 279 mm)</PresentationFormat>
  <Paragraphs>150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Tema de Office</vt:lpstr>
      <vt:lpstr>Presentación de PowerPoint</vt:lpstr>
      <vt:lpstr>Junta Directiva </vt:lpstr>
      <vt:lpstr>Conformación Junta Directiva </vt:lpstr>
      <vt:lpstr>Auditoria Interna</vt:lpstr>
      <vt:lpstr>Auditoria Externa</vt:lpstr>
      <vt:lpstr>Presidencia</vt:lpstr>
      <vt:lpstr>Asesoría Despacho</vt:lpstr>
      <vt:lpstr>Asesoría Legal</vt:lpstr>
      <vt:lpstr>Comunicaciones</vt:lpstr>
      <vt:lpstr>Dirección Ejecutiva</vt:lpstr>
      <vt:lpstr>Unidad Financiera </vt:lpstr>
      <vt:lpstr>Proyectos</vt:lpstr>
      <vt:lpstr>Educación Ambiental </vt:lpstr>
      <vt:lpstr>Administración y Finanzas</vt:lpstr>
      <vt:lpstr>Planeación</vt:lpstr>
      <vt:lpstr>Gestión de Recursos</vt:lpstr>
    </vt:vector>
  </TitlesOfParts>
  <Company>Windows uE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Merlos</dc:creator>
  <cp:lastModifiedBy>Rodrigo Cabrera</cp:lastModifiedBy>
  <cp:revision>479</cp:revision>
  <cp:lastPrinted>2016-05-31T17:39:08Z</cp:lastPrinted>
  <dcterms:created xsi:type="dcterms:W3CDTF">2012-09-26T20:29:49Z</dcterms:created>
  <dcterms:modified xsi:type="dcterms:W3CDTF">2018-01-12T19:56:03Z</dcterms:modified>
</cp:coreProperties>
</file>