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1" r:id="rId2"/>
    <p:sldId id="339" r:id="rId3"/>
    <p:sldId id="360" r:id="rId4"/>
    <p:sldId id="354" r:id="rId5"/>
    <p:sldId id="361" r:id="rId6"/>
    <p:sldId id="350" r:id="rId7"/>
    <p:sldId id="340" r:id="rId8"/>
    <p:sldId id="348" r:id="rId9"/>
    <p:sldId id="356" r:id="rId10"/>
    <p:sldId id="359" r:id="rId11"/>
    <p:sldId id="342" r:id="rId12"/>
    <p:sldId id="343" r:id="rId13"/>
    <p:sldId id="344" r:id="rId14"/>
    <p:sldId id="349" r:id="rId15"/>
    <p:sldId id="341" r:id="rId16"/>
    <p:sldId id="355" r:id="rId17"/>
    <p:sldId id="358" r:id="rId18"/>
    <p:sldId id="345" r:id="rId19"/>
    <p:sldId id="357" r:id="rId20"/>
    <p:sldId id="347" r:id="rId21"/>
    <p:sldId id="352" r:id="rId22"/>
  </p:sldIdLst>
  <p:sldSz cx="9144000" cy="6858000" type="letter"/>
  <p:notesSz cx="7023100" cy="93091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gomez" initials="t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EF7DE"/>
    <a:srgbClr val="009999"/>
    <a:srgbClr val="E2FEF3"/>
    <a:srgbClr val="CEFEEB"/>
    <a:srgbClr val="CCFFCC"/>
    <a:srgbClr val="FFFF66"/>
    <a:srgbClr val="FFFFCC"/>
    <a:srgbClr val="5F84EB"/>
    <a:srgbClr val="4A73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Estilo oscuro 2 - Énfasis 3/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83" autoAdjust="0"/>
    <p:restoredTop sz="80559" autoAdjust="0"/>
  </p:normalViewPr>
  <p:slideViewPr>
    <p:cSldViewPr>
      <p:cViewPr varScale="1">
        <p:scale>
          <a:sx n="58" d="100"/>
          <a:sy n="58" d="100"/>
        </p:scale>
        <p:origin x="13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F5875C61-978F-4A7C-9D41-4768E89A39F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0B1200B6-E02F-4E51-B9C1-1C57E03AC75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92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8539" y="2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/>
          <a:lstStyle>
            <a:lvl1pPr algn="r">
              <a:defRPr sz="1200"/>
            </a:lvl1pPr>
          </a:lstStyle>
          <a:p>
            <a:fld id="{E3A66595-57ED-43FC-94A7-A012A50F2CC2}" type="datetimeFigureOut">
              <a:rPr lang="es-SV" smtClean="0"/>
              <a:t>26/8/2019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71" tIns="46835" rIns="93671" bIns="46835" rtlCol="0" anchor="ctr"/>
          <a:lstStyle/>
          <a:p>
            <a:endParaRPr lang="es-SV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2311" y="4421826"/>
            <a:ext cx="5618480" cy="4189095"/>
          </a:xfrm>
          <a:prstGeom prst="rect">
            <a:avLst/>
          </a:prstGeom>
        </p:spPr>
        <p:txBody>
          <a:bodyPr vert="horz" lIns="93671" tIns="46835" rIns="93671" bIns="4683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8539" y="8841494"/>
            <a:ext cx="3043344" cy="465455"/>
          </a:xfrm>
          <a:prstGeom prst="rect">
            <a:avLst/>
          </a:prstGeom>
        </p:spPr>
        <p:txBody>
          <a:bodyPr vert="horz" lIns="93671" tIns="46835" rIns="93671" bIns="46835" rtlCol="0" anchor="b"/>
          <a:lstStyle>
            <a:lvl1pPr algn="r">
              <a:defRPr sz="1200"/>
            </a:lvl1pPr>
          </a:lstStyle>
          <a:p>
            <a:fld id="{3AC496DE-BDB9-4923-ACC5-229D23F2B3B5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3137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3127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3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75116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4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07264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5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864797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8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402280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96DE-BDB9-4923-ACC5-229D23F2B3B5}" type="slidenum">
              <a:rPr lang="es-SV" smtClean="0"/>
              <a:t>21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648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0C9CE-34CA-4BD7-8B13-F1299C6D0772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432A8-48E5-40AD-8A12-243E45A2D99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F9486-A7A3-4D5F-BB93-C376B0A00F57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5A172-B0A3-492F-95A3-CA424EA9159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2F8DC-8B76-47A4-831C-E14B06525122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E76C9-42F0-4819-928C-08FB14F991F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SV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8001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04E18-BB29-441E-A63D-402C71F2B7C3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C42E-0F0F-445B-93BC-841C7847348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E276A-735E-4CF1-AD06-ABA8AD1517C2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E8531-6CE1-47DF-9602-6AD2FB769480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2B0B1-2F03-4FE5-BA23-E8A0C4408F2B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6736D-6351-446B-9F78-A9C2E95675DD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D85D-8950-4E79-A72D-C688929060FE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EAEA1-FD66-452D-957F-87740AB9220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54907-AA48-4DA3-9D74-9505618D0BF9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3C15-88DA-43AB-91B6-1A197ECD60E8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1CA33-BEDA-418C-96F9-8D8450C77E66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DE972-30EC-4F40-8785-B42141B53F7B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F318F-8D21-4E1F-A985-23A64E1A499F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B55D7-FAA0-4376-9066-AA8E1904EDAF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22C0-3FD5-4FFE-8964-81F7D373DD0B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3AFD8-A636-4FDC-8357-D32975B63EE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0AFEEF-5F32-4796-928D-6DB6462FEB93}" type="datetimeFigureOut">
              <a:rPr lang="es-ES_tradnl"/>
              <a:pPr>
                <a:defRPr/>
              </a:pPr>
              <a:t>26/08/2019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B29E312-8A44-4F81-97D4-2F0B6E60F1B9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2.xml"/><Relationship Id="rId18" Type="http://schemas.openxmlformats.org/officeDocument/2006/relationships/slide" Target="slide13.xml"/><Relationship Id="rId3" Type="http://schemas.openxmlformats.org/officeDocument/2006/relationships/image" Target="../media/image1.png"/><Relationship Id="rId21" Type="http://schemas.openxmlformats.org/officeDocument/2006/relationships/slide" Target="slide5.xml"/><Relationship Id="rId7" Type="http://schemas.openxmlformats.org/officeDocument/2006/relationships/slide" Target="slide14.xml"/><Relationship Id="rId12" Type="http://schemas.openxmlformats.org/officeDocument/2006/relationships/slide" Target="slide10.xml"/><Relationship Id="rId17" Type="http://schemas.openxmlformats.org/officeDocument/2006/relationships/slide" Target="slide20.xml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6" Type="http://schemas.openxmlformats.org/officeDocument/2006/relationships/slide" Target="slide18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8.xml"/><Relationship Id="rId11" Type="http://schemas.openxmlformats.org/officeDocument/2006/relationships/slide" Target="slide12.xml"/><Relationship Id="rId5" Type="http://schemas.openxmlformats.org/officeDocument/2006/relationships/image" Target="../media/image3.png"/><Relationship Id="rId15" Type="http://schemas.openxmlformats.org/officeDocument/2006/relationships/slide" Target="slide9.xml"/><Relationship Id="rId10" Type="http://schemas.openxmlformats.org/officeDocument/2006/relationships/slide" Target="slide7.xml"/><Relationship Id="rId19" Type="http://schemas.openxmlformats.org/officeDocument/2006/relationships/slide" Target="slide16.xml"/><Relationship Id="rId4" Type="http://schemas.openxmlformats.org/officeDocument/2006/relationships/image" Target="../media/image2.png"/><Relationship Id="rId9" Type="http://schemas.openxmlformats.org/officeDocument/2006/relationships/slide" Target="slide11.xml"/><Relationship Id="rId14" Type="http://schemas.openxmlformats.org/officeDocument/2006/relationships/slide" Target="slide17.xml"/><Relationship Id="rId22" Type="http://schemas.openxmlformats.org/officeDocument/2006/relationships/slide" Target="slide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7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m.sv/url?sa=i&amp;rct=j&amp;q=&amp;esrc=s&amp;source=images&amp;cd=&amp;ved=2ahUKEwjtmefxo7zjAhWNxFkKHScBDhEQjRx6BAgBEAU&amp;url=http%3A%2F%2Fporttada.com%2Festa-sera-la-nueva-imagen-institucional-del-gobierno-de-nayib-bukele&amp;psig=AOvVaw1_SXcWvpqCnOAWqrj6Dt2P&amp;ust=1563463826278730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o 38">
            <a:extLst>
              <a:ext uri="{FF2B5EF4-FFF2-40B4-BE49-F238E27FC236}">
                <a16:creationId xmlns:a16="http://schemas.microsoft.com/office/drawing/2014/main" id="{DE21B3B2-73EC-4616-9C86-0B25D8D041A7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40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B486CEE0-0E81-4BCF-BFE6-A933F685F8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3" name="Grupo 42">
              <a:extLst>
                <a:ext uri="{FF2B5EF4-FFF2-40B4-BE49-F238E27FC236}">
                  <a16:creationId xmlns:a16="http://schemas.microsoft.com/office/drawing/2014/main" id="{1E5AF356-1C90-403B-8BAD-BB83CA9DB054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44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87396D48-471C-45D8-A870-B1E12CDC7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Imagen 44">
                <a:extLst>
                  <a:ext uri="{FF2B5EF4-FFF2-40B4-BE49-F238E27FC236}">
                    <a16:creationId xmlns:a16="http://schemas.microsoft.com/office/drawing/2014/main" id="{9DE2172B-1854-4AA8-A967-A6E9C12221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11" name="Line 16"/>
          <p:cNvSpPr/>
          <p:nvPr/>
        </p:nvSpPr>
        <p:spPr>
          <a:xfrm flipH="1">
            <a:off x="4499992" y="2587416"/>
            <a:ext cx="6840" cy="170568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Line 15"/>
          <p:cNvSpPr/>
          <p:nvPr/>
        </p:nvSpPr>
        <p:spPr>
          <a:xfrm>
            <a:off x="4514020" y="4509562"/>
            <a:ext cx="15138" cy="132531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Line 1"/>
          <p:cNvSpPr/>
          <p:nvPr/>
        </p:nvSpPr>
        <p:spPr>
          <a:xfrm>
            <a:off x="3349270" y="5080211"/>
            <a:ext cx="1222730" cy="3642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CustomShape 2"/>
          <p:cNvSpPr/>
          <p:nvPr/>
        </p:nvSpPr>
        <p:spPr>
          <a:xfrm>
            <a:off x="3579840" y="1964256"/>
            <a:ext cx="1926360" cy="623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6" action="ppaction://hlinksldjump"/>
              </a:rPr>
              <a:t>PRESIDENCIA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CustomShape 3"/>
          <p:cNvSpPr/>
          <p:nvPr/>
        </p:nvSpPr>
        <p:spPr>
          <a:xfrm>
            <a:off x="3582720" y="4221512"/>
            <a:ext cx="1926360" cy="57564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7" action="ppaction://hlinksldjump"/>
              </a:rPr>
              <a:t>DIRECCIÓN EJECUTIVA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4"/>
          <p:cNvSpPr/>
          <p:nvPr/>
        </p:nvSpPr>
        <p:spPr>
          <a:xfrm>
            <a:off x="5832000" y="1665424"/>
            <a:ext cx="1555176" cy="39542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8" action="ppaction://hlinksldjump"/>
              </a:rPr>
              <a:t>Auditoría Interna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5"/>
          <p:cNvSpPr/>
          <p:nvPr/>
        </p:nvSpPr>
        <p:spPr>
          <a:xfrm>
            <a:off x="5864064" y="2502592"/>
            <a:ext cx="1560936" cy="46741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/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9" action="ppaction://hlinksldjump"/>
              </a:rPr>
              <a:t>Unidad de Asesoría Legal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CustomShape 6"/>
          <p:cNvSpPr/>
          <p:nvPr/>
        </p:nvSpPr>
        <p:spPr>
          <a:xfrm>
            <a:off x="1720680" y="1772816"/>
            <a:ext cx="1555176" cy="46104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0" action="ppaction://hlinksldjump"/>
              </a:rPr>
              <a:t>Auditoría Externa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Line 8"/>
          <p:cNvSpPr/>
          <p:nvPr/>
        </p:nvSpPr>
        <p:spPr>
          <a:xfrm>
            <a:off x="1563120" y="5463719"/>
            <a:ext cx="6321248" cy="15743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CustomShape 9"/>
          <p:cNvSpPr/>
          <p:nvPr/>
        </p:nvSpPr>
        <p:spPr>
          <a:xfrm>
            <a:off x="103680" y="-224280"/>
            <a:ext cx="213840" cy="21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05" name="CustomShape 10"/>
          <p:cNvSpPr/>
          <p:nvPr/>
        </p:nvSpPr>
        <p:spPr>
          <a:xfrm>
            <a:off x="5897827" y="3145053"/>
            <a:ext cx="2130480" cy="40964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1" action="ppaction://hlinksldjump"/>
              </a:rPr>
              <a:t>Unidad de Comunicación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11"/>
          <p:cNvSpPr/>
          <p:nvPr/>
        </p:nvSpPr>
        <p:spPr>
          <a:xfrm>
            <a:off x="1017667" y="3778566"/>
            <a:ext cx="2270894" cy="51453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100000">
                <a:srgbClr val="91D945"/>
              </a:gs>
            </a:gsLst>
            <a:path path="circle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2" action="ppaction://hlinksldjump"/>
              </a:rPr>
              <a:t>Unidad de Adquisiciones y 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  <a:hlinkClick r:id="rId12" action="ppaction://hlinksldjump"/>
            </a:endParaRPr>
          </a:p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2" action="ppaction://hlinksldjump"/>
              </a:rPr>
              <a:t>Contrataciones </a:t>
            </a:r>
            <a:r>
              <a:rPr lang="es-SV" sz="1400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2" action="ppaction://hlinksldjump"/>
              </a:rPr>
              <a:t>Institucional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</a:endParaRPr>
          </a:p>
        </p:txBody>
      </p:sp>
      <p:sp>
        <p:nvSpPr>
          <p:cNvPr id="208" name="CustomShape 13"/>
          <p:cNvSpPr/>
          <p:nvPr/>
        </p:nvSpPr>
        <p:spPr>
          <a:xfrm>
            <a:off x="3559015" y="1004912"/>
            <a:ext cx="1926360" cy="55188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3" action="ppaction://hlinksldjump"/>
              </a:rPr>
              <a:t>JUNTA DIRECTIVA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Line 14"/>
          <p:cNvSpPr/>
          <p:nvPr/>
        </p:nvSpPr>
        <p:spPr>
          <a:xfrm>
            <a:off x="1547638" y="5444999"/>
            <a:ext cx="15139" cy="43759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Line 17"/>
          <p:cNvSpPr/>
          <p:nvPr/>
        </p:nvSpPr>
        <p:spPr>
          <a:xfrm flipH="1">
            <a:off x="4499992" y="1467456"/>
            <a:ext cx="0" cy="49680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Line 18"/>
          <p:cNvSpPr/>
          <p:nvPr/>
        </p:nvSpPr>
        <p:spPr>
          <a:xfrm flipV="1">
            <a:off x="4499992" y="5079872"/>
            <a:ext cx="1483820" cy="12933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Line 19"/>
          <p:cNvSpPr/>
          <p:nvPr/>
        </p:nvSpPr>
        <p:spPr>
          <a:xfrm flipV="1">
            <a:off x="4524840" y="2752296"/>
            <a:ext cx="1318704" cy="1572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Line 20"/>
          <p:cNvSpPr/>
          <p:nvPr/>
        </p:nvSpPr>
        <p:spPr>
          <a:xfrm flipV="1">
            <a:off x="4542840" y="3306286"/>
            <a:ext cx="1337964" cy="9735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Line 21"/>
          <p:cNvSpPr/>
          <p:nvPr/>
        </p:nvSpPr>
        <p:spPr>
          <a:xfrm flipV="1">
            <a:off x="4544807" y="1844824"/>
            <a:ext cx="1272743" cy="6336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Line 22"/>
          <p:cNvSpPr/>
          <p:nvPr/>
        </p:nvSpPr>
        <p:spPr>
          <a:xfrm flipV="1">
            <a:off x="3286624" y="1844824"/>
            <a:ext cx="1278237" cy="18910"/>
          </a:xfrm>
          <a:prstGeom prst="line">
            <a:avLst/>
          </a:prstGeom>
          <a:ln w="38160">
            <a:solidFill>
              <a:srgbClr val="4A7EBB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23"/>
          <p:cNvSpPr/>
          <p:nvPr/>
        </p:nvSpPr>
        <p:spPr>
          <a:xfrm>
            <a:off x="1353232" y="3101251"/>
            <a:ext cx="1926360" cy="56800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4" action="ppaction://hlinksldjump"/>
              </a:rPr>
              <a:t>Unidad de Acceso a la Información Pública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CustomShape 24"/>
          <p:cNvSpPr/>
          <p:nvPr/>
        </p:nvSpPr>
        <p:spPr>
          <a:xfrm>
            <a:off x="1879256" y="2550156"/>
            <a:ext cx="1407368" cy="46727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5" action="ppaction://hlinksldjump"/>
              </a:rPr>
              <a:t>Unidad de Género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Line 25"/>
          <p:cNvSpPr/>
          <p:nvPr/>
        </p:nvSpPr>
        <p:spPr>
          <a:xfrm>
            <a:off x="3307144" y="2749124"/>
            <a:ext cx="1222016" cy="19080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Line 26"/>
          <p:cNvSpPr/>
          <p:nvPr/>
        </p:nvSpPr>
        <p:spPr>
          <a:xfrm>
            <a:off x="3274472" y="3316191"/>
            <a:ext cx="1290390" cy="355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8"/>
          <p:cNvSpPr/>
          <p:nvPr/>
        </p:nvSpPr>
        <p:spPr>
          <a:xfrm>
            <a:off x="730672" y="5589240"/>
            <a:ext cx="1763479" cy="704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6" action="ppaction://hlinksldjump"/>
              </a:rPr>
              <a:t>DEPARTAMENTO DE PROGRAMAS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CustomShape 29"/>
          <p:cNvSpPr/>
          <p:nvPr/>
        </p:nvSpPr>
        <p:spPr>
          <a:xfrm>
            <a:off x="3559982" y="5584503"/>
            <a:ext cx="2209171" cy="704161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7" action="ppaction://hlinksldjump"/>
              </a:rPr>
              <a:t>DEPARTAMENTO DE ADMON Y RRHH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30"/>
          <p:cNvSpPr/>
          <p:nvPr/>
        </p:nvSpPr>
        <p:spPr>
          <a:xfrm>
            <a:off x="5902397" y="3799865"/>
            <a:ext cx="2223936" cy="444599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8" action="ppaction://hlinksldjump"/>
              </a:rPr>
              <a:t>Unidad financiera Institucional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Line 31"/>
          <p:cNvSpPr/>
          <p:nvPr/>
        </p:nvSpPr>
        <p:spPr>
          <a:xfrm>
            <a:off x="4592520" y="3960339"/>
            <a:ext cx="1281444" cy="40188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s-ES" dirty="0"/>
          </a:p>
        </p:txBody>
      </p:sp>
      <p:sp>
        <p:nvSpPr>
          <p:cNvPr id="229" name="Line 33"/>
          <p:cNvSpPr/>
          <p:nvPr/>
        </p:nvSpPr>
        <p:spPr>
          <a:xfrm>
            <a:off x="7879485" y="5445224"/>
            <a:ext cx="0" cy="330384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Line 34"/>
          <p:cNvSpPr/>
          <p:nvPr/>
        </p:nvSpPr>
        <p:spPr>
          <a:xfrm flipV="1">
            <a:off x="3280709" y="3952263"/>
            <a:ext cx="1255291" cy="8076"/>
          </a:xfrm>
          <a:prstGeom prst="line">
            <a:avLst/>
          </a:prstGeom>
          <a:ln w="38160"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11">
            <a:extLst>
              <a:ext uri="{FF2B5EF4-FFF2-40B4-BE49-F238E27FC236}">
                <a16:creationId xmlns:a16="http://schemas.microsoft.com/office/drawing/2014/main" id="{AA938A7C-27AD-4558-B14E-43030442FD36}"/>
              </a:ext>
            </a:extLst>
          </p:cNvPr>
          <p:cNvSpPr/>
          <p:nvPr/>
        </p:nvSpPr>
        <p:spPr>
          <a:xfrm>
            <a:off x="1618074" y="4906202"/>
            <a:ext cx="1731196" cy="360437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100000">
                <a:srgbClr val="91D945"/>
              </a:gs>
            </a:gsLst>
            <a:path path="circle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19" action="ppaction://hlinksldjump"/>
              </a:rPr>
              <a:t>Unidad Ambiental</a:t>
            </a:r>
            <a:endParaRPr lang="es-SV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/>
              <a:ea typeface="Noto Sans CJK SC DemiLight"/>
            </a:endParaRPr>
          </a:p>
        </p:txBody>
      </p:sp>
      <p:sp>
        <p:nvSpPr>
          <p:cNvPr id="52" name="CustomShape 30">
            <a:extLst>
              <a:ext uri="{FF2B5EF4-FFF2-40B4-BE49-F238E27FC236}">
                <a16:creationId xmlns:a16="http://schemas.microsoft.com/office/drawing/2014/main" id="{269C7009-4EA9-43C0-9956-DCDE0DE84FB9}"/>
              </a:ext>
            </a:extLst>
          </p:cNvPr>
          <p:cNvSpPr/>
          <p:nvPr/>
        </p:nvSpPr>
        <p:spPr>
          <a:xfrm>
            <a:off x="5889350" y="4839626"/>
            <a:ext cx="2097000" cy="43416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0" action="ppaction://hlinksldjump"/>
              </a:rPr>
              <a:t>Unidad de Gestión Documental y </a:t>
            </a:r>
            <a:r>
              <a:rPr lang="es-SV" sz="1400" b="1" spc="-1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0" action="ppaction://hlinksldjump"/>
              </a:rPr>
              <a:t>archivo </a:t>
            </a:r>
            <a:endParaRPr lang="es-SV" sz="1400" b="1" spc="-1" dirty="0">
              <a:solidFill>
                <a:schemeClr val="tx2">
                  <a:lumMod val="50000"/>
                </a:schemeClr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3" name="CustomShape 6">
            <a:extLst>
              <a:ext uri="{FF2B5EF4-FFF2-40B4-BE49-F238E27FC236}">
                <a16:creationId xmlns:a16="http://schemas.microsoft.com/office/drawing/2014/main" id="{B2D00A84-0B52-46A1-ABEB-61412F5BB4AE}"/>
              </a:ext>
            </a:extLst>
          </p:cNvPr>
          <p:cNvSpPr/>
          <p:nvPr/>
        </p:nvSpPr>
        <p:spPr>
          <a:xfrm>
            <a:off x="1631285" y="980728"/>
            <a:ext cx="1555176" cy="68771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1" action="ppaction://hlinksldjump"/>
              </a:rPr>
              <a:t>Junta Administradora de Cuentas</a:t>
            </a:r>
            <a:endParaRPr lang="es-SV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Line 22">
            <a:extLst>
              <a:ext uri="{FF2B5EF4-FFF2-40B4-BE49-F238E27FC236}">
                <a16:creationId xmlns:a16="http://schemas.microsoft.com/office/drawing/2014/main" id="{FC3ED96A-0813-49BF-B960-062394DC697C}"/>
              </a:ext>
            </a:extLst>
          </p:cNvPr>
          <p:cNvSpPr/>
          <p:nvPr/>
        </p:nvSpPr>
        <p:spPr>
          <a:xfrm flipV="1">
            <a:off x="3186461" y="1268760"/>
            <a:ext cx="358597" cy="3469"/>
          </a:xfrm>
          <a:prstGeom prst="line">
            <a:avLst/>
          </a:prstGeom>
          <a:ln w="38160">
            <a:solidFill>
              <a:srgbClr val="4A7EBB"/>
            </a:solidFill>
            <a:custDash>
              <a:ds d="400000" sp="3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7"/>
          <p:cNvSpPr/>
          <p:nvPr/>
        </p:nvSpPr>
        <p:spPr>
          <a:xfrm>
            <a:off x="1907640" y="188640"/>
            <a:ext cx="4392552" cy="39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s-SV" sz="2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ESTRUCTURA ORGANIZATIVA</a:t>
            </a:r>
            <a:endParaRPr lang="es-SV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7"/>
          <p:cNvSpPr/>
          <p:nvPr/>
        </p:nvSpPr>
        <p:spPr>
          <a:xfrm>
            <a:off x="6948352" y="5589240"/>
            <a:ext cx="1872120" cy="704160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hlinkClick r:id="rId22" action="ppaction://hlinksldjump"/>
              </a:rPr>
              <a:t>DEPARTAMENTO DE PLANIFICACIÓN</a:t>
            </a:r>
            <a:endParaRPr lang="es-SV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63574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4FAF168-DD90-4A09-9924-AFE511B2FD46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05466C27-77D3-4475-A6CD-096E4DDF5E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53C78FA1-94A3-48D7-85DE-794B24AA187A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C83B966-0CAD-4768-865C-DBFC8A11F4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8330C688-F21A-44D6-B5CD-78B12B103D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3962"/>
            <a:ext cx="5831497" cy="709836"/>
          </a:xfrm>
        </p:spPr>
        <p:txBody>
          <a:bodyPr/>
          <a:lstStyle/>
          <a:p>
            <a: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</a:rPr>
              <a:t>Unidad de Adquisiciones y </a:t>
            </a:r>
            <a:b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  <a:ea typeface="Noto Sans CJK SC DemiLight"/>
              </a:rPr>
            </a:br>
            <a:r>
              <a:rPr lang="es-SV" sz="3200" b="1" spc="-1" dirty="0">
                <a:uFill>
                  <a:solidFill>
                    <a:srgbClr val="FFFFFF"/>
                  </a:solidFill>
                </a:uFill>
                <a:latin typeface="Bembo Std" panose="02020605060306020A03" pitchFamily="18" charset="0"/>
              </a:rPr>
              <a:t>Contrataciones Institucional</a:t>
            </a:r>
            <a:endParaRPr lang="es-SV" sz="3200" b="1" spc="-1" dirty="0">
              <a:uFill>
                <a:solidFill>
                  <a:srgbClr val="FFFFFF"/>
                </a:solidFill>
              </a:uFill>
              <a:latin typeface="Bembo Std" panose="02020605060306020A03" pitchFamily="18" charset="0"/>
              <a:ea typeface="Noto Sans CJK SC DemiLigh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77482"/>
            <a:ext cx="6059016" cy="3948681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  <a:r>
              <a:rPr lang="es-SV" sz="2200" dirty="0">
                <a:latin typeface="Museo Sans 100" panose="02000000000000000000" pitchFamily="50" charset="0"/>
              </a:rPr>
              <a:t>:</a:t>
            </a:r>
          </a:p>
          <a:p>
            <a:pPr mar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Brindar el apoyo logístico y administrativo requerido por las diferentes unidades organizativas institucionales, otorgando de manera oportuna y al menor costo posible sin sacrificio de la calidad, los bienes, servicios y consultorías requeridas para las operaciones normales y extraordinarias del FONAES.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Licda. Mayra Alvarenga, Jefe UACI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0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4D6783C8-68CC-4CF5-A263-3E11974DB47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C55EF6E3-9CC0-4CA1-A1B5-19C4723A7C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F033300C-AAE3-4ACA-91D6-0AF7C697B063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5806D68B-F5C5-4B66-8624-A396BB9E6B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E1EACE8A-F6E2-4786-B9CA-8CCC712396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9198"/>
            <a:ext cx="5338936" cy="646113"/>
          </a:xfrm>
        </p:spPr>
        <p:txBody>
          <a:bodyPr/>
          <a:lstStyle/>
          <a:p>
            <a:pPr algn="just"/>
            <a:r>
              <a:rPr lang="es-ES_tradnl" dirty="0">
                <a:latin typeface="Bembo Std" panose="02020605060306020A03" pitchFamily="18" charset="0"/>
              </a:rPr>
              <a:t>Asesoría Legal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91772"/>
            <a:ext cx="5338936" cy="4134391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Garantizar la correcta aplicación y cumplimiento de la legislación aplicables al FONAES y demás legislación vinculante para contribuir a la solución de problemas específicos relacionados con el marco legal. </a:t>
            </a: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Eneas Martínez , Asesor Legal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98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2B49D996-372A-4420-B881-49F5D13BE5ED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51CE1371-2244-4C96-8D63-2B1CE8FF63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9DC55010-1869-4557-9885-F39394DBBD0B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A740E180-09A9-415F-9F08-7D048BA422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F9289D90-8426-4584-83B8-379F9E48FD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850" y="1263441"/>
            <a:ext cx="8229600" cy="646113"/>
          </a:xfrm>
        </p:spPr>
        <p:txBody>
          <a:bodyPr/>
          <a:lstStyle/>
          <a:p>
            <a:r>
              <a:rPr lang="es-ES_tradnl" sz="3600" dirty="0"/>
              <a:t>Unidad de Comunicaciones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/>
              <a:t>Objetivo</a:t>
            </a:r>
          </a:p>
          <a:p>
            <a:r>
              <a:rPr lang="es-SV" sz="2200" dirty="0"/>
              <a:t>Apoyar a las unidades organizativas de la institución, en el tema de Comunicaciones con el propósito de dar a conocer el quehacer institucional ante la sociedad. </a:t>
            </a:r>
          </a:p>
          <a:p>
            <a:endParaRPr lang="es-ES_tradnl" sz="2200" dirty="0"/>
          </a:p>
          <a:p>
            <a:r>
              <a:rPr lang="es-ES_tradnl" sz="2200" dirty="0"/>
              <a:t>Personal Asignado:</a:t>
            </a:r>
          </a:p>
          <a:p>
            <a:r>
              <a:rPr lang="es-ES_tradnl" sz="2200" dirty="0"/>
              <a:t>Lic. Rodrigo Cabrera, Jefe de Comunicación institucional.</a:t>
            </a:r>
          </a:p>
          <a:p>
            <a:r>
              <a:rPr lang="es-MX" sz="2200" dirty="0"/>
              <a:t>Lic. Douglas Alexis Sánchez Navidad, Técnico Generador de Contenido Audiovisual.</a:t>
            </a:r>
          </a:p>
          <a:p>
            <a:r>
              <a:rPr lang="es-MX" sz="2200" dirty="0"/>
              <a:t>Lic. Verónica María Arévalo Rivas, Técnica de Prensa y Redacción</a:t>
            </a:r>
          </a:p>
          <a:p>
            <a:endParaRPr lang="es-ES_tradnl" sz="2200" dirty="0"/>
          </a:p>
          <a:p>
            <a:endParaRPr lang="es-ES_tradnl" sz="2200" dirty="0"/>
          </a:p>
          <a:p>
            <a:endParaRPr lang="es-ES_tradnl" sz="2400" dirty="0"/>
          </a:p>
        </p:txBody>
      </p:sp>
      <p:sp>
        <p:nvSpPr>
          <p:cNvPr id="6" name="Flecha curvada hacia arriba 5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681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B22890E4-07B1-4384-9045-6A9C5316468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C8885436-4DEC-4732-AA29-A59D79C03A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8CB877F4-8086-4AC0-B750-83B007C62C31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CB167C5-5A0E-495C-AEEB-833860392CD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46FABFBD-8D65-4766-BE05-50029003FD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1246149"/>
            <a:ext cx="8229600" cy="646113"/>
          </a:xfrm>
        </p:spPr>
        <p:txBody>
          <a:bodyPr/>
          <a:lstStyle/>
          <a:p>
            <a:r>
              <a:rPr lang="es-ES_tradnl" dirty="0"/>
              <a:t>Unidad Financiera Institucional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89162"/>
            <a:ext cx="8229600" cy="3754438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/>
              <a:t>Objetivo</a:t>
            </a:r>
          </a:p>
          <a:p>
            <a:r>
              <a:rPr lang="es-SV" sz="2200" dirty="0"/>
              <a:t>Efectuar todas las actividades relacionadas con las áreas de presupuesto, tesorería y contabilidad gubernamental de acuerdo como lo establece la Ley Orgánica de Administración Financiera del Estado. </a:t>
            </a:r>
          </a:p>
          <a:p>
            <a:pPr marL="0" indent="0" algn="just">
              <a:buNone/>
            </a:pPr>
            <a:r>
              <a:rPr lang="es-ES_tradnl" sz="2200" dirty="0"/>
              <a:t> </a:t>
            </a:r>
          </a:p>
          <a:p>
            <a:pPr algn="just"/>
            <a:r>
              <a:rPr lang="es-ES_tradnl" sz="2200" b="1" dirty="0"/>
              <a:t>Personal Asignado:</a:t>
            </a:r>
          </a:p>
          <a:p>
            <a:pPr marL="0" indent="0" algn="just">
              <a:buNone/>
            </a:pPr>
            <a:r>
              <a:rPr lang="es-ES_tradnl" sz="2200" dirty="0"/>
              <a:t>Lic.   Transito Gómez, Jefe UFI</a:t>
            </a:r>
          </a:p>
          <a:p>
            <a:pPr marL="0" indent="0" algn="just">
              <a:buNone/>
            </a:pPr>
            <a:r>
              <a:rPr lang="es-ES_tradnl" sz="2200" dirty="0"/>
              <a:t>Lic.    Geovanny Alfaro, Contador Institucional</a:t>
            </a:r>
          </a:p>
          <a:p>
            <a:pPr marL="0" indent="0" algn="just">
              <a:buNone/>
            </a:pPr>
            <a:r>
              <a:rPr lang="es-ES_tradnl" sz="2200" dirty="0"/>
              <a:t>Licda.  Jacqueline Guevara, Tesorero Institucional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44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9BBCAF5D-A885-418D-92B5-9D6268C84274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D92274FB-FD35-45B8-A124-C17E79C34B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7D20C31B-B75B-441B-8E66-432A46780FFD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0AA97532-4D95-4009-9AC0-2F5D3CEA76B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B91AAE7E-331D-42F2-A3BF-52C526736B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87065"/>
            <a:ext cx="5426819" cy="646112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Dirección Ejecutiva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60848"/>
            <a:ext cx="5426819" cy="4065316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Lograr que la institución cumpla con sus funciones y metas en forma eficiente y eficaz, a través, de una adecuada coordinación entre las diferentes unidades organizativas de la institución. </a:t>
            </a:r>
          </a:p>
          <a:p>
            <a:pPr marL="0" indent="0" algn="just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Licdo. José Alfredo Rodríguez.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Asistente: Srta. Karla Morales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00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2E22AFCB-4A85-4FD2-8622-F351C7C75B2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3B337B19-DA02-4D2B-94AD-3CCC878809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70B52124-7DD9-4D02-A123-6853E50515B1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497D7B38-2625-48F9-9DF5-0DB14B1EEC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E746CEC1-5D5F-4307-9A95-6512D155F8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8224" y="1696651"/>
            <a:ext cx="5793936" cy="646113"/>
          </a:xfrm>
        </p:spPr>
        <p:txBody>
          <a:bodyPr/>
          <a:lstStyle/>
          <a:p>
            <a:r>
              <a:rPr lang="es-ES_tradnl" sz="3600" dirty="0">
                <a:latin typeface="Bembo Std" panose="02020605060306020A03" pitchFamily="18" charset="0"/>
              </a:rPr>
              <a:t>Unidad De Gestión Documental y Archivo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726121"/>
            <a:ext cx="8229600" cy="2925763"/>
          </a:xfrm>
        </p:spPr>
        <p:txBody>
          <a:bodyPr/>
          <a:lstStyle/>
          <a:p>
            <a:r>
              <a:rPr lang="es-SV" sz="2200" b="1" dirty="0">
                <a:latin typeface="Museo Sans 100" panose="02000000000000000000" pitchFamily="50" charset="0"/>
              </a:rPr>
              <a:t>Objetivos</a:t>
            </a:r>
          </a:p>
          <a:p>
            <a:pPr mar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Organizar, conservar, administrar y proteger el patrimonio documental de la Institución en forma eficiente y eficaz, con el propósito de apoyar en la toma de decisiones de la gestión administrativa, fomentar la transparencia y el acceso de la información pública.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Lic. Fátima Reyes, Oficial de Gestión Documental y Archivo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64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30ACEAB6-B74C-4C40-81AE-263CD821B1A2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59C859DB-4D4C-4077-9277-333DA2626F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CFF947CB-7D74-469E-9BB5-CA21DFC376F6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CCA998F3-8C5E-4206-8C95-612478BB4AF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508A2AFD-A5D3-4B27-91B5-013C01DDBA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5981" y="1182737"/>
            <a:ext cx="5187851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Unidad Ambiental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5981" y="1982506"/>
            <a:ext cx="6090235" cy="3417243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</a:t>
            </a: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Coordinar y dar seguimiento a la gestión ambiental institucional en el diseño y ejecución de los proyectos, velando por la aplicación de la normativa ambiental vigente, de acuerdo a las directrices emitidas por el Ministerio de Medio Ambiente y Recursos Naturales.</a:t>
            </a:r>
          </a:p>
          <a:p>
            <a:pPr marL="0" indent="0" algn="just">
              <a:buNone/>
            </a:pPr>
            <a:endParaRPr lang="es-SV" sz="2200" dirty="0">
              <a:latin typeface="Museo Sans 100" panose="02000000000000000000" pitchFamily="50" charset="0"/>
            </a:endParaRP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Personal Asignado:</a:t>
            </a: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Lic. Miguel Renderos, </a:t>
            </a: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Jefe de Unidad Ambiental,  Ad Honorem 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500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43617E24-B3A9-4A17-A0EE-501D5EA91802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B482F52B-C2EB-4F78-845F-C3267EEA0A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22BBB62F-14CE-428D-8ECD-200EE0841945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0FBF24E1-D615-4FD8-B65F-32E6723998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51B4B93B-3D5C-4AA1-A363-E297B7CCDB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4542" y="1513305"/>
            <a:ext cx="8229600" cy="646113"/>
          </a:xfrm>
        </p:spPr>
        <p:txBody>
          <a:bodyPr/>
          <a:lstStyle/>
          <a:p>
            <a:r>
              <a:rPr lang="es-ES_tradnl" sz="3200" dirty="0">
                <a:latin typeface="Bembo Std" panose="02020605060306020A03" pitchFamily="18" charset="0"/>
              </a:rPr>
              <a:t>Unidad De Acceso a la información y respuesta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0155" y="2159418"/>
            <a:ext cx="6290915" cy="3273227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Garantizar el derecho de acceso a la información pública, mediante la gestión de solicitudes de información que realicen los ciudadanos, gestionando el flujo de información y manteniendo la información de Oficio actualizada.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Lic. Rodrigo Cabrera, Oficial de Información, Ad Honorem  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833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BDFD3624-6ECD-42D5-9428-15B23F368F0B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503D1130-F522-4D92-8CBA-41EE504FD6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58758257-6AB0-4489-8CCB-2955A7302846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123693E0-0870-47B2-AA38-5F64B2EF70F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EF84AA57-A93A-47EB-B66F-78E77010D4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1414735"/>
            <a:ext cx="5410943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Departamento de Programas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222" y="2420888"/>
            <a:ext cx="5649921" cy="3312368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  <a:r>
              <a:rPr lang="es-SV" sz="2200" dirty="0">
                <a:latin typeface="Museo Sans 100" panose="02000000000000000000" pitchFamily="50" charset="0"/>
              </a:rPr>
              <a:t> :</a:t>
            </a:r>
          </a:p>
          <a:p>
            <a:pPr marL="0" indent="0" algn="just">
              <a:buNone/>
            </a:pPr>
            <a:r>
              <a:rPr lang="es-SV" sz="2200" dirty="0">
                <a:latin typeface="Museo Sans 100" panose="02000000000000000000" pitchFamily="50" charset="0"/>
              </a:rPr>
              <a:t>Financiar proyectos, a organizaciones e instituciones, que potencien acciones ambientales, con el fin de contribuir a </a:t>
            </a:r>
            <a:r>
              <a:rPr lang="es-SV" sz="2200">
                <a:latin typeface="Museo Sans 100" panose="02000000000000000000" pitchFamily="50" charset="0"/>
              </a:rPr>
              <a:t>la protección, </a:t>
            </a:r>
            <a:r>
              <a:rPr lang="es-SV" sz="2200" dirty="0">
                <a:latin typeface="Museo Sans 100" panose="02000000000000000000" pitchFamily="50" charset="0"/>
              </a:rPr>
              <a:t>conservación, mejoramiento, restauración y uso racional de los recursos naturales y el medio ambiente. </a:t>
            </a:r>
            <a:endParaRPr lang="es-ES_tradnl" sz="2000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03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245332D4-7E5D-4917-9382-EFC5B9F3F8D5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A6F4F558-E608-466B-AA69-F7E0430145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B0B118B3-27AC-49E9-AFEF-9157FDCE5A58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393B65AA-706A-4966-B07D-26FD8843A22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B0432CB8-E16F-45E0-85C6-F4633EC683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6439" y="1526740"/>
            <a:ext cx="8229600" cy="646113"/>
          </a:xfrm>
        </p:spPr>
        <p:txBody>
          <a:bodyPr/>
          <a:lstStyle/>
          <a:p>
            <a:r>
              <a:rPr lang="es-ES_tradnl" sz="3200" dirty="0"/>
              <a:t>Personal de Departamento de Programas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89162"/>
            <a:ext cx="8229600" cy="3937001"/>
          </a:xfrm>
        </p:spPr>
        <p:txBody>
          <a:bodyPr/>
          <a:lstStyle/>
          <a:p>
            <a:pPr marL="0" indent="0" algn="ctr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</a:t>
            </a:r>
            <a:r>
              <a:rPr lang="es-ES_tradnl" sz="2200" dirty="0" err="1">
                <a:latin typeface="Museo Sans 100" panose="02000000000000000000" pitchFamily="50" charset="0"/>
              </a:rPr>
              <a:t>Marbelly</a:t>
            </a:r>
            <a:r>
              <a:rPr lang="es-ES_tradnl" sz="2200" dirty="0">
                <a:latin typeface="Museo Sans 100" panose="02000000000000000000" pitchFamily="50" charset="0"/>
              </a:rPr>
              <a:t> Morales Macal, Coordinadora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Reynaldo Antonio Villalta,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Adrián Amaya , Técnico / Contralor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Lic. Miguel  Renderos,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Ing. Mario Escobar, técnico de Programas</a:t>
            </a:r>
          </a:p>
          <a:p>
            <a:pPr lvl="1"/>
            <a:r>
              <a:rPr lang="es-ES_tradnl" sz="2200" dirty="0">
                <a:latin typeface="Museo Sans 100" panose="02000000000000000000" pitchFamily="50" charset="0"/>
              </a:rPr>
              <a:t>Ing. Antonio  Canales, técnico de Programas</a:t>
            </a:r>
            <a:br>
              <a:rPr lang="es-ES_tradnl" sz="2000" dirty="0"/>
            </a:br>
            <a:endParaRPr lang="es-ES_tradnl" sz="2000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44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6A98F8DF-5B6F-4EA6-919E-79C36422D12E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32167F41-F0DF-487E-AB3D-63EB4C923A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3EB1BE88-4B7A-4B42-B814-F3660F988170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F0EA9FF-6A38-4692-866B-64020D6B043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9516870A-8E0A-43A2-A8AD-0C0032EB75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3548" y="1152181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Junta Directiva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058942"/>
            <a:ext cx="8229600" cy="4067221"/>
          </a:xfrm>
        </p:spPr>
        <p:txBody>
          <a:bodyPr/>
          <a:lstStyle/>
          <a:p>
            <a:pPr marL="0" indent="0">
              <a:buNone/>
            </a:pPr>
            <a:r>
              <a:rPr lang="es-ES_tradnl" sz="4000" b="1" dirty="0">
                <a:latin typeface="Museo Sans 100" panose="02000000000000000000" pitchFamily="50" charset="0"/>
              </a:rPr>
              <a:t>Objetivo</a:t>
            </a:r>
            <a:r>
              <a:rPr lang="es-ES_tradnl" b="1" dirty="0">
                <a:latin typeface="Museo Sans 100" panose="02000000000000000000" pitchFamily="50" charset="0"/>
              </a:rPr>
              <a:t>:</a:t>
            </a:r>
            <a:endParaRPr lang="es-ES_tradnl" sz="2400" dirty="0">
              <a:latin typeface="Museo Sans 100" panose="02000000000000000000" pitchFamily="50" charset="0"/>
            </a:endParaRPr>
          </a:p>
          <a:p>
            <a:r>
              <a:rPr lang="es-SV" sz="2800" dirty="0">
                <a:latin typeface="Museo Sans 100" panose="02000000000000000000" pitchFamily="50" charset="0"/>
              </a:rPr>
              <a:t>Decidir y aprobar las políticas y lineamientos generales en el orden financiero, técnico y administrativo del FONAES. </a:t>
            </a:r>
          </a:p>
          <a:p>
            <a:r>
              <a:rPr lang="es-SV" sz="2800" dirty="0">
                <a:latin typeface="Museo Sans 100" panose="02000000000000000000" pitchFamily="50" charset="0"/>
              </a:rPr>
              <a:t>Según lo establecido en Artículo 6 de la Ley de Creación del FONAES. </a:t>
            </a:r>
          </a:p>
          <a:p>
            <a:endParaRPr lang="es-ES_tradnl" sz="2400" dirty="0"/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Flecha abajo 5">
            <a:hlinkClick r:id="rId8" action="ppaction://hlinksldjump"/>
          </p:cNvPr>
          <p:cNvSpPr/>
          <p:nvPr/>
        </p:nvSpPr>
        <p:spPr>
          <a:xfrm>
            <a:off x="323528" y="5892910"/>
            <a:ext cx="360040" cy="704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13208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0C769BFF-5758-489C-AA9F-AFE3EC6954D3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D4703404-94C1-44C3-B30D-6BDB777366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7EE87963-A776-4461-BEE3-C90B442EAB9B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A6A1E4F6-F4ED-4FA1-B6A1-8A033FFC1B9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3B617724-EE52-496C-B234-7C2861FEF4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017" y="1068366"/>
            <a:ext cx="8229600" cy="646113"/>
          </a:xfrm>
        </p:spPr>
        <p:txBody>
          <a:bodyPr/>
          <a:lstStyle/>
          <a:p>
            <a:r>
              <a:rPr lang="es-ES_tradnl" sz="2800" dirty="0">
                <a:latin typeface="Bembo Std" panose="02020605060306020A03" pitchFamily="18" charset="0"/>
              </a:rPr>
              <a:t>Departamento de Administración y Recursos Humanos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1017" y="1775432"/>
            <a:ext cx="8245783" cy="4350731"/>
          </a:xfrm>
        </p:spPr>
        <p:txBody>
          <a:bodyPr/>
          <a:lstStyle/>
          <a:p>
            <a:pPr marL="0" indent="0">
              <a:buNone/>
            </a:pPr>
            <a:r>
              <a:rPr lang="es-SV" sz="2000" b="1" dirty="0">
                <a:latin typeface="Museo Sans 100" panose="02000000000000000000" pitchFamily="50" charset="0"/>
              </a:rPr>
              <a:t>Objetivo</a:t>
            </a:r>
            <a:r>
              <a:rPr lang="es-SV" sz="2000" dirty="0">
                <a:latin typeface="Museo Sans 100" panose="02000000000000000000" pitchFamily="50" charset="0"/>
              </a:rPr>
              <a:t> </a:t>
            </a:r>
          </a:p>
          <a:p>
            <a:pPr marL="0" indent="0">
              <a:buNone/>
            </a:pPr>
            <a:r>
              <a:rPr lang="es-SV" sz="2000" dirty="0">
                <a:latin typeface="Museo Sans 100" panose="02000000000000000000" pitchFamily="50" charset="0"/>
              </a:rPr>
              <a:t>Mejorar continuamente la eficiencia, eficacia y transparencia en los procesos relacionados con la gestión administrativa del funcionamiento del FONAES, bajo un adecuado ambiente de control interno contribuyendo al efectivo cumplimiento de los objetivos y metas institucionales, respetando la normativa legal existente y las regulaciones gubernamentales, velando por el establecimiento de procedimientos y controles; así como también brindar apoyo a las áreas organizativas para que desempeñen eficientemente sus funciones, proveyendo servicios y recursos a través del fortalecimiento y desarrollo del recurso humano y los servicios administrativos para el correcto funcionamiento institucional. </a:t>
            </a:r>
            <a:endParaRPr lang="es-ES_tradnl" sz="2000" dirty="0">
              <a:latin typeface="Museo Sans 100" panose="02000000000000000000" pitchFamily="50" charset="0"/>
            </a:endParaRPr>
          </a:p>
          <a:p>
            <a:r>
              <a:rPr lang="es-ES_tradnl" sz="20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000" dirty="0">
                <a:latin typeface="Museo Sans 100" panose="02000000000000000000" pitchFamily="50" charset="0"/>
              </a:rPr>
              <a:t>Inga. </a:t>
            </a:r>
            <a:r>
              <a:rPr lang="es-ES_tradnl" sz="2000" dirty="0" err="1">
                <a:latin typeface="Museo Sans 100" panose="02000000000000000000" pitchFamily="50" charset="0"/>
              </a:rPr>
              <a:t>Luisela</a:t>
            </a:r>
            <a:r>
              <a:rPr lang="es-ES_tradnl" sz="2000" dirty="0">
                <a:latin typeface="Museo Sans 100" panose="02000000000000000000" pitchFamily="50" charset="0"/>
              </a:rPr>
              <a:t> González, Coordinadora de Administración y RRHH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368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828AF726-2930-40B4-9547-8EE54FE475A7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A265CBA1-B5D1-4875-A85C-BC4356E1C9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BA4ACE38-CCC4-4CA4-9361-0623D3E0AAFA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B6CDB898-90C5-4059-8EBA-3566AB7A6F5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3B07AF07-B935-42C9-9338-0490CCA75B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1099135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Departamento de Planificación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24262"/>
            <a:ext cx="8229600" cy="4301901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 :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Desarrollar mecanismos y herramientas de planificación, seguimiento y evaluación institucional; así como también la formulación de proyectos y acciones de gestión de recursos que contribuyan al logro de las metas y objetivos Institucionales. </a:t>
            </a: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pPr mar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Licda. Oliva Mira, Coordinadora de Planificación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Lic. Marcela Campos, Técnico en Gestión de Recursos  y Planificación </a:t>
            </a:r>
          </a:p>
          <a:p>
            <a:endParaRPr lang="es-ES_tradnl" dirty="0"/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5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86183942-B402-4615-985B-932AC8AFE41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F30CEA9D-7022-4A5C-BFDD-494D3824C9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51C9FD14-FC55-4D51-997C-DFAC46EE90EA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8CBC6EDB-B7CD-4D64-B233-750FE2D0ECA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7843621C-BD75-4454-B52F-AC083280CD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Junta Directiva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6615" y="1555156"/>
            <a:ext cx="8229600" cy="4425355"/>
          </a:xfrm>
        </p:spPr>
        <p:txBody>
          <a:bodyPr/>
          <a:lstStyle/>
          <a:p>
            <a:pPr marL="0" indent="0">
              <a:buNone/>
            </a:pPr>
            <a:r>
              <a:rPr lang="es-ES_tradnl" sz="2400" dirty="0">
                <a:latin typeface="Bembo Std" panose="02020605060306020A03" pitchFamily="18" charset="0"/>
              </a:rPr>
              <a:t>Conformación:</a:t>
            </a:r>
          </a:p>
          <a:p>
            <a:pPr marL="0" indent="0" algn="just">
              <a:buNone/>
            </a:pPr>
            <a:r>
              <a:rPr lang="es-ES_tradnl" sz="2200" dirty="0">
                <a:latin typeface="Bembo Std" panose="02020605060306020A03" pitchFamily="18" charset="0"/>
              </a:rPr>
              <a:t>a) Un Presidente, nombrado por el Presidente de la República; b) Un miembro designado por la Secretaría de Estado a la que se encuentre adscrito el FONAES;(1) c) El Secretario General del Consejo Nacional del Medio Ambiente; d) Un Miembro designado por el Ministro de Agricultura y Ganadería; e) Un Miembro designado por el Ministro de Salud Pública y Asistencia Social; f) Un Miembro designado por el Instituto Salvadoreño de Desarrollo Municipal; g) Un representando de las entidades gremiales de la Empresa Privada, con personalidad jurídica; y h) Un representante de las Organizaciones no Gubernamentales, con personalidad jurídica que no pertenezca a las Juntas Administración de las cuentas específicas.</a:t>
            </a:r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Flecha abajo 5">
            <a:hlinkClick r:id="rId8" action="ppaction://hlinksldjump"/>
          </p:cNvPr>
          <p:cNvSpPr/>
          <p:nvPr/>
        </p:nvSpPr>
        <p:spPr>
          <a:xfrm>
            <a:off x="323528" y="5892910"/>
            <a:ext cx="360040" cy="7044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31123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4BA0BC34-4FD0-4042-B096-58D4DA3661E6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4FBB8716-7D21-44BA-BBF6-4389AEE4E1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542A3E35-69A4-42F8-ABDA-E591D8CFEFC1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FD87DA3D-9AA4-4692-9817-E11E490C2E6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EDFAB59A-6A93-4E32-9D5C-520EE48ED7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4"/>
            <a:ext cx="8229600" cy="646113"/>
          </a:xfrm>
        </p:spPr>
        <p:txBody>
          <a:bodyPr/>
          <a:lstStyle/>
          <a:p>
            <a:r>
              <a:rPr lang="es-ES_tradnl" b="1" dirty="0"/>
              <a:t>Conformación Junta Directiva </a:t>
            </a:r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573879"/>
              </p:ext>
            </p:extLst>
          </p:nvPr>
        </p:nvGraphicFramePr>
        <p:xfrm>
          <a:off x="899592" y="1700213"/>
          <a:ext cx="7128792" cy="4425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2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9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 dirty="0">
                          <a:effectLst/>
                          <a:latin typeface="Museo Sans 100" panose="02000000000000000000" pitchFamily="50" charset="0"/>
                        </a:rPr>
                        <a:t>INSTITUCIÓN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NOMBRE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CARGO EN JUNTA DIRECTIVA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FONDO AMBIENTAL DEL SALVADOR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Jorge Alejandro Aguilar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Presidente FONAES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9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FONDO AMBIENTAL DEL SALVADOR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José Alfredo  Rodríguez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Secretario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8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MEDIO AMBIENTE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Pendiente de </a:t>
                      </a: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  <a:ea typeface="Calibri" charset="0"/>
                          <a:cs typeface="Times New Roman" charset="0"/>
                        </a:rPr>
                        <a:t>Ser Nombrado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Directora Propietaria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368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AGRICULTURA Y GANADERÍA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Ing. Luis Napoleón Torres Berríos / Director General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552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Dr. Manuel Ernesto Sosa Urrutia/ Sub Director General de Ordenamiento Forestal, Cuencas y Riego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36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MINISTERIO DE SALUD PUBLICA Y ASISTENCIA SOCIAL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Ing. Arnoldo Rafael Cruz López / Director de Salud Ambiental 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276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Lic. José Mirio González/ Asesor Jurídico del Despacho del Viceministro de Políticas de Salud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59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INSTITUTO SALVADOREÑO DE DESARROLLO MUNICIPAL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Lic. Pablo Antonio Martínez/ Alcalde de Azacualpa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Propietario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4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900">
                          <a:effectLst/>
                          <a:latin typeface="Museo Sans 100" panose="02000000000000000000" pitchFamily="50" charset="0"/>
                        </a:rPr>
                        <a:t>ISDEM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>
                          <a:effectLst/>
                          <a:latin typeface="Museo Sans 100" panose="02000000000000000000" pitchFamily="50" charset="0"/>
                        </a:rPr>
                        <a:t>Ing. Rogelio Rivas / Presidente del INDEM</a:t>
                      </a:r>
                      <a:endParaRPr lang="es-ES_tradnl" sz="100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000" dirty="0">
                          <a:effectLst/>
                          <a:latin typeface="Museo Sans 100" panose="02000000000000000000" pitchFamily="50" charset="0"/>
                        </a:rPr>
                        <a:t>Director Suplente</a:t>
                      </a:r>
                      <a:endParaRPr lang="es-ES_tradnl" sz="1000" dirty="0">
                        <a:effectLst/>
                        <a:latin typeface="Museo Sans 100" panose="02000000000000000000" pitchFamily="50" charset="0"/>
                        <a:ea typeface="Calibri" charset="0"/>
                        <a:cs typeface="Times New Roman" charset="0"/>
                      </a:endParaRPr>
                    </a:p>
                  </a:txBody>
                  <a:tcPr marL="38263" marR="38263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26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61AE986B-D6D4-4B71-AB90-8984BFA64ACD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8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68C88764-9663-4A27-A644-2BBD3C89C8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ADE47C2E-F73A-4582-B876-B2DD408A57E4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10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3911EF4-A63D-4FC7-A0B6-345FA698C5A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1435AEBD-18EF-42D4-9584-5707FAE1FD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9793"/>
            <a:ext cx="8229600" cy="247844"/>
          </a:xfrm>
        </p:spPr>
        <p:txBody>
          <a:bodyPr/>
          <a:lstStyle/>
          <a:p>
            <a:r>
              <a:rPr lang="es-ES_tradnl" sz="4000" b="1" dirty="0">
                <a:latin typeface="Bembo Std" panose="02020605060306020A03" pitchFamily="18" charset="0"/>
              </a:rPr>
              <a:t>Junta Administradora de Cuenta  </a:t>
            </a:r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BACE7F3-44C4-004D-B00F-BE90DAB33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219" y="1700808"/>
            <a:ext cx="8229600" cy="4392487"/>
          </a:xfrm>
        </p:spPr>
        <p:txBody>
          <a:bodyPr/>
          <a:lstStyle/>
          <a:p>
            <a:pPr marL="0" indent="0">
              <a:buNone/>
            </a:pPr>
            <a:r>
              <a:rPr lang="es-SV" b="1" dirty="0">
                <a:latin typeface="Museo Sans 100" panose="02000000000000000000" pitchFamily="50" charset="0"/>
              </a:rPr>
              <a:t>Objetivo</a:t>
            </a:r>
            <a:r>
              <a:rPr lang="es-SV" dirty="0">
                <a:latin typeface="Museo Sans 100" panose="02000000000000000000" pitchFamily="50" charset="0"/>
              </a:rPr>
              <a:t>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Aprobar la viabilidad técnica de las propuestas de proyectos, según las prioridades establecidas en la Política Nacional de Medio Ambiente, las establecidas en los convenios suscritos por los aportantes y las líneas estratégicas del FONAES, para ser presentadas a la Junta Directiva para que les sea asignado financiamiento.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Actualmente dos 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Junta Adiminstradora de la Cuenta de los fondos De Compensación Ambiental 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Junta Adimnistradora de Cuenta para los Fondos Techo y Agua </a:t>
            </a:r>
          </a:p>
        </p:txBody>
      </p:sp>
    </p:spTree>
    <p:extLst>
      <p:ext uri="{BB962C8B-B14F-4D97-AF65-F5344CB8AC3E}">
        <p14:creationId xmlns:p14="http://schemas.microsoft.com/office/powerpoint/2010/main" val="1281912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C04D57A7-EDA2-43C4-9308-079493B4469A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DCED8F80-05F2-47B7-8E0A-927A586F0A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CCAFA7E1-C237-4C81-85C8-E295DC4BB315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E0359B84-B45C-490B-8119-A7A0044A6C0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AFE2BE50-DF35-49EE-A178-13DD69D1D7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60839"/>
            <a:ext cx="8229600" cy="646113"/>
          </a:xfrm>
        </p:spPr>
        <p:txBody>
          <a:bodyPr/>
          <a:lstStyle/>
          <a:p>
            <a:r>
              <a:rPr lang="es-ES_tradnl" dirty="0">
                <a:latin typeface="Bembo Std" panose="02020605060306020A03" pitchFamily="18" charset="0"/>
              </a:rPr>
              <a:t>Auditoria Interna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1325" y="1736925"/>
            <a:ext cx="8229600" cy="4486276"/>
          </a:xfrm>
        </p:spPr>
        <p:txBody>
          <a:bodyPr/>
          <a:lstStyle/>
          <a:p>
            <a:pPr marL="0" indent="0">
              <a:buNone/>
            </a:pPr>
            <a:r>
              <a:rPr lang="es-MX" sz="2200" b="1" dirty="0">
                <a:latin typeface="Museo Sans 100" panose="02000000000000000000" pitchFamily="50" charset="0"/>
              </a:rPr>
              <a:t>Objetivo</a:t>
            </a:r>
            <a:r>
              <a:rPr lang="es-MX" sz="2200" dirty="0">
                <a:latin typeface="Museo Sans 100" panose="02000000000000000000" pitchFamily="50" charset="0"/>
              </a:rPr>
              <a:t> :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Evaluar permanentemente el grado de cumplimiento de las leyes, reglamentos, disposiciones específicas y las normas de control interno en las áreas administrativas, financieras y operativa; así como asistir a la administración superior, a través de recomendaciones que mejoren la prestación de los servicios en forma oportuna y al menor costo posible; así mismo determinar el grado de eficiencia y de confiabilidad de los registros y estados financieros. </a:t>
            </a:r>
          </a:p>
          <a:p>
            <a:endParaRPr lang="es-MX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de la Unidad:</a:t>
            </a:r>
          </a:p>
          <a:p>
            <a:r>
              <a:rPr lang="es-ES_tradnl" sz="2200" dirty="0">
                <a:latin typeface="Museo Sans 100" panose="02000000000000000000" pitchFamily="50" charset="0"/>
              </a:rPr>
              <a:t>Auditora Interna:   Licda. </a:t>
            </a:r>
            <a:r>
              <a:rPr lang="es-ES_tradnl" sz="2200" dirty="0" err="1">
                <a:latin typeface="Museo Sans 100" panose="02000000000000000000" pitchFamily="50" charset="0"/>
              </a:rPr>
              <a:t>Sayda</a:t>
            </a:r>
            <a:r>
              <a:rPr lang="es-ES_tradnl" sz="2200" dirty="0">
                <a:latin typeface="Museo Sans 100" panose="02000000000000000000" pitchFamily="50" charset="0"/>
              </a:rPr>
              <a:t> Dueñas</a:t>
            </a:r>
          </a:p>
          <a:p>
            <a:endParaRPr lang="es-MX" sz="2400" dirty="0"/>
          </a:p>
          <a:p>
            <a:endParaRPr lang="es-MX" sz="2400" dirty="0"/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3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D5214EF-34F9-4E91-9567-23EB46762804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B1450267-C079-48F7-95D5-59E6E6D9C4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3A15C3ED-0CF6-497A-AEEC-BEEA0499904E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C788E707-1472-4026-ABD4-EC9C8A56728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1DE8B82F-ED6D-41CE-9B26-0396965CE6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1325" y="960839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Auditoria Externa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7499176" cy="4486276"/>
          </a:xfrm>
        </p:spPr>
        <p:txBody>
          <a:bodyPr/>
          <a:lstStyle/>
          <a:p>
            <a:pPr marL="0" indent="0">
              <a:buNone/>
            </a:pPr>
            <a:r>
              <a:rPr lang="es-ES_tradnl" sz="2200" b="1" dirty="0">
                <a:latin typeface="Museo Sans 100" panose="02000000000000000000" pitchFamily="50" charset="0"/>
              </a:rPr>
              <a:t>Objetivo:</a:t>
            </a:r>
          </a:p>
          <a:p>
            <a:pPr algn="just"/>
            <a:r>
              <a:rPr lang="es-SV" sz="2200" dirty="0">
                <a:latin typeface="Museo Sans 100" panose="02000000000000000000" pitchFamily="50" charset="0"/>
              </a:rPr>
              <a:t>Efectuar examen de acuerdo a las normas de auditoría generalmente aceptadas, incluyendo pruebas de los registros de contabilidad y cualquier otro procedimiento de auditoría que se considere necesario en las circunstancias, con el objeto principal de expresar una opinión profesional sobre la razonabilidad de los Estados Financieros. </a:t>
            </a: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Se contrata como servicio externo anualmente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E91E6623-6615-4775-AC22-144294DE0EB9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3"/>
              <a:extLst>
                <a:ext uri="{FF2B5EF4-FFF2-40B4-BE49-F238E27FC236}">
                  <a16:creationId xmlns:a16="http://schemas.microsoft.com/office/drawing/2014/main" id="{B980446D-3B55-40E9-AD58-3D725DE93A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9EA3ECEC-7747-4BD0-93A9-CC3B23E642EE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36FDF2C3-C6A9-478A-A3A3-9FF225836E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91E08D11-7DAD-43C0-98A2-EDAF690593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75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Presidencia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2739" y="1717357"/>
            <a:ext cx="6907573" cy="4635817"/>
          </a:xfrm>
        </p:spPr>
        <p:txBody>
          <a:bodyPr/>
          <a:lstStyle/>
          <a:p>
            <a:pPr marL="0" lvl="0" indent="0">
              <a:buNone/>
            </a:pPr>
            <a:r>
              <a:rPr lang="es-ES_tradnl" sz="2200" dirty="0">
                <a:latin typeface="Museo Sans 100" panose="02000000000000000000" pitchFamily="50" charset="0"/>
              </a:rPr>
              <a:t>Ley del FONAES Art. 8.- Son Atribuciones del Presidente: a) Ejercer la representación legal del Fondo pudiendo delegar su representación en otro u otros funcionarios del Fondo y otorgar poderes a nombre de ésta, previa autorización de Junta Directiva; b) Convocar y presidir las sesiones de Junta Directiva; y c) Las demás que esta Ley y su Reglamento le señale.</a:t>
            </a:r>
          </a:p>
          <a:p>
            <a:pPr lvl="0"/>
            <a:endParaRPr lang="es-ES_tradnl" sz="2200" dirty="0">
              <a:latin typeface="Museo Sans 100" panose="02000000000000000000" pitchFamily="50" charset="0"/>
            </a:endParaRPr>
          </a:p>
          <a:p>
            <a:pPr marL="0" lvl="0" indent="0">
              <a:buNone/>
            </a:pPr>
            <a:r>
              <a:rPr lang="es-SV" sz="2200" dirty="0">
                <a:latin typeface="Museo Sans 100" panose="02000000000000000000" pitchFamily="50" charset="0"/>
              </a:rPr>
              <a:t>Personal asignado :</a:t>
            </a:r>
          </a:p>
          <a:p>
            <a:pPr lvl="0"/>
            <a:r>
              <a:rPr lang="es-SV" sz="2200" dirty="0">
                <a:latin typeface="Museo Sans 100" panose="02000000000000000000" pitchFamily="50" charset="0"/>
              </a:rPr>
              <a:t>Lic. Jorge Alejandro Aguilar Zarco</a:t>
            </a:r>
          </a:p>
          <a:p>
            <a:pPr lvl="0"/>
            <a:r>
              <a:rPr lang="es-SV" sz="2200" dirty="0">
                <a:latin typeface="Museo Sans 100" panose="02000000000000000000" pitchFamily="50" charset="0"/>
              </a:rPr>
              <a:t>Licda. Marcela Beatriz Servando, Asistente Técnica</a:t>
            </a:r>
            <a:endParaRPr lang="es-ES_tradnl" sz="2200" dirty="0">
              <a:latin typeface="Museo Sans 100" panose="02000000000000000000" pitchFamily="50" charset="0"/>
            </a:endParaRPr>
          </a:p>
        </p:txBody>
      </p:sp>
      <p:sp>
        <p:nvSpPr>
          <p:cNvPr id="5" name="Flecha curvada hacia arriba 4">
            <a:hlinkClick r:id="rId7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90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AA87ACBD-F236-464A-839D-3D3EA4F5C708}"/>
              </a:ext>
            </a:extLst>
          </p:cNvPr>
          <p:cNvGrpSpPr/>
          <p:nvPr/>
        </p:nvGrpSpPr>
        <p:grpSpPr>
          <a:xfrm>
            <a:off x="-31750" y="-1"/>
            <a:ext cx="9175750" cy="6858001"/>
            <a:chOff x="-31750" y="-1"/>
            <a:chExt cx="9175750" cy="6858001"/>
          </a:xfrm>
        </p:grpSpPr>
        <p:pic>
          <p:nvPicPr>
            <p:cNvPr id="7" name="Picture 2" descr="Resultado de imagen para nuevo logo del gobierno de el salvador">
              <a:hlinkClick r:id="rId2"/>
              <a:extLst>
                <a:ext uri="{FF2B5EF4-FFF2-40B4-BE49-F238E27FC236}">
                  <a16:creationId xmlns:a16="http://schemas.microsoft.com/office/drawing/2014/main" id="{8D8D4033-5CD0-4E14-AAC4-4F6AA88A29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9537"/>
            <a:stretch>
              <a:fillRect/>
            </a:stretch>
          </p:blipFill>
          <p:spPr bwMode="auto">
            <a:xfrm>
              <a:off x="-31750" y="6353175"/>
              <a:ext cx="9175750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75422D27-EBDB-4D63-A61B-E5AA734179DF}"/>
                </a:ext>
              </a:extLst>
            </p:cNvPr>
            <p:cNvGrpSpPr/>
            <p:nvPr/>
          </p:nvGrpSpPr>
          <p:grpSpPr>
            <a:xfrm>
              <a:off x="218223" y="-1"/>
              <a:ext cx="8925777" cy="6353175"/>
              <a:chOff x="218223" y="-1"/>
              <a:chExt cx="8925777" cy="6353175"/>
            </a:xfrm>
          </p:grpSpPr>
          <p:pic>
            <p:nvPicPr>
              <p:cNvPr id="9" name="Picture 4" descr="Resultado de imagen para nuevo logo del gobierno de el salvador">
                <a:extLst>
                  <a:ext uri="{FF2B5EF4-FFF2-40B4-BE49-F238E27FC236}">
                    <a16:creationId xmlns:a16="http://schemas.microsoft.com/office/drawing/2014/main" id="{7532A165-3348-4417-B966-407FD68A6D1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3842" b="25314"/>
              <a:stretch>
                <a:fillRect/>
              </a:stretch>
            </p:blipFill>
            <p:spPr bwMode="auto">
              <a:xfrm>
                <a:off x="5218831" y="-1"/>
                <a:ext cx="3925169" cy="6353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" name="Imagen 9">
                <a:extLst>
                  <a:ext uri="{FF2B5EF4-FFF2-40B4-BE49-F238E27FC236}">
                    <a16:creationId xmlns:a16="http://schemas.microsoft.com/office/drawing/2014/main" id="{206C2A5C-8C22-4B2A-982E-B5C6481A32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8223" y="342901"/>
                <a:ext cx="2291069" cy="709836"/>
              </a:xfrm>
              <a:prstGeom prst="rect">
                <a:avLst/>
              </a:prstGeom>
            </p:spPr>
          </p:pic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54086"/>
            <a:ext cx="8229600" cy="646113"/>
          </a:xfrm>
        </p:spPr>
        <p:txBody>
          <a:bodyPr/>
          <a:lstStyle/>
          <a:p>
            <a:r>
              <a:rPr lang="es-ES_tradnl" b="1" dirty="0">
                <a:latin typeface="Bembo Std" panose="02020605060306020A03" pitchFamily="18" charset="0"/>
              </a:rPr>
              <a:t>Unidad de Genero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/>
          <a:lstStyle/>
          <a:p>
            <a:pPr marL="0" indent="0">
              <a:buNone/>
            </a:pPr>
            <a:r>
              <a:rPr lang="es-SV" sz="2200" b="1" dirty="0">
                <a:latin typeface="Museo Sans 100" panose="02000000000000000000" pitchFamily="50" charset="0"/>
              </a:rPr>
              <a:t>Objetivo</a:t>
            </a:r>
          </a:p>
          <a:p>
            <a:r>
              <a:rPr lang="es-SV" sz="2200" dirty="0">
                <a:latin typeface="Museo Sans 100" panose="02000000000000000000" pitchFamily="50" charset="0"/>
              </a:rPr>
              <a:t>Promover, incorporar y asesorar en la transversalización de la perspectiva de género en los procesos de planeación, programación y presupuesto del FONAES </a:t>
            </a:r>
          </a:p>
          <a:p>
            <a:pPr marL="0" indent="0">
              <a:buNone/>
            </a:pPr>
            <a:endParaRPr lang="es-ES_tradnl" sz="2200" dirty="0">
              <a:latin typeface="Museo Sans 100" panose="02000000000000000000" pitchFamily="50" charset="0"/>
            </a:endParaRPr>
          </a:p>
          <a:p>
            <a:endParaRPr lang="es-ES_tradnl" sz="2200" dirty="0">
              <a:latin typeface="Museo Sans 100" panose="02000000000000000000" pitchFamily="50" charset="0"/>
            </a:endParaRPr>
          </a:p>
          <a:p>
            <a:r>
              <a:rPr lang="es-ES_tradnl" sz="2200" dirty="0">
                <a:latin typeface="Museo Sans 100" panose="02000000000000000000" pitchFamily="50" charset="0"/>
              </a:rPr>
              <a:t>Personal Asignado:</a:t>
            </a:r>
          </a:p>
          <a:p>
            <a:r>
              <a:rPr lang="es-ES_tradnl" sz="2200" dirty="0" err="1">
                <a:latin typeface="Museo Sans 100" panose="02000000000000000000" pitchFamily="50" charset="0"/>
              </a:rPr>
              <a:t>Licda</a:t>
            </a:r>
            <a:r>
              <a:rPr lang="es-ES_tradnl" sz="2200" dirty="0">
                <a:latin typeface="Museo Sans 100" panose="02000000000000000000" pitchFamily="50" charset="0"/>
              </a:rPr>
              <a:t> Oliva Mira, Jefa Unidad de Genero Ad honorem </a:t>
            </a:r>
          </a:p>
        </p:txBody>
      </p:sp>
      <p:sp>
        <p:nvSpPr>
          <p:cNvPr id="5" name="Flecha curvada hacia arriba 4">
            <a:hlinkClick r:id="rId6" action="ppaction://hlinksldjump"/>
          </p:cNvPr>
          <p:cNvSpPr/>
          <p:nvPr/>
        </p:nvSpPr>
        <p:spPr>
          <a:xfrm rot="16365313">
            <a:off x="8271320" y="5974802"/>
            <a:ext cx="849439" cy="71924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852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9520</TotalTime>
  <Words>1460</Words>
  <Application>Microsoft Office PowerPoint</Application>
  <PresentationFormat>Carta (216 x 279 mm)</PresentationFormat>
  <Paragraphs>169</Paragraphs>
  <Slides>21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Bembo Std</vt:lpstr>
      <vt:lpstr>Calibri</vt:lpstr>
      <vt:lpstr>Museo Sans 100</vt:lpstr>
      <vt:lpstr>Tema de Office</vt:lpstr>
      <vt:lpstr>Presentación de PowerPoint</vt:lpstr>
      <vt:lpstr>Junta Directiva </vt:lpstr>
      <vt:lpstr>Junta Directiva </vt:lpstr>
      <vt:lpstr>Conformación Junta Directiva </vt:lpstr>
      <vt:lpstr>Junta Administradora de Cuenta  </vt:lpstr>
      <vt:lpstr>Auditoria Interna</vt:lpstr>
      <vt:lpstr>Auditoria Externa</vt:lpstr>
      <vt:lpstr>Presidencia</vt:lpstr>
      <vt:lpstr>Unidad de Genero</vt:lpstr>
      <vt:lpstr>Unidad de Adquisiciones y  Contrataciones Institucional</vt:lpstr>
      <vt:lpstr>Asesoría Legal</vt:lpstr>
      <vt:lpstr>Unidad de Comunicaciones</vt:lpstr>
      <vt:lpstr>Unidad Financiera Institucional</vt:lpstr>
      <vt:lpstr>Dirección Ejecutiva</vt:lpstr>
      <vt:lpstr>Unidad De Gestión Documental y Archivo </vt:lpstr>
      <vt:lpstr>Unidad Ambiental</vt:lpstr>
      <vt:lpstr>Unidad De Acceso a la información y respuesta </vt:lpstr>
      <vt:lpstr>Departamento de Programas </vt:lpstr>
      <vt:lpstr>Personal de Departamento de Programas </vt:lpstr>
      <vt:lpstr>Departamento de Administración y Recursos Humanos</vt:lpstr>
      <vt:lpstr>Departamento de Planificación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Enrique Merlos</dc:creator>
  <cp:lastModifiedBy>Rodrigo Cabrera</cp:lastModifiedBy>
  <cp:revision>509</cp:revision>
  <cp:lastPrinted>2016-05-31T17:39:08Z</cp:lastPrinted>
  <dcterms:created xsi:type="dcterms:W3CDTF">2012-09-26T20:29:49Z</dcterms:created>
  <dcterms:modified xsi:type="dcterms:W3CDTF">2019-08-26T19:43:14Z</dcterms:modified>
</cp:coreProperties>
</file>