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2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drawings/drawing3.xml" ContentType="application/vnd.openxmlformats-officedocument.drawingml.chartshapes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96" r:id="rId3"/>
    <p:sldId id="273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99"/>
    <a:srgbClr val="008000"/>
    <a:srgbClr val="000066"/>
    <a:srgbClr val="FF0000"/>
    <a:srgbClr val="990000"/>
    <a:srgbClr val="499200"/>
    <a:srgbClr val="CC00CC"/>
    <a:srgbClr val="9780B2"/>
    <a:srgbClr val="62C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5630" autoAdjust="0"/>
  </p:normalViewPr>
  <p:slideViewPr>
    <p:cSldViewPr>
      <p:cViewPr>
        <p:scale>
          <a:sx n="68" d="100"/>
          <a:sy n="68" d="100"/>
        </p:scale>
        <p:origin x="-114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20" d="100"/>
          <a:sy n="120" d="100"/>
        </p:scale>
        <p:origin x="-112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omero\Documents\REQUERIMIENTOS%20DE%20JEFE%20UDI\REQUERIMIENTOS%202016\RENDICI&#211;N%20DE%20CUENTAS%202016\TABULACION%20RCI%202016%20FONAVIP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600">
                <a:latin typeface="Century Gothic" pitchFamily="34" charset="0"/>
              </a:defRPr>
            </a:pPr>
            <a:r>
              <a:rPr lang="es-SV" sz="2600">
                <a:latin typeface="Century Gothic" pitchFamily="34" charset="0"/>
              </a:rPr>
              <a:t>1. ¿Recibió o tuvo acceso al informe de rendición de cuentas antes de la audiencia?</a:t>
            </a:r>
          </a:p>
        </c:rich>
      </c:tx>
      <c:layout>
        <c:manualLayout>
          <c:xMode val="edge"/>
          <c:yMode val="edge"/>
          <c:x val="0.1444735739366903"/>
          <c:y val="1.375194422841906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3484497261528327E-2"/>
          <c:y val="0.2240530882097406"/>
          <c:w val="0.83710696347241986"/>
          <c:h val="0.61509590977644013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dLbl>
              <c:idx val="0"/>
              <c:layout>
                <c:manualLayout>
                  <c:x val="1.4636455792602114E-3"/>
                  <c:y val="-8.01678601367524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Hoja1!$E$14:$E$15</c:f>
              <c:strCache>
                <c:ptCount val="2"/>
                <c:pt idx="0">
                  <c:v>Sí</c:v>
                </c:pt>
                <c:pt idx="1">
                  <c:v>No</c:v>
                </c:pt>
              </c:strCache>
            </c:strRef>
          </c:cat>
          <c:val>
            <c:numRef>
              <c:f>Hoja1!$G$14:$G$15</c:f>
              <c:numCache>
                <c:formatCode>General</c:formatCode>
                <c:ptCount val="2"/>
                <c:pt idx="0">
                  <c:v>65</c:v>
                </c:pt>
                <c:pt idx="1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8"/>
        <c:axId val="66512384"/>
        <c:axId val="66513920"/>
      </c:barChart>
      <c:catAx>
        <c:axId val="665123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Century Gothic" pitchFamily="34" charset="0"/>
              </a:defRPr>
            </a:pPr>
            <a:endParaRPr lang="es-SV"/>
          </a:p>
        </c:txPr>
        <c:crossAx val="66513920"/>
        <c:crosses val="autoZero"/>
        <c:auto val="1"/>
        <c:lblAlgn val="ctr"/>
        <c:lblOffset val="100"/>
        <c:noMultiLvlLbl val="0"/>
      </c:catAx>
      <c:valAx>
        <c:axId val="66513920"/>
        <c:scaling>
          <c:orientation val="minMax"/>
          <c:max val="80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Century Gothic" pitchFamily="34" charset="0"/>
              </a:defRPr>
            </a:pPr>
            <a:endParaRPr lang="es-SV"/>
          </a:p>
        </c:txPr>
        <c:crossAx val="66512384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Century Gothic" pitchFamily="34" charset="0"/>
              </a:defRPr>
            </a:pPr>
            <a:r>
              <a:rPr lang="es-SV" sz="2800">
                <a:latin typeface="Century Gothic" pitchFamily="34" charset="0"/>
              </a:rPr>
              <a:t>9.¿Comprendió los niveles de avance que la institución tiene en sus proyectos?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328841756877959"/>
          <c:y val="0.21316873680031351"/>
          <c:w val="0.7864533752182884"/>
          <c:h val="0.57700067984344527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Hoja1!$E$46:$E$49</c:f>
              <c:strCache>
                <c:ptCount val="4"/>
                <c:pt idx="0">
                  <c:v>Todo</c:v>
                </c:pt>
                <c:pt idx="1">
                  <c:v>Bastante</c:v>
                </c:pt>
                <c:pt idx="2">
                  <c:v>Poco</c:v>
                </c:pt>
                <c:pt idx="3">
                  <c:v>No se habló de esto</c:v>
                </c:pt>
              </c:strCache>
            </c:strRef>
          </c:cat>
          <c:val>
            <c:numRef>
              <c:f>Hoja1!$G$46:$G$49</c:f>
              <c:numCache>
                <c:formatCode>General</c:formatCode>
                <c:ptCount val="4"/>
                <c:pt idx="0">
                  <c:v>99</c:v>
                </c:pt>
                <c:pt idx="1">
                  <c:v>21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2058240"/>
        <c:axId val="102068224"/>
      </c:barChart>
      <c:catAx>
        <c:axId val="1020582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Century Gothic" pitchFamily="34" charset="0"/>
              </a:defRPr>
            </a:pPr>
            <a:endParaRPr lang="es-SV"/>
          </a:p>
        </c:txPr>
        <c:crossAx val="102068224"/>
        <c:crosses val="autoZero"/>
        <c:auto val="1"/>
        <c:lblAlgn val="ctr"/>
        <c:lblOffset val="100"/>
        <c:noMultiLvlLbl val="0"/>
      </c:catAx>
      <c:valAx>
        <c:axId val="102068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Century Gothic" pitchFamily="34" charset="0"/>
              </a:defRPr>
            </a:pPr>
            <a:endParaRPr lang="es-SV"/>
          </a:p>
        </c:txPr>
        <c:crossAx val="102058240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Century Gothic" pitchFamily="34" charset="0"/>
              </a:defRPr>
            </a:pPr>
            <a:r>
              <a:rPr lang="es-SV" sz="2800">
                <a:latin typeface="Century Gothic" pitchFamily="34" charset="0"/>
              </a:rPr>
              <a:t>10¿Fue clara la información sobre el impacto o el beneficio que ha tenido cada proyecto o actividad realizada?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13304459596835"/>
          <c:y val="0.24030251217508189"/>
          <c:w val="0.7864533752182884"/>
          <c:h val="0.57700067984344527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Hoja1!$E$50:$E$53</c:f>
              <c:strCache>
                <c:ptCount val="4"/>
                <c:pt idx="0">
                  <c:v>Muy claro</c:v>
                </c:pt>
                <c:pt idx="1">
                  <c:v>Poco claro</c:v>
                </c:pt>
                <c:pt idx="2">
                  <c:v>Nada claro</c:v>
                </c:pt>
                <c:pt idx="3">
                  <c:v>No se habló de esto</c:v>
                </c:pt>
              </c:strCache>
            </c:strRef>
          </c:cat>
          <c:val>
            <c:numRef>
              <c:f>Hoja1!$G$50:$G$53</c:f>
              <c:numCache>
                <c:formatCode>General</c:formatCode>
                <c:ptCount val="4"/>
                <c:pt idx="0">
                  <c:v>122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2101760"/>
        <c:axId val="102103296"/>
      </c:barChart>
      <c:catAx>
        <c:axId val="1021017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Century Gothic" pitchFamily="34" charset="0"/>
              </a:defRPr>
            </a:pPr>
            <a:endParaRPr lang="es-SV"/>
          </a:p>
        </c:txPr>
        <c:crossAx val="102103296"/>
        <c:crosses val="autoZero"/>
        <c:auto val="1"/>
        <c:lblAlgn val="ctr"/>
        <c:lblOffset val="100"/>
        <c:noMultiLvlLbl val="0"/>
      </c:catAx>
      <c:valAx>
        <c:axId val="102103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Century Gothic" pitchFamily="34" charset="0"/>
              </a:defRPr>
            </a:pPr>
            <a:endParaRPr lang="es-SV"/>
          </a:p>
        </c:txPr>
        <c:crossAx val="102101760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Century Gothic" pitchFamily="34" charset="0"/>
              </a:defRPr>
            </a:pPr>
            <a:r>
              <a:rPr lang="es-SV" sz="2800">
                <a:latin typeface="Century Gothic" pitchFamily="34" charset="0"/>
              </a:rPr>
              <a:t>11. ¿Las autoridades fueron claras al exponer sus dificultades y obstáculos?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328841756877959"/>
          <c:y val="0.21316873680031351"/>
          <c:w val="0.7864533752182884"/>
          <c:h val="0.57700067984344527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Hoja1!$E$54:$E$57</c:f>
              <c:strCache>
                <c:ptCount val="4"/>
                <c:pt idx="0">
                  <c:v>Muy claras</c:v>
                </c:pt>
                <c:pt idx="1">
                  <c:v>Poco claras</c:v>
                </c:pt>
                <c:pt idx="2">
                  <c:v>Nada claras</c:v>
                </c:pt>
                <c:pt idx="3">
                  <c:v>No se habló de esto</c:v>
                </c:pt>
              </c:strCache>
            </c:strRef>
          </c:cat>
          <c:val>
            <c:numRef>
              <c:f>Hoja1!$G$54:$G$57</c:f>
              <c:numCache>
                <c:formatCode>General</c:formatCode>
                <c:ptCount val="4"/>
                <c:pt idx="0">
                  <c:v>121</c:v>
                </c:pt>
                <c:pt idx="1">
                  <c:v>5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3169024"/>
        <c:axId val="103203584"/>
      </c:barChart>
      <c:catAx>
        <c:axId val="1031690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Century Gothic" pitchFamily="34" charset="0"/>
              </a:defRPr>
            </a:pPr>
            <a:endParaRPr lang="es-SV"/>
          </a:p>
        </c:txPr>
        <c:crossAx val="103203584"/>
        <c:crosses val="autoZero"/>
        <c:auto val="1"/>
        <c:lblAlgn val="ctr"/>
        <c:lblOffset val="100"/>
        <c:noMultiLvlLbl val="0"/>
      </c:catAx>
      <c:valAx>
        <c:axId val="103203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Century Gothic" pitchFamily="34" charset="0"/>
              </a:defRPr>
            </a:pPr>
            <a:endParaRPr lang="es-SV"/>
          </a:p>
        </c:txPr>
        <c:crossAx val="103169024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>
                <a:latin typeface="Century Gothic" pitchFamily="34" charset="0"/>
              </a:defRPr>
            </a:pPr>
            <a:r>
              <a:rPr lang="es-SV" sz="3200">
                <a:latin typeface="Century Gothic" pitchFamily="34" charset="0"/>
              </a:rPr>
              <a:t>12.¿Fue clara la explicación sobre la ejecución del presupuesto? </a:t>
            </a:r>
          </a:p>
        </c:rich>
      </c:tx>
      <c:layout>
        <c:manualLayout>
          <c:xMode val="edge"/>
          <c:yMode val="edge"/>
          <c:x val="0.144590917383610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841756877959"/>
          <c:y val="0.21316873680031351"/>
          <c:w val="0.7864533752182884"/>
          <c:h val="0.57700067984344527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Hoja1!$E$58:$E$61</c:f>
              <c:strCache>
                <c:ptCount val="4"/>
                <c:pt idx="0">
                  <c:v>Muy claro</c:v>
                </c:pt>
                <c:pt idx="1">
                  <c:v>Poco claro</c:v>
                </c:pt>
                <c:pt idx="2">
                  <c:v>Nada claro</c:v>
                </c:pt>
                <c:pt idx="3">
                  <c:v>No se habló de esto</c:v>
                </c:pt>
              </c:strCache>
            </c:strRef>
          </c:cat>
          <c:val>
            <c:numRef>
              <c:f>Hoja1!$G$58:$G$61</c:f>
              <c:numCache>
                <c:formatCode>General</c:formatCode>
                <c:ptCount val="4"/>
                <c:pt idx="0">
                  <c:v>118</c:v>
                </c:pt>
                <c:pt idx="1">
                  <c:v>6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3687680"/>
        <c:axId val="103689216"/>
      </c:barChart>
      <c:catAx>
        <c:axId val="1036876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Century Gothic" pitchFamily="34" charset="0"/>
              </a:defRPr>
            </a:pPr>
            <a:endParaRPr lang="es-SV"/>
          </a:p>
        </c:txPr>
        <c:crossAx val="103689216"/>
        <c:crosses val="autoZero"/>
        <c:auto val="1"/>
        <c:lblAlgn val="ctr"/>
        <c:lblOffset val="100"/>
        <c:noMultiLvlLbl val="0"/>
      </c:catAx>
      <c:valAx>
        <c:axId val="103689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Century Gothic" pitchFamily="34" charset="0"/>
              </a:defRPr>
            </a:pPr>
            <a:endParaRPr lang="es-SV"/>
          </a:p>
        </c:txPr>
        <c:crossAx val="103687680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>
                <a:latin typeface="Century Gothic" pitchFamily="34" charset="0"/>
              </a:defRPr>
            </a:pPr>
            <a:r>
              <a:rPr lang="es-SV" sz="3200">
                <a:latin typeface="Century Gothic" pitchFamily="34" charset="0"/>
              </a:rPr>
              <a:t>13. ¿Se explicaron de forma clara las proyecciones de la institución para el próximo año de gestión? </a:t>
            </a:r>
          </a:p>
        </c:rich>
      </c:tx>
      <c:layout>
        <c:manualLayout>
          <c:xMode val="edge"/>
          <c:yMode val="edge"/>
          <c:x val="0.1354912740975605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20366173772953"/>
          <c:y val="0.24959288943740551"/>
          <c:w val="0.7864533752182884"/>
          <c:h val="0.57700067984344527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dLbl>
              <c:idx val="0"/>
              <c:layout>
                <c:manualLayout>
                  <c:x val="0"/>
                  <c:y val="0.103401338389557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Hoja1!$E$62:$E$65</c:f>
              <c:strCache>
                <c:ptCount val="4"/>
                <c:pt idx="0">
                  <c:v>Muy claro</c:v>
                </c:pt>
                <c:pt idx="1">
                  <c:v>Poco claro</c:v>
                </c:pt>
                <c:pt idx="2">
                  <c:v>Nada claro</c:v>
                </c:pt>
                <c:pt idx="3">
                  <c:v>No se habló de esto</c:v>
                </c:pt>
              </c:strCache>
            </c:strRef>
          </c:cat>
          <c:val>
            <c:numRef>
              <c:f>Hoja1!$G$62:$G$65</c:f>
              <c:numCache>
                <c:formatCode>General</c:formatCode>
                <c:ptCount val="4"/>
                <c:pt idx="0">
                  <c:v>109</c:v>
                </c:pt>
                <c:pt idx="1">
                  <c:v>10</c:v>
                </c:pt>
                <c:pt idx="2">
                  <c:v>0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4140800"/>
        <c:axId val="104142336"/>
      </c:barChart>
      <c:catAx>
        <c:axId val="1041408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Century Gothic" pitchFamily="34" charset="0"/>
              </a:defRPr>
            </a:pPr>
            <a:endParaRPr lang="es-SV"/>
          </a:p>
        </c:txPr>
        <c:crossAx val="104142336"/>
        <c:crosses val="autoZero"/>
        <c:auto val="1"/>
        <c:lblAlgn val="ctr"/>
        <c:lblOffset val="100"/>
        <c:noMultiLvlLbl val="0"/>
      </c:catAx>
      <c:valAx>
        <c:axId val="104142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Century Gothic" pitchFamily="34" charset="0"/>
              </a:defRPr>
            </a:pPr>
            <a:endParaRPr lang="es-SV"/>
          </a:p>
        </c:txPr>
        <c:crossAx val="104140800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>
                <a:latin typeface="Century Gothic" pitchFamily="34" charset="0"/>
              </a:defRPr>
            </a:pPr>
            <a:r>
              <a:rPr lang="es-SV" sz="3200">
                <a:latin typeface="Century Gothic" pitchFamily="34" charset="0"/>
              </a:rPr>
              <a:t>14. ¿Se abordaron temas de su interés en la exposición?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13304459596835"/>
          <c:y val="0.18797316171219072"/>
          <c:w val="0.7864533752182884"/>
          <c:h val="0.60149047051465632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Hoja1!$E$66:$E$68</c:f>
              <c:strCache>
                <c:ptCount val="3"/>
                <c:pt idx="0">
                  <c:v>En general, sí</c:v>
                </c:pt>
                <c:pt idx="1">
                  <c:v>Se abordaron algunos</c:v>
                </c:pt>
                <c:pt idx="2">
                  <c:v>No, ninguno</c:v>
                </c:pt>
              </c:strCache>
            </c:strRef>
          </c:cat>
          <c:val>
            <c:numRef>
              <c:f>Hoja1!$G$66:$G$68</c:f>
              <c:numCache>
                <c:formatCode>General</c:formatCode>
                <c:ptCount val="3"/>
                <c:pt idx="0">
                  <c:v>105</c:v>
                </c:pt>
                <c:pt idx="1">
                  <c:v>19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4171776"/>
        <c:axId val="104189952"/>
      </c:barChart>
      <c:catAx>
        <c:axId val="1041717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Century Gothic" pitchFamily="34" charset="0"/>
              </a:defRPr>
            </a:pPr>
            <a:endParaRPr lang="es-SV"/>
          </a:p>
        </c:txPr>
        <c:crossAx val="104189952"/>
        <c:crosses val="autoZero"/>
        <c:auto val="1"/>
        <c:lblAlgn val="ctr"/>
        <c:lblOffset val="100"/>
        <c:noMultiLvlLbl val="0"/>
      </c:catAx>
      <c:valAx>
        <c:axId val="104189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Century Gothic" pitchFamily="34" charset="0"/>
              </a:defRPr>
            </a:pPr>
            <a:endParaRPr lang="es-SV"/>
          </a:p>
        </c:txPr>
        <c:crossAx val="104171776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>
                <a:latin typeface="Century Gothic" pitchFamily="34" charset="0"/>
              </a:defRPr>
            </a:pPr>
            <a:r>
              <a:rPr lang="es-SV" sz="3200">
                <a:latin typeface="Century Gothic" pitchFamily="34" charset="0"/>
              </a:rPr>
              <a:t>15.El tiempo que hubo para la participación del público fue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328841756877959"/>
          <c:y val="0.21316873680031351"/>
          <c:w val="0.7864533752182884"/>
          <c:h val="0.60149047051465632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dLbl>
              <c:idx val="0"/>
              <c:layout>
                <c:manualLayout>
                  <c:x val="2.9956077105886535E-17"/>
                  <c:y val="-8.16326355707031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06122426241914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Hoja1!$E$69:$E$71</c:f>
              <c:strCache>
                <c:ptCount val="3"/>
                <c:pt idx="0">
                  <c:v>Bastante</c:v>
                </c:pt>
                <c:pt idx="1">
                  <c:v>Adecuado</c:v>
                </c:pt>
                <c:pt idx="2">
                  <c:v>Poco</c:v>
                </c:pt>
              </c:strCache>
            </c:strRef>
          </c:cat>
          <c:val>
            <c:numRef>
              <c:f>Hoja1!$G$69:$G$71</c:f>
              <c:numCache>
                <c:formatCode>General</c:formatCode>
                <c:ptCount val="3"/>
                <c:pt idx="0">
                  <c:v>54</c:v>
                </c:pt>
                <c:pt idx="1">
                  <c:v>64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5165568"/>
        <c:axId val="105167104"/>
      </c:barChart>
      <c:catAx>
        <c:axId val="1051655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Century Gothic" pitchFamily="34" charset="0"/>
              </a:defRPr>
            </a:pPr>
            <a:endParaRPr lang="es-SV"/>
          </a:p>
        </c:txPr>
        <c:crossAx val="105167104"/>
        <c:crosses val="autoZero"/>
        <c:auto val="1"/>
        <c:lblAlgn val="ctr"/>
        <c:lblOffset val="100"/>
        <c:noMultiLvlLbl val="0"/>
      </c:catAx>
      <c:valAx>
        <c:axId val="105167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Century Gothic" pitchFamily="34" charset="0"/>
              </a:defRPr>
            </a:pPr>
            <a:endParaRPr lang="es-SV"/>
          </a:p>
        </c:txPr>
        <c:crossAx val="105165568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>
                <a:latin typeface="Century Gothic" pitchFamily="34" charset="0"/>
              </a:defRPr>
            </a:pPr>
            <a:r>
              <a:rPr lang="es-SV" sz="3200">
                <a:latin typeface="Century Gothic" pitchFamily="34" charset="0"/>
              </a:rPr>
              <a:t>16.¿Se explicó claramente cómo sería la dinámica de participación?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328841756877959"/>
          <c:y val="0.21316873680031351"/>
          <c:w val="0.7864533752182884"/>
          <c:h val="0.60149047051465632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dLbl>
              <c:idx val="0"/>
              <c:layout>
                <c:manualLayout>
                  <c:x val="0"/>
                  <c:y val="0.114285689798984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Hoja1!$E$72:$E$74</c:f>
              <c:strCache>
                <c:ptCount val="3"/>
                <c:pt idx="0">
                  <c:v>Muy claro</c:v>
                </c:pt>
                <c:pt idx="1">
                  <c:v>Poco claro</c:v>
                </c:pt>
                <c:pt idx="2">
                  <c:v>Nada claro</c:v>
                </c:pt>
              </c:strCache>
            </c:strRef>
          </c:cat>
          <c:val>
            <c:numRef>
              <c:f>Hoja1!$G$72:$G$74</c:f>
              <c:numCache>
                <c:formatCode>General</c:formatCode>
                <c:ptCount val="3"/>
                <c:pt idx="0">
                  <c:v>113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6833280"/>
        <c:axId val="116847360"/>
      </c:barChart>
      <c:catAx>
        <c:axId val="1168332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Century Gothic" pitchFamily="34" charset="0"/>
              </a:defRPr>
            </a:pPr>
            <a:endParaRPr lang="es-SV"/>
          </a:p>
        </c:txPr>
        <c:crossAx val="116847360"/>
        <c:crosses val="autoZero"/>
        <c:auto val="1"/>
        <c:lblAlgn val="ctr"/>
        <c:lblOffset val="100"/>
        <c:noMultiLvlLbl val="0"/>
      </c:catAx>
      <c:valAx>
        <c:axId val="116847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Century Gothic" pitchFamily="34" charset="0"/>
              </a:defRPr>
            </a:pPr>
            <a:endParaRPr lang="es-SV"/>
          </a:p>
        </c:txPr>
        <c:crossAx val="116833280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Century Gothic" pitchFamily="34" charset="0"/>
              </a:defRPr>
            </a:pPr>
            <a:r>
              <a:rPr lang="es-SV" sz="2800">
                <a:latin typeface="Century Gothic" pitchFamily="34" charset="0"/>
              </a:rPr>
              <a:t>17.¿Está satisfecho/a con las respuesta que dieron las autoridades a las preguntas que se hicieron?</a:t>
            </a:r>
          </a:p>
        </c:rich>
      </c:tx>
      <c:layout>
        <c:manualLayout>
          <c:xMode val="edge"/>
          <c:yMode val="edge"/>
          <c:x val="0.12877838875833905"/>
          <c:y val="1.162874454730915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045792907133276"/>
          <c:y val="0.24224063626630005"/>
          <c:w val="0.7864533752182884"/>
          <c:h val="0.60149047051465632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Hoja1!$E$75:$E$77</c:f>
              <c:strCache>
                <c:ptCount val="3"/>
                <c:pt idx="0">
                  <c:v>Muy satisfecho/a</c:v>
                </c:pt>
                <c:pt idx="1">
                  <c:v>Poco satisfecho/a</c:v>
                </c:pt>
                <c:pt idx="2">
                  <c:v>Nada satisfecho/a</c:v>
                </c:pt>
              </c:strCache>
            </c:strRef>
          </c:cat>
          <c:val>
            <c:numRef>
              <c:f>Hoja1!$G$75:$G$77</c:f>
              <c:numCache>
                <c:formatCode>General</c:formatCode>
                <c:ptCount val="3"/>
                <c:pt idx="0">
                  <c:v>118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7048832"/>
        <c:axId val="117050368"/>
      </c:barChart>
      <c:catAx>
        <c:axId val="1170488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Century Gothic" pitchFamily="34" charset="0"/>
              </a:defRPr>
            </a:pPr>
            <a:endParaRPr lang="es-SV"/>
          </a:p>
        </c:txPr>
        <c:crossAx val="117050368"/>
        <c:crosses val="autoZero"/>
        <c:auto val="1"/>
        <c:lblAlgn val="ctr"/>
        <c:lblOffset val="100"/>
        <c:noMultiLvlLbl val="0"/>
      </c:catAx>
      <c:valAx>
        <c:axId val="117050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Century Gothic" pitchFamily="34" charset="0"/>
              </a:defRPr>
            </a:pPr>
            <a:endParaRPr lang="es-SV"/>
          </a:p>
        </c:txPr>
        <c:crossAx val="117048832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Century Gothic" pitchFamily="34" charset="0"/>
              </a:defRPr>
            </a:pPr>
            <a:r>
              <a:rPr lang="es-SV" sz="2800">
                <a:latin typeface="Century Gothic" pitchFamily="34" charset="0"/>
              </a:rPr>
              <a:t>18.Según lo expuesto, ¿cómo califica el desempeño de la institución en la gestión 2015-2016?</a:t>
            </a:r>
          </a:p>
        </c:rich>
      </c:tx>
      <c:layout>
        <c:manualLayout>
          <c:xMode val="edge"/>
          <c:yMode val="edge"/>
          <c:x val="0.1371523463463800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336300069673838"/>
          <c:y val="0.21120909405127825"/>
          <c:w val="0.7864533752182884"/>
          <c:h val="0.60149047051465632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Hoja1!$E$78:$E$82</c:f>
              <c:strCache>
                <c:ptCount val="5"/>
                <c:pt idx="0">
                  <c:v>Excelente</c:v>
                </c:pt>
                <c:pt idx="1">
                  <c:v>Muy bueno</c:v>
                </c:pt>
                <c:pt idx="2">
                  <c:v>Bueno</c:v>
                </c:pt>
                <c:pt idx="3">
                  <c:v>Regular</c:v>
                </c:pt>
                <c:pt idx="4">
                  <c:v>Malo</c:v>
                </c:pt>
              </c:strCache>
            </c:strRef>
          </c:cat>
          <c:val>
            <c:numRef>
              <c:f>Hoja1!$G$78:$G$82</c:f>
              <c:numCache>
                <c:formatCode>General</c:formatCode>
                <c:ptCount val="5"/>
                <c:pt idx="0">
                  <c:v>103</c:v>
                </c:pt>
                <c:pt idx="1">
                  <c:v>20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7096448"/>
        <c:axId val="117097984"/>
      </c:barChart>
      <c:catAx>
        <c:axId val="1170964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Century Gothic" pitchFamily="34" charset="0"/>
              </a:defRPr>
            </a:pPr>
            <a:endParaRPr lang="es-SV"/>
          </a:p>
        </c:txPr>
        <c:crossAx val="117097984"/>
        <c:crosses val="autoZero"/>
        <c:auto val="1"/>
        <c:lblAlgn val="ctr"/>
        <c:lblOffset val="100"/>
        <c:noMultiLvlLbl val="0"/>
      </c:catAx>
      <c:valAx>
        <c:axId val="117097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Century Gothic" pitchFamily="34" charset="0"/>
              </a:defRPr>
            </a:pPr>
            <a:endParaRPr lang="es-SV"/>
          </a:p>
        </c:txPr>
        <c:crossAx val="117096448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600">
                <a:latin typeface="Century Gothic" pitchFamily="34" charset="0"/>
              </a:defRPr>
            </a:pPr>
            <a:r>
              <a:rPr lang="es-SV" sz="2600">
                <a:latin typeface="Century Gothic" pitchFamily="34" charset="0"/>
              </a:rPr>
              <a:t>2.¿Por qué medio?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4954275329856314E-2"/>
          <c:y val="0.12013881851955401"/>
          <c:w val="0.85703484995126133"/>
          <c:h val="0.67144233668786502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Hoja1!$E$16:$E$22</c:f>
              <c:strCache>
                <c:ptCount val="7"/>
                <c:pt idx="0">
                  <c:v>Redes sociales de internet</c:v>
                </c:pt>
                <c:pt idx="1">
                  <c:v>Correo electrónico</c:v>
                </c:pt>
                <c:pt idx="2">
                  <c:v>En la institución</c:v>
                </c:pt>
                <c:pt idx="3">
                  <c:v>Le dijeron que estaba en un sitio en internet</c:v>
                </c:pt>
                <c:pt idx="4">
                  <c:v>Se lo enviaron en físico</c:v>
                </c:pt>
                <c:pt idx="5">
                  <c:v>Otro </c:v>
                </c:pt>
                <c:pt idx="6">
                  <c:v>Ninguno</c:v>
                </c:pt>
              </c:strCache>
            </c:strRef>
          </c:cat>
          <c:val>
            <c:numRef>
              <c:f>Hoja1!$G$16:$G$22</c:f>
              <c:numCache>
                <c:formatCode>General</c:formatCode>
                <c:ptCount val="7"/>
                <c:pt idx="0">
                  <c:v>8</c:v>
                </c:pt>
                <c:pt idx="1">
                  <c:v>1</c:v>
                </c:pt>
                <c:pt idx="2">
                  <c:v>24</c:v>
                </c:pt>
                <c:pt idx="3">
                  <c:v>5</c:v>
                </c:pt>
                <c:pt idx="4">
                  <c:v>44</c:v>
                </c:pt>
                <c:pt idx="5">
                  <c:v>22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66807296"/>
        <c:axId val="66808832"/>
      </c:barChart>
      <c:catAx>
        <c:axId val="668072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300" b="1">
                <a:latin typeface="Century Gothic" pitchFamily="34" charset="0"/>
              </a:defRPr>
            </a:pPr>
            <a:endParaRPr lang="es-SV"/>
          </a:p>
        </c:txPr>
        <c:crossAx val="66808832"/>
        <c:crosses val="autoZero"/>
        <c:auto val="1"/>
        <c:lblAlgn val="ctr"/>
        <c:lblOffset val="100"/>
        <c:noMultiLvlLbl val="0"/>
      </c:catAx>
      <c:valAx>
        <c:axId val="66808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>
                <a:latin typeface="Century Gothic" pitchFamily="34" charset="0"/>
              </a:defRPr>
            </a:pPr>
            <a:endParaRPr lang="es-SV"/>
          </a:p>
        </c:txPr>
        <c:crossAx val="66807296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Century Gothic" pitchFamily="34" charset="0"/>
              </a:defRPr>
            </a:pPr>
            <a:r>
              <a:rPr lang="es-SV" sz="2800">
                <a:latin typeface="Century Gothic" pitchFamily="34" charset="0"/>
              </a:rPr>
              <a:t>19.¿Sabía usted antes de la rendición de cuentas cuál es el trabajo de esta institución?</a:t>
            </a:r>
          </a:p>
        </c:rich>
      </c:tx>
      <c:layout>
        <c:manualLayout>
          <c:xMode val="edge"/>
          <c:yMode val="edge"/>
          <c:x val="0.11970367088509777"/>
          <c:y val="1.150234515005579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841756877959"/>
          <c:y val="0.21316873680031351"/>
          <c:w val="0.7864533752182884"/>
          <c:h val="0.64230678830000787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Hoja1!$E$83:$E$84</c:f>
              <c:strCache>
                <c:ptCount val="2"/>
                <c:pt idx="0">
                  <c:v>Sí</c:v>
                </c:pt>
                <c:pt idx="1">
                  <c:v>No</c:v>
                </c:pt>
              </c:strCache>
            </c:strRef>
          </c:cat>
          <c:val>
            <c:numRef>
              <c:f>Hoja1!$G$83:$G$84</c:f>
              <c:numCache>
                <c:formatCode>General</c:formatCode>
                <c:ptCount val="2"/>
                <c:pt idx="0">
                  <c:v>88</c:v>
                </c:pt>
                <c:pt idx="1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9"/>
        <c:axId val="65415424"/>
        <c:axId val="65421312"/>
      </c:barChart>
      <c:catAx>
        <c:axId val="654154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Century Gothic" pitchFamily="34" charset="0"/>
              </a:defRPr>
            </a:pPr>
            <a:endParaRPr lang="es-SV"/>
          </a:p>
        </c:txPr>
        <c:crossAx val="65421312"/>
        <c:crosses val="autoZero"/>
        <c:auto val="1"/>
        <c:lblAlgn val="ctr"/>
        <c:lblOffset val="100"/>
        <c:noMultiLvlLbl val="0"/>
      </c:catAx>
      <c:valAx>
        <c:axId val="65421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Century Gothic" pitchFamily="34" charset="0"/>
              </a:defRPr>
            </a:pPr>
            <a:endParaRPr lang="es-SV"/>
          </a:p>
        </c:txPr>
        <c:crossAx val="65415424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600">
                <a:latin typeface="Century Gothic" pitchFamily="34" charset="0"/>
              </a:defRPr>
            </a:pPr>
            <a:r>
              <a:rPr lang="es-SV" sz="2600">
                <a:latin typeface="Century Gothic" pitchFamily="34" charset="0"/>
              </a:rPr>
              <a:t>3. ¿Cómo se enteró de la audiencia de rendición de cuentas?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3484497261528327E-2"/>
          <c:y val="0.21316873680031351"/>
          <c:w val="0.8436429103439208"/>
          <c:h val="0.52802109850102341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dLbl>
              <c:idx val="0"/>
              <c:layout>
                <c:manualLayout>
                  <c:x val="1.4575976243224611E-3"/>
                  <c:y val="-2.3515905640114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Hoja1!$E$23:$E$28</c:f>
              <c:strCache>
                <c:ptCount val="6"/>
                <c:pt idx="0">
                  <c:v>La institución le envió una invitación directa</c:v>
                </c:pt>
                <c:pt idx="1">
                  <c:v>Le enviaron correo electrónico</c:v>
                </c:pt>
                <c:pt idx="2">
                  <c:v>La vio en Facebook o en Twitter</c:v>
                </c:pt>
                <c:pt idx="3">
                  <c:v>Vio un anuncio en medios de comunicación</c:v>
                </c:pt>
                <c:pt idx="4">
                  <c:v>Una persona conocida suya le avisó+</c:v>
                </c:pt>
                <c:pt idx="5">
                  <c:v>Otro </c:v>
                </c:pt>
              </c:strCache>
            </c:strRef>
          </c:cat>
          <c:val>
            <c:numRef>
              <c:f>Hoja1!$G$23:$G$28</c:f>
              <c:numCache>
                <c:formatCode>General</c:formatCode>
                <c:ptCount val="6"/>
                <c:pt idx="0">
                  <c:v>54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70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66841216"/>
        <c:axId val="66875776"/>
      </c:barChart>
      <c:catAx>
        <c:axId val="668412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300" b="1">
                <a:latin typeface="Century Gothic" pitchFamily="34" charset="0"/>
              </a:defRPr>
            </a:pPr>
            <a:endParaRPr lang="es-SV"/>
          </a:p>
        </c:txPr>
        <c:crossAx val="66875776"/>
        <c:crosses val="autoZero"/>
        <c:auto val="1"/>
        <c:lblAlgn val="ctr"/>
        <c:lblOffset val="100"/>
        <c:noMultiLvlLbl val="0"/>
      </c:catAx>
      <c:valAx>
        <c:axId val="66875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Century Gothic" pitchFamily="34" charset="0"/>
              </a:defRPr>
            </a:pPr>
            <a:endParaRPr lang="es-SV"/>
          </a:p>
        </c:txPr>
        <c:crossAx val="66841216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Century Gothic" pitchFamily="34" charset="0"/>
              </a:defRPr>
            </a:pPr>
            <a:r>
              <a:rPr lang="es-SV" sz="2800">
                <a:latin typeface="Century Gothic" pitchFamily="34" charset="0"/>
              </a:rPr>
              <a:t>4. ¿El lugar donde se desarrolló la audiencia le parece accesible?</a:t>
            </a:r>
          </a:p>
        </c:rich>
      </c:tx>
      <c:layout>
        <c:manualLayout>
          <c:xMode val="edge"/>
          <c:yMode val="edge"/>
          <c:x val="0.19434063777859809"/>
          <c:y val="1.162874454730915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3484497261528327E-2"/>
          <c:y val="0.21316873680031351"/>
          <c:w val="0.84200892362604551"/>
          <c:h val="0.61237482192408332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Hoja1!$E$29:$E$31</c:f>
              <c:strCache>
                <c:ptCount val="3"/>
                <c:pt idx="0">
                  <c:v>Muy accesible</c:v>
                </c:pt>
                <c:pt idx="1">
                  <c:v>Poco accesible</c:v>
                </c:pt>
                <c:pt idx="2">
                  <c:v>Nada accesible</c:v>
                </c:pt>
              </c:strCache>
            </c:strRef>
          </c:cat>
          <c:val>
            <c:numRef>
              <c:f>Hoja1!$G$29:$G$31</c:f>
              <c:numCache>
                <c:formatCode>General</c:formatCode>
                <c:ptCount val="3"/>
                <c:pt idx="0">
                  <c:v>119</c:v>
                </c:pt>
                <c:pt idx="1">
                  <c:v>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3"/>
        <c:axId val="66891136"/>
        <c:axId val="66905216"/>
      </c:barChart>
      <c:catAx>
        <c:axId val="668911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Century Gothic" pitchFamily="34" charset="0"/>
              </a:defRPr>
            </a:pPr>
            <a:endParaRPr lang="es-SV"/>
          </a:p>
        </c:txPr>
        <c:crossAx val="66905216"/>
        <c:crosses val="autoZero"/>
        <c:auto val="1"/>
        <c:lblAlgn val="ctr"/>
        <c:lblOffset val="100"/>
        <c:noMultiLvlLbl val="0"/>
      </c:catAx>
      <c:valAx>
        <c:axId val="66905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Century Gothic" pitchFamily="34" charset="0"/>
              </a:defRPr>
            </a:pPr>
            <a:endParaRPr lang="es-SV"/>
          </a:p>
        </c:txPr>
        <c:crossAx val="66891136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Century Gothic" pitchFamily="34" charset="0"/>
              </a:defRPr>
            </a:pPr>
            <a:r>
              <a:rPr lang="es-SV" sz="2800">
                <a:latin typeface="Century Gothic" pitchFamily="34" charset="0"/>
              </a:rPr>
              <a:t>5. ¿El lugar donde se realizó la audiencia le parece adecuado?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55639100453"/>
          <c:y val="0.21316873680031351"/>
          <c:w val="0.80442722911491571"/>
          <c:h val="0.61237482192408332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Hoja1!$E$32:$E$34</c:f>
              <c:strCache>
                <c:ptCount val="3"/>
                <c:pt idx="0">
                  <c:v>Muy adecuado</c:v>
                </c:pt>
                <c:pt idx="1">
                  <c:v>Poco adecuado</c:v>
                </c:pt>
                <c:pt idx="2">
                  <c:v>Nada adecuado</c:v>
                </c:pt>
              </c:strCache>
            </c:strRef>
          </c:cat>
          <c:val>
            <c:numRef>
              <c:f>Hoja1!$G$32:$G$34</c:f>
              <c:numCache>
                <c:formatCode>General</c:formatCode>
                <c:ptCount val="3"/>
                <c:pt idx="0">
                  <c:v>119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86800256"/>
        <c:axId val="86801792"/>
      </c:barChart>
      <c:catAx>
        <c:axId val="868002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Century Gothic" pitchFamily="34" charset="0"/>
              </a:defRPr>
            </a:pPr>
            <a:endParaRPr lang="es-SV"/>
          </a:p>
        </c:txPr>
        <c:crossAx val="86801792"/>
        <c:crosses val="autoZero"/>
        <c:auto val="1"/>
        <c:lblAlgn val="ctr"/>
        <c:lblOffset val="100"/>
        <c:noMultiLvlLbl val="0"/>
      </c:catAx>
      <c:valAx>
        <c:axId val="86801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Century Gothic" pitchFamily="34" charset="0"/>
              </a:defRPr>
            </a:pPr>
            <a:endParaRPr lang="es-SV"/>
          </a:p>
        </c:txPr>
        <c:crossAx val="86800256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Century Gothic" pitchFamily="34" charset="0"/>
              </a:defRPr>
            </a:pPr>
            <a:r>
              <a:rPr lang="es-SV" sz="2800" dirty="0">
                <a:latin typeface="Century Gothic" pitchFamily="34" charset="0"/>
              </a:rPr>
              <a:t>6. ¿Se le entregó algún tipo de material sobre el informe de rendición de cuentas?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800200250973936"/>
          <c:y val="0.22902214984851871"/>
          <c:w val="0.80442722911491571"/>
          <c:h val="0.61237482192408332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Hoja1!$E$35:$E$36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Hoja1!$G$35:$G$36</c:f>
              <c:numCache>
                <c:formatCode>General</c:formatCode>
                <c:ptCount val="2"/>
                <c:pt idx="0">
                  <c:v>101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axId val="86847872"/>
        <c:axId val="86849408"/>
      </c:barChart>
      <c:catAx>
        <c:axId val="868478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Century Gothic" pitchFamily="34" charset="0"/>
              </a:defRPr>
            </a:pPr>
            <a:endParaRPr lang="es-SV"/>
          </a:p>
        </c:txPr>
        <c:crossAx val="86849408"/>
        <c:crosses val="autoZero"/>
        <c:auto val="1"/>
        <c:lblAlgn val="ctr"/>
        <c:lblOffset val="100"/>
        <c:noMultiLvlLbl val="0"/>
      </c:catAx>
      <c:valAx>
        <c:axId val="86849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Century Gothic" pitchFamily="34" charset="0"/>
              </a:defRPr>
            </a:pPr>
            <a:endParaRPr lang="es-SV"/>
          </a:p>
        </c:txPr>
        <c:crossAx val="86847872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Century Gothic" pitchFamily="34" charset="0"/>
              </a:defRPr>
            </a:pPr>
            <a:r>
              <a:rPr lang="es-SV" sz="2800">
                <a:latin typeface="Century Gothic" pitchFamily="34" charset="0"/>
              </a:rPr>
              <a:t>6.1¿El material que se le entregó, le parece claro? 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3484497261528327E-2"/>
          <c:y val="0.21316873680031351"/>
          <c:w val="0.82240108301154302"/>
          <c:h val="0.61237482192408332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Hoja1!$E$37:$E$39</c:f>
              <c:strCache>
                <c:ptCount val="3"/>
                <c:pt idx="0">
                  <c:v>Muy claro</c:v>
                </c:pt>
                <c:pt idx="1">
                  <c:v>Poco claro</c:v>
                </c:pt>
                <c:pt idx="2">
                  <c:v>Nada claro</c:v>
                </c:pt>
              </c:strCache>
            </c:strRef>
          </c:cat>
          <c:val>
            <c:numRef>
              <c:f>Hoja1!$G$37:$G$39</c:f>
              <c:numCache>
                <c:formatCode>General</c:formatCode>
                <c:ptCount val="3"/>
                <c:pt idx="0">
                  <c:v>121</c:v>
                </c:pt>
                <c:pt idx="1">
                  <c:v>7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axId val="101493376"/>
        <c:axId val="101495168"/>
      </c:barChart>
      <c:catAx>
        <c:axId val="1014933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Century Gothic" pitchFamily="34" charset="0"/>
              </a:defRPr>
            </a:pPr>
            <a:endParaRPr lang="es-SV"/>
          </a:p>
        </c:txPr>
        <c:crossAx val="101495168"/>
        <c:crosses val="autoZero"/>
        <c:auto val="1"/>
        <c:lblAlgn val="ctr"/>
        <c:lblOffset val="100"/>
        <c:noMultiLvlLbl val="0"/>
      </c:catAx>
      <c:valAx>
        <c:axId val="101495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Century Gothic" pitchFamily="34" charset="0"/>
              </a:defRPr>
            </a:pPr>
            <a:endParaRPr lang="es-SV"/>
          </a:p>
        </c:txPr>
        <c:crossAx val="101493376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Century Gothic" pitchFamily="34" charset="0"/>
              </a:defRPr>
            </a:pPr>
            <a:r>
              <a:rPr lang="es-SV" sz="2800">
                <a:latin typeface="Century Gothic" pitchFamily="34" charset="0"/>
              </a:rPr>
              <a:t>7.¿Le parece que el tiempo que duró la exposición del informe fue: </a:t>
            </a:r>
          </a:p>
        </c:rich>
      </c:tx>
      <c:layout>
        <c:manualLayout>
          <c:xMode val="edge"/>
          <c:yMode val="edge"/>
          <c:x val="0.12863592314069977"/>
          <c:y val="9.798294016714191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6329137301179937E-2"/>
          <c:y val="0.19161250601784988"/>
          <c:w val="0.82893702988304385"/>
          <c:h val="0.62053808548115363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Hoja1!$E$40:$E$42</c:f>
              <c:strCache>
                <c:ptCount val="3"/>
                <c:pt idx="0">
                  <c:v>Demasiado</c:v>
                </c:pt>
                <c:pt idx="1">
                  <c:v>Adecuado</c:v>
                </c:pt>
                <c:pt idx="2">
                  <c:v>Poco</c:v>
                </c:pt>
              </c:strCache>
            </c:strRef>
          </c:cat>
          <c:val>
            <c:numRef>
              <c:f>Hoja1!$G$40:$G$42</c:f>
              <c:numCache>
                <c:formatCode>General</c:formatCode>
                <c:ptCount val="3"/>
                <c:pt idx="0">
                  <c:v>18</c:v>
                </c:pt>
                <c:pt idx="1">
                  <c:v>108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axId val="101893248"/>
        <c:axId val="101894784"/>
      </c:barChart>
      <c:catAx>
        <c:axId val="1018932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Century Gothic" pitchFamily="34" charset="0"/>
              </a:defRPr>
            </a:pPr>
            <a:endParaRPr lang="es-SV"/>
          </a:p>
        </c:txPr>
        <c:crossAx val="101894784"/>
        <c:crosses val="autoZero"/>
        <c:auto val="1"/>
        <c:lblAlgn val="ctr"/>
        <c:lblOffset val="100"/>
        <c:noMultiLvlLbl val="0"/>
      </c:catAx>
      <c:valAx>
        <c:axId val="101894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Century Gothic" pitchFamily="34" charset="0"/>
              </a:defRPr>
            </a:pPr>
            <a:endParaRPr lang="es-SV"/>
          </a:p>
        </c:txPr>
        <c:crossAx val="101893248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Century Gothic" pitchFamily="34" charset="0"/>
              </a:defRPr>
            </a:pPr>
            <a:r>
              <a:rPr lang="es-SV" sz="2800">
                <a:latin typeface="Century Gothic" pitchFamily="34" charset="0"/>
              </a:rPr>
              <a:t>8. ¿Le pareció que la exposición fue precisa; es decir, entendible y clara?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3484497261528327E-2"/>
          <c:y val="0.21316873680031351"/>
          <c:w val="0.85344683065117199"/>
          <c:h val="0.59876938266229951"/>
        </c:manualLayout>
      </c:layout>
      <c:barChart>
        <c:barDir val="col"/>
        <c:grouping val="clustered"/>
        <c:varyColors val="1"/>
        <c:ser>
          <c:idx val="0"/>
          <c:order val="0"/>
          <c:spPr>
            <a:ln w="57150" cmpd="tri">
              <a:solidFill>
                <a:schemeClr val="tx1"/>
              </a:solidFill>
            </a:ln>
            <a:effectLst>
              <a:outerShdw blurRad="50800" dist="38100" sx="106000" sy="106000" algn="l" rotWithShape="0">
                <a:schemeClr val="bg1"/>
              </a:outerShdw>
            </a:effectLst>
            <a:scene3d>
              <a:camera prst="orthographicFront"/>
              <a:lightRig rig="glow" dir="t"/>
            </a:scene3d>
            <a:sp3d prstMaterial="flat"/>
          </c:spPr>
          <c:invertIfNegative val="0"/>
          <c:dLbls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Hoja1!$E$43:$E$45</c:f>
              <c:strCache>
                <c:ptCount val="3"/>
                <c:pt idx="0">
                  <c:v>Muy precisa</c:v>
                </c:pt>
                <c:pt idx="1">
                  <c:v>Poco precisa</c:v>
                </c:pt>
                <c:pt idx="2">
                  <c:v>Nada precisa</c:v>
                </c:pt>
              </c:strCache>
            </c:strRef>
          </c:cat>
          <c:val>
            <c:numRef>
              <c:f>Hoja1!$G$43:$G$45</c:f>
              <c:numCache>
                <c:formatCode>General</c:formatCode>
                <c:ptCount val="3"/>
                <c:pt idx="0">
                  <c:v>118</c:v>
                </c:pt>
                <c:pt idx="1">
                  <c:v>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2010880"/>
        <c:axId val="102012416"/>
      </c:barChart>
      <c:catAx>
        <c:axId val="1020108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Century Gothic" pitchFamily="34" charset="0"/>
              </a:defRPr>
            </a:pPr>
            <a:endParaRPr lang="es-SV"/>
          </a:p>
        </c:txPr>
        <c:crossAx val="102012416"/>
        <c:crosses val="autoZero"/>
        <c:auto val="1"/>
        <c:lblAlgn val="ctr"/>
        <c:lblOffset val="100"/>
        <c:noMultiLvlLbl val="0"/>
      </c:catAx>
      <c:valAx>
        <c:axId val="102012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Century Gothic" pitchFamily="34" charset="0"/>
              </a:defRPr>
            </a:pPr>
            <a:endParaRPr lang="es-SV"/>
          </a:p>
        </c:txPr>
        <c:crossAx val="102010880"/>
        <c:crosses val="autoZero"/>
        <c:crossBetween val="between"/>
        <c:minorUnit val="1"/>
      </c:valAx>
      <c:spPr>
        <a:solidFill>
          <a:schemeClr val="tx1"/>
        </a:solidFill>
        <a:scene3d>
          <a:camera prst="orthographicFront"/>
          <a:lightRig rig="sunset" dir="t"/>
        </a:scene3d>
      </c:spPr>
    </c:plotArea>
    <c:plotVisOnly val="1"/>
    <c:dispBlanksAs val="gap"/>
    <c:showDLblsOverMax val="0"/>
  </c:chart>
  <c:spPr>
    <a:solidFill>
      <a:srgbClr val="E4EDF8"/>
    </a:solidFill>
    <a:ln w="53975" cmpd="tri">
      <a:solidFill>
        <a:srgbClr val="000099"/>
      </a:solidFill>
    </a:ln>
    <a:effectLst>
      <a:outerShdw blurRad="50800" dist="139700" dir="4200000" sx="101000" sy="101000" algn="tl" rotWithShape="0">
        <a:schemeClr val="accent5">
          <a:lumMod val="50000"/>
          <a:alpha val="38000"/>
        </a:schemeClr>
      </a:outerShdw>
    </a:effectLst>
  </c:spPr>
  <c:externalData r:id="rId1">
    <c:autoUpdate val="0"/>
  </c:externalData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0.03813</cdr:x>
      <cdr:y>0.94364</cdr:y>
    </cdr:from>
    <cdr:to>
      <cdr:x>0.75587</cdr:x>
      <cdr:y>1</cdr:y>
    </cdr:to>
    <cdr:sp macro="" textlink="">
      <cdr:nvSpPr>
        <cdr:cNvPr id="2" name="2 CuadroTexto"/>
        <cdr:cNvSpPr txBox="1"/>
      </cdr:nvSpPr>
      <cdr:spPr>
        <a:xfrm xmlns:a="http://schemas.openxmlformats.org/drawingml/2006/main">
          <a:off x="340464" y="6187968"/>
          <a:ext cx="640871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S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SV" b="1" dirty="0" smtClean="0"/>
            <a:t>Nota: </a:t>
          </a:r>
          <a:r>
            <a:rPr lang="es-SV" b="1" dirty="0" smtClean="0"/>
            <a:t>6 </a:t>
          </a:r>
          <a:r>
            <a:rPr lang="es-SV" b="1" dirty="0" smtClean="0"/>
            <a:t>personas no contestaron está pregunta</a:t>
          </a:r>
          <a:endParaRPr lang="es-SV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0.00413</cdr:x>
      <cdr:y>0.01087</cdr:y>
    </cdr:from>
    <cdr:to>
      <cdr:x>0.11745</cdr:x>
      <cdr:y>0.09659</cdr:y>
    </cdr:to>
    <cdr:pic>
      <cdr:nvPicPr>
        <cdr:cNvPr id="2" name="Picture 3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6004" y="72008"/>
          <a:ext cx="987328" cy="5678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0.00813</cdr:x>
      <cdr:y>0.01099</cdr:y>
    </cdr:from>
    <cdr:to>
      <cdr:x>0.1196</cdr:x>
      <cdr:y>0.09765</cdr:y>
    </cdr:to>
    <cdr:pic>
      <cdr:nvPicPr>
        <cdr:cNvPr id="2" name="Picture 3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2008" y="72008"/>
          <a:ext cx="987328" cy="5678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09F97-393D-4916-821C-56F45C504207}" type="datetimeFigureOut">
              <a:rPr lang="es-SV" smtClean="0"/>
              <a:t>05/09/2016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EF96B-5F06-45F3-8F93-57F3EE284DA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00846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EF96B-5F06-45F3-8F93-57F3EE284DA0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13835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sz="1400" dirty="0" smtClean="0"/>
              <a:t>Dos hechos relevantes  en la planificación estratégica  son:  la alineación de nuestro PEI con el PQD 2014-2019 del gobierno central con el objetivo 6  y el ajuste de metas en octubre de 2015 para el quinquenio en función de los recursos financieros.</a:t>
            </a:r>
            <a:endParaRPr lang="es-SV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EF96B-5F06-45F3-8F93-57F3EE284DA0}" type="slidenum">
              <a:rPr lang="es-SV" smtClean="0"/>
              <a:t>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208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1821-4472-4164-9D79-FECC149BFF7F}" type="datetimeFigureOut">
              <a:rPr lang="es-SV" smtClean="0"/>
              <a:t>05/09/2016</a:t>
            </a:fld>
            <a:endParaRPr lang="es-SV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C25A5F4-636E-43AB-8F14-1EE8C5804966}" type="slidenum">
              <a:rPr lang="es-SV" smtClean="0"/>
              <a:t>‹Nº›</a:t>
            </a:fld>
            <a:endParaRPr lang="es-SV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1821-4472-4164-9D79-FECC149BFF7F}" type="datetimeFigureOut">
              <a:rPr lang="es-SV" smtClean="0"/>
              <a:t>05/09/2016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5A5F4-636E-43AB-8F14-1EE8C580496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1821-4472-4164-9D79-FECC149BFF7F}" type="datetimeFigureOut">
              <a:rPr lang="es-SV" smtClean="0"/>
              <a:t>05/09/2016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5A5F4-636E-43AB-8F14-1EE8C580496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63725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339933"/>
                    </a:gs>
                    <a:gs pos="50000">
                      <a:srgbClr val="000099"/>
                    </a:gs>
                    <a:gs pos="100000">
                      <a:srgbClr val="339933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0" descr="nuevo logo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515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4D0C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s-SV" noProof="0" smtClean="0"/>
          </a:p>
        </p:txBody>
      </p:sp>
    </p:spTree>
    <p:extLst>
      <p:ext uri="{BB962C8B-B14F-4D97-AF65-F5344CB8AC3E}">
        <p14:creationId xmlns:p14="http://schemas.microsoft.com/office/powerpoint/2010/main" val="981132382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1821-4472-4164-9D79-FECC149BFF7F}" type="datetimeFigureOut">
              <a:rPr lang="es-SV" smtClean="0"/>
              <a:t>05/09/2016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5A5F4-636E-43AB-8F14-1EE8C5804966}" type="slidenum">
              <a:rPr lang="es-SV" smtClean="0"/>
              <a:t>‹Nº›</a:t>
            </a:fld>
            <a:endParaRPr lang="es-SV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1821-4472-4164-9D79-FECC149BFF7F}" type="datetimeFigureOut">
              <a:rPr lang="es-SV" smtClean="0"/>
              <a:t>05/09/2016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SV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25A5F4-636E-43AB-8F14-1EE8C5804966}" type="slidenum">
              <a:rPr lang="es-SV" smtClean="0"/>
              <a:t>‹Nº›</a:t>
            </a:fld>
            <a:endParaRPr lang="es-S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1821-4472-4164-9D79-FECC149BFF7F}" type="datetimeFigureOut">
              <a:rPr lang="es-SV" smtClean="0"/>
              <a:t>05/09/2016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5A5F4-636E-43AB-8F14-1EE8C5804966}" type="slidenum">
              <a:rPr lang="es-SV" smtClean="0"/>
              <a:t>‹Nº›</a:t>
            </a:fld>
            <a:endParaRPr lang="es-SV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1821-4472-4164-9D79-FECC149BFF7F}" type="datetimeFigureOut">
              <a:rPr lang="es-SV" smtClean="0"/>
              <a:t>05/09/2016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5A5F4-636E-43AB-8F14-1EE8C5804966}" type="slidenum">
              <a:rPr lang="es-SV" smtClean="0"/>
              <a:t>‹Nº›</a:t>
            </a:fld>
            <a:endParaRPr lang="es-SV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1821-4472-4164-9D79-FECC149BFF7F}" type="datetimeFigureOut">
              <a:rPr lang="es-SV" smtClean="0"/>
              <a:t>05/09/2016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5A5F4-636E-43AB-8F14-1EE8C580496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1821-4472-4164-9D79-FECC149BFF7F}" type="datetimeFigureOut">
              <a:rPr lang="es-SV" smtClean="0"/>
              <a:t>05/09/2016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5A5F4-636E-43AB-8F14-1EE8C580496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1821-4472-4164-9D79-FECC149BFF7F}" type="datetimeFigureOut">
              <a:rPr lang="es-SV" smtClean="0"/>
              <a:t>05/09/2016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5A5F4-636E-43AB-8F14-1EE8C5804966}" type="slidenum">
              <a:rPr lang="es-SV" smtClean="0"/>
              <a:t>‹Nº›</a:t>
            </a:fld>
            <a:endParaRPr lang="es-SV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1821-4472-4164-9D79-FECC149BFF7F}" type="datetimeFigureOut">
              <a:rPr lang="es-SV" smtClean="0"/>
              <a:t>05/09/2016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25A5F4-636E-43AB-8F14-1EE8C5804966}" type="slidenum">
              <a:rPr lang="es-SV" smtClean="0"/>
              <a:t>‹Nº›</a:t>
            </a:fld>
            <a:endParaRPr lang="es-SV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7011821-4472-4164-9D79-FECC149BFF7F}" type="datetimeFigureOut">
              <a:rPr lang="es-SV" smtClean="0"/>
              <a:t>05/09/2016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SV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C25A5F4-636E-43AB-8F14-1EE8C5804966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92982" y="3368712"/>
            <a:ext cx="6400800" cy="1752600"/>
          </a:xfrm>
        </p:spPr>
        <p:txBody>
          <a:bodyPr/>
          <a:lstStyle/>
          <a:p>
            <a:endParaRPr lang="es-SV"/>
          </a:p>
        </p:txBody>
      </p:sp>
      <p:grpSp>
        <p:nvGrpSpPr>
          <p:cNvPr id="9" name="8 Grupo"/>
          <p:cNvGrpSpPr>
            <a:grpSpLocks/>
          </p:cNvGrpSpPr>
          <p:nvPr/>
        </p:nvGrpSpPr>
        <p:grpSpPr bwMode="auto">
          <a:xfrm>
            <a:off x="-9380" y="-136"/>
            <a:ext cx="9153379" cy="6824923"/>
            <a:chOff x="316" y="-2464"/>
            <a:chExt cx="11608" cy="17413"/>
          </a:xfrm>
        </p:grpSpPr>
        <p:grpSp>
          <p:nvGrpSpPr>
            <p:cNvPr id="10" name="Group 3"/>
            <p:cNvGrpSpPr>
              <a:grpSpLocks/>
            </p:cNvGrpSpPr>
            <p:nvPr/>
          </p:nvGrpSpPr>
          <p:grpSpPr bwMode="auto">
            <a:xfrm>
              <a:off x="316" y="-2464"/>
              <a:ext cx="11608" cy="17413"/>
              <a:chOff x="321" y="-2464"/>
              <a:chExt cx="11600" cy="17410"/>
            </a:xfrm>
          </p:grpSpPr>
          <p:sp>
            <p:nvSpPr>
              <p:cNvPr id="15" name="Rectangle 4" descr="Zig zag"/>
              <p:cNvSpPr>
                <a:spLocks noChangeArrowheads="1"/>
              </p:cNvSpPr>
              <p:nvPr/>
            </p:nvSpPr>
            <p:spPr bwMode="auto">
              <a:xfrm>
                <a:off x="339" y="-2464"/>
                <a:ext cx="11582" cy="17409"/>
              </a:xfrm>
              <a:prstGeom prst="rect">
                <a:avLst/>
              </a:prstGeom>
              <a:blipFill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artisticCement/>
                          </a14:imgEffect>
                        </a14:imgLayer>
                      </a14:imgProps>
                    </a:ext>
                  </a:extLst>
                </a:blip>
                <a:tile tx="0" ty="0" sx="100000" sy="100000" flip="none" algn="tl"/>
              </a:blipFill>
              <a:ln w="12700">
                <a:solidFill>
                  <a:srgbClr val="FFFFFF"/>
                </a:solidFill>
                <a:miter lim="800000"/>
                <a:headEnd/>
                <a:tailEnd/>
              </a:ln>
              <a:extLst/>
            </p:spPr>
            <p:style>
              <a:lnRef idx="0">
                <a:scrgbClr r="0" g="0" b="0"/>
              </a:lnRef>
              <a:fillRef idx="1003">
                <a:schemeClr val="lt2"/>
              </a:fillRef>
              <a:effectRef idx="0">
                <a:scrgbClr r="0" g="0" b="0"/>
              </a:effectRef>
              <a:fontRef idx="major"/>
            </p:style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s-SV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2933" y="-2464"/>
                <a:ext cx="8988" cy="17410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D8D8D8"/>
                      </a:outerShdw>
                    </a:effectLst>
                  </a14:hiddenEffects>
                </a:ext>
              </a:extLst>
            </p:spPr>
            <p:txBody>
              <a:bodyPr rot="0" vert="horz" wrap="square" lIns="228600" tIns="1371600" rIns="45720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s-SV" sz="3900" b="1" dirty="0" smtClean="0">
                    <a:solidFill>
                      <a:srgbClr val="FFFFFF"/>
                    </a:solidFill>
                    <a:latin typeface="Century Gothic"/>
                    <a:ea typeface="Verdana"/>
                    <a:cs typeface="Aharoni"/>
                  </a:rPr>
                  <a:t>RESULTADOS EVALUACIÓN DEL </a:t>
                </a:r>
                <a:r>
                  <a:rPr lang="es-SV" sz="3900" b="1" dirty="0" smtClean="0">
                    <a:solidFill>
                      <a:srgbClr val="FFFFFF"/>
                    </a:solidFill>
                    <a:effectLst/>
                    <a:latin typeface="Century Gothic"/>
                    <a:ea typeface="Verdana"/>
                    <a:cs typeface="Aharoni"/>
                  </a:rPr>
                  <a:t>INFORME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s-SV" sz="4400" b="1" dirty="0" smtClean="0">
                    <a:solidFill>
                      <a:srgbClr val="FFFFFF"/>
                    </a:solidFill>
                    <a:effectLst/>
                    <a:latin typeface="Century Gothic"/>
                    <a:ea typeface="Verdana"/>
                    <a:cs typeface="Aharoni"/>
                  </a:rPr>
                  <a:t> </a:t>
                </a:r>
                <a:r>
                  <a:rPr lang="es-SV" sz="3900" b="1" dirty="0">
                    <a:solidFill>
                      <a:srgbClr val="FFFFFF"/>
                    </a:solidFill>
                    <a:effectLst/>
                    <a:latin typeface="Century Gothic"/>
                    <a:ea typeface="Verdana"/>
                    <a:cs typeface="Aharoni"/>
                  </a:rPr>
                  <a:t>DE</a:t>
                </a:r>
                <a:endParaRPr lang="es-SV" sz="3900" dirty="0">
                  <a:effectLst/>
                  <a:latin typeface="Verdana"/>
                  <a:ea typeface="Verdana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s-SV" sz="3900" b="1" dirty="0">
                    <a:solidFill>
                      <a:srgbClr val="FFFFFF"/>
                    </a:solidFill>
                    <a:effectLst/>
                    <a:latin typeface="Century Gothic"/>
                    <a:ea typeface="Verdana"/>
                    <a:cs typeface="Times New Roman"/>
                  </a:rPr>
                  <a:t>RENDICIÓN DE CUENTAS</a:t>
                </a:r>
                <a:endParaRPr lang="es-SV" sz="3900" dirty="0">
                  <a:effectLst/>
                  <a:latin typeface="Verdana"/>
                  <a:ea typeface="Verdana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s-SV" sz="2200" b="1" dirty="0">
                    <a:solidFill>
                      <a:srgbClr val="8EB4E3"/>
                    </a:solidFill>
                    <a:effectLst/>
                    <a:latin typeface="Century Gothic"/>
                    <a:ea typeface="Verdana"/>
                    <a:cs typeface="Times New Roman"/>
                  </a:rPr>
                  <a:t>FONDO NACIONAL  DE  VIVIENDA POPULAR</a:t>
                </a:r>
                <a:endParaRPr lang="es-SV" sz="2200" dirty="0">
                  <a:effectLst/>
                  <a:latin typeface="Verdana"/>
                  <a:ea typeface="Verdana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s-SV" sz="2200" dirty="0">
                    <a:solidFill>
                      <a:srgbClr val="8EB4E3"/>
                    </a:solidFill>
                    <a:effectLst/>
                    <a:latin typeface="Century Gothic"/>
                    <a:ea typeface="Verdana"/>
                    <a:cs typeface="Times New Roman"/>
                  </a:rPr>
                  <a:t>J U N I O  D E  2 0 1 5  –  M A Y O DE  2 0 1 6</a:t>
                </a:r>
                <a:endParaRPr lang="es-SV" sz="2200" dirty="0">
                  <a:effectLst/>
                  <a:latin typeface="Verdana"/>
                  <a:ea typeface="Verdana"/>
                  <a:cs typeface="Times New Roman"/>
                </a:endParaRPr>
              </a:p>
              <a:p>
                <a:pPr>
                  <a:spcAft>
                    <a:spcPts val="0"/>
                  </a:spcAft>
                </a:pPr>
                <a:r>
                  <a:rPr lang="es-SV" sz="1100" dirty="0">
                    <a:solidFill>
                      <a:srgbClr val="FFFFFF"/>
                    </a:solidFill>
                    <a:effectLst/>
                    <a:latin typeface="Verdana"/>
                    <a:ea typeface="Times New Roman"/>
                    <a:cs typeface="Times New Roman"/>
                  </a:rPr>
                  <a:t> </a:t>
                </a:r>
                <a:endParaRPr lang="es-SV" sz="1100" dirty="0">
                  <a:effectLst/>
                  <a:latin typeface="Verdana"/>
                  <a:ea typeface="Times New Roman"/>
                  <a:cs typeface="Times New Roman"/>
                </a:endParaRPr>
              </a:p>
            </p:txBody>
          </p:sp>
          <p:grpSp>
            <p:nvGrpSpPr>
              <p:cNvPr id="17" name="Group 6"/>
              <p:cNvGrpSpPr>
                <a:grpSpLocks/>
              </p:cNvGrpSpPr>
              <p:nvPr/>
            </p:nvGrpSpPr>
            <p:grpSpPr bwMode="auto">
              <a:xfrm>
                <a:off x="321" y="1692"/>
                <a:ext cx="2293" cy="6061"/>
                <a:chOff x="654" y="1954"/>
                <a:chExt cx="2112" cy="5753"/>
              </a:xfrm>
            </p:grpSpPr>
            <p:sp>
              <p:nvSpPr>
                <p:cNvPr id="18" name="Rectangle 7"/>
                <p:cNvSpPr>
                  <a:spLocks noChangeArrowheads="1"/>
                </p:cNvSpPr>
                <p:nvPr/>
              </p:nvSpPr>
              <p:spPr bwMode="auto">
                <a:xfrm flipH="1">
                  <a:off x="1715" y="4828"/>
                  <a:ext cx="1051" cy="144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80000"/>
                  </a:schemeClr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es-SV"/>
                </a:p>
              </p:txBody>
            </p:sp>
            <p:sp>
              <p:nvSpPr>
                <p:cNvPr id="19" name="Rectangle 8"/>
                <p:cNvSpPr>
                  <a:spLocks noChangeArrowheads="1"/>
                </p:cNvSpPr>
                <p:nvPr/>
              </p:nvSpPr>
              <p:spPr bwMode="auto">
                <a:xfrm flipH="1">
                  <a:off x="1715" y="3388"/>
                  <a:ext cx="1051" cy="144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es-SV"/>
                </a:p>
              </p:txBody>
            </p:sp>
            <p:sp>
              <p:nvSpPr>
                <p:cNvPr id="20" name="Rectangle 9"/>
                <p:cNvSpPr>
                  <a:spLocks noChangeArrowheads="1"/>
                </p:cNvSpPr>
                <p:nvPr/>
              </p:nvSpPr>
              <p:spPr bwMode="auto">
                <a:xfrm flipH="1">
                  <a:off x="654" y="3394"/>
                  <a:ext cx="1051" cy="144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80000"/>
                  </a:schemeClr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es-SV"/>
                </a:p>
              </p:txBody>
            </p:sp>
            <p:sp>
              <p:nvSpPr>
                <p:cNvPr id="21" name="Rectangle 10"/>
                <p:cNvSpPr>
                  <a:spLocks noChangeArrowheads="1"/>
                </p:cNvSpPr>
                <p:nvPr/>
              </p:nvSpPr>
              <p:spPr bwMode="auto">
                <a:xfrm flipH="1">
                  <a:off x="654" y="1954"/>
                  <a:ext cx="1051" cy="144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es-SV"/>
                </a:p>
              </p:txBody>
            </p:sp>
            <p:sp>
              <p:nvSpPr>
                <p:cNvPr id="22" name="Rectangle 11"/>
                <p:cNvSpPr>
                  <a:spLocks noChangeArrowheads="1"/>
                </p:cNvSpPr>
                <p:nvPr/>
              </p:nvSpPr>
              <p:spPr bwMode="auto">
                <a:xfrm flipH="1">
                  <a:off x="654" y="4834"/>
                  <a:ext cx="1051" cy="144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es-SV"/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1715" y="6267"/>
                  <a:ext cx="1051" cy="144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es-SV"/>
                </a:p>
              </p:txBody>
            </p:sp>
          </p:grp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 flipH="1" flipV="1">
              <a:off x="10915" y="13792"/>
              <a:ext cx="782" cy="761"/>
              <a:chOff x="8454" y="14117"/>
              <a:chExt cx="2880" cy="2856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 flipH="1">
                <a:off x="9894" y="14117"/>
                <a:ext cx="1440" cy="1440"/>
              </a:xfrm>
              <a:prstGeom prst="rect">
                <a:avLst/>
              </a:prstGeom>
              <a:solidFill>
                <a:schemeClr val="bg1">
                  <a:lumMod val="75000"/>
                  <a:alpha val="50000"/>
                </a:scheme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D8D8D8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s-SV"/>
              </a:p>
            </p:txBody>
          </p:sp>
          <p:sp>
            <p:nvSpPr>
              <p:cNvPr id="13" name="Rectangle 17"/>
              <p:cNvSpPr>
                <a:spLocks noChangeArrowheads="1"/>
              </p:cNvSpPr>
              <p:nvPr/>
            </p:nvSpPr>
            <p:spPr bwMode="auto">
              <a:xfrm flipH="1">
                <a:off x="9894" y="15533"/>
                <a:ext cx="1440" cy="1440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D8D8D8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s-SV"/>
              </a:p>
            </p:txBody>
          </p:sp>
          <p:sp>
            <p:nvSpPr>
              <p:cNvPr id="14" name="Rectangle 18"/>
              <p:cNvSpPr>
                <a:spLocks noChangeArrowheads="1"/>
              </p:cNvSpPr>
              <p:nvPr/>
            </p:nvSpPr>
            <p:spPr bwMode="auto">
              <a:xfrm flipH="1">
                <a:off x="8454" y="15533"/>
                <a:ext cx="1440" cy="1440"/>
              </a:xfrm>
              <a:prstGeom prst="rect">
                <a:avLst/>
              </a:prstGeom>
              <a:solidFill>
                <a:schemeClr val="bg1">
                  <a:lumMod val="75000"/>
                  <a:alpha val="50000"/>
                </a:scheme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D8D8D8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s-SV"/>
              </a:p>
            </p:txBody>
          </p:sp>
        </p:grpSp>
      </p:grpSp>
      <p:grpSp>
        <p:nvGrpSpPr>
          <p:cNvPr id="25" name="24 Grupo"/>
          <p:cNvGrpSpPr/>
          <p:nvPr/>
        </p:nvGrpSpPr>
        <p:grpSpPr>
          <a:xfrm>
            <a:off x="1043608" y="5229200"/>
            <a:ext cx="7960300" cy="1377950"/>
            <a:chOff x="-204788" y="3883025"/>
            <a:chExt cx="7267576" cy="1377950"/>
          </a:xfrm>
          <a:effectLst/>
        </p:grpSpPr>
        <p:pic>
          <p:nvPicPr>
            <p:cNvPr id="26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artisticTexturizer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788" y="3883025"/>
              <a:ext cx="7267576" cy="1377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Texturizer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1693" y="3970463"/>
              <a:ext cx="3838575" cy="864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7339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1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5601891"/>
              </p:ext>
            </p:extLst>
          </p:nvPr>
        </p:nvGraphicFramePr>
        <p:xfrm>
          <a:off x="107504" y="188640"/>
          <a:ext cx="8928991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3" y="226648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48984" y="6249712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6 personas no contestaron está pregunta</a:t>
            </a:r>
            <a:endParaRPr lang="es-SV" b="1" dirty="0"/>
          </a:p>
        </p:txBody>
      </p:sp>
      <p:sp>
        <p:nvSpPr>
          <p:cNvPr id="6" name="5 Rectángulo"/>
          <p:cNvSpPr/>
          <p:nvPr/>
        </p:nvSpPr>
        <p:spPr>
          <a:xfrm>
            <a:off x="1689134" y="4892952"/>
            <a:ext cx="10673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14</a:t>
            </a:r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139952" y="2801125"/>
            <a:ext cx="10673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84%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619197" y="4440072"/>
            <a:ext cx="10673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2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51155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1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4172005"/>
              </p:ext>
            </p:extLst>
          </p:nvPr>
        </p:nvGraphicFramePr>
        <p:xfrm>
          <a:off x="107504" y="188640"/>
          <a:ext cx="8856984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61" y="240716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91188" y="620750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5 personas no contestaron está pregunta</a:t>
            </a:r>
            <a:endParaRPr lang="es-SV" b="1" dirty="0"/>
          </a:p>
        </p:txBody>
      </p:sp>
      <p:sp>
        <p:nvSpPr>
          <p:cNvPr id="6" name="5 Rectángulo"/>
          <p:cNvSpPr/>
          <p:nvPr/>
        </p:nvSpPr>
        <p:spPr>
          <a:xfrm>
            <a:off x="1763688" y="3141102"/>
            <a:ext cx="845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</a:rPr>
              <a:t>91</a:t>
            </a:r>
            <a:r>
              <a:rPr lang="es-SV" sz="2800" b="1" dirty="0" smtClean="0">
                <a:solidFill>
                  <a:srgbClr val="FFFF99"/>
                </a:solidFill>
              </a:rPr>
              <a:t>%</a:t>
            </a:r>
            <a:endParaRPr lang="es-SV" sz="2800" b="1" dirty="0">
              <a:solidFill>
                <a:srgbClr val="FFFF99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283968" y="4245006"/>
            <a:ext cx="845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</a:rPr>
              <a:t>7%</a:t>
            </a:r>
            <a:endParaRPr lang="es-SV" sz="2800" b="1" dirty="0">
              <a:solidFill>
                <a:srgbClr val="FFFF99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804248" y="4352330"/>
            <a:ext cx="845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</a:rPr>
              <a:t>2</a:t>
            </a:r>
            <a:r>
              <a:rPr lang="es-SV" sz="2800" b="1" dirty="0">
                <a:solidFill>
                  <a:srgbClr val="FFFF99"/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402509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2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4912195"/>
              </p:ext>
            </p:extLst>
          </p:nvPr>
        </p:nvGraphicFramePr>
        <p:xfrm>
          <a:off x="107504" y="116632"/>
          <a:ext cx="8856983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76" y="170376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89664" y="613716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8 personas no contestaron está pregunta</a:t>
            </a:r>
            <a:endParaRPr lang="es-SV" b="1" dirty="0"/>
          </a:p>
        </p:txBody>
      </p:sp>
      <p:sp>
        <p:nvSpPr>
          <p:cNvPr id="7" name="6 Rectángulo"/>
          <p:cNvSpPr/>
          <p:nvPr/>
        </p:nvSpPr>
        <p:spPr>
          <a:xfrm>
            <a:off x="1475162" y="2905780"/>
            <a:ext cx="917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79</a:t>
            </a:r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203848" y="4702885"/>
            <a:ext cx="917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17%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611133" y="4221088"/>
            <a:ext cx="917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2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932040" y="4346504"/>
            <a:ext cx="917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2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425486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2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4036165"/>
              </p:ext>
            </p:extLst>
          </p:nvPr>
        </p:nvGraphicFramePr>
        <p:xfrm>
          <a:off x="107504" y="116632"/>
          <a:ext cx="8928991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587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89664" y="613716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5 personas no contestaron está pregunta</a:t>
            </a:r>
            <a:endParaRPr lang="es-SV" b="1" dirty="0"/>
          </a:p>
        </p:txBody>
      </p:sp>
      <p:sp>
        <p:nvSpPr>
          <p:cNvPr id="6" name="5 Rectángulo"/>
          <p:cNvSpPr/>
          <p:nvPr/>
        </p:nvSpPr>
        <p:spPr>
          <a:xfrm>
            <a:off x="1475656" y="3167390"/>
            <a:ext cx="1061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95</a:t>
            </a:r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203848" y="4463957"/>
            <a:ext cx="1061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4%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621889" y="4481542"/>
            <a:ext cx="1061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1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932040" y="4527184"/>
            <a:ext cx="1061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1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45495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30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4454684"/>
              </p:ext>
            </p:extLst>
          </p:nvPr>
        </p:nvGraphicFramePr>
        <p:xfrm>
          <a:off x="107504" y="116632"/>
          <a:ext cx="8856984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57" y="184444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89664" y="613716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7 personas no contestaron está pregunta</a:t>
            </a:r>
            <a:endParaRPr lang="es-SV" b="1" dirty="0"/>
          </a:p>
        </p:txBody>
      </p:sp>
      <p:sp>
        <p:nvSpPr>
          <p:cNvPr id="6" name="5 Rectángulo"/>
          <p:cNvSpPr/>
          <p:nvPr/>
        </p:nvSpPr>
        <p:spPr>
          <a:xfrm>
            <a:off x="1347756" y="2905780"/>
            <a:ext cx="1208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95%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042410" y="4221088"/>
            <a:ext cx="1208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4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788024" y="4340754"/>
            <a:ext cx="1208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1</a:t>
            </a:r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516216" y="4306826"/>
            <a:ext cx="1208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0%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64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3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961526"/>
              </p:ext>
            </p:extLst>
          </p:nvPr>
        </p:nvGraphicFramePr>
        <p:xfrm>
          <a:off x="107504" y="116632"/>
          <a:ext cx="8928991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57" y="184444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69439" y="6321834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9 personas no contestaron está pregunta</a:t>
            </a:r>
            <a:endParaRPr lang="es-SV" b="1" dirty="0"/>
          </a:p>
        </p:txBody>
      </p:sp>
      <p:sp>
        <p:nvSpPr>
          <p:cNvPr id="6" name="5 Rectángulo"/>
          <p:cNvSpPr/>
          <p:nvPr/>
        </p:nvSpPr>
        <p:spPr>
          <a:xfrm>
            <a:off x="1187624" y="2901334"/>
            <a:ext cx="1493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94</a:t>
            </a:r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38041" y="4383108"/>
            <a:ext cx="1493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0%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444208" y="4383108"/>
            <a:ext cx="1493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1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019600" y="4221088"/>
            <a:ext cx="1493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5%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21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4" name="3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3904623"/>
              </p:ext>
            </p:extLst>
          </p:nvPr>
        </p:nvGraphicFramePr>
        <p:xfrm>
          <a:off x="215516" y="116632"/>
          <a:ext cx="8712967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13009" y="6300925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8 personas no contestaron está pregunta</a:t>
            </a:r>
            <a:endParaRPr lang="es-SV" b="1" dirty="0"/>
          </a:p>
        </p:txBody>
      </p:sp>
      <p:sp>
        <p:nvSpPr>
          <p:cNvPr id="3" name="2 Rectángulo"/>
          <p:cNvSpPr/>
          <p:nvPr/>
        </p:nvSpPr>
        <p:spPr>
          <a:xfrm>
            <a:off x="3131840" y="4339621"/>
            <a:ext cx="12313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8%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788024" y="4611353"/>
            <a:ext cx="12313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0%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03648" y="3448609"/>
            <a:ext cx="12313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87</a:t>
            </a:r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516216" y="4383108"/>
            <a:ext cx="12313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6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52545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3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2540551"/>
              </p:ext>
            </p:extLst>
          </p:nvPr>
        </p:nvGraphicFramePr>
        <p:xfrm>
          <a:off x="107504" y="116632"/>
          <a:ext cx="8928991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72" y="184444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21572" y="6186597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10 personas no contestaron está pregunta</a:t>
            </a:r>
            <a:endParaRPr lang="es-SV" b="1" dirty="0"/>
          </a:p>
        </p:txBody>
      </p:sp>
      <p:sp>
        <p:nvSpPr>
          <p:cNvPr id="6" name="5 Rectángulo"/>
          <p:cNvSpPr/>
          <p:nvPr/>
        </p:nvSpPr>
        <p:spPr>
          <a:xfrm>
            <a:off x="1685673" y="2940967"/>
            <a:ext cx="1133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85</a:t>
            </a:r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13412" y="3696137"/>
            <a:ext cx="1133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15%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372200" y="4243120"/>
            <a:ext cx="1133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0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61582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3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072069"/>
              </p:ext>
            </p:extLst>
          </p:nvPr>
        </p:nvGraphicFramePr>
        <p:xfrm>
          <a:off x="179512" y="188640"/>
          <a:ext cx="8856983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54" y="268852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89664" y="613716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12 personas no contestaron está pregunta</a:t>
            </a:r>
            <a:endParaRPr lang="es-SV" b="1" dirty="0"/>
          </a:p>
        </p:txBody>
      </p:sp>
      <p:sp>
        <p:nvSpPr>
          <p:cNvPr id="6" name="5 Rectángulo"/>
          <p:cNvSpPr/>
          <p:nvPr/>
        </p:nvSpPr>
        <p:spPr>
          <a:xfrm>
            <a:off x="1681990" y="3228945"/>
            <a:ext cx="1208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44</a:t>
            </a:r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967990" y="3174832"/>
            <a:ext cx="1208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52%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293296" y="4243120"/>
            <a:ext cx="1208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3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27499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3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5827363"/>
              </p:ext>
            </p:extLst>
          </p:nvPr>
        </p:nvGraphicFramePr>
        <p:xfrm>
          <a:off x="107504" y="116632"/>
          <a:ext cx="8928991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57" y="184444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91188" y="6258721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17 personas no contestaron está pregunta</a:t>
            </a:r>
            <a:endParaRPr lang="es-SV" b="1" dirty="0"/>
          </a:p>
        </p:txBody>
      </p:sp>
      <p:sp>
        <p:nvSpPr>
          <p:cNvPr id="6" name="5 Rectángulo"/>
          <p:cNvSpPr/>
          <p:nvPr/>
        </p:nvSpPr>
        <p:spPr>
          <a:xfrm>
            <a:off x="1662256" y="3245317"/>
            <a:ext cx="1109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97</a:t>
            </a:r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17228" y="4293096"/>
            <a:ext cx="1109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3%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300192" y="4544188"/>
            <a:ext cx="1109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0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23735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9032" y="46294"/>
            <a:ext cx="6048672" cy="431800"/>
          </a:xfr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165100" dir="2700000" sx="98000" sy="98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bIns="91440" anchor="b" anchorCtr="0">
            <a:noAutofit/>
          </a:bodyPr>
          <a:lstStyle/>
          <a:p>
            <a:r>
              <a:rPr lang="es-ES_tradnl" sz="2400" b="1" dirty="0">
                <a:solidFill>
                  <a:schemeClr val="bg1"/>
                </a:solidFill>
                <a:latin typeface="Century Gothic" pitchFamily="34" charset="0"/>
              </a:rPr>
              <a:t>METODOLOGIA DE LA EVALUACIÓN</a:t>
            </a:r>
            <a:endParaRPr lang="es-ES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aphicFrame>
        <p:nvGraphicFramePr>
          <p:cNvPr id="126043" name="Group 9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12033400"/>
              </p:ext>
            </p:extLst>
          </p:nvPr>
        </p:nvGraphicFramePr>
        <p:xfrm>
          <a:off x="1908175" y="549275"/>
          <a:ext cx="7056438" cy="6224965"/>
        </p:xfrm>
        <a:graphic>
          <a:graphicData uri="http://schemas.openxmlformats.org/drawingml/2006/table">
            <a:tbl>
              <a:tblPr/>
              <a:tblGrid>
                <a:gridCol w="2187247"/>
                <a:gridCol w="4869191"/>
              </a:tblGrid>
              <a:tr h="2110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INSTRUMENTO DE RECOLECCIÓN DE DATOS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89994" marR="89994" marT="46788" marB="467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El instrumento de evaluación utilizado </a:t>
                      </a: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consta </a:t>
                      </a: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de </a:t>
                      </a: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19 </a:t>
                      </a: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preguntas, divididas en </a:t>
                      </a: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6 campos: </a:t>
                      </a:r>
                      <a:r>
                        <a:rPr kumimoji="0" lang="es-SV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Divulgación del informe, Convocatoria externa, Actividad, Exposición, Participación Ciudadano y Aportes a la gestión y respuesta institucional</a:t>
                      </a:r>
                    </a:p>
                  </a:txBody>
                  <a:tcPr marL="89994" marR="8999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40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POBLACIÓN ENTREVISTADA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89994" marR="89994" marT="46788" marB="467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Población que asistió a la audiencia de rendición de cuenta de FONAVIPO (134  personas contestaron la encuesta)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89994" marR="8999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MEDIO DE ENCUESTA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89994" marR="89994" marT="46788" marB="467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La encuesta se realizó </a:t>
                      </a: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de forma personalizada.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89994" marR="8999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TIPO DE PREGUNTAS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89994" marR="89994" marT="46788" marB="467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Cerradas con </a:t>
                      </a: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respuestas múltiples y </a:t>
                      </a:r>
                      <a:r>
                        <a:rPr kumimoji="0" lang="es-SV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dicotómicas de “SI” y “NO”</a:t>
                      </a: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SV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.</a:t>
                      </a:r>
                      <a:endParaRPr kumimoji="0" lang="es-E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  <a:ea typeface="+mn-ea"/>
                        <a:cs typeface="+mn-cs"/>
                      </a:endParaRPr>
                    </a:p>
                  </a:txBody>
                  <a:tcPr marL="89994" marR="8999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24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FORMA DE PRESENTACIÓN DE RESULTADOS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89994" marR="89994" marT="46788" marB="467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Gráficas con </a:t>
                      </a: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datos absolutos y </a:t>
                      </a: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porcentuales de las respuestas obtenidas por cada pregunta.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89994" marR="8999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CONCLUSIÓN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89994" marR="89994" marT="46788" marB="467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</a:rPr>
                        <a:t>Se expresa de forma general y resumida los resultados más relevantes por campo.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89994" marR="8999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05120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3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59012"/>
              </p:ext>
            </p:extLst>
          </p:nvPr>
        </p:nvGraphicFramePr>
        <p:xfrm>
          <a:off x="107504" y="116632"/>
          <a:ext cx="8856983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07504" y="6272789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10 personas no contestaron está pregunta</a:t>
            </a:r>
            <a:endParaRPr lang="es-SV" b="1" dirty="0"/>
          </a:p>
        </p:txBody>
      </p:sp>
      <p:sp>
        <p:nvSpPr>
          <p:cNvPr id="5" name="4 Rectángulo"/>
          <p:cNvSpPr/>
          <p:nvPr/>
        </p:nvSpPr>
        <p:spPr>
          <a:xfrm>
            <a:off x="1719064" y="3416700"/>
            <a:ext cx="1133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95</a:t>
            </a:r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997674" y="4391526"/>
            <a:ext cx="1133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5%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28678" y="4653136"/>
            <a:ext cx="1133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0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40729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3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3660788"/>
              </p:ext>
            </p:extLst>
          </p:nvPr>
        </p:nvGraphicFramePr>
        <p:xfrm>
          <a:off x="107504" y="116632"/>
          <a:ext cx="8856983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6972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07504" y="6228020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8 personas no contestaron está pregunta</a:t>
            </a:r>
            <a:endParaRPr lang="es-SV" b="1" dirty="0"/>
          </a:p>
        </p:txBody>
      </p:sp>
      <p:sp>
        <p:nvSpPr>
          <p:cNvPr id="6" name="5 Rectángulo"/>
          <p:cNvSpPr/>
          <p:nvPr/>
        </p:nvSpPr>
        <p:spPr>
          <a:xfrm>
            <a:off x="2689315" y="4779481"/>
            <a:ext cx="1205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15%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319313" y="2797674"/>
            <a:ext cx="1205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82</a:t>
            </a:r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021807" y="4235609"/>
            <a:ext cx="1205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2%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508104" y="4374861"/>
            <a:ext cx="1205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1%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894512" y="4374861"/>
            <a:ext cx="1205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0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71561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3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523733"/>
              </p:ext>
            </p:extLst>
          </p:nvPr>
        </p:nvGraphicFramePr>
        <p:xfrm>
          <a:off x="107504" y="116632"/>
          <a:ext cx="8928991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1040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63993" y="6321834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29 personas no contestaron está pregunta</a:t>
            </a:r>
            <a:endParaRPr lang="es-SV" b="1" dirty="0"/>
          </a:p>
        </p:txBody>
      </p:sp>
      <p:sp>
        <p:nvSpPr>
          <p:cNvPr id="6" name="5 Rectángulo"/>
          <p:cNvSpPr/>
          <p:nvPr/>
        </p:nvSpPr>
        <p:spPr>
          <a:xfrm>
            <a:off x="2286000" y="3105835"/>
            <a:ext cx="10823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84</a:t>
            </a:r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796136" y="3984519"/>
            <a:ext cx="10823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16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99749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562074"/>
          </a:xfr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165100" dir="2700000" sx="98000" sy="98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bIns="91440" anchor="b" anchorCtr="0">
            <a:normAutofit fontScale="90000"/>
          </a:bodyPr>
          <a:lstStyle/>
          <a:p>
            <a:r>
              <a:rPr lang="es-SV" sz="3600" b="1" dirty="0">
                <a:solidFill>
                  <a:schemeClr val="bg1"/>
                </a:solidFill>
                <a:latin typeface="Century Gothic" pitchFamily="34" charset="0"/>
              </a:rPr>
              <a:t>CONCLUSIONES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640960" cy="58326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2000" dirty="0" smtClean="0">
                <a:latin typeface="Century Gothic" pitchFamily="34" charset="0"/>
              </a:rPr>
              <a:t>En conclusión la población asistente a la audiencia de la rendición  de cuentas, califica en general de excelente o muy buena la gestión institucional y expresaron en términos generales lo siguiente:</a:t>
            </a:r>
          </a:p>
          <a:p>
            <a:pPr marL="0" indent="0" algn="just">
              <a:buNone/>
            </a:pPr>
            <a:endParaRPr lang="es-SV" sz="1000" dirty="0" smtClean="0">
              <a:latin typeface="Century Gothic" pitchFamily="34" charset="0"/>
            </a:endParaRPr>
          </a:p>
          <a:p>
            <a:pPr marL="266700" indent="-266700" algn="just">
              <a:buFont typeface="+mj-lt"/>
              <a:buAutoNum type="arabicPeriod"/>
            </a:pPr>
            <a:r>
              <a:rPr lang="es-SV" sz="2000" b="1" dirty="0" smtClean="0">
                <a:solidFill>
                  <a:srgbClr val="0000CC"/>
                </a:solidFill>
                <a:latin typeface="Century Gothic" pitchFamily="34" charset="0"/>
              </a:rPr>
              <a:t>Divulgación </a:t>
            </a:r>
            <a:r>
              <a:rPr lang="es-SV" sz="2000" b="1" dirty="0">
                <a:solidFill>
                  <a:srgbClr val="0000CC"/>
                </a:solidFill>
                <a:latin typeface="Century Gothic" pitchFamily="34" charset="0"/>
              </a:rPr>
              <a:t>del </a:t>
            </a:r>
            <a:r>
              <a:rPr lang="es-SV" sz="2000" b="1" dirty="0" smtClean="0">
                <a:solidFill>
                  <a:srgbClr val="0000CC"/>
                </a:solidFill>
                <a:latin typeface="Century Gothic" pitchFamily="34" charset="0"/>
              </a:rPr>
              <a:t>informe</a:t>
            </a:r>
          </a:p>
          <a:p>
            <a:pPr marL="266700" lvl="1" indent="0" algn="just">
              <a:buNone/>
            </a:pPr>
            <a:r>
              <a:rPr lang="es-SV" sz="2000" dirty="0" smtClean="0">
                <a:latin typeface="Century Gothic" pitchFamily="34" charset="0"/>
              </a:rPr>
              <a:t>El 74% de la población que asistió a la  rendición expresó que recibió el informe antes de la audiencia, principalmente por medio físico,</a:t>
            </a:r>
            <a:endParaRPr lang="es-SV" sz="2000" dirty="0">
              <a:latin typeface="Century Gothic" pitchFamily="34" charset="0"/>
            </a:endParaRPr>
          </a:p>
          <a:p>
            <a:pPr marL="266700" lvl="1" indent="-266700" algn="just">
              <a:buNone/>
            </a:pPr>
            <a:endParaRPr lang="es-SV" sz="1000" b="1" dirty="0" smtClean="0">
              <a:latin typeface="Century Gothic" pitchFamily="34" charset="0"/>
            </a:endParaRPr>
          </a:p>
          <a:p>
            <a:pPr marL="266700" indent="-266700" algn="just">
              <a:buFont typeface="+mj-lt"/>
              <a:buAutoNum type="arabicPeriod"/>
            </a:pPr>
            <a:r>
              <a:rPr lang="es-SV" sz="2000" b="1" dirty="0" smtClean="0">
                <a:solidFill>
                  <a:srgbClr val="0000CC"/>
                </a:solidFill>
                <a:latin typeface="Century Gothic" pitchFamily="34" charset="0"/>
              </a:rPr>
              <a:t>Convocatoria externa</a:t>
            </a:r>
          </a:p>
          <a:p>
            <a:pPr marL="266700" lvl="1" indent="0" algn="just">
              <a:buNone/>
            </a:pPr>
            <a:r>
              <a:rPr lang="es-SV" sz="2000" dirty="0" smtClean="0">
                <a:latin typeface="Century Gothic" pitchFamily="34" charset="0"/>
              </a:rPr>
              <a:t>El 41% recibió una invitación directa por parte de FONAVIPO, el resto por otros medios.</a:t>
            </a:r>
            <a:endParaRPr lang="es-SV" sz="2000" dirty="0">
              <a:latin typeface="Century Gothic" pitchFamily="34" charset="0"/>
            </a:endParaRPr>
          </a:p>
          <a:p>
            <a:pPr marL="266700" indent="-266700" algn="just">
              <a:buFont typeface="+mj-lt"/>
              <a:buAutoNum type="arabicPeriod"/>
            </a:pPr>
            <a:endParaRPr lang="es-SV" sz="1000" b="1" dirty="0" smtClean="0">
              <a:latin typeface="Century Gothic" pitchFamily="34" charset="0"/>
            </a:endParaRPr>
          </a:p>
          <a:p>
            <a:pPr marL="266700" indent="-266700" algn="just">
              <a:buFont typeface="+mj-lt"/>
              <a:buAutoNum type="arabicPeriod"/>
            </a:pPr>
            <a:r>
              <a:rPr lang="es-SV" sz="2000" b="1" dirty="0" smtClean="0">
                <a:solidFill>
                  <a:srgbClr val="0000CC"/>
                </a:solidFill>
                <a:latin typeface="Century Gothic" pitchFamily="34" charset="0"/>
              </a:rPr>
              <a:t>Actividad</a:t>
            </a:r>
          </a:p>
          <a:p>
            <a:pPr marL="266700" indent="0" algn="just">
              <a:buNone/>
            </a:pPr>
            <a:r>
              <a:rPr lang="es-SV" sz="2000" dirty="0" smtClean="0">
                <a:latin typeface="Century Gothic" pitchFamily="34" charset="0"/>
              </a:rPr>
              <a:t>Alrededor del 93% de la población asistente consideró muy accesible y muy adecuado el lugar, asimismo el 99% dijo que había recibido el informe de rendición de cuenta, considerando el 94% de ellos que el mismo era muy claro.</a:t>
            </a:r>
          </a:p>
        </p:txBody>
      </p:sp>
    </p:spTree>
    <p:extLst>
      <p:ext uri="{BB962C8B-B14F-4D97-AF65-F5344CB8AC3E}">
        <p14:creationId xmlns:p14="http://schemas.microsoft.com/office/powerpoint/2010/main" val="41677711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562074"/>
          </a:xfr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165100" dir="2700000" sx="98000" sy="98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es-SV" sz="3600" b="1" dirty="0" smtClean="0">
                <a:solidFill>
                  <a:schemeClr val="bg1"/>
                </a:solidFill>
                <a:latin typeface="Century Gothic" pitchFamily="34" charset="0"/>
              </a:rPr>
              <a:t>CONCLUSIONES</a:t>
            </a:r>
            <a:endParaRPr lang="es-SV" sz="36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691028"/>
            <a:ext cx="8640960" cy="5832648"/>
          </a:xfrm>
        </p:spPr>
        <p:txBody>
          <a:bodyPr>
            <a:noAutofit/>
          </a:bodyPr>
          <a:lstStyle/>
          <a:p>
            <a:pPr marL="266700" indent="-266700" algn="just">
              <a:buFont typeface="+mj-lt"/>
              <a:buAutoNum type="arabicPeriod" startAt="4"/>
            </a:pPr>
            <a:r>
              <a:rPr lang="es-SV" sz="1900" b="1" dirty="0" smtClean="0">
                <a:solidFill>
                  <a:srgbClr val="0000CC"/>
                </a:solidFill>
                <a:latin typeface="Century Gothic" pitchFamily="34" charset="0"/>
              </a:rPr>
              <a:t>Exposición</a:t>
            </a:r>
          </a:p>
          <a:p>
            <a:pPr marL="266700" indent="0" algn="just">
              <a:buNone/>
            </a:pPr>
            <a:r>
              <a:rPr lang="es-SV" sz="1900" dirty="0" smtClean="0">
                <a:latin typeface="Century Gothic" pitchFamily="34" charset="0"/>
              </a:rPr>
              <a:t>El 91% consideró la exposición muy precisa y de este el 84% manifestó que el tiempo de duración fue adecuado, además el </a:t>
            </a:r>
            <a:r>
              <a:rPr lang="es-SV" sz="1900" dirty="0">
                <a:latin typeface="Century Gothic" pitchFamily="34" charset="0"/>
              </a:rPr>
              <a:t>96% expresó que comprendió bastante el nivel de avance los </a:t>
            </a:r>
            <a:r>
              <a:rPr lang="es-SV" sz="1900" dirty="0" smtClean="0">
                <a:latin typeface="Century Gothic" pitchFamily="34" charset="0"/>
              </a:rPr>
              <a:t>proyectos y el 95% considera que fue muy clara la información del impacto de los proyectos, las dificultades y obstáculos enfrentados y la explicación de la ejecución del presupuesto. En relación con los temas abordados  85% dijo que fueron de su interés y respecto a las inversiones futuras para el 87% fueron muy claras.</a:t>
            </a:r>
            <a:endParaRPr lang="es-SV" sz="1900" dirty="0">
              <a:latin typeface="Century Gothic" pitchFamily="34" charset="0"/>
            </a:endParaRPr>
          </a:p>
          <a:p>
            <a:pPr marL="266700" indent="0" algn="just">
              <a:buNone/>
            </a:pPr>
            <a:endParaRPr lang="es-SV" sz="1000" dirty="0">
              <a:latin typeface="Century Gothic" pitchFamily="34" charset="0"/>
            </a:endParaRPr>
          </a:p>
          <a:p>
            <a:pPr marL="266700" indent="-266700" algn="just">
              <a:buFont typeface="+mj-lt"/>
              <a:buAutoNum type="arabicPeriod" startAt="5"/>
            </a:pPr>
            <a:r>
              <a:rPr lang="es-SV" sz="1900" b="1" dirty="0" smtClean="0">
                <a:solidFill>
                  <a:srgbClr val="0000CC"/>
                </a:solidFill>
                <a:latin typeface="Century Gothic" pitchFamily="34" charset="0"/>
              </a:rPr>
              <a:t>Participación Ciudadano</a:t>
            </a:r>
          </a:p>
          <a:p>
            <a:pPr marL="266700" indent="0" algn="just">
              <a:buNone/>
            </a:pPr>
            <a:r>
              <a:rPr lang="es-SV" sz="1900" dirty="0" smtClean="0">
                <a:latin typeface="Century Gothic" pitchFamily="34" charset="0"/>
              </a:rPr>
              <a:t>El </a:t>
            </a:r>
            <a:r>
              <a:rPr lang="es-SV" sz="1900" dirty="0">
                <a:latin typeface="Century Gothic" pitchFamily="34" charset="0"/>
              </a:rPr>
              <a:t>96% consideró </a:t>
            </a:r>
            <a:r>
              <a:rPr lang="es-SV" sz="1900" dirty="0" smtClean="0">
                <a:latin typeface="Century Gothic" pitchFamily="34" charset="0"/>
              </a:rPr>
              <a:t>el tiempo de participación  que fue bastante o adecuado y el 97% dijo que fue  muy clara la dinámica de participación.</a:t>
            </a:r>
          </a:p>
          <a:p>
            <a:pPr marL="266700" indent="0" algn="just">
              <a:buNone/>
            </a:pPr>
            <a:endParaRPr lang="es-SV" sz="1000" dirty="0" smtClean="0">
              <a:latin typeface="Century Gothic" pitchFamily="34" charset="0"/>
            </a:endParaRPr>
          </a:p>
          <a:p>
            <a:pPr marL="266700" indent="-266700" algn="just">
              <a:buFont typeface="+mj-lt"/>
              <a:buAutoNum type="arabicPeriod" startAt="6"/>
            </a:pPr>
            <a:r>
              <a:rPr lang="es-SV" sz="1900" b="1" dirty="0" smtClean="0">
                <a:solidFill>
                  <a:srgbClr val="0000CC"/>
                </a:solidFill>
                <a:latin typeface="Century Gothic" pitchFamily="34" charset="0"/>
              </a:rPr>
              <a:t>Aportes </a:t>
            </a:r>
            <a:r>
              <a:rPr lang="es-SV" sz="1900" b="1" dirty="0">
                <a:solidFill>
                  <a:srgbClr val="0000CC"/>
                </a:solidFill>
                <a:latin typeface="Century Gothic" pitchFamily="34" charset="0"/>
              </a:rPr>
              <a:t>a la gestión y respuesta </a:t>
            </a:r>
            <a:r>
              <a:rPr lang="es-SV" sz="1900" b="1" dirty="0" smtClean="0">
                <a:solidFill>
                  <a:srgbClr val="0000CC"/>
                </a:solidFill>
                <a:latin typeface="Century Gothic" pitchFamily="34" charset="0"/>
              </a:rPr>
              <a:t>institucional</a:t>
            </a:r>
          </a:p>
          <a:p>
            <a:pPr marL="266700" indent="0" algn="just">
              <a:buNone/>
            </a:pPr>
            <a:r>
              <a:rPr lang="es-SV" sz="1900" dirty="0" smtClean="0">
                <a:latin typeface="Century Gothic" pitchFamily="34" charset="0"/>
              </a:rPr>
              <a:t>Finalmente el 95% de la población que asistió se sintió muy satisfecho de las respuestas de las autoridades respecto a las preguntas formuladas y el  98% califican el segundo año  gestión de la Institución como excelente o muy bueno.</a:t>
            </a:r>
            <a:endParaRPr lang="es-SV" sz="1900" dirty="0">
              <a:latin typeface="Century Gothic" pitchFamily="34" charset="0"/>
            </a:endParaRPr>
          </a:p>
          <a:p>
            <a:pPr marL="266700" indent="-266700" algn="just">
              <a:buFont typeface="+mj-lt"/>
              <a:buAutoNum type="arabicPeriod" startAt="6"/>
            </a:pPr>
            <a:endParaRPr lang="es-SV" sz="19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40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287524" y="188640"/>
            <a:ext cx="8676964" cy="6336704"/>
            <a:chOff x="287524" y="188640"/>
            <a:chExt cx="8676964" cy="6336704"/>
          </a:xfrm>
        </p:grpSpPr>
        <p:graphicFrame>
          <p:nvGraphicFramePr>
            <p:cNvPr id="29" name="40 Gráfico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42146086"/>
                </p:ext>
              </p:extLst>
            </p:nvPr>
          </p:nvGraphicFramePr>
          <p:xfrm>
            <a:off x="287524" y="188640"/>
            <a:ext cx="8676964" cy="633670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" name="1 CuadroTexto"/>
            <p:cNvSpPr txBox="1"/>
            <p:nvPr/>
          </p:nvSpPr>
          <p:spPr>
            <a:xfrm>
              <a:off x="2411760" y="3444211"/>
              <a:ext cx="10801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SV" sz="2800" b="1" dirty="0" smtClean="0">
                  <a:solidFill>
                    <a:srgbClr val="FFFF99"/>
                  </a:solidFill>
                  <a:latin typeface="Century Gothic" pitchFamily="34" charset="0"/>
                </a:rPr>
                <a:t>74%</a:t>
              </a:r>
              <a:endParaRPr lang="es-SV" sz="2800" b="1" dirty="0">
                <a:solidFill>
                  <a:srgbClr val="FFFF99"/>
                </a:solidFill>
                <a:latin typeface="Century Gothic" pitchFamily="34" charset="0"/>
              </a:endParaRPr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6012160" y="4653136"/>
              <a:ext cx="10801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SV"/>
              </a:defPPr>
              <a:lvl1pPr algn="ctr">
                <a:defRPr sz="3200" b="1">
                  <a:solidFill>
                    <a:srgbClr val="FFFF99"/>
                  </a:solidFill>
                </a:defRPr>
              </a:lvl1pPr>
            </a:lstStyle>
            <a:p>
              <a:r>
                <a:rPr lang="es-SV" sz="2800" dirty="0">
                  <a:latin typeface="Century Gothic" pitchFamily="34" charset="0"/>
                </a:rPr>
                <a:t>26%</a:t>
              </a:r>
            </a:p>
          </p:txBody>
        </p:sp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245" y="268852"/>
              <a:ext cx="987328" cy="5678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2 CuadroTexto"/>
            <p:cNvSpPr txBox="1"/>
            <p:nvPr/>
          </p:nvSpPr>
          <p:spPr>
            <a:xfrm>
              <a:off x="289664" y="6137168"/>
              <a:ext cx="640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b="1" dirty="0" smtClean="0"/>
                <a:t>Nota: 46 personas no contestaron está pregunta</a:t>
              </a:r>
              <a:endParaRPr lang="es-SV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861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3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4356411"/>
              </p:ext>
            </p:extLst>
          </p:nvPr>
        </p:nvGraphicFramePr>
        <p:xfrm>
          <a:off x="251520" y="188640"/>
          <a:ext cx="8640959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283270" y="316739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3200" b="1">
                <a:solidFill>
                  <a:srgbClr val="FFFF99"/>
                </a:solidFill>
              </a:defRPr>
            </a:lvl1pPr>
          </a:lstStyle>
          <a:p>
            <a:r>
              <a:rPr lang="es-SV" sz="2800" dirty="0">
                <a:latin typeface="Century Gothic" pitchFamily="34" charset="0"/>
              </a:rPr>
              <a:t>40%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322854" y="457393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3200" b="1">
                <a:solidFill>
                  <a:srgbClr val="FFFF99"/>
                </a:solidFill>
              </a:defRPr>
            </a:lvl1pPr>
          </a:lstStyle>
          <a:p>
            <a:r>
              <a:rPr lang="es-SV" sz="2800" dirty="0" smtClean="0">
                <a:latin typeface="Century Gothic" pitchFamily="34" charset="0"/>
              </a:rPr>
              <a:t>20%</a:t>
            </a:r>
            <a:endParaRPr lang="es-SV" sz="2800" dirty="0">
              <a:latin typeface="Century Gothic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378644" y="492200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3200" b="1">
                <a:solidFill>
                  <a:srgbClr val="FFFF99"/>
                </a:solidFill>
              </a:defRPr>
            </a:lvl1pPr>
          </a:lstStyle>
          <a:p>
            <a:r>
              <a:rPr lang="es-SV" sz="2800" dirty="0" smtClean="0">
                <a:latin typeface="Century Gothic" pitchFamily="34" charset="0"/>
              </a:rPr>
              <a:t>5%</a:t>
            </a:r>
            <a:endParaRPr lang="es-SV" sz="2800" dirty="0">
              <a:latin typeface="Century Gothic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205814" y="492200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3200" b="1">
                <a:solidFill>
                  <a:srgbClr val="FFFF99"/>
                </a:solidFill>
              </a:defRPr>
            </a:lvl1pPr>
          </a:lstStyle>
          <a:p>
            <a:r>
              <a:rPr lang="es-SV" sz="2800" dirty="0" smtClean="0">
                <a:latin typeface="Century Gothic" pitchFamily="34" charset="0"/>
              </a:rPr>
              <a:t>5%</a:t>
            </a:r>
            <a:endParaRPr lang="es-SV" sz="2800" dirty="0">
              <a:latin typeface="Century Gothic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043608" y="479715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3200" b="1">
                <a:solidFill>
                  <a:srgbClr val="FFFF99"/>
                </a:solidFill>
              </a:defRPr>
            </a:lvl1pPr>
          </a:lstStyle>
          <a:p>
            <a:r>
              <a:rPr lang="es-SV" sz="2800" dirty="0" smtClean="0">
                <a:latin typeface="Century Gothic" pitchFamily="34" charset="0"/>
              </a:rPr>
              <a:t>7%</a:t>
            </a:r>
            <a:endParaRPr lang="es-SV" sz="2800" dirty="0">
              <a:latin typeface="Century Gothic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203848" y="416824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3200" b="1">
                <a:solidFill>
                  <a:srgbClr val="FFFF99"/>
                </a:solidFill>
              </a:defRPr>
            </a:lvl1pPr>
          </a:lstStyle>
          <a:p>
            <a:r>
              <a:rPr lang="es-SV" sz="2800" dirty="0" smtClean="0">
                <a:latin typeface="Century Gothic" pitchFamily="34" charset="0"/>
              </a:rPr>
              <a:t>22%</a:t>
            </a:r>
            <a:endParaRPr lang="es-SV" sz="2800" dirty="0">
              <a:latin typeface="Century Gothic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123728" y="445808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3200" b="1">
                <a:solidFill>
                  <a:srgbClr val="FFFF99"/>
                </a:solidFill>
              </a:defRPr>
            </a:lvl1pPr>
          </a:lstStyle>
          <a:p>
            <a:r>
              <a:rPr lang="es-SV" sz="2800" dirty="0" smtClean="0">
                <a:latin typeface="Century Gothic" pitchFamily="34" charset="0"/>
              </a:rPr>
              <a:t>1%</a:t>
            </a:r>
            <a:endParaRPr lang="es-SV" sz="2800" dirty="0">
              <a:latin typeface="Century Gothic" pitchFamily="34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45" y="268852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344245" y="6321834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25 personas no contestaron está pregunta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42495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4" name="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672774"/>
              </p:ext>
            </p:extLst>
          </p:nvPr>
        </p:nvGraphicFramePr>
        <p:xfrm>
          <a:off x="215516" y="188640"/>
          <a:ext cx="8712967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5989347" y="306108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3200" b="1">
                <a:solidFill>
                  <a:srgbClr val="FFFF99"/>
                </a:solidFill>
              </a:defRPr>
            </a:lvl1pPr>
          </a:lstStyle>
          <a:p>
            <a:r>
              <a:rPr lang="es-SV" sz="2800" dirty="0" smtClean="0">
                <a:latin typeface="Century Gothic" pitchFamily="34" charset="0"/>
              </a:rPr>
              <a:t>52%</a:t>
            </a:r>
            <a:endParaRPr lang="es-SV" sz="2800" dirty="0">
              <a:latin typeface="Century Gothic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236296" y="3843195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3200" b="1">
                <a:solidFill>
                  <a:srgbClr val="FFFF99"/>
                </a:solidFill>
              </a:defRPr>
            </a:lvl1pPr>
          </a:lstStyle>
          <a:p>
            <a:r>
              <a:rPr lang="es-SV" sz="2800" dirty="0" smtClean="0">
                <a:latin typeface="Century Gothic" pitchFamily="34" charset="0"/>
              </a:rPr>
              <a:t>2%</a:t>
            </a:r>
            <a:endParaRPr lang="es-SV" sz="2800" dirty="0">
              <a:latin typeface="Century Gothic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751180" y="3962771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3200" b="1">
                <a:solidFill>
                  <a:srgbClr val="FFFF99"/>
                </a:solidFill>
              </a:defRPr>
            </a:lvl1pPr>
          </a:lstStyle>
          <a:p>
            <a:r>
              <a:rPr lang="es-SV" sz="2800" dirty="0" smtClean="0">
                <a:latin typeface="Century Gothic" pitchFamily="34" charset="0"/>
              </a:rPr>
              <a:t>2%</a:t>
            </a:r>
            <a:endParaRPr lang="es-SV" sz="2800" dirty="0">
              <a:latin typeface="Century Gothic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63888" y="3962771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3200" b="1">
                <a:solidFill>
                  <a:srgbClr val="FFFF99"/>
                </a:solidFill>
              </a:defRPr>
            </a:lvl1pPr>
          </a:lstStyle>
          <a:p>
            <a:r>
              <a:rPr lang="es-SV" sz="2800" dirty="0" smtClean="0">
                <a:latin typeface="Century Gothic" pitchFamily="34" charset="0"/>
              </a:rPr>
              <a:t>1%</a:t>
            </a:r>
            <a:endParaRPr lang="es-SV" sz="2800" dirty="0">
              <a:latin typeface="Century Gothic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267744" y="373380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3200" b="1">
                <a:solidFill>
                  <a:srgbClr val="FFFF99"/>
                </a:solidFill>
              </a:defRPr>
            </a:lvl1pPr>
          </a:lstStyle>
          <a:p>
            <a:r>
              <a:rPr lang="es-SV" sz="2800" dirty="0" smtClean="0">
                <a:latin typeface="Century Gothic" pitchFamily="34" charset="0"/>
              </a:rPr>
              <a:t>3%</a:t>
            </a:r>
            <a:endParaRPr lang="es-SV" sz="2800" dirty="0">
              <a:latin typeface="Century Gothic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115616" y="351538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3200" b="1">
                <a:solidFill>
                  <a:srgbClr val="FFFF99"/>
                </a:solidFill>
              </a:defRPr>
            </a:lvl1pPr>
          </a:lstStyle>
          <a:p>
            <a:r>
              <a:rPr lang="es-SV" sz="2800" dirty="0" smtClean="0">
                <a:latin typeface="Century Gothic" pitchFamily="34" charset="0"/>
              </a:rPr>
              <a:t>40%</a:t>
            </a:r>
            <a:endParaRPr lang="es-SV" sz="2800" dirty="0">
              <a:latin typeface="Century Gothic" pitchFamily="34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45" y="268852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289664" y="613716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1 persona no contestaron está pregunta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6650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10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3921407"/>
              </p:ext>
            </p:extLst>
          </p:nvPr>
        </p:nvGraphicFramePr>
        <p:xfrm>
          <a:off x="107504" y="116632"/>
          <a:ext cx="8928992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37" y="188640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05256" y="6263780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4 personas no contestaron está pregunta</a:t>
            </a:r>
            <a:endParaRPr lang="es-SV" b="1" dirty="0"/>
          </a:p>
        </p:txBody>
      </p:sp>
      <p:sp>
        <p:nvSpPr>
          <p:cNvPr id="6" name="5 Rectángulo"/>
          <p:cNvSpPr/>
          <p:nvPr/>
        </p:nvSpPr>
        <p:spPr>
          <a:xfrm>
            <a:off x="1763688" y="2762489"/>
            <a:ext cx="9361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800" b="1" dirty="0">
                <a:solidFill>
                  <a:srgbClr val="FFFF99"/>
                </a:solidFill>
              </a:rPr>
              <a:t>92</a:t>
            </a:r>
            <a:r>
              <a:rPr lang="es-SV" sz="2800" b="1" dirty="0" smtClean="0">
                <a:solidFill>
                  <a:srgbClr val="FFFF99"/>
                </a:solidFill>
              </a:rPr>
              <a:t>%</a:t>
            </a:r>
            <a:endParaRPr lang="es-SV" sz="2800" b="1" dirty="0">
              <a:solidFill>
                <a:srgbClr val="FFFF99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804248" y="4421035"/>
            <a:ext cx="811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</a:rPr>
              <a:t>1%</a:t>
            </a:r>
            <a:endParaRPr lang="es-SV" sz="2800" b="1" dirty="0">
              <a:solidFill>
                <a:srgbClr val="FFFF99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288500" y="4326645"/>
            <a:ext cx="7920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</a:rPr>
              <a:t>7%</a:t>
            </a:r>
            <a:endParaRPr lang="es-SV" sz="28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52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1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410358"/>
              </p:ext>
            </p:extLst>
          </p:nvPr>
        </p:nvGraphicFramePr>
        <p:xfrm>
          <a:off x="107504" y="116632"/>
          <a:ext cx="8928992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88" y="198512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6516216" y="4448218"/>
            <a:ext cx="1205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</a:rPr>
              <a:t>3</a:t>
            </a:r>
            <a:r>
              <a:rPr lang="es-SV" sz="2800" b="1" dirty="0">
                <a:solidFill>
                  <a:srgbClr val="FFFF99"/>
                </a:solidFill>
              </a:rPr>
              <a:t>%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969060" y="4419708"/>
            <a:ext cx="1205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</a:rPr>
              <a:t>4%</a:t>
            </a:r>
            <a:endParaRPr lang="es-SV" sz="2800" b="1" dirty="0">
              <a:solidFill>
                <a:srgbClr val="FFFF99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691680" y="3140968"/>
            <a:ext cx="1205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</a:rPr>
              <a:t>93</a:t>
            </a:r>
            <a:r>
              <a:rPr lang="es-SV" sz="2800" b="1" dirty="0" smtClean="0">
                <a:solidFill>
                  <a:srgbClr val="FFFF99"/>
                </a:solidFill>
              </a:rPr>
              <a:t>%</a:t>
            </a:r>
            <a:endParaRPr lang="es-SV" sz="28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96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2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101215"/>
              </p:ext>
            </p:extLst>
          </p:nvPr>
        </p:nvGraphicFramePr>
        <p:xfrm>
          <a:off x="179512" y="188640"/>
          <a:ext cx="8784976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29" y="240716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89664" y="613716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32 personas no contestaron está pregunta</a:t>
            </a:r>
            <a:endParaRPr lang="es-SV" b="1" dirty="0"/>
          </a:p>
        </p:txBody>
      </p:sp>
      <p:sp>
        <p:nvSpPr>
          <p:cNvPr id="7" name="6 Rectángulo"/>
          <p:cNvSpPr/>
          <p:nvPr/>
        </p:nvSpPr>
        <p:spPr>
          <a:xfrm>
            <a:off x="2286000" y="3105835"/>
            <a:ext cx="1349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99</a:t>
            </a:r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724128" y="4581128"/>
            <a:ext cx="1349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1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34921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1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396257"/>
              </p:ext>
            </p:extLst>
          </p:nvPr>
        </p:nvGraphicFramePr>
        <p:xfrm>
          <a:off x="179512" y="77372"/>
          <a:ext cx="8784976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84" y="138904"/>
            <a:ext cx="987328" cy="56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89664" y="613716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Nota: 5 personas no contestaron está pregunta</a:t>
            </a:r>
            <a:endParaRPr lang="es-SV" b="1" dirty="0"/>
          </a:p>
        </p:txBody>
      </p:sp>
      <p:sp>
        <p:nvSpPr>
          <p:cNvPr id="6" name="5 Rectángulo"/>
          <p:cNvSpPr/>
          <p:nvPr/>
        </p:nvSpPr>
        <p:spPr>
          <a:xfrm>
            <a:off x="1651144" y="2961249"/>
            <a:ext cx="1208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94</a:t>
            </a:r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982058" y="4247436"/>
            <a:ext cx="1208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5%</a:t>
            </a:r>
            <a:endParaRPr lang="es-SV" sz="2800" b="1" dirty="0">
              <a:solidFill>
                <a:srgbClr val="FFFF99"/>
              </a:solidFill>
              <a:latin typeface="Century Gothic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372200" y="4395028"/>
            <a:ext cx="1208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solidFill>
                  <a:srgbClr val="FFFF99"/>
                </a:solidFill>
                <a:latin typeface="Century Gothic" pitchFamily="34" charset="0"/>
              </a:rPr>
              <a:t>1</a:t>
            </a:r>
            <a:r>
              <a:rPr lang="es-SV" sz="2800" b="1" dirty="0">
                <a:solidFill>
                  <a:srgbClr val="FFFF99"/>
                </a:solidFill>
                <a:latin typeface="Century Gothic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85309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6670</TotalTime>
  <Words>1120</Words>
  <Application>Microsoft Office PowerPoint</Application>
  <PresentationFormat>Presentación en pantalla (4:3)</PresentationFormat>
  <Paragraphs>159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Equidad</vt:lpstr>
      <vt:lpstr>Presentación de PowerPoint</vt:lpstr>
      <vt:lpstr>METODOLOGIA DE LA EVALUACIÓN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CONCLUSIONES</vt:lpstr>
      <vt:lpstr>CONCLUSIONES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 Romero</dc:creator>
  <cp:lastModifiedBy>Oscar Romero</cp:lastModifiedBy>
  <cp:revision>226</cp:revision>
  <dcterms:created xsi:type="dcterms:W3CDTF">2015-06-19T20:54:00Z</dcterms:created>
  <dcterms:modified xsi:type="dcterms:W3CDTF">2016-09-05T22:24:50Z</dcterms:modified>
</cp:coreProperties>
</file>