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0" r:id="rId4"/>
    <p:sldId id="271" r:id="rId5"/>
    <p:sldId id="261" r:id="rId6"/>
    <p:sldId id="266" r:id="rId7"/>
    <p:sldId id="268" r:id="rId8"/>
    <p:sldId id="269" r:id="rId9"/>
    <p:sldId id="273" r:id="rId10"/>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38" autoAdjust="0"/>
    <p:restoredTop sz="94660"/>
  </p:normalViewPr>
  <p:slideViewPr>
    <p:cSldViewPr snapToGrid="0">
      <p:cViewPr varScale="1">
        <p:scale>
          <a:sx n="91" d="100"/>
          <a:sy n="91" d="100"/>
        </p:scale>
        <p:origin x="-564" y="3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SV"/>
          </a:p>
        </p:txBody>
      </p:sp>
      <p:sp>
        <p:nvSpPr>
          <p:cNvPr id="4" name="Marcador de fecha 3"/>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285988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933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242853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111934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121122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25687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296326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161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314392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199477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EF08CD1-E45C-460B-B4F3-931304FEECE4}" type="datetimeFigureOut">
              <a:rPr lang="es-SV" smtClean="0"/>
              <a:pPr/>
              <a:t>26/06/2020</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224142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08CD1-E45C-460B-B4F3-931304FEECE4}" type="datetimeFigureOut">
              <a:rPr lang="es-SV" smtClean="0"/>
              <a:pPr/>
              <a:t>26/06/2020</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CC60D-6008-491C-9B50-725A7C2C92C0}" type="slidenum">
              <a:rPr lang="es-SV" smtClean="0"/>
              <a:pPr/>
              <a:t>‹Nº›</a:t>
            </a:fld>
            <a:endParaRPr lang="es-SV"/>
          </a:p>
        </p:txBody>
      </p:sp>
    </p:spTree>
    <p:extLst>
      <p:ext uri="{BB962C8B-B14F-4D97-AF65-F5344CB8AC3E}">
        <p14:creationId xmlns:p14="http://schemas.microsoft.com/office/powerpoint/2010/main" xmlns="" val="65390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sp>
        <p:nvSpPr>
          <p:cNvPr id="3" name="Marcador de contenido 2"/>
          <p:cNvSpPr>
            <a:spLocks noGrp="1"/>
          </p:cNvSpPr>
          <p:nvPr>
            <p:ph idx="1"/>
          </p:nvPr>
        </p:nvSpPr>
        <p:spPr/>
        <p:txBody>
          <a:bodyPr/>
          <a:lstStyle/>
          <a:p>
            <a:endParaRPr lang="es-SV"/>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Tree>
    <p:extLst>
      <p:ext uri="{BB962C8B-B14F-4D97-AF65-F5344CB8AC3E}">
        <p14:creationId xmlns:p14="http://schemas.microsoft.com/office/powerpoint/2010/main" xmlns="" val="71042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5" name="CuadroTexto 4"/>
          <p:cNvSpPr txBox="1"/>
          <p:nvPr/>
        </p:nvSpPr>
        <p:spPr>
          <a:xfrm>
            <a:off x="3587768" y="125390"/>
            <a:ext cx="4507488" cy="707886"/>
          </a:xfrm>
          <a:prstGeom prst="rect">
            <a:avLst/>
          </a:prstGeom>
          <a:noFill/>
        </p:spPr>
        <p:txBody>
          <a:bodyPr wrap="square" rtlCol="0">
            <a:spAutoFit/>
          </a:bodyPr>
          <a:lstStyle/>
          <a:p>
            <a:pPr algn="ctr"/>
            <a:r>
              <a:rPr lang="es-SV" sz="4000" b="1" dirty="0" smtClean="0">
                <a:solidFill>
                  <a:schemeClr val="bg1"/>
                </a:solidFill>
                <a:latin typeface="Museo Sans 500" panose="02000000000000000000" pitchFamily="50" charset="0"/>
              </a:rPr>
              <a:t>AVANCES</a:t>
            </a:r>
            <a:endParaRPr lang="es-SV" sz="1200" b="1" dirty="0">
              <a:solidFill>
                <a:schemeClr val="bg1"/>
              </a:solidFill>
              <a:latin typeface="Museo Sans 500" panose="02000000000000000000" pitchFamily="50" charset="0"/>
            </a:endParaRPr>
          </a:p>
        </p:txBody>
      </p:sp>
      <p:sp>
        <p:nvSpPr>
          <p:cNvPr id="8" name="Rectángulo 7"/>
          <p:cNvSpPr/>
          <p:nvPr/>
        </p:nvSpPr>
        <p:spPr>
          <a:xfrm>
            <a:off x="875211" y="945938"/>
            <a:ext cx="10505803" cy="1477328"/>
          </a:xfrm>
          <a:prstGeom prst="rect">
            <a:avLst/>
          </a:prstGeom>
        </p:spPr>
        <p:txBody>
          <a:bodyPr wrap="square">
            <a:spAutoFit/>
          </a:bodyPr>
          <a:lstStyle/>
          <a:p>
            <a:pPr algn="just"/>
            <a:r>
              <a:rPr lang="es-SV" dirty="0">
                <a:solidFill>
                  <a:schemeClr val="bg1"/>
                </a:solidFill>
                <a:latin typeface="Museo 300" panose="02000000000000000000" pitchFamily="50" charset="0"/>
                <a:cs typeface="Museo" panose="020B0506030404030204" pitchFamily="34" charset="0"/>
              </a:rPr>
              <a:t>El Fondo para la Atención a las Víctimas de Accidentes de Tránsito, “FONAT”, y el Consejo Nacional de Seguridad Vial, “CONASEVI</a:t>
            </a:r>
            <a:r>
              <a:rPr lang="es-SV" dirty="0" smtClean="0">
                <a:solidFill>
                  <a:schemeClr val="bg1"/>
                </a:solidFill>
                <a:latin typeface="Museo 300" panose="02000000000000000000" pitchFamily="50" charset="0"/>
                <a:cs typeface="Museo" panose="020B0506030404030204" pitchFamily="34" charset="0"/>
              </a:rPr>
              <a:t>”, en </a:t>
            </a:r>
            <a:r>
              <a:rPr lang="es-SV" dirty="0">
                <a:solidFill>
                  <a:schemeClr val="bg1"/>
                </a:solidFill>
                <a:latin typeface="Museo 300" panose="02000000000000000000" pitchFamily="50" charset="0"/>
                <a:cs typeface="Museo" panose="020B0506030404030204" pitchFamily="34" charset="0"/>
              </a:rPr>
              <a:t>el marco </a:t>
            </a:r>
            <a:r>
              <a:rPr lang="es-SV" dirty="0" smtClean="0">
                <a:solidFill>
                  <a:schemeClr val="bg1"/>
                </a:solidFill>
                <a:latin typeface="Museo 300" panose="02000000000000000000" pitchFamily="50" charset="0"/>
                <a:cs typeface="Museo" panose="020B0506030404030204" pitchFamily="34" charset="0"/>
              </a:rPr>
              <a:t>del primer año de </a:t>
            </a:r>
            <a:r>
              <a:rPr lang="es-SV" dirty="0">
                <a:solidFill>
                  <a:schemeClr val="bg1"/>
                </a:solidFill>
                <a:latin typeface="Museo 300" panose="02000000000000000000" pitchFamily="50" charset="0"/>
                <a:cs typeface="Museo" panose="020B0506030404030204" pitchFamily="34" charset="0"/>
              </a:rPr>
              <a:t>gestión del Presidente </a:t>
            </a:r>
            <a:r>
              <a:rPr lang="es-SV" dirty="0" err="1">
                <a:solidFill>
                  <a:schemeClr val="bg1"/>
                </a:solidFill>
                <a:latin typeface="Museo 300" panose="02000000000000000000" pitchFamily="50" charset="0"/>
                <a:cs typeface="Museo" panose="020B0506030404030204" pitchFamily="34" charset="0"/>
              </a:rPr>
              <a:t>Nayib</a:t>
            </a:r>
            <a:r>
              <a:rPr lang="es-SV" dirty="0">
                <a:solidFill>
                  <a:schemeClr val="bg1"/>
                </a:solidFill>
                <a:latin typeface="Museo 300" panose="02000000000000000000" pitchFamily="50" charset="0"/>
                <a:cs typeface="Museo" panose="020B0506030404030204" pitchFamily="34" charset="0"/>
              </a:rPr>
              <a:t> Bukele; y en cumplimiento a sus fines esenciales de entregar una ayuda económica a las víctimas de siniestros viales, y desarrollar programas en materia de prevención vial, ha desarrollado diferentes acciones, entre las que destacan:</a:t>
            </a:r>
          </a:p>
        </p:txBody>
      </p:sp>
      <p:sp>
        <p:nvSpPr>
          <p:cNvPr id="11" name="Rectángulo 10"/>
          <p:cNvSpPr/>
          <p:nvPr/>
        </p:nvSpPr>
        <p:spPr>
          <a:xfrm>
            <a:off x="560727" y="2717751"/>
            <a:ext cx="4625228" cy="2862322"/>
          </a:xfrm>
          <a:prstGeom prst="rect">
            <a:avLst/>
          </a:prstGeom>
        </p:spPr>
        <p:txBody>
          <a:bodyPr wrap="square">
            <a:spAutoFit/>
          </a:bodyPr>
          <a:lstStyle/>
          <a:p>
            <a:pPr lvl="1" algn="just"/>
            <a:r>
              <a:rPr lang="es-SV" sz="2000" dirty="0">
                <a:solidFill>
                  <a:schemeClr val="bg1"/>
                </a:solidFill>
                <a:latin typeface="Museo Sans 300" panose="02000000000000000000" pitchFamily="50" charset="0"/>
              </a:rPr>
              <a:t>1 </a:t>
            </a:r>
            <a:r>
              <a:rPr lang="es-SV" sz="2000" dirty="0" smtClean="0">
                <a:solidFill>
                  <a:schemeClr val="bg1"/>
                </a:solidFill>
                <a:latin typeface="Museo Sans 300" panose="02000000000000000000" pitchFamily="50" charset="0"/>
              </a:rPr>
              <a:t>- </a:t>
            </a:r>
            <a:r>
              <a:rPr lang="es-SV" sz="2000" dirty="0">
                <a:solidFill>
                  <a:schemeClr val="bg1"/>
                </a:solidFill>
                <a:latin typeface="Museo Sans 300" panose="02000000000000000000" pitchFamily="50" charset="0"/>
              </a:rPr>
              <a:t>Entrega de prestaciones económicas </a:t>
            </a:r>
            <a:r>
              <a:rPr lang="es-SV" sz="2000" dirty="0" smtClean="0">
                <a:solidFill>
                  <a:schemeClr val="bg1"/>
                </a:solidFill>
                <a:latin typeface="Museo Sans 300" panose="02000000000000000000" pitchFamily="50" charset="0"/>
              </a:rPr>
              <a:t>oportunas </a:t>
            </a:r>
            <a:r>
              <a:rPr lang="es-SV" sz="2000" dirty="0">
                <a:solidFill>
                  <a:schemeClr val="bg1"/>
                </a:solidFill>
                <a:latin typeface="Museo Sans 300" panose="02000000000000000000" pitchFamily="50" charset="0"/>
              </a:rPr>
              <a:t>a víctimas de siniestros de tránsito y a familiares de personas que lastimosamente fallecieron en dichos percance. Se entregó un monto económico de US$ 1,277,824.92, a un total de </a:t>
            </a:r>
            <a:r>
              <a:rPr lang="es-SV" sz="2000" dirty="0" smtClean="0">
                <a:solidFill>
                  <a:schemeClr val="bg1"/>
                </a:solidFill>
                <a:latin typeface="Museo Sans 300" panose="02000000000000000000" pitchFamily="50" charset="0"/>
              </a:rPr>
              <a:t>1,327 </a:t>
            </a:r>
            <a:r>
              <a:rPr lang="es-SV" sz="2000" dirty="0">
                <a:solidFill>
                  <a:schemeClr val="bg1"/>
                </a:solidFill>
                <a:latin typeface="Museo Sans 300" panose="02000000000000000000" pitchFamily="50" charset="0"/>
              </a:rPr>
              <a:t>beneficiarios</a:t>
            </a:r>
            <a:r>
              <a:rPr lang="es-SV" sz="2000" dirty="0" smtClean="0">
                <a:solidFill>
                  <a:schemeClr val="bg1"/>
                </a:solidFill>
                <a:latin typeface="Museo Sans 300" panose="02000000000000000000" pitchFamily="50" charset="0"/>
              </a:rPr>
              <a:t>.</a:t>
            </a:r>
            <a:endParaRPr lang="es-SV" sz="2000" dirty="0">
              <a:solidFill>
                <a:schemeClr val="bg1"/>
              </a:solidFill>
              <a:latin typeface="Museo Sans 300" panose="02000000000000000000" pitchFamily="50" charset="0"/>
            </a:endParaRPr>
          </a:p>
        </p:txBody>
      </p:sp>
      <p:cxnSp>
        <p:nvCxnSpPr>
          <p:cNvPr id="9" name="Conector recto 8"/>
          <p:cNvCxnSpPr/>
          <p:nvPr/>
        </p:nvCxnSpPr>
        <p:spPr>
          <a:xfrm>
            <a:off x="2672086" y="754898"/>
            <a:ext cx="663593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10908425" y="2272474"/>
            <a:ext cx="359754" cy="36101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46682" y="2272474"/>
            <a:ext cx="5175770" cy="3610146"/>
          </a:xfrm>
          <a:prstGeom prst="rect">
            <a:avLst/>
          </a:prstGeom>
        </p:spPr>
      </p:pic>
    </p:spTree>
    <p:extLst>
      <p:ext uri="{BB962C8B-B14F-4D97-AF65-F5344CB8AC3E}">
        <p14:creationId xmlns:p14="http://schemas.microsoft.com/office/powerpoint/2010/main" xmlns="" val="524292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sp>
        <p:nvSpPr>
          <p:cNvPr id="3" name="Marcador de contenido 2"/>
          <p:cNvSpPr>
            <a:spLocks noGrp="1"/>
          </p:cNvSpPr>
          <p:nvPr>
            <p:ph idx="1"/>
          </p:nvPr>
        </p:nvSpPr>
        <p:spPr/>
        <p:txBody>
          <a:bodyPr/>
          <a:lstStyle/>
          <a:p>
            <a:endParaRPr lang="es-SV"/>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5" name="Rectángulo 4"/>
          <p:cNvSpPr/>
          <p:nvPr/>
        </p:nvSpPr>
        <p:spPr>
          <a:xfrm>
            <a:off x="-49071" y="790755"/>
            <a:ext cx="5752371" cy="4401205"/>
          </a:xfrm>
          <a:prstGeom prst="rect">
            <a:avLst/>
          </a:prstGeom>
        </p:spPr>
        <p:txBody>
          <a:bodyPr wrap="square">
            <a:spAutoFit/>
          </a:bodyPr>
          <a:lstStyle/>
          <a:p>
            <a:pPr lvl="1" algn="just"/>
            <a:r>
              <a:rPr lang="es-SV" sz="2000" dirty="0">
                <a:solidFill>
                  <a:schemeClr val="bg1"/>
                </a:solidFill>
                <a:latin typeface="Museo Sans 300" panose="02000000000000000000" pitchFamily="50" charset="0"/>
              </a:rPr>
              <a:t>Durante el año 2020 el Consejo Directivo aprobó un monto total de US$ 488,700.00, con lo cual se beneficiará a 906 víctimas de siniestros de tránsito y familiares de estas, esto como parte de la reducción de tiempos de respuesta en los procesos administrativos institucionales, volviendo las entregas de ayudas económicas más eficientes y oportunas para los beneficiarios.</a:t>
            </a:r>
          </a:p>
          <a:p>
            <a:pPr lvl="1" algn="just"/>
            <a:r>
              <a:rPr lang="es-SV" sz="2000" dirty="0">
                <a:solidFill>
                  <a:schemeClr val="bg1"/>
                </a:solidFill>
                <a:latin typeface="Museo Sans 300" panose="02000000000000000000" pitchFamily="50" charset="0"/>
              </a:rPr>
              <a:t>La ayuda económica será entregada a los beneficiarios cuando queden sin efecto las restricciones de movilidad producto de la pandemia del COVID-19. </a:t>
            </a:r>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9358" y="653143"/>
            <a:ext cx="5867586" cy="4578006"/>
          </a:xfrm>
          <a:prstGeom prst="rect">
            <a:avLst/>
          </a:prstGeom>
        </p:spPr>
      </p:pic>
      <p:sp>
        <p:nvSpPr>
          <p:cNvPr id="7" name="Rectángulo 6"/>
          <p:cNvSpPr/>
          <p:nvPr/>
        </p:nvSpPr>
        <p:spPr>
          <a:xfrm>
            <a:off x="11810814" y="653143"/>
            <a:ext cx="394135" cy="45780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cxnSp>
        <p:nvCxnSpPr>
          <p:cNvPr id="8" name="Conector recto 7"/>
          <p:cNvCxnSpPr/>
          <p:nvPr/>
        </p:nvCxnSpPr>
        <p:spPr>
          <a:xfrm>
            <a:off x="5931807" y="559184"/>
            <a:ext cx="44989" cy="46719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132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6" name="Rectángulo 5"/>
          <p:cNvSpPr/>
          <p:nvPr/>
        </p:nvSpPr>
        <p:spPr>
          <a:xfrm>
            <a:off x="265610" y="1447832"/>
            <a:ext cx="6096000" cy="3046988"/>
          </a:xfrm>
          <a:prstGeom prst="rect">
            <a:avLst/>
          </a:prstGeom>
        </p:spPr>
        <p:txBody>
          <a:bodyPr>
            <a:spAutoFit/>
          </a:bodyPr>
          <a:lstStyle/>
          <a:p>
            <a:pPr lvl="1" algn="just"/>
            <a:r>
              <a:rPr lang="es-SV" sz="2400" dirty="0">
                <a:solidFill>
                  <a:schemeClr val="bg1"/>
                </a:solidFill>
                <a:latin typeface="Museo Sans 300" panose="02000000000000000000" pitchFamily="50" charset="0"/>
              </a:rPr>
              <a:t>2 – Inversión de </a:t>
            </a:r>
            <a:r>
              <a:rPr lang="es-SV" sz="2400" b="1" dirty="0">
                <a:solidFill>
                  <a:schemeClr val="bg1"/>
                </a:solidFill>
                <a:effectLst>
                  <a:outerShdw blurRad="38100" dist="38100" dir="2700000" algn="tl">
                    <a:srgbClr val="000000">
                      <a:alpha val="43137"/>
                    </a:srgbClr>
                  </a:outerShdw>
                </a:effectLst>
                <a:latin typeface="Museo Sans 300" panose="02000000000000000000" pitchFamily="50" charset="0"/>
              </a:rPr>
              <a:t>US$ 1,604,083.29 </a:t>
            </a:r>
            <a:r>
              <a:rPr lang="es-SV" sz="2400" dirty="0">
                <a:solidFill>
                  <a:schemeClr val="bg1"/>
                </a:solidFill>
                <a:latin typeface="Museo Sans 300" panose="02000000000000000000" pitchFamily="50" charset="0"/>
              </a:rPr>
              <a:t>en programas y proyectos en materia de seguridad, educación y prevención vial, a fin de prevenir y disminuir los siniestros de tránsito, acciones que se han ejecutado a través del Consejo Nacional de Seguridad Vial - CONASEVI.</a:t>
            </a:r>
          </a:p>
        </p:txBody>
      </p:sp>
      <p:pic>
        <p:nvPicPr>
          <p:cNvPr id="7" name="Imagen 6"/>
          <p:cNvPicPr>
            <a:picLocks noChangeAspect="1"/>
          </p:cNvPicPr>
          <p:nvPr/>
        </p:nvPicPr>
        <p:blipFill>
          <a:blip r:embed="rId3"/>
          <a:stretch>
            <a:fillRect/>
          </a:stretch>
        </p:blipFill>
        <p:spPr>
          <a:xfrm>
            <a:off x="6775721" y="365125"/>
            <a:ext cx="5002168" cy="5212404"/>
          </a:xfrm>
          <a:prstGeom prst="rect">
            <a:avLst/>
          </a:prstGeom>
        </p:spPr>
      </p:pic>
      <p:cxnSp>
        <p:nvCxnSpPr>
          <p:cNvPr id="9" name="Conector recto 8"/>
          <p:cNvCxnSpPr/>
          <p:nvPr/>
        </p:nvCxnSpPr>
        <p:spPr>
          <a:xfrm>
            <a:off x="6546171" y="635344"/>
            <a:ext cx="44989" cy="4671965"/>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1777889" y="365125"/>
            <a:ext cx="414111" cy="5212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xmlns="" val="134859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802"/>
            <a:ext cx="12192000" cy="6862164"/>
          </a:xfrm>
          <a:prstGeom prst="rect">
            <a:avLst/>
          </a:prstGeom>
        </p:spPr>
      </p:pic>
      <p:sp>
        <p:nvSpPr>
          <p:cNvPr id="10" name="Rectángulo 9"/>
          <p:cNvSpPr/>
          <p:nvPr/>
        </p:nvSpPr>
        <p:spPr>
          <a:xfrm>
            <a:off x="-144766" y="164511"/>
            <a:ext cx="6348549" cy="5940088"/>
          </a:xfrm>
          <a:prstGeom prst="rect">
            <a:avLst/>
          </a:prstGeom>
        </p:spPr>
        <p:txBody>
          <a:bodyPr wrap="square">
            <a:spAutoFit/>
          </a:bodyPr>
          <a:lstStyle/>
          <a:p>
            <a:pPr lvl="1" algn="just"/>
            <a:r>
              <a:rPr lang="es-SV" sz="2000" dirty="0" smtClean="0">
                <a:solidFill>
                  <a:schemeClr val="bg1"/>
                </a:solidFill>
                <a:latin typeface="Museo Sans 300" panose="02000000000000000000" pitchFamily="50" charset="0"/>
              </a:rPr>
              <a:t>Dentro de los programas y proyectos en materia de seguridad, educación y prevención vial se desarrollaron actividades como: </a:t>
            </a:r>
            <a:r>
              <a:rPr lang="es-SV" sz="2000" dirty="0">
                <a:solidFill>
                  <a:schemeClr val="bg1"/>
                </a:solidFill>
                <a:latin typeface="Museo Sans 300" panose="02000000000000000000" pitchFamily="50" charset="0"/>
              </a:rPr>
              <a:t>“Caminar y pedalear </a:t>
            </a:r>
            <a:r>
              <a:rPr lang="es-SV" sz="2000" dirty="0" smtClean="0">
                <a:solidFill>
                  <a:schemeClr val="bg1"/>
                </a:solidFill>
                <a:latin typeface="Museo Sans 300" panose="02000000000000000000" pitchFamily="50" charset="0"/>
              </a:rPr>
              <a:t>solos </a:t>
            </a:r>
            <a:r>
              <a:rPr lang="es-SV" sz="2000" dirty="0">
                <a:solidFill>
                  <a:schemeClr val="bg1"/>
                </a:solidFill>
                <a:latin typeface="Museo Sans 300" panose="02000000000000000000" pitchFamily="50" charset="0"/>
              </a:rPr>
              <a:t>diferentes usuarios de la vía, Vuelta ciclística </a:t>
            </a:r>
            <a:r>
              <a:rPr lang="es-SV" sz="2000" dirty="0" smtClean="0">
                <a:solidFill>
                  <a:schemeClr val="bg1"/>
                </a:solidFill>
                <a:latin typeface="Museo Sans 300" panose="02000000000000000000" pitchFamily="50" charset="0"/>
              </a:rPr>
              <a:t>seguros</a:t>
            </a:r>
            <a:r>
              <a:rPr lang="es-SV" sz="2000" dirty="0">
                <a:solidFill>
                  <a:schemeClr val="bg1"/>
                </a:solidFill>
                <a:latin typeface="Museo Sans 300" panose="02000000000000000000" pitchFamily="50" charset="0"/>
              </a:rPr>
              <a:t>”, conmemoración del día mundial en recuerdo a las víctimas de accidentes de tránsito, tercera caminata familiar “Yo me sumo al reto por más seguridad vial”, campañas de seguridad vial en medios de comunicación </a:t>
            </a:r>
            <a:r>
              <a:rPr lang="es-SV" sz="2000" dirty="0" smtClean="0">
                <a:solidFill>
                  <a:schemeClr val="bg1"/>
                </a:solidFill>
                <a:latin typeface="Museo Sans 300" panose="02000000000000000000" pitchFamily="50" charset="0"/>
              </a:rPr>
              <a:t>masiva como “Prevenir es Fácil”, y “Escoge </a:t>
            </a:r>
            <a:r>
              <a:rPr lang="es-SV" sz="2000" dirty="0">
                <a:solidFill>
                  <a:schemeClr val="bg1"/>
                </a:solidFill>
                <a:latin typeface="Museo Sans 300" panose="02000000000000000000" pitchFamily="50" charset="0"/>
              </a:rPr>
              <a:t>tus luces para estas </a:t>
            </a:r>
            <a:r>
              <a:rPr lang="es-SV" sz="2000" dirty="0" smtClean="0">
                <a:solidFill>
                  <a:schemeClr val="bg1"/>
                </a:solidFill>
                <a:latin typeface="Museo Sans 300" panose="02000000000000000000" pitchFamily="50" charset="0"/>
              </a:rPr>
              <a:t>fiestas</a:t>
            </a:r>
            <a:r>
              <a:rPr lang="es-SV" sz="2000" dirty="0">
                <a:solidFill>
                  <a:schemeClr val="bg1"/>
                </a:solidFill>
                <a:latin typeface="Museo Sans 300" panose="02000000000000000000" pitchFamily="50" charset="0"/>
              </a:rPr>
              <a:t>, c</a:t>
            </a:r>
            <a:r>
              <a:rPr lang="es-SV" sz="2000" dirty="0" smtClean="0">
                <a:solidFill>
                  <a:schemeClr val="bg1"/>
                </a:solidFill>
                <a:latin typeface="Museo Sans 300" panose="02000000000000000000" pitchFamily="50" charset="0"/>
              </a:rPr>
              <a:t>apacitaciones </a:t>
            </a:r>
            <a:r>
              <a:rPr lang="es-SV" sz="2000" dirty="0">
                <a:solidFill>
                  <a:schemeClr val="bg1"/>
                </a:solidFill>
                <a:latin typeface="Museo Sans 300" panose="02000000000000000000" pitchFamily="50" charset="0"/>
              </a:rPr>
              <a:t>en centros </a:t>
            </a:r>
            <a:r>
              <a:rPr lang="es-SV" sz="2000" dirty="0" smtClean="0">
                <a:solidFill>
                  <a:schemeClr val="bg1"/>
                </a:solidFill>
                <a:latin typeface="Museo Sans 300" panose="02000000000000000000" pitchFamily="50" charset="0"/>
              </a:rPr>
              <a:t>escolares, conformaciones </a:t>
            </a:r>
            <a:r>
              <a:rPr lang="es-SV" sz="2000" dirty="0">
                <a:solidFill>
                  <a:schemeClr val="bg1"/>
                </a:solidFill>
                <a:latin typeface="Museo Sans 300" panose="02000000000000000000" pitchFamily="50" charset="0"/>
              </a:rPr>
              <a:t>de comités en Centros Escolares de riesgo </a:t>
            </a:r>
            <a:r>
              <a:rPr lang="es-SV" sz="2000" dirty="0" smtClean="0">
                <a:solidFill>
                  <a:schemeClr val="bg1"/>
                </a:solidFill>
                <a:latin typeface="Museo Sans 300" panose="02000000000000000000" pitchFamily="50" charset="0"/>
              </a:rPr>
              <a:t>vial, capacitaciones </a:t>
            </a:r>
            <a:r>
              <a:rPr lang="es-SV" sz="2000" dirty="0">
                <a:solidFill>
                  <a:schemeClr val="bg1"/>
                </a:solidFill>
                <a:latin typeface="Museo Sans 300" panose="02000000000000000000" pitchFamily="50" charset="0"/>
              </a:rPr>
              <a:t>a empleados de empresas </a:t>
            </a:r>
            <a:r>
              <a:rPr lang="es-SV" sz="2000" dirty="0" smtClean="0">
                <a:solidFill>
                  <a:schemeClr val="bg1"/>
                </a:solidFill>
                <a:latin typeface="Museo Sans 300" panose="02000000000000000000" pitchFamily="50" charset="0"/>
              </a:rPr>
              <a:t>públicas, capacitaciones </a:t>
            </a:r>
            <a:r>
              <a:rPr lang="es-SV" sz="2000" dirty="0">
                <a:solidFill>
                  <a:schemeClr val="bg1"/>
                </a:solidFill>
                <a:latin typeface="Museo Sans 300" panose="02000000000000000000" pitchFamily="50" charset="0"/>
              </a:rPr>
              <a:t>a empleados de empresas </a:t>
            </a:r>
            <a:r>
              <a:rPr lang="es-SV" sz="2000" dirty="0" smtClean="0">
                <a:solidFill>
                  <a:schemeClr val="bg1"/>
                </a:solidFill>
                <a:latin typeface="Museo Sans 300" panose="02000000000000000000" pitchFamily="50" charset="0"/>
              </a:rPr>
              <a:t>privadas, </a:t>
            </a:r>
            <a:r>
              <a:rPr lang="es-SV" sz="2000" dirty="0">
                <a:solidFill>
                  <a:schemeClr val="bg1"/>
                </a:solidFill>
                <a:latin typeface="Museo Sans 300" panose="02000000000000000000" pitchFamily="50" charset="0"/>
              </a:rPr>
              <a:t>a</a:t>
            </a:r>
            <a:r>
              <a:rPr lang="es-SV" sz="2000" dirty="0" smtClean="0">
                <a:solidFill>
                  <a:schemeClr val="bg1"/>
                </a:solidFill>
                <a:latin typeface="Museo Sans 300" panose="02000000000000000000" pitchFamily="50" charset="0"/>
              </a:rPr>
              <a:t>ctividades </a:t>
            </a:r>
            <a:r>
              <a:rPr lang="es-SV" sz="2000" dirty="0">
                <a:solidFill>
                  <a:schemeClr val="bg1"/>
                </a:solidFill>
                <a:latin typeface="Museo Sans 300" panose="02000000000000000000" pitchFamily="50" charset="0"/>
              </a:rPr>
              <a:t>de divulgación sobre seguridad </a:t>
            </a:r>
            <a:r>
              <a:rPr lang="es-SV" sz="2000" dirty="0" smtClean="0">
                <a:solidFill>
                  <a:schemeClr val="bg1"/>
                </a:solidFill>
                <a:latin typeface="Museo Sans 300" panose="02000000000000000000" pitchFamily="50" charset="0"/>
              </a:rPr>
              <a:t>vial, y apoyo </a:t>
            </a:r>
            <a:r>
              <a:rPr lang="es-SV" sz="2000" dirty="0">
                <a:solidFill>
                  <a:schemeClr val="bg1"/>
                </a:solidFill>
                <a:latin typeface="Museo Sans 300" panose="02000000000000000000" pitchFamily="50" charset="0"/>
              </a:rPr>
              <a:t>en controles vehiculares en temporada vacacional</a:t>
            </a:r>
            <a:r>
              <a:rPr lang="es-SV" sz="2000" dirty="0" smtClean="0">
                <a:solidFill>
                  <a:schemeClr val="bg1"/>
                </a:solidFill>
                <a:latin typeface="Museo Sans 300" panose="02000000000000000000" pitchFamily="50" charset="0"/>
              </a:rPr>
              <a:t>.”</a:t>
            </a:r>
            <a:endParaRPr lang="es-SV" sz="2000" dirty="0">
              <a:solidFill>
                <a:schemeClr val="bg1"/>
              </a:solidFill>
              <a:latin typeface="Museo Sans 300" panose="02000000000000000000" pitchFamily="50" charset="0"/>
            </a:endParaRPr>
          </a:p>
          <a:p>
            <a:pPr lvl="1" algn="just"/>
            <a:endParaRPr lang="es-SV" sz="2000" dirty="0" smtClean="0">
              <a:solidFill>
                <a:schemeClr val="bg1"/>
              </a:solidFill>
              <a:latin typeface="Museo Sans 300" panose="02000000000000000000" pitchFamily="50" charset="0"/>
            </a:endParaRPr>
          </a:p>
        </p:txBody>
      </p:sp>
      <p:cxnSp>
        <p:nvCxnSpPr>
          <p:cNvPr id="9" name="Conector recto 8"/>
          <p:cNvCxnSpPr/>
          <p:nvPr/>
        </p:nvCxnSpPr>
        <p:spPr>
          <a:xfrm>
            <a:off x="6379225" y="475534"/>
            <a:ext cx="44989" cy="467196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n 11"/>
          <p:cNvPicPr>
            <a:picLocks noChangeAspect="1"/>
          </p:cNvPicPr>
          <p:nvPr/>
        </p:nvPicPr>
        <p:blipFill>
          <a:blip r:embed="rId3"/>
          <a:stretch>
            <a:fillRect/>
          </a:stretch>
        </p:blipFill>
        <p:spPr>
          <a:xfrm>
            <a:off x="9391065" y="3866811"/>
            <a:ext cx="2560536" cy="1703833"/>
          </a:xfrm>
          <a:prstGeom prst="rect">
            <a:avLst/>
          </a:prstGeom>
        </p:spPr>
      </p:pic>
      <p:sp>
        <p:nvSpPr>
          <p:cNvPr id="13" name="Rectángulo 12"/>
          <p:cNvSpPr/>
          <p:nvPr/>
        </p:nvSpPr>
        <p:spPr>
          <a:xfrm>
            <a:off x="11859098" y="3868291"/>
            <a:ext cx="144962" cy="17092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Imagen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40831" y="235737"/>
            <a:ext cx="5334552" cy="3556367"/>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90664" y="3866840"/>
            <a:ext cx="2555635" cy="1703091"/>
          </a:xfrm>
          <a:prstGeom prst="rect">
            <a:avLst/>
          </a:prstGeom>
        </p:spPr>
      </p:pic>
      <p:sp>
        <p:nvSpPr>
          <p:cNvPr id="15" name="Rectángulo 14"/>
          <p:cNvSpPr/>
          <p:nvPr/>
        </p:nvSpPr>
        <p:spPr>
          <a:xfrm>
            <a:off x="6583364" y="3860694"/>
            <a:ext cx="144962" cy="17092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xmlns="" val="429204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sp>
        <p:nvSpPr>
          <p:cNvPr id="3" name="Marcador de contenido 2"/>
          <p:cNvSpPr>
            <a:spLocks noGrp="1"/>
          </p:cNvSpPr>
          <p:nvPr>
            <p:ph idx="1"/>
          </p:nvPr>
        </p:nvSpPr>
        <p:spPr/>
        <p:txBody>
          <a:bodyPr/>
          <a:lstStyle/>
          <a:p>
            <a:endParaRPr lang="es-SV"/>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5" name="CuadroTexto 4"/>
          <p:cNvSpPr txBox="1"/>
          <p:nvPr/>
        </p:nvSpPr>
        <p:spPr>
          <a:xfrm>
            <a:off x="207560" y="241571"/>
            <a:ext cx="11486606" cy="523220"/>
          </a:xfrm>
          <a:prstGeom prst="rect">
            <a:avLst/>
          </a:prstGeom>
          <a:noFill/>
        </p:spPr>
        <p:txBody>
          <a:bodyPr wrap="square" rtlCol="0">
            <a:spAutoFit/>
          </a:bodyPr>
          <a:lstStyle/>
          <a:p>
            <a:pPr algn="ctr"/>
            <a:r>
              <a:rPr lang="es-SV" sz="2800" b="1" dirty="0" smtClean="0">
                <a:solidFill>
                  <a:schemeClr val="bg1"/>
                </a:solidFill>
                <a:latin typeface="Museo Sans 500" panose="02000000000000000000" pitchFamily="50" charset="0"/>
              </a:rPr>
              <a:t>ESTRATÉGIA ARTICULADA A NIVEL DE GABINETES DE GESTIÓN</a:t>
            </a:r>
            <a:endParaRPr lang="es-SV" sz="1000" b="1" dirty="0">
              <a:solidFill>
                <a:schemeClr val="bg1"/>
              </a:solidFill>
              <a:latin typeface="Museo Sans 500" panose="02000000000000000000" pitchFamily="50" charset="0"/>
            </a:endParaRPr>
          </a:p>
        </p:txBody>
      </p:sp>
      <p:sp>
        <p:nvSpPr>
          <p:cNvPr id="6" name="CuadroTexto 5"/>
          <p:cNvSpPr txBox="1"/>
          <p:nvPr/>
        </p:nvSpPr>
        <p:spPr>
          <a:xfrm>
            <a:off x="294068" y="1142866"/>
            <a:ext cx="5479716" cy="4801314"/>
          </a:xfrm>
          <a:prstGeom prst="rect">
            <a:avLst/>
          </a:prstGeom>
          <a:noFill/>
        </p:spPr>
        <p:txBody>
          <a:bodyPr wrap="square" rtlCol="0">
            <a:spAutoFit/>
          </a:bodyPr>
          <a:lstStyle/>
          <a:p>
            <a:pPr algn="just"/>
            <a:r>
              <a:rPr lang="es-SV" dirty="0">
                <a:solidFill>
                  <a:schemeClr val="bg1"/>
                </a:solidFill>
                <a:latin typeface="Museo Sans 300" panose="02000000000000000000" pitchFamily="50" charset="0"/>
              </a:rPr>
              <a:t>En cumplimiento a las atribuciones de CONASEVI de coordinar en forma permanente esfuerzos con el Viceministerio de Transporte a través de la Dirección de Tránsito y  Unidad de Antidoping, División de Tránsito de la PNC, y MINSAL, </a:t>
            </a:r>
            <a:r>
              <a:rPr lang="es-SV" dirty="0" smtClean="0">
                <a:solidFill>
                  <a:schemeClr val="bg1"/>
                </a:solidFill>
                <a:latin typeface="Museo Sans 300" panose="02000000000000000000" pitchFamily="50" charset="0"/>
              </a:rPr>
              <a:t>en </a:t>
            </a:r>
            <a:r>
              <a:rPr lang="es-SV" dirty="0">
                <a:solidFill>
                  <a:schemeClr val="bg1"/>
                </a:solidFill>
                <a:latin typeface="Museo Sans 300" panose="02000000000000000000" pitchFamily="50" charset="0"/>
              </a:rPr>
              <a:t>el desarrollo de actividades orientadas a la educación vial y reducción de los siniestros de tránsito; hemos apoyado con herramientas, equipos, capacitaciones y otros bienes o servicios similares, </a:t>
            </a:r>
            <a:r>
              <a:rPr lang="es-SV" dirty="0" smtClean="0">
                <a:solidFill>
                  <a:schemeClr val="bg1"/>
                </a:solidFill>
                <a:latin typeface="Museo Sans 300" panose="02000000000000000000" pitchFamily="50" charset="0"/>
              </a:rPr>
              <a:t>con el </a:t>
            </a:r>
            <a:r>
              <a:rPr lang="es-SV" dirty="0" err="1" smtClean="0">
                <a:solidFill>
                  <a:schemeClr val="bg1"/>
                </a:solidFill>
                <a:latin typeface="Museo Sans 300" panose="02000000000000000000" pitchFamily="50" charset="0"/>
              </a:rPr>
              <a:t>ﬁn</a:t>
            </a:r>
            <a:r>
              <a:rPr lang="es-SV" dirty="0" smtClean="0">
                <a:solidFill>
                  <a:schemeClr val="bg1"/>
                </a:solidFill>
                <a:latin typeface="Museo Sans 300" panose="02000000000000000000" pitchFamily="50" charset="0"/>
              </a:rPr>
              <a:t> </a:t>
            </a:r>
            <a:r>
              <a:rPr lang="es-SV" dirty="0">
                <a:solidFill>
                  <a:schemeClr val="bg1"/>
                </a:solidFill>
                <a:latin typeface="Museo Sans 300" panose="02000000000000000000" pitchFamily="50" charset="0"/>
              </a:rPr>
              <a:t>de fortalecer el desarrollo de sus funciones en la reducción de los </a:t>
            </a:r>
            <a:r>
              <a:rPr lang="es-SV" dirty="0" smtClean="0">
                <a:solidFill>
                  <a:schemeClr val="bg1"/>
                </a:solidFill>
                <a:latin typeface="Museo Sans 300" panose="02000000000000000000" pitchFamily="50" charset="0"/>
              </a:rPr>
              <a:t>siniestros </a:t>
            </a:r>
            <a:r>
              <a:rPr lang="es-SV" dirty="0">
                <a:solidFill>
                  <a:schemeClr val="bg1"/>
                </a:solidFill>
                <a:latin typeface="Museo Sans 300" panose="02000000000000000000" pitchFamily="50" charset="0"/>
              </a:rPr>
              <a:t>de </a:t>
            </a:r>
            <a:r>
              <a:rPr lang="es-SV" dirty="0" smtClean="0">
                <a:solidFill>
                  <a:schemeClr val="bg1"/>
                </a:solidFill>
                <a:latin typeface="Museo Sans 300" panose="02000000000000000000" pitchFamily="50" charset="0"/>
              </a:rPr>
              <a:t>tránsito en todo el territorio nacional.</a:t>
            </a:r>
          </a:p>
          <a:p>
            <a:pPr algn="just"/>
            <a:endParaRPr lang="es-SV" dirty="0">
              <a:solidFill>
                <a:schemeClr val="bg1"/>
              </a:solidFill>
              <a:latin typeface="Museo Sans 300" panose="02000000000000000000" pitchFamily="50" charset="0"/>
            </a:endParaRPr>
          </a:p>
          <a:p>
            <a:pPr marL="285750" indent="-285750" algn="just">
              <a:buFont typeface="Wingdings" panose="05000000000000000000" pitchFamily="2" charset="2"/>
              <a:buChar char="ü"/>
            </a:pPr>
            <a:r>
              <a:rPr lang="es-SV" dirty="0" smtClean="0">
                <a:solidFill>
                  <a:schemeClr val="bg1"/>
                </a:solidFill>
                <a:latin typeface="Museo Sans 300" panose="02000000000000000000" pitchFamily="50" charset="0"/>
              </a:rPr>
              <a:t>Se entregó en apoyo interinstitucional a la División de Tránsito de la PNC, equipos láser para medir la velocidad, con un valor económico de US$ 144,042.50.</a:t>
            </a:r>
            <a:endParaRPr lang="es-SV" dirty="0">
              <a:solidFill>
                <a:schemeClr val="bg1"/>
              </a:solidFill>
              <a:latin typeface="Museo Sans 300" panose="02000000000000000000" pitchFamily="50" charset="0"/>
            </a:endParaRPr>
          </a:p>
        </p:txBody>
      </p:sp>
      <p:cxnSp>
        <p:nvCxnSpPr>
          <p:cNvPr id="8" name="Conector recto 7"/>
          <p:cNvCxnSpPr/>
          <p:nvPr/>
        </p:nvCxnSpPr>
        <p:spPr>
          <a:xfrm>
            <a:off x="2632897" y="958127"/>
            <a:ext cx="663593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5950863" y="1178587"/>
            <a:ext cx="5670291" cy="4801314"/>
          </a:xfrm>
          <a:prstGeom prst="rect">
            <a:avLst/>
          </a:prstGeom>
        </p:spPr>
        <p:txBody>
          <a:bodyPr wrap="square">
            <a:spAutoFit/>
          </a:bodyPr>
          <a:lstStyle/>
          <a:p>
            <a:pPr marL="285750" indent="-285750" algn="just">
              <a:buFont typeface="Wingdings" panose="05000000000000000000" pitchFamily="2" charset="2"/>
              <a:buChar char="ü"/>
            </a:pPr>
            <a:r>
              <a:rPr lang="es-SV" dirty="0" smtClean="0">
                <a:solidFill>
                  <a:schemeClr val="bg1"/>
                </a:solidFill>
                <a:latin typeface="Museo Sans 300" panose="02000000000000000000" pitchFamily="50" charset="0"/>
              </a:rPr>
              <a:t>Se </a:t>
            </a:r>
            <a:r>
              <a:rPr lang="es-SV" dirty="0">
                <a:solidFill>
                  <a:schemeClr val="bg1"/>
                </a:solidFill>
                <a:latin typeface="Museo Sans 300" panose="02000000000000000000" pitchFamily="50" charset="0"/>
              </a:rPr>
              <a:t>fortaleció a la Dirección de Tránsito del VMT a fin de que se regule el tráfico en todo el país, con la donación de motocicletas, dos pick up, y un camión de 3.0 toneladas; además de apoyar interinstitucionalmente con la Señalización Vial de zonas de mayor accidentabilidad. Con una inversión de US $ 150,017.12. Dentro de la señalización vial más importante que hemos apoyamos esta la señalización realizada en el puente María </a:t>
            </a:r>
            <a:r>
              <a:rPr lang="es-SV" dirty="0" err="1">
                <a:solidFill>
                  <a:schemeClr val="bg1"/>
                </a:solidFill>
                <a:latin typeface="Museo Sans 300" panose="02000000000000000000" pitchFamily="50" charset="0"/>
              </a:rPr>
              <a:t>Chichilco</a:t>
            </a:r>
            <a:r>
              <a:rPr lang="es-SV" dirty="0">
                <a:solidFill>
                  <a:schemeClr val="bg1"/>
                </a:solidFill>
                <a:latin typeface="Museo Sans 300" panose="02000000000000000000" pitchFamily="50" charset="0"/>
              </a:rPr>
              <a:t>.</a:t>
            </a:r>
          </a:p>
          <a:p>
            <a:pPr algn="just"/>
            <a:endParaRPr lang="es-SV" dirty="0">
              <a:solidFill>
                <a:schemeClr val="bg1"/>
              </a:solidFill>
              <a:latin typeface="Museo Sans 300" panose="02000000000000000000" pitchFamily="50" charset="0"/>
            </a:endParaRPr>
          </a:p>
          <a:p>
            <a:pPr marL="285750" indent="-285750" algn="just">
              <a:buFont typeface="Wingdings" panose="05000000000000000000" pitchFamily="2" charset="2"/>
              <a:buChar char="ü"/>
            </a:pPr>
            <a:r>
              <a:rPr lang="es-SV" dirty="0">
                <a:solidFill>
                  <a:schemeClr val="bg1"/>
                </a:solidFill>
                <a:latin typeface="Museo Sans 300" panose="02000000000000000000" pitchFamily="50" charset="0"/>
              </a:rPr>
              <a:t>Se realizó la adquisición de una ambulancia tipo A, para la atención pre hospitalaria de victimas en el momento del siniestro vial. La cual será entregada al Sistema de Emergencias Médicas del MINSAL, con una inversión de US$ 158,500.00.</a:t>
            </a:r>
          </a:p>
          <a:p>
            <a:pPr marL="285750" indent="-285750" algn="just">
              <a:buFont typeface="Wingdings" panose="05000000000000000000" pitchFamily="2" charset="2"/>
              <a:buChar char="ü"/>
            </a:pPr>
            <a:endParaRPr lang="es-SV" dirty="0">
              <a:solidFill>
                <a:schemeClr val="bg1"/>
              </a:solidFill>
              <a:latin typeface="Museo Sans 300" panose="02000000000000000000" pitchFamily="50" charset="0"/>
            </a:endParaRPr>
          </a:p>
        </p:txBody>
      </p:sp>
    </p:spTree>
    <p:extLst>
      <p:ext uri="{BB962C8B-B14F-4D97-AF65-F5344CB8AC3E}">
        <p14:creationId xmlns:p14="http://schemas.microsoft.com/office/powerpoint/2010/main" xmlns="" val="351113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5" name="CuadroTexto 4"/>
          <p:cNvSpPr txBox="1"/>
          <p:nvPr/>
        </p:nvSpPr>
        <p:spPr>
          <a:xfrm>
            <a:off x="312554" y="164239"/>
            <a:ext cx="11631647" cy="584775"/>
          </a:xfrm>
          <a:prstGeom prst="rect">
            <a:avLst/>
          </a:prstGeom>
          <a:noFill/>
        </p:spPr>
        <p:txBody>
          <a:bodyPr wrap="square" rtlCol="0">
            <a:spAutoFit/>
          </a:bodyPr>
          <a:lstStyle/>
          <a:p>
            <a:pPr algn="ctr"/>
            <a:r>
              <a:rPr lang="es-SV" sz="3200" b="1" dirty="0" smtClean="0">
                <a:solidFill>
                  <a:schemeClr val="bg1"/>
                </a:solidFill>
                <a:latin typeface="Museo Sans 500" panose="02000000000000000000" pitchFamily="50" charset="0"/>
              </a:rPr>
              <a:t>APOYO EN EL COMBATE DE LA PANDEMIA DEL COVID-19</a:t>
            </a:r>
            <a:endParaRPr lang="es-SV" sz="3200" b="1" dirty="0">
              <a:solidFill>
                <a:schemeClr val="bg1"/>
              </a:solidFill>
              <a:latin typeface="Museo Sans 500" panose="02000000000000000000" pitchFamily="50" charset="0"/>
            </a:endParaRPr>
          </a:p>
        </p:txBody>
      </p:sp>
      <p:sp>
        <p:nvSpPr>
          <p:cNvPr id="6" name="CuadroTexto 5"/>
          <p:cNvSpPr txBox="1"/>
          <p:nvPr/>
        </p:nvSpPr>
        <p:spPr>
          <a:xfrm>
            <a:off x="538888" y="913253"/>
            <a:ext cx="5686023" cy="5262979"/>
          </a:xfrm>
          <a:prstGeom prst="rect">
            <a:avLst/>
          </a:prstGeom>
          <a:noFill/>
        </p:spPr>
        <p:txBody>
          <a:bodyPr wrap="square" rtlCol="0">
            <a:spAutoFit/>
          </a:bodyPr>
          <a:lstStyle/>
          <a:p>
            <a:pPr algn="just"/>
            <a:endParaRPr lang="es-SV" sz="2800" baseline="30000" dirty="0">
              <a:solidFill>
                <a:schemeClr val="bg1"/>
              </a:solidFill>
              <a:latin typeface="Museo Sans 300" panose="02000000000000000000" pitchFamily="50" charset="0"/>
            </a:endParaRPr>
          </a:p>
          <a:p>
            <a:pPr marL="285750" lvl="0" indent="-285750" algn="just">
              <a:buFont typeface="Arial" panose="020B0604020202020204" pitchFamily="34" charset="0"/>
              <a:buChar char="•"/>
            </a:pPr>
            <a:r>
              <a:rPr lang="es-SV" sz="2800" baseline="30000" dirty="0">
                <a:solidFill>
                  <a:schemeClr val="bg1"/>
                </a:solidFill>
                <a:latin typeface="Museo Sans 300" panose="02000000000000000000" pitchFamily="50" charset="0"/>
              </a:rPr>
              <a:t>Suministro de seis vehículos tipo camión,  cabina sencilla, diésel, 2 toneladas para apoyar en el </a:t>
            </a:r>
            <a:r>
              <a:rPr lang="es-SV" sz="2800" baseline="30000" dirty="0" smtClean="0">
                <a:solidFill>
                  <a:schemeClr val="bg1"/>
                </a:solidFill>
                <a:latin typeface="Museo Sans 300" panose="02000000000000000000" pitchFamily="50" charset="0"/>
              </a:rPr>
              <a:t>diagnóstico </a:t>
            </a:r>
            <a:r>
              <a:rPr lang="es-SV" sz="2800" baseline="30000" dirty="0">
                <a:solidFill>
                  <a:schemeClr val="bg1"/>
                </a:solidFill>
                <a:latin typeface="Museo Sans 300" panose="02000000000000000000" pitchFamily="50" charset="0"/>
              </a:rPr>
              <a:t>y realización de pruebas para el combate de la pandemia del COVID-19, con una inversión de US$ 112,740.00.</a:t>
            </a:r>
          </a:p>
          <a:p>
            <a:pPr lvl="0" algn="just"/>
            <a:endParaRPr lang="es-SV" sz="2800" baseline="30000" dirty="0" smtClean="0">
              <a:solidFill>
                <a:schemeClr val="bg1"/>
              </a:solidFill>
              <a:latin typeface="Museo Sans 300" panose="02000000000000000000" pitchFamily="50" charset="0"/>
            </a:endParaRPr>
          </a:p>
          <a:p>
            <a:pPr marL="285750" lvl="0" indent="-285750" algn="just">
              <a:buFont typeface="Arial" panose="020B0604020202020204" pitchFamily="34" charset="0"/>
              <a:buChar char="•"/>
            </a:pPr>
            <a:r>
              <a:rPr lang="es-SV" sz="2800" baseline="30000" dirty="0">
                <a:solidFill>
                  <a:schemeClr val="bg1"/>
                </a:solidFill>
                <a:latin typeface="Museo Sans 300" panose="02000000000000000000" pitchFamily="50" charset="0"/>
              </a:rPr>
              <a:t>Suministro y equipamiento de cabinas móviles a vehículos tipo pick up y tipo camión, para apoyar en el </a:t>
            </a:r>
            <a:r>
              <a:rPr lang="es-SV" sz="2800" baseline="30000" dirty="0" smtClean="0">
                <a:solidFill>
                  <a:schemeClr val="bg1"/>
                </a:solidFill>
                <a:latin typeface="Museo Sans 300" panose="02000000000000000000" pitchFamily="50" charset="0"/>
              </a:rPr>
              <a:t>diagnóstico </a:t>
            </a:r>
            <a:r>
              <a:rPr lang="es-SV" sz="2800" baseline="30000" dirty="0">
                <a:solidFill>
                  <a:schemeClr val="bg1"/>
                </a:solidFill>
                <a:latin typeface="Museo Sans 300" panose="02000000000000000000" pitchFamily="50" charset="0"/>
              </a:rPr>
              <a:t>y realización de pruebas para el combate de la pandemia del COVID-19; con una inversión de US</a:t>
            </a:r>
            <a:r>
              <a:rPr lang="es-SV" sz="2800" baseline="30000" dirty="0" smtClean="0">
                <a:solidFill>
                  <a:schemeClr val="bg1"/>
                </a:solidFill>
                <a:latin typeface="Museo Sans 300" panose="02000000000000000000" pitchFamily="50" charset="0"/>
              </a:rPr>
              <a:t>$ 205,829.50</a:t>
            </a:r>
            <a:r>
              <a:rPr lang="es-SV" sz="2800" baseline="30000" dirty="0">
                <a:solidFill>
                  <a:schemeClr val="bg1"/>
                </a:solidFill>
                <a:latin typeface="Museo Sans 300" panose="02000000000000000000" pitchFamily="50" charset="0"/>
              </a:rPr>
              <a:t>; por el suministro, fabricación e instalación de TREINTA Y UN (31) cabinas móviles </a:t>
            </a:r>
            <a:r>
              <a:rPr lang="es-SV" sz="2800" baseline="30000" dirty="0" smtClean="0">
                <a:solidFill>
                  <a:schemeClr val="bg1"/>
                </a:solidFill>
                <a:latin typeface="Museo Sans 300" panose="02000000000000000000" pitchFamily="50" charset="0"/>
              </a:rPr>
              <a:t>en pick up y camiones para la realización de pruebas para el combate de la pandemia de COVID-19. </a:t>
            </a:r>
            <a:endParaRPr lang="es-SV" sz="2800" baseline="30000" dirty="0">
              <a:solidFill>
                <a:schemeClr val="bg1"/>
              </a:solidFill>
              <a:latin typeface="Museo Sans 300" panose="02000000000000000000" pitchFamily="50" charset="0"/>
            </a:endParaRPr>
          </a:p>
          <a:p>
            <a:pPr marL="285750" lvl="0" indent="-285750" algn="just">
              <a:buFont typeface="Arial" panose="020B0604020202020204" pitchFamily="34" charset="0"/>
              <a:buChar char="•"/>
            </a:pPr>
            <a:endParaRPr lang="es-SV" sz="2800" baseline="30000" dirty="0" smtClean="0">
              <a:solidFill>
                <a:schemeClr val="bg1"/>
              </a:solidFill>
              <a:latin typeface="Museo Sans 300" panose="02000000000000000000" pitchFamily="50" charset="0"/>
            </a:endParaRPr>
          </a:p>
        </p:txBody>
      </p:sp>
      <p:cxnSp>
        <p:nvCxnSpPr>
          <p:cNvPr id="8" name="Conector recto 7"/>
          <p:cNvCxnSpPr/>
          <p:nvPr/>
        </p:nvCxnSpPr>
        <p:spPr>
          <a:xfrm>
            <a:off x="2665373" y="749014"/>
            <a:ext cx="663593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6468858" y="4124875"/>
            <a:ext cx="5270220" cy="2277547"/>
          </a:xfrm>
          <a:prstGeom prst="rect">
            <a:avLst/>
          </a:prstGeom>
        </p:spPr>
        <p:txBody>
          <a:bodyPr wrap="square">
            <a:spAutoFit/>
          </a:bodyPr>
          <a:lstStyle/>
          <a:p>
            <a:pPr marL="285750" lvl="0" indent="-285750" algn="just">
              <a:buFont typeface="Arial" panose="020B0604020202020204" pitchFamily="34" charset="0"/>
              <a:buChar char="•"/>
            </a:pPr>
            <a:r>
              <a:rPr lang="es-SV" sz="2800" baseline="30000" dirty="0" smtClean="0">
                <a:solidFill>
                  <a:schemeClr val="bg1"/>
                </a:solidFill>
                <a:latin typeface="Museo Sans 300" panose="02000000000000000000" pitchFamily="50" charset="0"/>
              </a:rPr>
              <a:t>Se </a:t>
            </a:r>
            <a:r>
              <a:rPr lang="es-SV" sz="2800" baseline="30000" dirty="0">
                <a:solidFill>
                  <a:schemeClr val="bg1"/>
                </a:solidFill>
                <a:latin typeface="Museo Sans 300" panose="02000000000000000000" pitchFamily="50" charset="0"/>
              </a:rPr>
              <a:t>apoyó con la donación 17,732 productos alimenticios para ser proporcionado a las personas que cumplen las medidas de restricción de circulación en centros de contención producto del COVID-19, la inversión fue de US$ 6,068.89.</a:t>
            </a:r>
          </a:p>
          <a:p>
            <a:pPr marL="285750" indent="-285750">
              <a:buFont typeface="Arial" panose="020B0604020202020204" pitchFamily="34" charset="0"/>
              <a:buChar char="•"/>
            </a:pPr>
            <a:endParaRPr lang="es-SV" baseline="30000" dirty="0">
              <a:solidFill>
                <a:schemeClr val="bg1"/>
              </a:solidFill>
              <a:latin typeface="Museo Sans 300" panose="02000000000000000000" pitchFamily="50" charset="0"/>
            </a:endParaRPr>
          </a:p>
          <a:p>
            <a:pPr marL="285750" indent="-285750">
              <a:buFont typeface="Arial" panose="020B0604020202020204" pitchFamily="34" charset="0"/>
              <a:buChar char="•"/>
            </a:pPr>
            <a:endParaRPr lang="es-SV" dirty="0">
              <a:solidFill>
                <a:schemeClr val="bg1"/>
              </a:solidFill>
            </a:endParaRPr>
          </a:p>
        </p:txBody>
      </p:sp>
      <p:pic>
        <p:nvPicPr>
          <p:cNvPr id="7" name="Marcador de contenido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905327" y="913253"/>
            <a:ext cx="4506449" cy="3003126"/>
          </a:xfrm>
        </p:spPr>
      </p:pic>
      <p:sp>
        <p:nvSpPr>
          <p:cNvPr id="10" name="Rectángulo 9"/>
          <p:cNvSpPr/>
          <p:nvPr/>
        </p:nvSpPr>
        <p:spPr>
          <a:xfrm>
            <a:off x="11379977" y="913253"/>
            <a:ext cx="276293" cy="30031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xmlns="" val="403145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
        <p:nvSpPr>
          <p:cNvPr id="5" name="CuadroTexto 4"/>
          <p:cNvSpPr txBox="1"/>
          <p:nvPr/>
        </p:nvSpPr>
        <p:spPr>
          <a:xfrm>
            <a:off x="383979" y="203197"/>
            <a:ext cx="11333404" cy="584775"/>
          </a:xfrm>
          <a:prstGeom prst="rect">
            <a:avLst/>
          </a:prstGeom>
          <a:noFill/>
        </p:spPr>
        <p:txBody>
          <a:bodyPr wrap="square" rtlCol="0">
            <a:spAutoFit/>
          </a:bodyPr>
          <a:lstStyle/>
          <a:p>
            <a:pPr algn="ctr"/>
            <a:r>
              <a:rPr lang="es-SV" sz="3200" b="1" dirty="0" smtClean="0">
                <a:solidFill>
                  <a:schemeClr val="bg1"/>
                </a:solidFill>
                <a:latin typeface="Museo Sans 500" panose="02000000000000000000" pitchFamily="50" charset="0"/>
              </a:rPr>
              <a:t>LOGROS Y DESAFÍOS DE LA GESTIÓN INSTITUCIONAL </a:t>
            </a:r>
            <a:endParaRPr lang="es-SV" sz="3200" b="1" dirty="0">
              <a:solidFill>
                <a:schemeClr val="bg1"/>
              </a:solidFill>
              <a:latin typeface="Museo Sans 500" panose="02000000000000000000" pitchFamily="50" charset="0"/>
            </a:endParaRPr>
          </a:p>
        </p:txBody>
      </p:sp>
      <p:sp>
        <p:nvSpPr>
          <p:cNvPr id="6" name="CuadroTexto 5"/>
          <p:cNvSpPr txBox="1"/>
          <p:nvPr/>
        </p:nvSpPr>
        <p:spPr>
          <a:xfrm>
            <a:off x="5070581" y="1740743"/>
            <a:ext cx="6646801" cy="4708981"/>
          </a:xfrm>
          <a:prstGeom prst="rect">
            <a:avLst/>
          </a:prstGeom>
          <a:noFill/>
        </p:spPr>
        <p:txBody>
          <a:bodyPr wrap="square" rtlCol="0">
            <a:spAutoFit/>
          </a:bodyPr>
          <a:lstStyle/>
          <a:p>
            <a:pPr marL="285750" indent="-285750" algn="just">
              <a:buFont typeface="Arial" panose="020B0604020202020204" pitchFamily="34" charset="0"/>
              <a:buChar char="•"/>
            </a:pPr>
            <a:r>
              <a:rPr lang="es-SV" sz="2000" baseline="30000" dirty="0" smtClean="0">
                <a:solidFill>
                  <a:schemeClr val="bg1"/>
                </a:solidFill>
                <a:latin typeface="Museo Sans 300" panose="02000000000000000000" pitchFamily="50" charset="0"/>
              </a:rPr>
              <a:t>Desarrollo</a:t>
            </a:r>
            <a:r>
              <a:rPr lang="es-SV" sz="2000" dirty="0" smtClean="0">
                <a:solidFill>
                  <a:schemeClr val="bg1"/>
                </a:solidFill>
                <a:latin typeface="Museo Sans 300" panose="02000000000000000000" pitchFamily="50" charset="0"/>
              </a:rPr>
              <a:t> </a:t>
            </a:r>
            <a:r>
              <a:rPr lang="es-SV" sz="2000" baseline="30000" dirty="0">
                <a:solidFill>
                  <a:schemeClr val="bg1"/>
                </a:solidFill>
                <a:latin typeface="Museo Sans 300" panose="02000000000000000000" pitchFamily="50" charset="0"/>
              </a:rPr>
              <a:t>e implementación de programas de rehabilitación que contribuyan al establecimiento de condiciones para la incorporación a la vida productiva de toda persona que resulte con </a:t>
            </a:r>
            <a:r>
              <a:rPr lang="es-SV" sz="2000" baseline="30000" dirty="0" smtClean="0">
                <a:solidFill>
                  <a:schemeClr val="bg1"/>
                </a:solidFill>
                <a:latin typeface="Museo Sans 300" panose="02000000000000000000" pitchFamily="50" charset="0"/>
              </a:rPr>
              <a:t>algún </a:t>
            </a:r>
            <a:r>
              <a:rPr lang="es-SV" sz="2000" baseline="30000" dirty="0">
                <a:solidFill>
                  <a:schemeClr val="bg1"/>
                </a:solidFill>
                <a:latin typeface="Museo Sans 300" panose="02000000000000000000" pitchFamily="50" charset="0"/>
              </a:rPr>
              <a:t>grado de discapacidad, temporal o permanente</a:t>
            </a:r>
            <a:r>
              <a:rPr lang="es-SV" sz="2000" baseline="30000" dirty="0" smtClean="0">
                <a:solidFill>
                  <a:schemeClr val="bg1"/>
                </a:solidFill>
                <a:latin typeface="Museo Sans 300" panose="02000000000000000000" pitchFamily="50" charset="0"/>
              </a:rPr>
              <a:t>.</a:t>
            </a:r>
          </a:p>
          <a:p>
            <a:pPr algn="just"/>
            <a:endParaRPr lang="es-SV" sz="2000" baseline="30000" dirty="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2000" baseline="30000" dirty="0">
                <a:solidFill>
                  <a:schemeClr val="bg1"/>
                </a:solidFill>
                <a:latin typeface="Museo Sans 300" panose="02000000000000000000" pitchFamily="50" charset="0"/>
              </a:rPr>
              <a:t>Acercar los servicios que brinda FONAT a toda la población del país, a través de la creación de una ventanilla de servicios virtuales.</a:t>
            </a:r>
          </a:p>
          <a:p>
            <a:pPr algn="just"/>
            <a:endParaRPr lang="es-SV" sz="2000" baseline="30000" dirty="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2000" baseline="30000" dirty="0" smtClean="0">
                <a:solidFill>
                  <a:schemeClr val="bg1"/>
                </a:solidFill>
                <a:latin typeface="Museo Sans 300" panose="02000000000000000000" pitchFamily="50" charset="0"/>
              </a:rPr>
              <a:t>Desarrollo una </a:t>
            </a:r>
            <a:r>
              <a:rPr lang="es-SV" sz="2000" baseline="30000" dirty="0">
                <a:solidFill>
                  <a:schemeClr val="bg1"/>
                </a:solidFill>
                <a:latin typeface="Museo Sans 300" panose="02000000000000000000" pitchFamily="50" charset="0"/>
              </a:rPr>
              <a:t>Política de Seguridad Vial </a:t>
            </a:r>
            <a:r>
              <a:rPr lang="es-SV" sz="2000" baseline="30000" dirty="0" smtClean="0">
                <a:solidFill>
                  <a:schemeClr val="bg1"/>
                </a:solidFill>
                <a:latin typeface="Museo Sans 300" panose="02000000000000000000" pitchFamily="50" charset="0"/>
              </a:rPr>
              <a:t>y Plan</a:t>
            </a:r>
            <a:r>
              <a:rPr lang="es-SV" sz="2000" dirty="0" smtClean="0">
                <a:solidFill>
                  <a:schemeClr val="bg1"/>
                </a:solidFill>
                <a:latin typeface="Museo Sans 300" panose="02000000000000000000" pitchFamily="50" charset="0"/>
              </a:rPr>
              <a:t> </a:t>
            </a:r>
            <a:r>
              <a:rPr lang="es-SV" sz="2000" baseline="30000" dirty="0" smtClean="0">
                <a:solidFill>
                  <a:schemeClr val="bg1"/>
                </a:solidFill>
                <a:latin typeface="Museo Sans 300" panose="02000000000000000000" pitchFamily="50" charset="0"/>
              </a:rPr>
              <a:t>Estratégico  </a:t>
            </a:r>
            <a:r>
              <a:rPr lang="es-SV" sz="2000" baseline="30000" dirty="0">
                <a:solidFill>
                  <a:schemeClr val="bg1"/>
                </a:solidFill>
                <a:latin typeface="Museo Sans 300" panose="02000000000000000000" pitchFamily="50" charset="0"/>
              </a:rPr>
              <a:t>que ayude a </a:t>
            </a:r>
            <a:r>
              <a:rPr lang="es-SV" sz="2000" baseline="30000" dirty="0" smtClean="0">
                <a:solidFill>
                  <a:schemeClr val="bg1"/>
                </a:solidFill>
                <a:latin typeface="Museo Sans 300" panose="02000000000000000000" pitchFamily="50" charset="0"/>
              </a:rPr>
              <a:t>prevenir </a:t>
            </a:r>
            <a:r>
              <a:rPr lang="es-SV" sz="2000" baseline="30000" dirty="0">
                <a:solidFill>
                  <a:schemeClr val="bg1"/>
                </a:solidFill>
                <a:latin typeface="Museo Sans 300" panose="02000000000000000000" pitchFamily="50" charset="0"/>
              </a:rPr>
              <a:t>y </a:t>
            </a:r>
            <a:r>
              <a:rPr lang="es-SV" sz="2000" baseline="30000" dirty="0" smtClean="0">
                <a:solidFill>
                  <a:schemeClr val="bg1"/>
                </a:solidFill>
                <a:latin typeface="Museo Sans 300" panose="02000000000000000000" pitchFamily="50" charset="0"/>
              </a:rPr>
              <a:t>disminuir sistemáticamente </a:t>
            </a:r>
            <a:r>
              <a:rPr lang="es-SV" sz="2000" baseline="30000" dirty="0">
                <a:solidFill>
                  <a:schemeClr val="bg1"/>
                </a:solidFill>
                <a:latin typeface="Museo Sans 300" panose="02000000000000000000" pitchFamily="50" charset="0"/>
              </a:rPr>
              <a:t>los siniestros  de </a:t>
            </a:r>
            <a:r>
              <a:rPr lang="es-SV" sz="2000" baseline="30000" dirty="0" smtClean="0">
                <a:solidFill>
                  <a:schemeClr val="bg1"/>
                </a:solidFill>
                <a:latin typeface="Museo Sans 300" panose="02000000000000000000" pitchFamily="50" charset="0"/>
              </a:rPr>
              <a:t>tránsito y sus víctimas fatales.</a:t>
            </a:r>
          </a:p>
          <a:p>
            <a:pPr algn="just"/>
            <a:endParaRPr lang="es-SV" sz="2000" baseline="30000" dirty="0" smtClean="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2000" baseline="30000" dirty="0">
                <a:solidFill>
                  <a:schemeClr val="bg1"/>
                </a:solidFill>
                <a:latin typeface="Museo Sans 300" panose="02000000000000000000" pitchFamily="50" charset="0"/>
              </a:rPr>
              <a:t>C</a:t>
            </a:r>
            <a:r>
              <a:rPr lang="es-SV" sz="2000" baseline="30000" dirty="0" smtClean="0">
                <a:solidFill>
                  <a:schemeClr val="bg1"/>
                </a:solidFill>
                <a:latin typeface="Museo Sans 300" panose="02000000000000000000" pitchFamily="50" charset="0"/>
              </a:rPr>
              <a:t>reación </a:t>
            </a:r>
            <a:r>
              <a:rPr lang="es-SV" sz="2000" baseline="30000" dirty="0">
                <a:solidFill>
                  <a:schemeClr val="bg1"/>
                </a:solidFill>
                <a:latin typeface="Museo Sans 300" panose="02000000000000000000" pitchFamily="50" charset="0"/>
              </a:rPr>
              <a:t>y funcionamiento de un Observatorio Nacional de Seguridad Vial </a:t>
            </a:r>
            <a:r>
              <a:rPr lang="es-SV" sz="2000" baseline="30000" dirty="0" smtClean="0">
                <a:solidFill>
                  <a:schemeClr val="bg1"/>
                </a:solidFill>
                <a:latin typeface="Museo Sans 300" panose="02000000000000000000" pitchFamily="50" charset="0"/>
              </a:rPr>
              <a:t>– ONASEVI, que </a:t>
            </a:r>
            <a:r>
              <a:rPr lang="es-SV" sz="2000" baseline="30000" dirty="0">
                <a:solidFill>
                  <a:schemeClr val="bg1"/>
                </a:solidFill>
                <a:latin typeface="Museo Sans 300" panose="02000000000000000000" pitchFamily="50" charset="0"/>
              </a:rPr>
              <a:t>registre estadísticas unificadas de la siniestralidad vial de todo el país, con el objetivo de construir políticas publicas </a:t>
            </a:r>
            <a:r>
              <a:rPr lang="es-SV" sz="2000" baseline="30000" dirty="0" smtClean="0">
                <a:solidFill>
                  <a:schemeClr val="bg1"/>
                </a:solidFill>
                <a:latin typeface="Museo Sans 300" panose="02000000000000000000" pitchFamily="50" charset="0"/>
              </a:rPr>
              <a:t>más </a:t>
            </a:r>
            <a:r>
              <a:rPr lang="es-SV" sz="2000" baseline="30000" dirty="0">
                <a:solidFill>
                  <a:schemeClr val="bg1"/>
                </a:solidFill>
                <a:latin typeface="Museo Sans 300" panose="02000000000000000000" pitchFamily="50" charset="0"/>
              </a:rPr>
              <a:t>acertadas</a:t>
            </a:r>
            <a:r>
              <a:rPr lang="es-SV" sz="2000" baseline="30000" dirty="0" smtClean="0">
                <a:solidFill>
                  <a:schemeClr val="bg1"/>
                </a:solidFill>
                <a:latin typeface="Museo Sans 300" panose="02000000000000000000" pitchFamily="50" charset="0"/>
              </a:rPr>
              <a:t>.</a:t>
            </a:r>
          </a:p>
          <a:p>
            <a:pPr marL="285750" indent="-285750" algn="just">
              <a:buFont typeface="Arial" panose="020B0604020202020204" pitchFamily="34" charset="0"/>
              <a:buChar char="•"/>
            </a:pPr>
            <a:endParaRPr lang="es-SV" sz="2000" baseline="30000" dirty="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2000" baseline="30000" dirty="0">
                <a:solidFill>
                  <a:schemeClr val="bg1"/>
                </a:solidFill>
                <a:latin typeface="Museo Sans 300" panose="02000000000000000000" pitchFamily="50" charset="0"/>
              </a:rPr>
              <a:t>Implementación de una Ley de Seguro Obligatorio de Accidentes de Tránsito, que contribuya a descongestionar la carga económica del Sistema de Salud que le generan la atención hospitalaria de victimas de </a:t>
            </a:r>
            <a:r>
              <a:rPr lang="es-SV" sz="2000" baseline="30000" dirty="0" smtClean="0">
                <a:solidFill>
                  <a:schemeClr val="bg1"/>
                </a:solidFill>
                <a:latin typeface="Museo Sans 300" panose="02000000000000000000" pitchFamily="50" charset="0"/>
              </a:rPr>
              <a:t>siniestros viales. </a:t>
            </a:r>
            <a:endParaRPr lang="es-SV" sz="2000" baseline="30000" dirty="0">
              <a:solidFill>
                <a:schemeClr val="bg1"/>
              </a:solidFill>
              <a:latin typeface="Museo Sans 300" panose="02000000000000000000" pitchFamily="50" charset="0"/>
            </a:endParaRPr>
          </a:p>
          <a:p>
            <a:pPr marL="285750" indent="-285750" algn="just">
              <a:buFont typeface="Arial" panose="020B0604020202020204" pitchFamily="34" charset="0"/>
              <a:buChar char="•"/>
            </a:pPr>
            <a:endParaRPr lang="es-SV" sz="2000" baseline="30000" dirty="0">
              <a:solidFill>
                <a:schemeClr val="bg1"/>
              </a:solidFill>
              <a:latin typeface="Museo Sans 300" panose="02000000000000000000" pitchFamily="50" charset="0"/>
            </a:endParaRPr>
          </a:p>
          <a:p>
            <a:pPr marL="285750" indent="-285750" algn="just">
              <a:buFont typeface="Arial" panose="020B0604020202020204" pitchFamily="34" charset="0"/>
              <a:buChar char="•"/>
            </a:pPr>
            <a:endParaRPr lang="es-SV" sz="2000" dirty="0">
              <a:solidFill>
                <a:schemeClr val="bg1"/>
              </a:solidFill>
            </a:endParaRPr>
          </a:p>
        </p:txBody>
      </p:sp>
      <p:sp>
        <p:nvSpPr>
          <p:cNvPr id="8" name="CuadroTexto 7"/>
          <p:cNvSpPr txBox="1"/>
          <p:nvPr/>
        </p:nvSpPr>
        <p:spPr>
          <a:xfrm>
            <a:off x="5294211" y="1200412"/>
            <a:ext cx="1953097" cy="646331"/>
          </a:xfrm>
          <a:prstGeom prst="rect">
            <a:avLst/>
          </a:prstGeom>
          <a:noFill/>
        </p:spPr>
        <p:txBody>
          <a:bodyPr wrap="square" rtlCol="0">
            <a:spAutoFit/>
          </a:bodyPr>
          <a:lstStyle/>
          <a:p>
            <a:r>
              <a:rPr lang="es-SV" sz="3600" baseline="30000" dirty="0" smtClean="0">
                <a:solidFill>
                  <a:schemeClr val="bg1"/>
                </a:solidFill>
                <a:latin typeface="Museo Sans 500" panose="02000000000000000000" pitchFamily="50" charset="0"/>
              </a:rPr>
              <a:t>DESAFÍOS:</a:t>
            </a:r>
            <a:endParaRPr lang="es-SV" sz="2400" dirty="0">
              <a:solidFill>
                <a:schemeClr val="bg1"/>
              </a:solidFill>
              <a:latin typeface="Museo Sans 500" panose="02000000000000000000" pitchFamily="50" charset="0"/>
            </a:endParaRPr>
          </a:p>
        </p:txBody>
      </p:sp>
      <p:sp>
        <p:nvSpPr>
          <p:cNvPr id="9" name="CuadroTexto 8"/>
          <p:cNvSpPr txBox="1"/>
          <p:nvPr/>
        </p:nvSpPr>
        <p:spPr>
          <a:xfrm>
            <a:off x="383978" y="1338922"/>
            <a:ext cx="1953097" cy="646331"/>
          </a:xfrm>
          <a:prstGeom prst="rect">
            <a:avLst/>
          </a:prstGeom>
          <a:noFill/>
        </p:spPr>
        <p:txBody>
          <a:bodyPr wrap="square" rtlCol="0">
            <a:spAutoFit/>
          </a:bodyPr>
          <a:lstStyle/>
          <a:p>
            <a:r>
              <a:rPr lang="es-SV" sz="3600" baseline="30000" dirty="0" smtClean="0">
                <a:solidFill>
                  <a:schemeClr val="bg1"/>
                </a:solidFill>
                <a:latin typeface="Museo Sans 500" panose="02000000000000000000" pitchFamily="50" charset="0"/>
              </a:rPr>
              <a:t>LOGROS:</a:t>
            </a:r>
            <a:endParaRPr lang="es-SV" sz="2400" dirty="0">
              <a:solidFill>
                <a:schemeClr val="bg1"/>
              </a:solidFill>
              <a:latin typeface="Museo Sans 500" panose="02000000000000000000" pitchFamily="50" charset="0"/>
            </a:endParaRPr>
          </a:p>
        </p:txBody>
      </p:sp>
      <p:sp>
        <p:nvSpPr>
          <p:cNvPr id="10" name="CuadroTexto 9"/>
          <p:cNvSpPr txBox="1"/>
          <p:nvPr/>
        </p:nvSpPr>
        <p:spPr>
          <a:xfrm>
            <a:off x="383979" y="1876295"/>
            <a:ext cx="4302624" cy="3139321"/>
          </a:xfrm>
          <a:prstGeom prst="rect">
            <a:avLst/>
          </a:prstGeom>
          <a:noFill/>
        </p:spPr>
        <p:txBody>
          <a:bodyPr wrap="square" rtlCol="0">
            <a:spAutoFit/>
          </a:bodyPr>
          <a:lstStyle/>
          <a:p>
            <a:pPr marL="285750" indent="-285750" algn="just">
              <a:buFont typeface="Arial" panose="020B0604020202020204" pitchFamily="34" charset="0"/>
              <a:buChar char="•"/>
            </a:pPr>
            <a:r>
              <a:rPr lang="es-SV" sz="1400" dirty="0" smtClean="0">
                <a:solidFill>
                  <a:schemeClr val="bg1"/>
                </a:solidFill>
                <a:latin typeface="Museo Sans 300" panose="02000000000000000000" pitchFamily="50" charset="0"/>
              </a:rPr>
              <a:t>Entregas de prestaciones económicas eficientes y oportunas, beneficiando a víctimas y familiares de estas, en el tiempo que lo necesitan.</a:t>
            </a:r>
          </a:p>
          <a:p>
            <a:pPr algn="just"/>
            <a:endParaRPr lang="es-SV" sz="1400" dirty="0" smtClean="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1400" dirty="0" smtClean="0">
                <a:solidFill>
                  <a:schemeClr val="bg1"/>
                </a:solidFill>
                <a:latin typeface="Museo Sans 300" panose="02000000000000000000" pitchFamily="50" charset="0"/>
              </a:rPr>
              <a:t>Desarrollo de acciones encaminadas a reducir sistemáticamente las víctimas fatales de los siniestros viales.</a:t>
            </a:r>
          </a:p>
          <a:p>
            <a:pPr algn="just"/>
            <a:endParaRPr lang="es-SV" sz="1400" dirty="0" smtClean="0">
              <a:solidFill>
                <a:schemeClr val="bg1"/>
              </a:solidFill>
              <a:latin typeface="Museo Sans 300" panose="02000000000000000000" pitchFamily="50" charset="0"/>
            </a:endParaRPr>
          </a:p>
          <a:p>
            <a:pPr marL="285750" indent="-285750" algn="just">
              <a:buFont typeface="Arial" panose="020B0604020202020204" pitchFamily="34" charset="0"/>
              <a:buChar char="•"/>
            </a:pPr>
            <a:r>
              <a:rPr lang="es-SV" sz="1400" dirty="0" smtClean="0">
                <a:solidFill>
                  <a:schemeClr val="bg1"/>
                </a:solidFill>
                <a:latin typeface="Museo Sans 300" panose="02000000000000000000" pitchFamily="50" charset="0"/>
              </a:rPr>
              <a:t>Apoyo </a:t>
            </a:r>
            <a:r>
              <a:rPr lang="es-SV" sz="1400" dirty="0">
                <a:solidFill>
                  <a:schemeClr val="bg1"/>
                </a:solidFill>
                <a:latin typeface="Museo Sans 300" panose="02000000000000000000" pitchFamily="50" charset="0"/>
              </a:rPr>
              <a:t>interinstitucional para </a:t>
            </a:r>
            <a:r>
              <a:rPr lang="es-SV" sz="1400" dirty="0" smtClean="0">
                <a:solidFill>
                  <a:schemeClr val="bg1"/>
                </a:solidFill>
                <a:latin typeface="Museo Sans 300" panose="02000000000000000000" pitchFamily="50" charset="0"/>
              </a:rPr>
              <a:t>atender a las víctimas de los siniestros viales en el momento oportuno, brindándole atención desde el momento del siniestro vial.</a:t>
            </a:r>
            <a:endParaRPr lang="es-SV" sz="1400" dirty="0">
              <a:solidFill>
                <a:schemeClr val="bg1"/>
              </a:solidFill>
              <a:latin typeface="Museo Sans 300" panose="02000000000000000000" pitchFamily="50" charset="0"/>
            </a:endParaRPr>
          </a:p>
          <a:p>
            <a:endParaRPr lang="es-SV" sz="1600" dirty="0">
              <a:solidFill>
                <a:schemeClr val="bg1"/>
              </a:solidFill>
              <a:latin typeface="Museo Sans 300" panose="02000000000000000000" pitchFamily="50" charset="0"/>
            </a:endParaRPr>
          </a:p>
        </p:txBody>
      </p:sp>
      <p:cxnSp>
        <p:nvCxnSpPr>
          <p:cNvPr id="14" name="Conector recto 13"/>
          <p:cNvCxnSpPr/>
          <p:nvPr/>
        </p:nvCxnSpPr>
        <p:spPr>
          <a:xfrm>
            <a:off x="4873836" y="1908298"/>
            <a:ext cx="0" cy="33049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049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sp>
        <p:nvSpPr>
          <p:cNvPr id="3" name="Marcador de contenido 2"/>
          <p:cNvSpPr>
            <a:spLocks noGrp="1"/>
          </p:cNvSpPr>
          <p:nvPr>
            <p:ph idx="1"/>
          </p:nvPr>
        </p:nvSpPr>
        <p:spPr/>
        <p:txBody>
          <a:bodyPr/>
          <a:lstStyle/>
          <a:p>
            <a:endParaRPr lang="es-SV"/>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62164"/>
          </a:xfrm>
          <a:prstGeom prst="rect">
            <a:avLst/>
          </a:prstGeom>
        </p:spPr>
      </p:pic>
    </p:spTree>
    <p:extLst>
      <p:ext uri="{BB962C8B-B14F-4D97-AF65-F5344CB8AC3E}">
        <p14:creationId xmlns:p14="http://schemas.microsoft.com/office/powerpoint/2010/main" xmlns="" val="216454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1040</Words>
  <Application>Microsoft Office PowerPoint</Application>
  <PresentationFormat>Personalizado</PresentationFormat>
  <Paragraphs>37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Moreno</dc:creator>
  <cp:lastModifiedBy>Camila</cp:lastModifiedBy>
  <cp:revision>61</cp:revision>
  <dcterms:created xsi:type="dcterms:W3CDTF">2020-05-19T16:57:02Z</dcterms:created>
  <dcterms:modified xsi:type="dcterms:W3CDTF">2020-06-26T23:29:03Z</dcterms:modified>
</cp:coreProperties>
</file>