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74" r:id="rId2"/>
    <p:sldId id="263" r:id="rId3"/>
    <p:sldId id="282" r:id="rId4"/>
    <p:sldId id="272" r:id="rId5"/>
    <p:sldId id="286" r:id="rId6"/>
    <p:sldId id="287" r:id="rId7"/>
    <p:sldId id="288" r:id="rId8"/>
    <p:sldId id="289" r:id="rId9"/>
    <p:sldId id="290" r:id="rId10"/>
    <p:sldId id="291" r:id="rId11"/>
    <p:sldId id="292" r:id="rId12"/>
    <p:sldId id="293" r:id="rId13"/>
    <p:sldId id="294" r:id="rId14"/>
    <p:sldId id="295" r:id="rId15"/>
    <p:sldId id="296" r:id="rId16"/>
    <p:sldId id="297" r:id="rId17"/>
    <p:sldId id="276" r:id="rId18"/>
    <p:sldId id="298" r:id="rId19"/>
    <p:sldId id="279" r:id="rId20"/>
    <p:sldId id="284" r:id="rId21"/>
  </p:sldIdLst>
  <p:sldSz cx="12192000" cy="6858000"/>
  <p:notesSz cx="6858000" cy="92964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06" autoAdjust="0"/>
    <p:restoredTop sz="93896" autoAdjust="0"/>
  </p:normalViewPr>
  <p:slideViewPr>
    <p:cSldViewPr snapToGrid="0">
      <p:cViewPr varScale="1">
        <p:scale>
          <a:sx n="68" d="100"/>
          <a:sy n="68" d="100"/>
        </p:scale>
        <p:origin x="82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71800" cy="466725"/>
          </a:xfrm>
          <a:prstGeom prst="rect">
            <a:avLst/>
          </a:prstGeom>
        </p:spPr>
        <p:txBody>
          <a:bodyPr vert="horz" lIns="90690" tIns="45345" rIns="90690" bIns="45345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4" y="3"/>
            <a:ext cx="2971800" cy="466725"/>
          </a:xfrm>
          <a:prstGeom prst="rect">
            <a:avLst/>
          </a:prstGeom>
        </p:spPr>
        <p:txBody>
          <a:bodyPr vert="horz" lIns="90690" tIns="45345" rIns="90690" bIns="45345" rtlCol="0"/>
          <a:lstStyle>
            <a:lvl1pPr algn="r">
              <a:defRPr sz="1200"/>
            </a:lvl1pPr>
          </a:lstStyle>
          <a:p>
            <a:fld id="{3DE46BF6-CC29-438A-BA9A-637AE08409F8}" type="datetimeFigureOut">
              <a:rPr lang="es-SV" smtClean="0"/>
              <a:t>7/5/2021</a:t>
            </a:fld>
            <a:endParaRPr lang="es-SV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1" y="8829679"/>
            <a:ext cx="2971800" cy="466725"/>
          </a:xfrm>
          <a:prstGeom prst="rect">
            <a:avLst/>
          </a:prstGeom>
        </p:spPr>
        <p:txBody>
          <a:bodyPr vert="horz" lIns="90690" tIns="45345" rIns="90690" bIns="45345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4" y="8829679"/>
            <a:ext cx="2971800" cy="466725"/>
          </a:xfrm>
          <a:prstGeom prst="rect">
            <a:avLst/>
          </a:prstGeom>
        </p:spPr>
        <p:txBody>
          <a:bodyPr vert="horz" lIns="90690" tIns="45345" rIns="90690" bIns="45345" rtlCol="0" anchor="b"/>
          <a:lstStyle>
            <a:lvl1pPr algn="r">
              <a:defRPr sz="1200"/>
            </a:lvl1pPr>
          </a:lstStyle>
          <a:p>
            <a:fld id="{425B109B-F615-47A3-B8F1-CD0BE2D87991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7917245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5" y="2"/>
            <a:ext cx="2972421" cy="465621"/>
          </a:xfrm>
          <a:prstGeom prst="rect">
            <a:avLst/>
          </a:prstGeom>
        </p:spPr>
        <p:txBody>
          <a:bodyPr vert="horz" lIns="90690" tIns="45345" rIns="90690" bIns="45345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032" y="2"/>
            <a:ext cx="2972421" cy="465621"/>
          </a:xfrm>
          <a:prstGeom prst="rect">
            <a:avLst/>
          </a:prstGeom>
        </p:spPr>
        <p:txBody>
          <a:bodyPr vert="horz" lIns="90690" tIns="45345" rIns="90690" bIns="45345" rtlCol="0"/>
          <a:lstStyle>
            <a:lvl1pPr algn="r">
              <a:defRPr sz="1200"/>
            </a:lvl1pPr>
          </a:lstStyle>
          <a:p>
            <a:fld id="{93E346E8-86A9-4EE0-88C0-8E3FA8188227}" type="datetimeFigureOut">
              <a:rPr lang="es-SV" smtClean="0"/>
              <a:t>7/5/2021</a:t>
            </a:fld>
            <a:endParaRPr lang="es-SV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39763" y="1160463"/>
            <a:ext cx="5578475" cy="31384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90" tIns="45345" rIns="90690" bIns="45345" rtlCol="0" anchor="ctr"/>
          <a:lstStyle/>
          <a:p>
            <a:endParaRPr lang="es-SV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6422" y="4473793"/>
            <a:ext cx="5485159" cy="3660958"/>
          </a:xfrm>
          <a:prstGeom prst="rect">
            <a:avLst/>
          </a:prstGeom>
        </p:spPr>
        <p:txBody>
          <a:bodyPr vert="horz" lIns="90690" tIns="45345" rIns="90690" bIns="45345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5" y="8830782"/>
            <a:ext cx="2972421" cy="465620"/>
          </a:xfrm>
          <a:prstGeom prst="rect">
            <a:avLst/>
          </a:prstGeom>
        </p:spPr>
        <p:txBody>
          <a:bodyPr vert="horz" lIns="90690" tIns="45345" rIns="90690" bIns="45345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032" y="8830782"/>
            <a:ext cx="2972421" cy="465620"/>
          </a:xfrm>
          <a:prstGeom prst="rect">
            <a:avLst/>
          </a:prstGeom>
        </p:spPr>
        <p:txBody>
          <a:bodyPr vert="horz" lIns="90690" tIns="45345" rIns="90690" bIns="45345" rtlCol="0" anchor="b"/>
          <a:lstStyle>
            <a:lvl1pPr algn="r">
              <a:defRPr sz="1200"/>
            </a:lvl1pPr>
          </a:lstStyle>
          <a:p>
            <a:fld id="{4AF2C272-8D13-41F9-8D5B-A1115472A231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90994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2C272-8D13-41F9-8D5B-A1115472A231}" type="slidenum">
              <a:rPr lang="es-SV" smtClean="0"/>
              <a:t>2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9148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2C272-8D13-41F9-8D5B-A1115472A231}" type="slidenum">
              <a:rPr lang="es-SV" smtClean="0"/>
              <a:t>11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2364016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2C272-8D13-41F9-8D5B-A1115472A231}" type="slidenum">
              <a:rPr lang="es-SV" smtClean="0"/>
              <a:t>12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629196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2C272-8D13-41F9-8D5B-A1115472A231}" type="slidenum">
              <a:rPr lang="es-SV" smtClean="0"/>
              <a:t>13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702761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2C272-8D13-41F9-8D5B-A1115472A231}" type="slidenum">
              <a:rPr lang="es-SV" smtClean="0"/>
              <a:t>14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9125335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2C272-8D13-41F9-8D5B-A1115472A231}" type="slidenum">
              <a:rPr lang="es-SV" smtClean="0"/>
              <a:t>15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78571156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2C272-8D13-41F9-8D5B-A1115472A231}" type="slidenum">
              <a:rPr lang="es-SV" smtClean="0"/>
              <a:t>16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4598443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2C272-8D13-41F9-8D5B-A1115472A231}" type="slidenum">
              <a:rPr lang="es-SV" smtClean="0"/>
              <a:t>20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299119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2C272-8D13-41F9-8D5B-A1115472A231}" type="slidenum">
              <a:rPr lang="es-SV" smtClean="0"/>
              <a:t>3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2044195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2C272-8D13-41F9-8D5B-A1115472A231}" type="slidenum">
              <a:rPr lang="es-SV" smtClean="0"/>
              <a:t>4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447725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2C272-8D13-41F9-8D5B-A1115472A231}" type="slidenum">
              <a:rPr lang="es-SV" smtClean="0"/>
              <a:t>5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8583685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2C272-8D13-41F9-8D5B-A1115472A231}" type="slidenum">
              <a:rPr lang="es-SV" smtClean="0"/>
              <a:t>6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8786805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2C272-8D13-41F9-8D5B-A1115472A231}" type="slidenum">
              <a:rPr lang="es-SV" smtClean="0"/>
              <a:t>7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6745128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2C272-8D13-41F9-8D5B-A1115472A231}" type="slidenum">
              <a:rPr lang="es-SV" smtClean="0"/>
              <a:t>8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2881051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2C272-8D13-41F9-8D5B-A1115472A231}" type="slidenum">
              <a:rPr lang="es-SV" smtClean="0"/>
              <a:t>9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489400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2C272-8D13-41F9-8D5B-A1115472A231}" type="slidenum">
              <a:rPr lang="es-SV" smtClean="0"/>
              <a:t>10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6356494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85EA-EAB7-49AA-98A1-58401D836380}" type="datetimeFigureOut">
              <a:rPr lang="es-SV" smtClean="0"/>
              <a:t>7/5/2021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FC80-4386-4078-8E4B-305B758224E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696205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85EA-EAB7-49AA-98A1-58401D836380}" type="datetimeFigureOut">
              <a:rPr lang="es-SV" smtClean="0"/>
              <a:t>7/5/2021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FC80-4386-4078-8E4B-305B758224E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69733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85EA-EAB7-49AA-98A1-58401D836380}" type="datetimeFigureOut">
              <a:rPr lang="es-SV" smtClean="0"/>
              <a:t>7/5/2021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FC80-4386-4078-8E4B-305B758224E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31497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85EA-EAB7-49AA-98A1-58401D836380}" type="datetimeFigureOut">
              <a:rPr lang="es-SV" smtClean="0"/>
              <a:t>7/5/2021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FC80-4386-4078-8E4B-305B758224E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2723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85EA-EAB7-49AA-98A1-58401D836380}" type="datetimeFigureOut">
              <a:rPr lang="es-SV" smtClean="0"/>
              <a:t>7/5/2021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FC80-4386-4078-8E4B-305B758224E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79485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85EA-EAB7-49AA-98A1-58401D836380}" type="datetimeFigureOut">
              <a:rPr lang="es-SV" smtClean="0"/>
              <a:t>7/5/2021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FC80-4386-4078-8E4B-305B758224E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258753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85EA-EAB7-49AA-98A1-58401D836380}" type="datetimeFigureOut">
              <a:rPr lang="es-SV" smtClean="0"/>
              <a:t>7/5/2021</a:t>
            </a:fld>
            <a:endParaRPr lang="es-SV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FC80-4386-4078-8E4B-305B758224E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153633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85EA-EAB7-49AA-98A1-58401D836380}" type="datetimeFigureOut">
              <a:rPr lang="es-SV" smtClean="0"/>
              <a:t>7/5/2021</a:t>
            </a:fld>
            <a:endParaRPr lang="es-SV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FC80-4386-4078-8E4B-305B758224E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884797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85EA-EAB7-49AA-98A1-58401D836380}" type="datetimeFigureOut">
              <a:rPr lang="es-SV" smtClean="0"/>
              <a:t>7/5/2021</a:t>
            </a:fld>
            <a:endParaRPr lang="es-SV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FC80-4386-4078-8E4B-305B758224E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10962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85EA-EAB7-49AA-98A1-58401D836380}" type="datetimeFigureOut">
              <a:rPr lang="es-SV" smtClean="0"/>
              <a:t>7/5/2021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FC80-4386-4078-8E4B-305B758224E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53529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85EA-EAB7-49AA-98A1-58401D836380}" type="datetimeFigureOut">
              <a:rPr lang="es-SV" smtClean="0"/>
              <a:t>7/5/2021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FC80-4386-4078-8E4B-305B758224E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8798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3885EA-EAB7-49AA-98A1-58401D836380}" type="datetimeFigureOut">
              <a:rPr lang="es-SV" smtClean="0"/>
              <a:t>7/5/2021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9FC80-4386-4078-8E4B-305B758224E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77525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904"/>
            <a:ext cx="12192000" cy="6862164"/>
          </a:xfrm>
        </p:spPr>
      </p:pic>
      <p:sp>
        <p:nvSpPr>
          <p:cNvPr id="7" name="CuadroTexto 6"/>
          <p:cNvSpPr txBox="1"/>
          <p:nvPr/>
        </p:nvSpPr>
        <p:spPr>
          <a:xfrm>
            <a:off x="1413164" y="5403273"/>
            <a:ext cx="85482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400" b="1" dirty="0">
                <a:solidFill>
                  <a:schemeClr val="bg1"/>
                </a:solidFill>
              </a:rPr>
              <a:t>INFORME DE EJECUCIÓN POA 2021 PRIMER TRIMESTRE</a:t>
            </a:r>
          </a:p>
          <a:p>
            <a:pPr algn="ctr"/>
            <a:r>
              <a:rPr lang="es-SV" sz="2400" b="1" dirty="0">
                <a:solidFill>
                  <a:schemeClr val="bg1"/>
                </a:solidFill>
              </a:rPr>
              <a:t>DE ENERO A MARZO</a:t>
            </a:r>
          </a:p>
        </p:txBody>
      </p:sp>
    </p:spTree>
    <p:extLst>
      <p:ext uri="{BB962C8B-B14F-4D97-AF65-F5344CB8AC3E}">
        <p14:creationId xmlns:p14="http://schemas.microsoft.com/office/powerpoint/2010/main" val="23951856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/>
        </p:nvSpPr>
        <p:spPr>
          <a:xfrm>
            <a:off x="3382427" y="335653"/>
            <a:ext cx="71073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2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AVANCE PLAN OPERATIVO ANUAL  - TRIMESTRE I</a:t>
            </a:r>
            <a:endParaRPr lang="es-SV" sz="2000" dirty="0">
              <a:latin typeface="Bembo Std" panose="02020605060306020A03" pitchFamily="18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1491F15-728B-43F8-BE48-A57C424FF7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723" y="1084353"/>
            <a:ext cx="10888394" cy="4693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78557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/>
        </p:nvSpPr>
        <p:spPr>
          <a:xfrm>
            <a:off x="3382427" y="335653"/>
            <a:ext cx="71073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2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AVANCE PLAN OPERATIVO ANUAL  - TRIMESTRE I</a:t>
            </a:r>
            <a:endParaRPr lang="es-SV" sz="2000" dirty="0">
              <a:latin typeface="Bembo Std" panose="02020605060306020A03" pitchFamily="18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46F52DAD-EDA8-4092-9BAE-5EF3D2CF0A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5487" y="1246532"/>
            <a:ext cx="10381025" cy="4364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37005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/>
        </p:nvSpPr>
        <p:spPr>
          <a:xfrm>
            <a:off x="3382427" y="335653"/>
            <a:ext cx="71073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2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AVANCE PLAN OPERATIVO ANUAL  - TRIMESTRE I</a:t>
            </a:r>
            <a:endParaRPr lang="es-SV" sz="2000" dirty="0">
              <a:latin typeface="Bembo Std" panose="02020605060306020A03" pitchFamily="18" charset="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2E865784-7BF3-408C-8335-03D1F930AB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7618" y="1217861"/>
            <a:ext cx="10296891" cy="4422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4258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/>
        </p:nvSpPr>
        <p:spPr>
          <a:xfrm>
            <a:off x="3382427" y="335653"/>
            <a:ext cx="71073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2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AVANCE PLAN OPERATIVO ANUAL  - TRIMESTRE I</a:t>
            </a:r>
            <a:endParaRPr lang="es-SV" sz="2000" dirty="0">
              <a:latin typeface="Bembo Std" panose="02020605060306020A03" pitchFamily="18" charset="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B6070519-76C6-4FE4-965D-923681094F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4696" y="1341266"/>
            <a:ext cx="10742608" cy="4510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95405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/>
        </p:nvSpPr>
        <p:spPr>
          <a:xfrm>
            <a:off x="3382427" y="335653"/>
            <a:ext cx="71073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2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AVANCE PLAN OPERATIVO ANUAL  - TRIMESTRE I</a:t>
            </a:r>
            <a:endParaRPr lang="es-SV" sz="2000" dirty="0">
              <a:latin typeface="Bembo Std" panose="02020605060306020A03" pitchFamily="18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58D8BB73-895A-4211-8484-EF85FC4BC2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9630" y="1364860"/>
            <a:ext cx="10732739" cy="4501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732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/>
        </p:nvSpPr>
        <p:spPr>
          <a:xfrm>
            <a:off x="3382427" y="335653"/>
            <a:ext cx="71073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2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AVANCE PLAN OPERATIVO ANUAL  - TRIMESTRE I</a:t>
            </a:r>
            <a:endParaRPr lang="es-SV" sz="2000" dirty="0">
              <a:latin typeface="Bembo Std" panose="02020605060306020A03" pitchFamily="18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CDB73F83-A29A-4214-9520-9437EDF85D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745" y="1299283"/>
            <a:ext cx="10340510" cy="4496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86410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/>
        </p:nvSpPr>
        <p:spPr>
          <a:xfrm>
            <a:off x="3382427" y="335653"/>
            <a:ext cx="71073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2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AVANCE PLAN OPERATIVO ANUAL  - TRIMESTRE I</a:t>
            </a:r>
            <a:endParaRPr lang="es-SV" sz="2000" dirty="0">
              <a:latin typeface="Bembo Std" panose="02020605060306020A03" pitchFamily="18" charset="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C0890E84-B236-4714-A464-D38337B559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4887" y="1289395"/>
            <a:ext cx="11050329" cy="4279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88941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 10"/>
          <p:cNvSpPr/>
          <p:nvPr/>
        </p:nvSpPr>
        <p:spPr>
          <a:xfrm>
            <a:off x="2479964" y="638322"/>
            <a:ext cx="893618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2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AVANCE PLAN OPERATIVO ANUAL  - TRIMESTRE I</a:t>
            </a:r>
            <a:endParaRPr lang="es-SV" sz="2000" dirty="0">
              <a:latin typeface="Bembo Std" panose="02020605060306020A03" pitchFamily="18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69CC6C94-AAEE-43FC-A4F4-79DA1A640C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6258" y="1038432"/>
            <a:ext cx="9059594" cy="5114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81401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 10"/>
          <p:cNvSpPr/>
          <p:nvPr/>
        </p:nvSpPr>
        <p:spPr>
          <a:xfrm>
            <a:off x="2128272" y="538303"/>
            <a:ext cx="893618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2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             COMPARATIVO DEL % PROGRAMADO ENTRE EL % EJECUTADO</a:t>
            </a:r>
            <a:endParaRPr lang="es-SV" sz="2000" dirty="0">
              <a:latin typeface="Bembo Std" panose="02020605060306020A03" pitchFamily="18" charset="0"/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3946CCE3-83F9-46E7-A646-AD838B3DF9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6621" y="1241677"/>
            <a:ext cx="7638757" cy="4877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80280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9190729" y="2446029"/>
            <a:ext cx="707197" cy="1554615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8591880" y="2869738"/>
            <a:ext cx="2563091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SV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s-SV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s-SV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s-SV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AVANCE DEL I TRIMESTRE, PERIODO DE ENERO A MARZO 2021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3200400" y="720436"/>
            <a:ext cx="53914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4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ACUMULADO ANUAL</a:t>
            </a:r>
          </a:p>
          <a:p>
            <a:pPr algn="ctr"/>
            <a:endParaRPr lang="es-SV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E018E875-417B-4815-AEB0-28CF6711D0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8299" y="1703695"/>
            <a:ext cx="6893010" cy="3039281"/>
          </a:xfrm>
          <a:prstGeom prst="rect">
            <a:avLst/>
          </a:prstGeom>
        </p:spPr>
      </p:pic>
      <p:sp>
        <p:nvSpPr>
          <p:cNvPr id="10" name="Flecha: hacia arriba 9">
            <a:extLst>
              <a:ext uri="{FF2B5EF4-FFF2-40B4-BE49-F238E27FC236}">
                <a16:creationId xmlns:a16="http://schemas.microsoft.com/office/drawing/2014/main" id="{82C18A36-3EEC-4B9F-AE43-3D6EC52D8F61}"/>
              </a:ext>
            </a:extLst>
          </p:cNvPr>
          <p:cNvSpPr/>
          <p:nvPr/>
        </p:nvSpPr>
        <p:spPr>
          <a:xfrm>
            <a:off x="6625883" y="4744778"/>
            <a:ext cx="478302" cy="93484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A2F86891-6363-422A-9D6D-4B6E9065E86E}"/>
              </a:ext>
            </a:extLst>
          </p:cNvPr>
          <p:cNvSpPr txBox="1"/>
          <p:nvPr/>
        </p:nvSpPr>
        <p:spPr>
          <a:xfrm>
            <a:off x="7104185" y="5212199"/>
            <a:ext cx="23211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PORCENTAJE A DISTRIBUIR ENTRE II, III Y IV TRIMESTRE</a:t>
            </a:r>
          </a:p>
        </p:txBody>
      </p:sp>
      <p:sp>
        <p:nvSpPr>
          <p:cNvPr id="14" name="Flecha: hacia arriba 13">
            <a:extLst>
              <a:ext uri="{FF2B5EF4-FFF2-40B4-BE49-F238E27FC236}">
                <a16:creationId xmlns:a16="http://schemas.microsoft.com/office/drawing/2014/main" id="{B8776277-E914-4496-8F74-FCEA2540B551}"/>
              </a:ext>
            </a:extLst>
          </p:cNvPr>
          <p:cNvSpPr/>
          <p:nvPr/>
        </p:nvSpPr>
        <p:spPr>
          <a:xfrm rot="16200000">
            <a:off x="9250838" y="1471404"/>
            <a:ext cx="535155" cy="136132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CFC23113-B5AD-4D79-940E-340DD8C58F19}"/>
              </a:ext>
            </a:extLst>
          </p:cNvPr>
          <p:cNvSpPr txBox="1"/>
          <p:nvPr/>
        </p:nvSpPr>
        <p:spPr>
          <a:xfrm>
            <a:off x="8397301" y="1465210"/>
            <a:ext cx="241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PROGRAMADO ANUAL</a:t>
            </a:r>
          </a:p>
        </p:txBody>
      </p:sp>
    </p:spTree>
    <p:extLst>
      <p:ext uri="{BB962C8B-B14F-4D97-AF65-F5344CB8AC3E}">
        <p14:creationId xmlns:p14="http://schemas.microsoft.com/office/powerpoint/2010/main" val="2434672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3669"/>
          </a:xfrm>
        </p:spPr>
        <p:txBody>
          <a:bodyPr>
            <a:normAutofit/>
          </a:bodyPr>
          <a:lstStyle/>
          <a:p>
            <a:pPr algn="ctr"/>
            <a:r>
              <a:rPr lang="es-SV" sz="32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INTRODUCCIÓN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094704"/>
            <a:ext cx="10515600" cy="5344733"/>
          </a:xfrm>
        </p:spPr>
        <p:txBody>
          <a:bodyPr>
            <a:normAutofit fontScale="92500"/>
          </a:bodyPr>
          <a:lstStyle/>
          <a:p>
            <a:pPr algn="just"/>
            <a:r>
              <a:rPr lang="es-SV" sz="2400" dirty="0">
                <a:latin typeface="Arial Rounded MT Bold" panose="020F0704030504030204" pitchFamily="34" charset="0"/>
              </a:rPr>
              <a:t>El Plan Operativo Anual 2020, continua con la ejecución de metas estratégicas y sus actividades específicas, las cuales siguen encaminadas a la consecución del logro de los Objetivos y Ejes Estratégicos contemplados en el Plan Estratégico Institucional.</a:t>
            </a:r>
          </a:p>
          <a:p>
            <a:pPr algn="just"/>
            <a:r>
              <a:rPr lang="es-SV" sz="2400" dirty="0">
                <a:latin typeface="Arial Rounded MT Bold" panose="020F0704030504030204" pitchFamily="34" charset="0"/>
              </a:rPr>
              <a:t>El seguimiento del Plan Operativo Anual forma parte de una planeación estratégica de esta institución, lo que constituye un lineamiento a efecto de realizar las evaluaciones correspondientes y controlar los resultados obtenidos, en relación a las metas de cada trimestre, lo que nos hace conocer los avances de las actividades de cada una de nuestras unidades organizativas, para el logro de los objetivos institucionales.</a:t>
            </a:r>
          </a:p>
          <a:p>
            <a:pPr algn="just"/>
            <a:r>
              <a:rPr lang="es-SV" sz="2400" dirty="0">
                <a:latin typeface="Arial Rounded MT Bold" panose="020F0704030504030204" pitchFamily="34" charset="0"/>
              </a:rPr>
              <a:t>El presente informe de ejecución y seguimiento del Cuarto Trimestre del Plan Operativo Anual 2020, expone los avances de cada una de las unidades organizativas del FONAT, en relación a las metas establecidas en el mismo y no se limita a establecer si se cumple o no cierta actividad o meta, sino que busca analizar y encaminar a través de acciones correctivas, los aciertos o desaciertos.</a:t>
            </a:r>
          </a:p>
          <a:p>
            <a:pPr marL="0" indent="0" algn="just">
              <a:buNone/>
            </a:pPr>
            <a:endParaRPr lang="es-SV" sz="2400" dirty="0">
              <a:latin typeface="Arial Rounded MT Bold" panose="020F0704030504030204" pitchFamily="34" charset="0"/>
            </a:endParaRPr>
          </a:p>
          <a:p>
            <a:pPr marL="0" indent="0" algn="just">
              <a:buNone/>
            </a:pPr>
            <a:endParaRPr lang="es-SV" sz="2400" dirty="0">
              <a:latin typeface="Arial Rounded MT Bold" panose="020F0704030504030204" pitchFamily="34" charset="0"/>
            </a:endParaRPr>
          </a:p>
          <a:p>
            <a:pPr algn="just"/>
            <a:endParaRPr lang="es-SV" sz="2400" dirty="0">
              <a:latin typeface="Arial Rounded MT Bold" panose="020F0704030504030204" pitchFamily="34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23675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4876800" y="3651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SV" dirty="0"/>
          </a:p>
        </p:txBody>
      </p:sp>
      <p:sp>
        <p:nvSpPr>
          <p:cNvPr id="10" name="CuadroTexto 9"/>
          <p:cNvSpPr txBox="1"/>
          <p:nvPr/>
        </p:nvSpPr>
        <p:spPr>
          <a:xfrm>
            <a:off x="3685308" y="268309"/>
            <a:ext cx="4599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SV" dirty="0"/>
          </a:p>
        </p:txBody>
      </p:sp>
      <p:sp>
        <p:nvSpPr>
          <p:cNvPr id="11" name="CuadroTexto 10"/>
          <p:cNvSpPr txBox="1"/>
          <p:nvPr/>
        </p:nvSpPr>
        <p:spPr>
          <a:xfrm>
            <a:off x="3685308" y="710378"/>
            <a:ext cx="41632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32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INTRODUCCIÓN</a:t>
            </a:r>
            <a:endParaRPr lang="es-SV" sz="3200" dirty="0">
              <a:solidFill>
                <a:schemeClr val="accent1">
                  <a:lumMod val="50000"/>
                </a:schemeClr>
              </a:solidFill>
              <a:latin typeface="Bembo Std" panose="02020605060306020A03" pitchFamily="18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842815" y="1367890"/>
            <a:ext cx="10510985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s-SV" sz="2100" dirty="0">
                <a:latin typeface="Arial" panose="020B0604020202020204" pitchFamily="34" charset="0"/>
                <a:cs typeface="Arial" panose="020B0604020202020204" pitchFamily="34" charset="0"/>
              </a:rPr>
              <a:t>El Plan Operativo Anual para el año 2021, continua con la ejecución de nuestras metas estratégicas y sus actividades específicas, las cuales siguen encaminadas a la consecución del logro de los Ejes y Objetivos Estratégicos contemplados en el Plan Estratégico Institucional para el periodo 2021-2025.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es-SV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s-SV" sz="2100" dirty="0">
                <a:latin typeface="Arial" panose="020B0604020202020204" pitchFamily="34" charset="0"/>
                <a:cs typeface="Arial" panose="020B0604020202020204" pitchFamily="34" charset="0"/>
              </a:rPr>
              <a:t>El seguimiento del Plan Operativo Anual forma parte de la planeación estratégica de esta institución, lo que constituye un lineamiento a efecto de realizar las evaluaciones correspondientes y controlar los resultados obtenidos, en relación a las metas planteadas en cada trimestre, lo que nos hace conocer los avances de las actividades de cada una de las unidades organizativas, para el logro de los objetivos institucionales.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es-SV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s-SV" sz="2100" dirty="0">
                <a:latin typeface="Arial" panose="020B0604020202020204" pitchFamily="34" charset="0"/>
                <a:cs typeface="Arial" panose="020B0604020202020204" pitchFamily="34" charset="0"/>
              </a:rPr>
              <a:t>A continuación se presenta en resumen la ejecución del POA, por cada unidad organizativa, sustrayendo los datos de la herramienta FONAT Project Manager.</a:t>
            </a:r>
          </a:p>
          <a:p>
            <a:pPr algn="just"/>
            <a:endParaRPr lang="es-SV" sz="2200" b="1" dirty="0">
              <a:latin typeface="Bembo Std" panose="02020605060306020A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49037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3669"/>
          </a:xfrm>
        </p:spPr>
        <p:txBody>
          <a:bodyPr>
            <a:normAutofit/>
          </a:bodyPr>
          <a:lstStyle/>
          <a:p>
            <a:pPr algn="ctr"/>
            <a:r>
              <a:rPr lang="es-SV" sz="32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INTRODUCCIÓN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094704"/>
            <a:ext cx="10515600" cy="5344733"/>
          </a:xfrm>
        </p:spPr>
        <p:txBody>
          <a:bodyPr>
            <a:normAutofit fontScale="92500"/>
          </a:bodyPr>
          <a:lstStyle/>
          <a:p>
            <a:pPr algn="just"/>
            <a:r>
              <a:rPr lang="es-SV" sz="2400" dirty="0">
                <a:latin typeface="Arial Rounded MT Bold" panose="020F0704030504030204" pitchFamily="34" charset="0"/>
              </a:rPr>
              <a:t>El Plan Operativo Anual 2020, continua con la ejecución de metas estratégicas y sus actividades específicas, las cuales siguen encaminadas a la consecución del logro de los Objetivos y Ejes Estratégicos contemplados en el Plan Estratégico Institucional.</a:t>
            </a:r>
          </a:p>
          <a:p>
            <a:pPr algn="just"/>
            <a:r>
              <a:rPr lang="es-SV" sz="2400" dirty="0">
                <a:latin typeface="Arial Rounded MT Bold" panose="020F0704030504030204" pitchFamily="34" charset="0"/>
              </a:rPr>
              <a:t>El seguimiento del Plan Operativo Anual forma parte de una planeación estratégica de esta institución, lo que constituye un lineamiento a efecto de realizar las evaluaciones correspondientes y controlar los resultados obtenidos, en relación a las metas de cada trimestre, lo que nos hace conocer los avances de las actividades de cada una de nuestras unidades organizativas, para el logro de los objetivos institucionales.</a:t>
            </a:r>
          </a:p>
          <a:p>
            <a:pPr algn="just"/>
            <a:r>
              <a:rPr lang="es-SV" sz="2400" dirty="0">
                <a:latin typeface="Arial Rounded MT Bold" panose="020F0704030504030204" pitchFamily="34" charset="0"/>
              </a:rPr>
              <a:t>El presente informe de ejecución y seguimiento del Cuarto Trimestre del Plan Operativo Anual 2020, expone los avances de cada una de las unidades organizativas del FONAT, en relación a las metas establecidas en el mismo y no se limita a establecer si se cumple o no cierta actividad o meta, sino que busca analizar y encaminar a través de acciones correctivas, los aciertos o desaciertos.</a:t>
            </a:r>
          </a:p>
          <a:p>
            <a:pPr marL="0" indent="0" algn="just">
              <a:buNone/>
            </a:pPr>
            <a:endParaRPr lang="es-SV" sz="2400" dirty="0">
              <a:latin typeface="Arial Rounded MT Bold" panose="020F0704030504030204" pitchFamily="34" charset="0"/>
            </a:endParaRPr>
          </a:p>
          <a:p>
            <a:pPr marL="0" indent="0" algn="just">
              <a:buNone/>
            </a:pPr>
            <a:endParaRPr lang="es-SV" sz="2400" dirty="0">
              <a:latin typeface="Arial Rounded MT Bold" panose="020F0704030504030204" pitchFamily="34" charset="0"/>
            </a:endParaRPr>
          </a:p>
          <a:p>
            <a:pPr algn="just"/>
            <a:endParaRPr lang="es-SV" sz="2400" dirty="0">
              <a:latin typeface="Arial Rounded MT Bold" panose="020F0704030504030204" pitchFamily="34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082"/>
            <a:ext cx="12192000" cy="6860082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4876800" y="3651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SV" dirty="0"/>
          </a:p>
        </p:txBody>
      </p:sp>
      <p:sp>
        <p:nvSpPr>
          <p:cNvPr id="10" name="CuadroTexto 9"/>
          <p:cNvSpPr txBox="1"/>
          <p:nvPr/>
        </p:nvSpPr>
        <p:spPr>
          <a:xfrm>
            <a:off x="3685308" y="268309"/>
            <a:ext cx="4599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SV" dirty="0"/>
          </a:p>
        </p:txBody>
      </p:sp>
      <p:sp>
        <p:nvSpPr>
          <p:cNvPr id="11" name="CuadroTexto 10"/>
          <p:cNvSpPr txBox="1"/>
          <p:nvPr/>
        </p:nvSpPr>
        <p:spPr>
          <a:xfrm>
            <a:off x="1555845" y="268309"/>
            <a:ext cx="87755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32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CONCLUSIÓN DEL PRIMER TRIMESTRE</a:t>
            </a:r>
            <a:endParaRPr lang="es-SV" sz="3200" dirty="0">
              <a:solidFill>
                <a:schemeClr val="accent1">
                  <a:lumMod val="50000"/>
                </a:schemeClr>
              </a:solidFill>
              <a:latin typeface="Bembo Std" panose="02020605060306020A03" pitchFamily="18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838200" y="1421311"/>
            <a:ext cx="10510985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endParaRPr lang="es-SV" sz="2100" dirty="0">
              <a:latin typeface="Bembo Std" panose="02020605060306020A03" pitchFamily="18" charset="0"/>
            </a:endParaRPr>
          </a:p>
          <a:p>
            <a:pPr algn="just"/>
            <a:r>
              <a:rPr lang="es-SV" sz="2800" dirty="0">
                <a:latin typeface="Bembo Std" panose="02020605060306020A03" pitchFamily="18" charset="0"/>
              </a:rPr>
              <a:t>Del </a:t>
            </a:r>
            <a:r>
              <a:rPr lang="es-SV" sz="2800" b="1" dirty="0">
                <a:latin typeface="Bembo Std" panose="02020605060306020A03" pitchFamily="18" charset="0"/>
              </a:rPr>
              <a:t>25% </a:t>
            </a:r>
            <a:r>
              <a:rPr lang="es-SV" sz="2800" dirty="0">
                <a:latin typeface="Bembo Std" panose="02020605060306020A03" pitchFamily="18" charset="0"/>
              </a:rPr>
              <a:t>programado correspondiente al Primer Trimestre de actividades en el Plan Operativo Anual, se obtuvo un </a:t>
            </a:r>
            <a:r>
              <a:rPr lang="es-SV" sz="2800" b="1" dirty="0">
                <a:solidFill>
                  <a:srgbClr val="00B050"/>
                </a:solidFill>
                <a:latin typeface="Bembo Std" panose="02020605060306020A03" pitchFamily="18" charset="0"/>
              </a:rPr>
              <a:t>23.29%</a:t>
            </a:r>
            <a:r>
              <a:rPr lang="es-SV" sz="2800" dirty="0">
                <a:solidFill>
                  <a:srgbClr val="00B050"/>
                </a:solidFill>
                <a:latin typeface="Bembo Std" panose="02020605060306020A03" pitchFamily="18" charset="0"/>
              </a:rPr>
              <a:t> </a:t>
            </a:r>
            <a:r>
              <a:rPr lang="es-SV" sz="2800" dirty="0">
                <a:latin typeface="Bembo Std" panose="02020605060306020A03" pitchFamily="18" charset="0"/>
              </a:rPr>
              <a:t>de Ejecución, existiendo una diferencia negativa del -</a:t>
            </a:r>
            <a:r>
              <a:rPr lang="es-SV" sz="2800" b="1" dirty="0">
                <a:solidFill>
                  <a:srgbClr val="FF0000"/>
                </a:solidFill>
                <a:latin typeface="Bembo Std" panose="02020605060306020A03" pitchFamily="18" charset="0"/>
              </a:rPr>
              <a:t>1.71%</a:t>
            </a:r>
            <a:r>
              <a:rPr lang="es-SV" sz="2800" dirty="0">
                <a:latin typeface="Bembo Std" panose="02020605060306020A03" pitchFamily="18" charset="0"/>
              </a:rPr>
              <a:t> en cuanto al porcentaje de actividades ejecutadas; esto debido a que cinco de las catorce unidades organizativas no lograron la ejecución total de lo programado, siendo el caso de la Unidad de Comunicaciones, Unidad Jurídica, CTEM, CONASEVI y Unidad de Género. </a:t>
            </a:r>
          </a:p>
          <a:p>
            <a:pPr algn="just"/>
            <a:endParaRPr lang="es-SV" sz="2100" dirty="0">
              <a:latin typeface="Bembo Std" panose="02020605060306020A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7830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3669"/>
          </a:xfrm>
        </p:spPr>
        <p:txBody>
          <a:bodyPr>
            <a:normAutofit/>
          </a:bodyPr>
          <a:lstStyle/>
          <a:p>
            <a:pPr algn="ctr"/>
            <a:r>
              <a:rPr lang="es-SV" sz="32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INTRODUCCIÓN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094704"/>
            <a:ext cx="10515600" cy="5344733"/>
          </a:xfrm>
        </p:spPr>
        <p:txBody>
          <a:bodyPr>
            <a:normAutofit fontScale="92500"/>
          </a:bodyPr>
          <a:lstStyle/>
          <a:p>
            <a:pPr algn="just"/>
            <a:r>
              <a:rPr lang="es-SV" sz="2400" dirty="0">
                <a:latin typeface="Arial Rounded MT Bold" panose="020F0704030504030204" pitchFamily="34" charset="0"/>
              </a:rPr>
              <a:t>El Plan Operativo Anual 2020, continua con la ejecución de metas estratégicas y sus actividades específicas, las cuales siguen encaminadas a la consecución del logro de los Objetivos y Ejes Estratégicos contemplados en el Plan Estratégico Institucional.</a:t>
            </a:r>
          </a:p>
          <a:p>
            <a:pPr algn="just"/>
            <a:r>
              <a:rPr lang="es-SV" sz="2400" dirty="0">
                <a:latin typeface="Arial Rounded MT Bold" panose="020F0704030504030204" pitchFamily="34" charset="0"/>
              </a:rPr>
              <a:t>El seguimiento del Plan Operativo Anual forma parte de una planeación estratégica de esta institución, lo que constituye un lineamiento a efecto de realizar las evaluaciones correspondientes y controlar los resultados obtenidos, en relación a las metas de cada trimestre, lo que nos hace conocer los avances de las actividades de cada una de nuestras unidades organizativas, para el logro de los objetivos institucionales.</a:t>
            </a:r>
          </a:p>
          <a:p>
            <a:pPr algn="just"/>
            <a:r>
              <a:rPr lang="es-SV" sz="2400" dirty="0">
                <a:latin typeface="Arial Rounded MT Bold" panose="020F0704030504030204" pitchFamily="34" charset="0"/>
              </a:rPr>
              <a:t>El presente informe de ejecución y seguimiento del Cuarto Trimestre del Plan Operativo Anual 2020, expone los avances de cada una de las unidades organizativas del FONAT, en relación a las metas establecidas en el mismo y no se limita a establecer si se cumple o no cierta actividad o meta, sino que busca analizar y encaminar a través de acciones correctivas, los aciertos o desaciertos.</a:t>
            </a:r>
          </a:p>
          <a:p>
            <a:pPr marL="0" indent="0" algn="just">
              <a:buNone/>
            </a:pPr>
            <a:endParaRPr lang="es-SV" sz="2400" dirty="0">
              <a:latin typeface="Arial Rounded MT Bold" panose="020F0704030504030204" pitchFamily="34" charset="0"/>
            </a:endParaRPr>
          </a:p>
          <a:p>
            <a:pPr marL="0" indent="0" algn="just">
              <a:buNone/>
            </a:pPr>
            <a:endParaRPr lang="es-SV" sz="2400" dirty="0">
              <a:latin typeface="Arial Rounded MT Bold" panose="020F0704030504030204" pitchFamily="34" charset="0"/>
            </a:endParaRPr>
          </a:p>
          <a:p>
            <a:pPr algn="just"/>
            <a:endParaRPr lang="es-SV" sz="2400" dirty="0">
              <a:latin typeface="Arial Rounded MT Bold" panose="020F0704030504030204" pitchFamily="34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265123" cy="6901226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4876800" y="3651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SV" dirty="0"/>
          </a:p>
        </p:txBody>
      </p:sp>
      <p:sp>
        <p:nvSpPr>
          <p:cNvPr id="10" name="CuadroTexto 9"/>
          <p:cNvSpPr txBox="1"/>
          <p:nvPr/>
        </p:nvSpPr>
        <p:spPr>
          <a:xfrm>
            <a:off x="3685308" y="268309"/>
            <a:ext cx="4599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SV" dirty="0"/>
          </a:p>
        </p:txBody>
      </p:sp>
      <p:sp>
        <p:nvSpPr>
          <p:cNvPr id="11" name="CuadroTexto 10"/>
          <p:cNvSpPr txBox="1"/>
          <p:nvPr/>
        </p:nvSpPr>
        <p:spPr>
          <a:xfrm>
            <a:off x="2154382" y="579329"/>
            <a:ext cx="788323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3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AVANCE POA PRIMER TRIMESTRE</a:t>
            </a:r>
            <a:endParaRPr lang="es-SV" sz="30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720436" y="1094704"/>
            <a:ext cx="10510985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endParaRPr lang="es-SV" sz="2100" dirty="0">
              <a:latin typeface="Bembo Std" panose="02020605060306020A03" pitchFamily="18" charset="0"/>
            </a:endParaRPr>
          </a:p>
          <a:p>
            <a:pPr algn="just">
              <a:lnSpc>
                <a:spcPct val="150000"/>
              </a:lnSpc>
            </a:pPr>
            <a:endParaRPr lang="es-SV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sz="2400" dirty="0">
                <a:latin typeface="Arial" panose="020B0604020202020204" pitchFamily="34" charset="0"/>
                <a:cs typeface="Arial" panose="020B0604020202020204" pitchFamily="34" charset="0"/>
              </a:rPr>
              <a:t>Se presenta ante el Consejo Directivo, por parte de la Dirección Ejecutiva del FONAT, el informe de ejecución del POA 2021 en su Primer Trimestre, correspondiente a los meses de Enero a Marzo; por lo que se han tomado en consideración las tareas o actividades correspondientes a los mismos, de acuerdo al porcentaje asignado en relación a lo programado.</a:t>
            </a:r>
          </a:p>
          <a:p>
            <a:pPr algn="just"/>
            <a:endParaRPr lang="es-SV" sz="2100" dirty="0">
              <a:latin typeface="Bembo Std" panose="02020605060306020A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7073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/>
        </p:nvSpPr>
        <p:spPr>
          <a:xfrm>
            <a:off x="3382427" y="335653"/>
            <a:ext cx="71073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2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AVANCE PLAN OPERATIVO ANUAL  - TRIMESTRE I</a:t>
            </a:r>
            <a:endParaRPr lang="es-SV" sz="2000" dirty="0">
              <a:latin typeface="Bembo Std" panose="02020605060306020A03" pitchFamily="18" charset="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190E776C-90C1-4C20-9E8E-03B57E0526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5173" y="1213997"/>
            <a:ext cx="9510001" cy="4178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362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/>
        </p:nvSpPr>
        <p:spPr>
          <a:xfrm>
            <a:off x="3382427" y="335653"/>
            <a:ext cx="71073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2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AVANCE PLAN OPERATIVO ANUAL  - TRIMESTRE I</a:t>
            </a:r>
            <a:endParaRPr lang="es-SV" sz="2000" dirty="0">
              <a:latin typeface="Bembo Std" panose="02020605060306020A03" pitchFamily="18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9C2C76F1-B5FF-4B6D-B4AE-AC442B8E31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0456" y="1323645"/>
            <a:ext cx="9971087" cy="4210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9472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/>
        </p:nvSpPr>
        <p:spPr>
          <a:xfrm>
            <a:off x="3382427" y="335653"/>
            <a:ext cx="71073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2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AVANCE PLAN OPERATIVO ANUAL  - TRIMESTRE I</a:t>
            </a:r>
            <a:endParaRPr lang="es-SV" sz="2000" dirty="0">
              <a:latin typeface="Bembo Std" panose="02020605060306020A03" pitchFamily="18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A2CD9268-3DF7-49D7-AF31-9B7AB9C134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1756" y="1200588"/>
            <a:ext cx="9935872" cy="4159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55997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/>
        </p:nvSpPr>
        <p:spPr>
          <a:xfrm>
            <a:off x="3382427" y="335653"/>
            <a:ext cx="71073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2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AVANCE PLAN OPERATIVO ANUAL  - TRIMESTRE I</a:t>
            </a:r>
            <a:endParaRPr lang="es-SV" sz="2000" dirty="0">
              <a:latin typeface="Bembo Std" panose="02020605060306020A03" pitchFamily="18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63F9B8AC-F734-4BE7-80E6-C3EB3CC8CE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1568" y="1335365"/>
            <a:ext cx="10348864" cy="4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5429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/>
        </p:nvSpPr>
        <p:spPr>
          <a:xfrm>
            <a:off x="3382427" y="335653"/>
            <a:ext cx="71073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2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AVANCE PLAN OPERATIVO ANUAL  - TRIMESTRE I</a:t>
            </a:r>
            <a:endParaRPr lang="es-SV" sz="2000" dirty="0">
              <a:latin typeface="Bembo Std" panose="02020605060306020A03" pitchFamily="18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736B3745-836F-4986-8807-13A59E5456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8831" y="1124633"/>
            <a:ext cx="9214338" cy="4712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49259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/>
        </p:nvSpPr>
        <p:spPr>
          <a:xfrm>
            <a:off x="3382427" y="335653"/>
            <a:ext cx="71073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2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AVANCE PLAN OPERATIVO ANUAL  - TRIMESTRE I</a:t>
            </a:r>
            <a:endParaRPr lang="es-SV" sz="2000" dirty="0">
              <a:latin typeface="Bembo Std" panose="02020605060306020A03" pitchFamily="18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C07C71A5-0996-478F-A2B3-167459603C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1914" y="1300162"/>
            <a:ext cx="9792653" cy="4257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00753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5312</TotalTime>
  <Words>999</Words>
  <Application>Microsoft Office PowerPoint</Application>
  <PresentationFormat>Panorámica</PresentationFormat>
  <Paragraphs>68</Paragraphs>
  <Slides>20</Slides>
  <Notes>16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7" baseType="lpstr">
      <vt:lpstr>Arial</vt:lpstr>
      <vt:lpstr>Arial Rounded MT Bold</vt:lpstr>
      <vt:lpstr>Bembo Std</vt:lpstr>
      <vt:lpstr>Calibri</vt:lpstr>
      <vt:lpstr>Calibri Light</vt:lpstr>
      <vt:lpstr>Wingdings</vt:lpstr>
      <vt:lpstr>Tema de Office</vt:lpstr>
      <vt:lpstr>Presentación de PowerPoint</vt:lpstr>
      <vt:lpstr>INTRODUCCIÓN</vt:lpstr>
      <vt:lpstr>INTRODUCCIÓN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INTRODUCCIÓN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INFORME DE EJECUCIÓN  POA 2016 PERÍODO DE FEBRERO A MAYO</dc:title>
  <dc:creator>Lic. Carlos Humberto Silva Pineda</dc:creator>
  <cp:lastModifiedBy>Carolina Portillo</cp:lastModifiedBy>
  <cp:revision>223</cp:revision>
  <cp:lastPrinted>2019-06-10T20:57:31Z</cp:lastPrinted>
  <dcterms:created xsi:type="dcterms:W3CDTF">2016-06-14T14:54:11Z</dcterms:created>
  <dcterms:modified xsi:type="dcterms:W3CDTF">2021-05-07T20:14:09Z</dcterms:modified>
</cp:coreProperties>
</file>