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2" r:id="rId5"/>
    <p:sldId id="263" r:id="rId6"/>
    <p:sldId id="264" r:id="rId7"/>
    <p:sldId id="265" r:id="rId8"/>
    <p:sldId id="266" r:id="rId9"/>
    <p:sldId id="268" r:id="rId10"/>
    <p:sldId id="267" r:id="rId11"/>
    <p:sldId id="269" r:id="rId12"/>
    <p:sldId id="271" r:id="rId13"/>
    <p:sldId id="284" r:id="rId14"/>
    <p:sldId id="272" r:id="rId15"/>
    <p:sldId id="274" r:id="rId16"/>
    <p:sldId id="270" r:id="rId17"/>
    <p:sldId id="273" r:id="rId18"/>
    <p:sldId id="275" r:id="rId19"/>
    <p:sldId id="276" r:id="rId20"/>
    <p:sldId id="277" r:id="rId21"/>
    <p:sldId id="285" r:id="rId22"/>
    <p:sldId id="278" r:id="rId23"/>
    <p:sldId id="280" r:id="rId24"/>
    <p:sldId id="281" r:id="rId25"/>
    <p:sldId id="279" r:id="rId26"/>
    <p:sldId id="282" r:id="rId27"/>
    <p:sldId id="283" r:id="rId28"/>
    <p:sldId id="259" r:id="rId29"/>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8" name="Marcador de pie de página 7">
            <a:extLst>
              <a:ext uri="{FF2B5EF4-FFF2-40B4-BE49-F238E27FC236}">
                <a16:creationId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4" name="Marcador de pie de página 3">
            <a:extLst>
              <a:ext uri="{FF2B5EF4-FFF2-40B4-BE49-F238E27FC236}">
                <a16:creationId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3" name="Marcador de pie de página 2">
            <a:extLst>
              <a:ext uri="{FF2B5EF4-FFF2-40B4-BE49-F238E27FC236}">
                <a16:creationId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D8405-D91D-4FFD-B353-62A4807E5E8D}"/>
              </a:ext>
            </a:extLst>
          </p:cNvPr>
          <p:cNvSpPr>
            <a:spLocks noGrp="1"/>
          </p:cNvSpPr>
          <p:nvPr>
            <p:ph type="ctrTitle"/>
          </p:nvPr>
        </p:nvSpPr>
        <p:spPr/>
        <p:txBody>
          <a:bodyPr/>
          <a:lstStyle/>
          <a:p>
            <a:endParaRPr lang="es-SV"/>
          </a:p>
        </p:txBody>
      </p:sp>
      <p:sp>
        <p:nvSpPr>
          <p:cNvPr id="3" name="Subtítulo 2">
            <a:extLst>
              <a:ext uri="{FF2B5EF4-FFF2-40B4-BE49-F238E27FC236}">
                <a16:creationId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 y="-10160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023538" y="6350"/>
            <a:ext cx="41684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967409" y="1111141"/>
            <a:ext cx="9806607" cy="4031873"/>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dar cumplimiento a las funciones y atribuciones establecidas en la Ley de Acceso a la Información Pública, a fin de contribuir con la transparencia de las actuaciones de la Institución. </a:t>
            </a:r>
            <a:endParaRPr lang="es-MX"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a:t>
            </a:r>
            <a:r>
              <a:rPr lang="es-SV" sz="12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237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901149" y="1240780"/>
            <a:ext cx="10336694"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Msc. María Paola Bardi de Acosta</a:t>
            </a:r>
            <a:r>
              <a:rPr lang="es-SV" sz="1100" dirty="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4572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192696" y="1117773"/>
            <a:ext cx="9886121" cy="4216539"/>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Dra. </a:t>
            </a:r>
            <a:r>
              <a:rPr lang="es-SV" sz="2000" dirty="0" err="1">
                <a:latin typeface="Bembo Std" panose="02020605060306020A03" pitchFamily="18" charset="0"/>
              </a:rPr>
              <a:t>xxxxxxxxxxxxxx</a:t>
            </a:r>
            <a:r>
              <a:rPr lang="es-SV" sz="2000" dirty="0">
                <a:latin typeface="Bembo Std" panose="02020605060306020A03" pitchFamily="18" charset="0"/>
              </a:rPr>
              <a:t>. </a:t>
            </a:r>
            <a:r>
              <a:rPr lang="es-SV" sz="1000" dirty="0">
                <a:latin typeface="Bembo Std" panose="02020605060306020A03" pitchFamily="18" charset="0"/>
              </a:rPr>
              <a:t>(Nombrada 10/02/2020)</a:t>
            </a: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0</a:t>
            </a:r>
          </a:p>
          <a:p>
            <a:pPr algn="just"/>
            <a:r>
              <a:rPr lang="es-SV" sz="2000" dirty="0"/>
              <a:t>Total de empleados: 2</a:t>
            </a:r>
          </a:p>
        </p:txBody>
      </p:sp>
    </p:spTree>
    <p:extLst>
      <p:ext uri="{BB962C8B-B14F-4D97-AF65-F5344CB8AC3E}">
        <p14:creationId xmlns:p14="http://schemas.microsoft.com/office/powerpoint/2010/main" val="280504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dirty="0"/>
              <a:t>UNIDAD DE REHABILITACION</a:t>
            </a:r>
            <a:endParaRPr lang="es-SV" sz="3200" dirty="0"/>
          </a:p>
        </p:txBody>
      </p:sp>
      <p:sp>
        <p:nvSpPr>
          <p:cNvPr id="4" name="CuadroTexto 3"/>
          <p:cNvSpPr txBox="1"/>
          <p:nvPr/>
        </p:nvSpPr>
        <p:spPr>
          <a:xfrm>
            <a:off x="927652" y="1104521"/>
            <a:ext cx="10336695" cy="4031873"/>
          </a:xfrm>
          <a:prstGeom prst="rect">
            <a:avLst/>
          </a:prstGeom>
          <a:noFill/>
        </p:spPr>
        <p:txBody>
          <a:bodyPr wrap="square" rtlCol="0">
            <a:spAutoFit/>
          </a:bodyPr>
          <a:lstStyle/>
          <a:p>
            <a:pPr algn="l"/>
            <a:endParaRPr lang="es-ES" sz="2400" dirty="0"/>
          </a:p>
          <a:p>
            <a:pPr algn="l"/>
            <a:r>
              <a:rPr lang="es-ES" sz="2400" dirty="0"/>
              <a:t>Unidad encargada de implementar el programa de Rehabilitación , para personas con discapacidad como resultado de siniestros de tránsito, a</a:t>
            </a:r>
            <a:r>
              <a:rPr lang="es-ES" sz="2400" b="0" i="0" u="none" strike="noStrike" baseline="0" dirty="0"/>
              <a:t>rticular esfuerzos con instituciones públicas y privadas, locales e internacionales que velan por los derechos o brinden servicios de apoyo a personas con discapacidad.</a:t>
            </a:r>
          </a:p>
          <a:p>
            <a:pPr algn="l"/>
            <a:endParaRPr lang="es-ES" sz="2400" dirty="0">
              <a:latin typeface="Verdana" panose="020B0604030504040204" pitchFamily="34" charset="0"/>
            </a:endParaRPr>
          </a:p>
          <a:p>
            <a:pPr algn="l"/>
            <a:endParaRPr lang="es-ES" sz="2400" b="0" i="0" u="none" strike="noStrike" baseline="0" dirty="0">
              <a:latin typeface="Verdana" panose="020B0604030504040204" pitchFamily="34" charset="0"/>
            </a:endParaRPr>
          </a:p>
          <a:p>
            <a:pPr algn="l"/>
            <a:r>
              <a:rPr lang="es-SV" sz="2000" dirty="0">
                <a:latin typeface="Bembo Std" panose="02020605060306020A03" pitchFamily="18" charset="0"/>
              </a:rPr>
              <a:t>Nombre del responsable: </a:t>
            </a:r>
            <a:r>
              <a:rPr lang="es-SV" sz="1600" dirty="0">
                <a:latin typeface="Bembo Std" panose="02020605060306020A03" pitchFamily="18" charset="0"/>
              </a:rPr>
              <a:t>Dra. </a:t>
            </a:r>
            <a:r>
              <a:rPr lang="es-SV" sz="1600" dirty="0" err="1">
                <a:latin typeface="Bembo Std" panose="02020605060306020A03" pitchFamily="18" charset="0"/>
              </a:rPr>
              <a:t>xxxxxxxxxxxxxxxxxxxxxx</a:t>
            </a:r>
            <a:r>
              <a:rPr lang="es-SV" sz="1600" dirty="0">
                <a:latin typeface="Bembo Std" panose="02020605060306020A03" pitchFamily="18" charset="0"/>
              </a:rPr>
              <a:t>. (Nombrada 10/02/2020)</a:t>
            </a:r>
          </a:p>
          <a:p>
            <a:pPr algn="l"/>
            <a:endParaRPr lang="es-SV" sz="8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t>Total de empleados:  2</a:t>
            </a:r>
          </a:p>
        </p:txBody>
      </p:sp>
    </p:spTree>
    <p:extLst>
      <p:ext uri="{BB962C8B-B14F-4D97-AF65-F5344CB8AC3E}">
        <p14:creationId xmlns:p14="http://schemas.microsoft.com/office/powerpoint/2010/main" val="353580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099930" y="925275"/>
            <a:ext cx="9872869"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brindar asistencia técnica jurídica al personal de la institución en aquellos asuntos que lo requieran, así como diligenciar jurídicamente los procesos de solicitudes de beneficiarios y elaborar los proyectos de resoluciones aprobando o denegando la prestación económica de las solicitudes por reclamos a causa de un siniestro de tránsito, interpuestos por las víctimas o beneficiarios, con base en el respeto del principio de legalidad.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a:t>
            </a:r>
            <a:r>
              <a:rPr lang="es-SV" sz="2000" dirty="0">
                <a:latin typeface="Bembo Std" panose="02020605060306020A03" pitchFamily="18" charset="0"/>
              </a:rPr>
              <a:t> </a:t>
            </a:r>
            <a:r>
              <a:rPr lang="es-SV" sz="1100" dirty="0">
                <a:latin typeface="Bembo Std" panose="02020605060306020A03" pitchFamily="18" charset="0"/>
              </a:rPr>
              <a:t>(Nombrada 25/11/2019)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3</a:t>
            </a:r>
          </a:p>
          <a:p>
            <a:pPr algn="just"/>
            <a:r>
              <a:rPr lang="es-SV" sz="2000" dirty="0">
                <a:latin typeface="Bembo Std" panose="02020605060306020A03" pitchFamily="18" charset="0"/>
              </a:rPr>
              <a:t>Hombres: 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9</a:t>
            </a:r>
          </a:p>
        </p:txBody>
      </p:sp>
    </p:spTree>
    <p:extLst>
      <p:ext uri="{BB962C8B-B14F-4D97-AF65-F5344CB8AC3E}">
        <p14:creationId xmlns:p14="http://schemas.microsoft.com/office/powerpoint/2010/main" val="2237300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245704" y="1210613"/>
            <a:ext cx="9289774" cy="4308872"/>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planear, organizar, direccionar y controlar toda la actividad relacionada a la promoción del trabajo institucional a través de los medios de comunicación y redes sociales; con el propósito de posicionar positivamente a la institución en la opinión pública nacional e internacional .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Mba</a:t>
            </a:r>
            <a:r>
              <a:rPr lang="es-SV" sz="2000" dirty="0">
                <a:latin typeface="Bembo Std" panose="02020605060306020A03" pitchFamily="18" charset="0"/>
              </a:rPr>
              <a:t>. </a:t>
            </a:r>
            <a:r>
              <a:rPr lang="es-SV" sz="2000" dirty="0" err="1">
                <a:latin typeface="Bembo Std" panose="02020605060306020A03" pitchFamily="18" charset="0"/>
              </a:rPr>
              <a:t>xxxxxxxxxxxxxx</a:t>
            </a:r>
            <a:r>
              <a:rPr lang="es-SV" sz="2000" dirty="0">
                <a:latin typeface="Bembo Std" panose="02020605060306020A03" pitchFamily="18" charset="0"/>
              </a:rPr>
              <a:t> </a:t>
            </a:r>
            <a:r>
              <a:rPr lang="es-SV" sz="1000" dirty="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35698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a:t>
            </a:r>
            <a:r>
              <a:rPr lang="es-SV" sz="2400" dirty="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Lic. </a:t>
            </a:r>
            <a:r>
              <a:rPr lang="es-SV" sz="2000" dirty="0" err="1">
                <a:latin typeface="Bembo Std" panose="02020605060306020A03" pitchFamily="18" charset="0"/>
              </a:rPr>
              <a:t>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r>
              <a:rPr lang="es-SV" sz="2000" dirty="0">
                <a:latin typeface="Bembo Std" panose="02020605060306020A03" pitchFamily="18" charset="0"/>
              </a:rPr>
              <a:t>Integran el comité ad-honorem</a:t>
            </a:r>
          </a:p>
          <a:p>
            <a:r>
              <a:rPr lang="es-SV" sz="2000" dirty="0">
                <a:latin typeface="Bembo Std" panose="02020605060306020A03" pitchFamily="18" charset="0"/>
              </a:rPr>
              <a:t>Mujeres: 2       Hombres:  4</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6</a:t>
            </a:r>
          </a:p>
        </p:txBody>
      </p:sp>
    </p:spTree>
    <p:extLst>
      <p:ext uri="{BB962C8B-B14F-4D97-AF65-F5344CB8AC3E}">
        <p14:creationId xmlns:p14="http://schemas.microsoft.com/office/powerpoint/2010/main" val="384513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GÉNERO INSTITUCIONAL</a:t>
            </a:r>
            <a:endParaRPr lang="es-SV" sz="3200" dirty="0"/>
          </a:p>
        </p:txBody>
      </p:sp>
      <p:sp>
        <p:nvSpPr>
          <p:cNvPr id="4" name="CuadroTexto 3"/>
          <p:cNvSpPr txBox="1"/>
          <p:nvPr/>
        </p:nvSpPr>
        <p:spPr>
          <a:xfrm>
            <a:off x="1417217" y="1105838"/>
            <a:ext cx="9330295" cy="4154984"/>
          </a:xfrm>
          <a:prstGeom prst="rect">
            <a:avLst/>
          </a:prstGeom>
          <a:noFill/>
        </p:spPr>
        <p:txBody>
          <a:bodyPr wrap="square" rtlCol="0">
            <a:spAutoFit/>
          </a:bodyPr>
          <a:lstStyle/>
          <a:p>
            <a:pPr algn="just"/>
            <a:r>
              <a:rPr lang="es-MX" sz="3200" dirty="0">
                <a:latin typeface="Bembo Std" panose="02020605060306020A03" pitchFamily="18" charset="0"/>
              </a:rPr>
              <a:t>Es la unidad responsable de </a:t>
            </a:r>
            <a:r>
              <a:rPr lang="es-SV" sz="3200" dirty="0">
                <a:latin typeface="Bembo Std" panose="02020605060306020A03" pitchFamily="18" charset="0"/>
              </a:rPr>
              <a:t>la implementación de la Política Institucional de Equidad e Igualdad de Género en el FONAT.</a:t>
            </a:r>
            <a:endParaRPr lang="es-MX" sz="3200" dirty="0">
              <a:latin typeface="Bembo Std" panose="02020605060306020A03" pitchFamily="18" charset="0"/>
            </a:endParaRPr>
          </a:p>
          <a:p>
            <a:pPr algn="just"/>
            <a:br>
              <a:rPr lang="es-SV" sz="2400" dirty="0">
                <a:latin typeface="Bembo Std" panose="02020605060306020A03" pitchFamily="18" charset="0"/>
              </a:rPr>
            </a:br>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xxxxxxxxxxxxxxxxxxxxxx</a:t>
            </a:r>
            <a:r>
              <a:rPr lang="es-SV" sz="2000" dirty="0">
                <a:latin typeface="Bembo Std" panose="02020605060306020A03" pitchFamily="18" charset="0"/>
              </a:rPr>
              <a:t> </a:t>
            </a:r>
            <a:r>
              <a:rPr lang="es-SV" sz="1400" dirty="0">
                <a:latin typeface="Bembo Std" panose="02020605060306020A03" pitchFamily="18" charset="0"/>
              </a:rPr>
              <a:t>(Ad Honorem)</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5</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6</a:t>
            </a:r>
          </a:p>
        </p:txBody>
      </p:sp>
    </p:spTree>
    <p:extLst>
      <p:ext uri="{BB962C8B-B14F-4D97-AF65-F5344CB8AC3E}">
        <p14:creationId xmlns:p14="http://schemas.microsoft.com/office/powerpoint/2010/main" val="31689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940904" y="927279"/>
            <a:ext cx="10628244" cy="5139869"/>
          </a:xfrm>
          <a:prstGeom prst="rect">
            <a:avLst/>
          </a:prstGeom>
          <a:noFill/>
        </p:spPr>
        <p:txBody>
          <a:bodyPr wrap="square" rtlCol="0">
            <a:spAutoFit/>
          </a:bodyPr>
          <a:lstStyle/>
          <a:p>
            <a:pPr algn="just"/>
            <a:r>
              <a:rPr lang="es-MX" sz="2000" dirty="0">
                <a:latin typeface="Bembo Std" panose="02020605060306020A03" pitchFamily="18" charset="0"/>
              </a:rPr>
              <a:t>Es la unidad responsable del </a:t>
            </a:r>
            <a:r>
              <a:rPr lang="es-SV" sz="2000" dirty="0">
                <a:latin typeface="Bembo Std" panose="02020605060306020A03" pitchFamily="18" charset="0"/>
              </a:rPr>
              <a:t>diseño, implementación y seguimiento a la gestión documental aplicando los lineamientos  técnicos en materia de archivo previstos en la Ley de Acceso a la Información Publica (LAIP)  y emitidos par el instituto de Acceso a la Información Publica (</a:t>
            </a:r>
            <a:r>
              <a:rPr lang="es-SV" sz="2000" dirty="0" err="1">
                <a:latin typeface="Bembo Std" panose="02020605060306020A03" pitchFamily="18" charset="0"/>
              </a:rPr>
              <a:t>LAlP</a:t>
            </a:r>
            <a:r>
              <a:rPr lang="es-SV" sz="2000" dirty="0">
                <a:latin typeface="Bembo Std" panose="02020605060306020A03" pitchFamily="18" charset="0"/>
              </a:rPr>
              <a:t>) a través del Sistema  institucional de Archivos (SIA) que comprende la integración de los Archivos de Gestión, Archivo Central y Archivos Periféricos, coordinando, asesorando, apoyando y supervisando la organización, conservación, administración, protección y control del patrimonio documental institucional con el propósito de fomentar la transparencia y el acceso a la información publica.</a:t>
            </a:r>
          </a:p>
          <a:p>
            <a:pPr algn="just"/>
            <a:br>
              <a:rPr lang="es-SV" sz="2400" dirty="0">
                <a:latin typeface="Bembo Std" panose="02020605060306020A03" pitchFamily="18" charset="0"/>
              </a:rPr>
            </a:br>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a:t>
            </a:r>
            <a:r>
              <a:rPr lang="es-SV" sz="2000" dirty="0">
                <a:latin typeface="Bembo Std" panose="02020605060306020A03" pitchFamily="18" charset="0"/>
              </a:rPr>
              <a:t> </a:t>
            </a:r>
            <a:r>
              <a:rPr lang="es-SV" sz="11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a:p>
            <a:pPr algn="just"/>
            <a:endParaRPr lang="es-SV" sz="2400" dirty="0"/>
          </a:p>
        </p:txBody>
      </p:sp>
    </p:spTree>
    <p:extLst>
      <p:ext uri="{BB962C8B-B14F-4D97-AF65-F5344CB8AC3E}">
        <p14:creationId xmlns:p14="http://schemas.microsoft.com/office/powerpoint/2010/main" val="41591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033670" y="933055"/>
            <a:ext cx="10455965" cy="4678204"/>
          </a:xfrm>
          <a:prstGeom prst="rect">
            <a:avLst/>
          </a:prstGeom>
          <a:noFill/>
        </p:spPr>
        <p:txBody>
          <a:bodyPr wrap="square" rtlCol="0">
            <a:spAutoFit/>
          </a:bodyPr>
          <a:lstStyle/>
          <a:p>
            <a:pPr algn="just"/>
            <a:r>
              <a:rPr lang="es-MX" sz="2200" dirty="0">
                <a:latin typeface="Bembo Std" panose="02020605060306020A03" pitchFamily="18" charset="0"/>
              </a:rPr>
              <a:t>Es la unidad responsable</a:t>
            </a:r>
            <a:r>
              <a:rPr lang="es-SV" sz="2200" dirty="0">
                <a:latin typeface="Bembo Std" panose="02020605060306020A03" pitchFamily="18" charset="0"/>
              </a:rPr>
              <a:t> 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Mcr. </a:t>
            </a:r>
            <a:r>
              <a:rPr lang="es-SV" sz="2000" dirty="0" err="1">
                <a:latin typeface="Bembo Std" panose="02020605060306020A03" pitchFamily="18" charset="0"/>
              </a:rPr>
              <a:t>xxxxxxxxxxxxxxxxxxx</a:t>
            </a:r>
            <a:r>
              <a:rPr lang="es-SV" sz="2000" dirty="0">
                <a:latin typeface="Bembo Std" panose="02020605060306020A03" pitchFamily="18" charset="0"/>
              </a:rPr>
              <a:t>. </a:t>
            </a:r>
            <a:r>
              <a:rPr lang="es-SV" sz="1100" dirty="0">
                <a:latin typeface="Bembo Std" panose="02020605060306020A03" pitchFamily="18" charset="0"/>
              </a:rPr>
              <a:t>(nombrado 5/10/2020)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48834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940157" y="1352282"/>
            <a:ext cx="10503795" cy="3052292"/>
          </a:xfrm>
        </p:spPr>
        <p:txBody>
          <a:bodyPr>
            <a:normAutofit/>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755374" y="1036597"/>
            <a:ext cx="10707756" cy="4862870"/>
          </a:xfrm>
          <a:prstGeom prst="rect">
            <a:avLst/>
          </a:prstGeom>
          <a:noFill/>
        </p:spPr>
        <p:txBody>
          <a:bodyPr wrap="square" rtlCol="0">
            <a:spAutoFit/>
          </a:bodyPr>
          <a:lstStyle/>
          <a:p>
            <a:pPr algn="just"/>
            <a:r>
              <a:rPr lang="es-MX" sz="2200" dirty="0">
                <a:latin typeface="Bembo Std" panose="02020605060306020A03" pitchFamily="18" charset="0"/>
              </a:rPr>
              <a:t>Es la unidad responsable de </a:t>
            </a:r>
            <a:r>
              <a:rPr lang="es-SV" sz="2400" dirty="0">
                <a:latin typeface="Bembo Std" panose="02020605060306020A03" pitchFamily="18" charset="0"/>
              </a:rPr>
              <a:t>dirigir, coordinar, integrar y supervisar las actividades de presupuesto, tesorería y contabilidad gubernamental así como todas las actividades de apoyo logístico en materia de Atención al Beneficiario, Planificación y Recursos Humanos, Servicios Generales, Vigilancia, Activo Fijo y suministros, propiciando un servicio oportuno a las diferentes unidades organizativas de la Institución garantizando el normal funcionamiento de las mismas, según legislación vigente aplicable.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Msc. </a:t>
            </a:r>
            <a:r>
              <a:rPr lang="es-SV" sz="2000" dirty="0" err="1">
                <a:latin typeface="Bembo Std" panose="02020605060306020A03" pitchFamily="18" charset="0"/>
              </a:rPr>
              <a:t>Xxxxxxxxxxxxxxxxxxxxxx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5</a:t>
            </a:r>
          </a:p>
          <a:p>
            <a:pPr algn="just"/>
            <a:r>
              <a:rPr lang="es-SV" sz="2000" dirty="0">
                <a:latin typeface="Bembo Std" panose="02020605060306020A03" pitchFamily="18" charset="0"/>
              </a:rPr>
              <a:t>Hombres: 7</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7</a:t>
            </a:r>
          </a:p>
        </p:txBody>
      </p:sp>
    </p:spTree>
    <p:extLst>
      <p:ext uri="{BB962C8B-B14F-4D97-AF65-F5344CB8AC3E}">
        <p14:creationId xmlns:p14="http://schemas.microsoft.com/office/powerpoint/2010/main" val="169783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t>OBSERVATORIO NACIONAL DE SEGURIDAD VIAL ONASEVI</a:t>
            </a:r>
            <a:endParaRPr lang="es-SV" sz="2800" b="1" dirty="0"/>
          </a:p>
        </p:txBody>
      </p:sp>
      <p:sp>
        <p:nvSpPr>
          <p:cNvPr id="7" name="CuadroTexto 6"/>
          <p:cNvSpPr txBox="1"/>
          <p:nvPr/>
        </p:nvSpPr>
        <p:spPr>
          <a:xfrm>
            <a:off x="940904" y="1036597"/>
            <a:ext cx="9886122" cy="4124206"/>
          </a:xfrm>
          <a:prstGeom prst="rect">
            <a:avLst/>
          </a:prstGeom>
          <a:noFill/>
        </p:spPr>
        <p:txBody>
          <a:bodyPr wrap="square" rtlCol="0">
            <a:spAutoFit/>
          </a:bodyPr>
          <a:lstStyle/>
          <a:p>
            <a:pPr algn="just"/>
            <a:r>
              <a:rPr lang="es-ES" sz="2400" dirty="0"/>
              <a:t>Es la unidad responsable de implementar y desarrollar un instrumento de captación de datos estadísticos referenciales que sustenten la formulación y ejecución de políticas, programas, directrices y demás instrumentos necesarios en la evaluación, ejecución e intervención vial, con el propósito de disminuir de la siniestralidad vial en el país. </a:t>
            </a:r>
            <a:r>
              <a:rPr lang="es-SV" sz="2400" dirty="0">
                <a:latin typeface="Bembo Std" panose="02020605060306020A03" pitchFamily="18" charset="0"/>
              </a:rPr>
              <a:t>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3</a:t>
            </a:r>
          </a:p>
        </p:txBody>
      </p:sp>
    </p:spTree>
    <p:extLst>
      <p:ext uri="{BB962C8B-B14F-4D97-AF65-F5344CB8AC3E}">
        <p14:creationId xmlns:p14="http://schemas.microsoft.com/office/powerpoint/2010/main" val="2934763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9639431" cy="4370427"/>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Formulación del Presupuesto Institucional, la administración de los Instrumentos de Ejecución Presupuestaria y el Seguimiento y Evaluación de la Ejecución Presupuestaria. </a:t>
            </a:r>
          </a:p>
          <a:p>
            <a:pPr algn="just"/>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209564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940905" y="928836"/>
            <a:ext cx="10098156" cy="4555093"/>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efectuar 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a:latin typeface="Bembo Std" panose="02020605060306020A03" pitchFamily="18" charset="0"/>
              </a:rPr>
              <a:t> </a:t>
            </a:r>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a:t>
            </a:r>
            <a:r>
              <a:rPr lang="es-SV" sz="2000" dirty="0">
                <a:latin typeface="Bembo Std" panose="02020605060306020A03" pitchFamily="18" charset="0"/>
              </a:rPr>
              <a:t>.</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189418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914400" y="957252"/>
            <a:ext cx="9925877" cy="4154984"/>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realizar las actividades relacionadas con los ingresos, custodia y erogación de fondos para el pago de las obligaciones institucionales y coordinar el registro de la información relacionada con los mismos, en los auxiliares de la aplicación informática SAFI. </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Nombre del responsable: Licda. </a:t>
            </a:r>
            <a:r>
              <a:rPr lang="es-SV" sz="2400" dirty="0" err="1">
                <a:latin typeface="Bembo Std" panose="02020605060306020A03" pitchFamily="18" charset="0"/>
              </a:rPr>
              <a:t>Xxxxxxxxxxxxxx</a:t>
            </a:r>
            <a:r>
              <a:rPr lang="es-SV" sz="2400" dirty="0">
                <a:latin typeface="Bembo Std" panose="02020605060306020A03" pitchFamily="18" charset="0"/>
              </a:rPr>
              <a:t>.</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Mujeres: 1</a:t>
            </a:r>
          </a:p>
          <a:p>
            <a:pPr algn="just"/>
            <a:r>
              <a:rPr lang="es-SV" sz="2400" dirty="0">
                <a:latin typeface="Bembo Std" panose="02020605060306020A03" pitchFamily="18" charset="0"/>
              </a:rPr>
              <a:t>Hombres: 0</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Total de empleados: 1</a:t>
            </a:r>
          </a:p>
        </p:txBody>
      </p:sp>
    </p:spTree>
    <p:extLst>
      <p:ext uri="{BB962C8B-B14F-4D97-AF65-F5344CB8AC3E}">
        <p14:creationId xmlns:p14="http://schemas.microsoft.com/office/powerpoint/2010/main" val="254531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7461" y="6350"/>
            <a:ext cx="6334538" cy="1053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600" b="1" dirty="0">
                <a:ln w="0"/>
                <a:solidFill>
                  <a:schemeClr val="bg1"/>
                </a:solidFill>
                <a:effectLst>
                  <a:outerShdw blurRad="38100" dist="19050" dir="2700000" algn="tl" rotWithShape="0">
                    <a:schemeClr val="dk1">
                      <a:alpha val="40000"/>
                    </a:schemeClr>
                  </a:outerShdw>
                </a:effectLst>
              </a:rPr>
              <a:t>Unidad de Activo Fijo, suministro     y transporte</a:t>
            </a:r>
            <a:endParaRPr lang="es-SV" sz="3600" dirty="0"/>
          </a:p>
        </p:txBody>
      </p:sp>
      <p:sp>
        <p:nvSpPr>
          <p:cNvPr id="8" name="CuadroTexto 7"/>
          <p:cNvSpPr txBox="1"/>
          <p:nvPr/>
        </p:nvSpPr>
        <p:spPr>
          <a:xfrm>
            <a:off x="1007165" y="811369"/>
            <a:ext cx="10190921" cy="4955203"/>
          </a:xfrm>
          <a:prstGeom prst="rect">
            <a:avLst/>
          </a:prstGeom>
          <a:noFill/>
        </p:spPr>
        <p:txBody>
          <a:bodyPr wrap="square" rtlCol="0">
            <a:spAutoFit/>
          </a:bodyPr>
          <a:lstStyle/>
          <a:p>
            <a:pPr algn="just"/>
            <a:endParaRPr lang="es-SV" sz="2800" dirty="0">
              <a:latin typeface="Bembo Std" panose="02020605060306020A03" pitchFamily="18" charset="0"/>
            </a:endParaRPr>
          </a:p>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 </a:t>
            </a:r>
            <a:r>
              <a:rPr lang="es-SV" sz="2000" dirty="0" err="1">
                <a:latin typeface="Bembo Std" panose="02020605060306020A03" pitchFamily="18" charset="0"/>
              </a:rPr>
              <a:t>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5</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5</a:t>
            </a:r>
          </a:p>
        </p:txBody>
      </p:sp>
    </p:spTree>
    <p:extLst>
      <p:ext uri="{BB962C8B-B14F-4D97-AF65-F5344CB8AC3E}">
        <p14:creationId xmlns:p14="http://schemas.microsoft.com/office/powerpoint/2010/main" val="14458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940904" y="817719"/>
            <a:ext cx="10177670" cy="4955203"/>
          </a:xfrm>
          <a:prstGeom prst="rect">
            <a:avLst/>
          </a:prstGeom>
          <a:noFill/>
        </p:spPr>
        <p:txBody>
          <a:bodyPr wrap="square" rtlCol="0">
            <a:spAutoFit/>
          </a:bodyPr>
          <a:lstStyle/>
          <a:p>
            <a:pPr algn="just"/>
            <a:endParaRPr lang="es-MX" sz="2800" dirty="0"/>
          </a:p>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a:t>
            </a:r>
            <a:r>
              <a:rPr lang="es-SV" sz="2000" dirty="0">
                <a:latin typeface="Bembo Std" panose="02020605060306020A03" pitchFamily="18" charset="0"/>
              </a:rPr>
              <a:t> </a:t>
            </a:r>
            <a:r>
              <a:rPr lang="es-SV" sz="1000" dirty="0">
                <a:latin typeface="Bembo Std" panose="02020605060306020A03" pitchFamily="18" charset="0"/>
              </a:rPr>
              <a:t>(nombrada 18/09/2020)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739349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3" y="811369"/>
            <a:ext cx="9919481" cy="4585871"/>
          </a:xfrm>
          <a:prstGeom prst="rect">
            <a:avLst/>
          </a:prstGeom>
          <a:noFill/>
        </p:spPr>
        <p:txBody>
          <a:bodyPr wrap="square" rtlCol="0">
            <a:spAutoFit/>
          </a:bodyPr>
          <a:lstStyle/>
          <a:p>
            <a:pPr algn="just"/>
            <a:endParaRPr lang="es-MX" sz="2800" dirty="0"/>
          </a:p>
          <a:p>
            <a:pPr algn="just"/>
            <a:r>
              <a:rPr lang="es-MX" sz="2200" dirty="0">
                <a:latin typeface="Bembo Std" panose="02020605060306020A03" pitchFamily="18" charset="0"/>
              </a:rPr>
              <a:t>Es la unidad responsable</a:t>
            </a:r>
            <a:r>
              <a:rPr lang="es-SV" sz="2200" dirty="0">
                <a:latin typeface="Bembo Std" panose="02020605060306020A03" pitchFamily="18" charset="0"/>
              </a:rPr>
              <a:t> de planificar,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p>
          <a:p>
            <a:pPr algn="just"/>
            <a:r>
              <a:rPr lang="es-SV" sz="2200" dirty="0">
                <a:latin typeface="Bembo Std" panose="02020605060306020A03" pitchFamily="18" charset="0"/>
              </a:rPr>
              <a:t> </a:t>
            </a:r>
          </a:p>
          <a:p>
            <a:pPr algn="just"/>
            <a:r>
              <a:rPr lang="es-SV" sz="2200" dirty="0">
                <a:latin typeface="Bembo Std" panose="02020605060306020A03" pitchFamily="18" charset="0"/>
              </a:rPr>
              <a:t>Nombre del responsable: Licda. </a:t>
            </a:r>
            <a:r>
              <a:rPr lang="es-SV" sz="2200" dirty="0" err="1">
                <a:latin typeface="Bembo Std" panose="02020605060306020A03" pitchFamily="18" charset="0"/>
              </a:rPr>
              <a:t>Xxxxxxxxxxxxxxxxx</a:t>
            </a:r>
            <a:r>
              <a:rPr lang="es-SV" sz="2200">
                <a:latin typeface="Bembo Std" panose="02020605060306020A03" pitchFamily="18" charset="0"/>
              </a:rPr>
              <a:t>. </a:t>
            </a:r>
            <a:endParaRPr lang="es-SV" sz="2200" dirty="0">
              <a:latin typeface="Bembo Std" panose="02020605060306020A03" pitchFamily="18" charset="0"/>
            </a:endParaRPr>
          </a:p>
          <a:p>
            <a:pPr algn="just"/>
            <a:endParaRPr lang="es-SV" sz="2200" dirty="0">
              <a:latin typeface="Bembo Std" panose="02020605060306020A03" pitchFamily="18" charset="0"/>
            </a:endParaRPr>
          </a:p>
          <a:p>
            <a:pPr algn="just"/>
            <a:r>
              <a:rPr lang="es-SV" sz="2200" dirty="0">
                <a:latin typeface="Bembo Std" panose="02020605060306020A03" pitchFamily="18" charset="0"/>
              </a:rPr>
              <a:t>Mujeres: 3</a:t>
            </a:r>
          </a:p>
          <a:p>
            <a:pPr algn="just"/>
            <a:r>
              <a:rPr lang="es-SV" sz="2200" dirty="0">
                <a:latin typeface="Bembo Std" panose="02020605060306020A03" pitchFamily="18" charset="0"/>
              </a:rPr>
              <a:t>Hombres: 10</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Total de empleados: 13</a:t>
            </a:r>
          </a:p>
        </p:txBody>
      </p:sp>
    </p:spTree>
    <p:extLst>
      <p:ext uri="{BB962C8B-B14F-4D97-AF65-F5344CB8AC3E}">
        <p14:creationId xmlns:p14="http://schemas.microsoft.com/office/powerpoint/2010/main" val="2155692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1B15F4D-3B28-4C87-A563-3EDB765B2ECB}"/>
              </a:ext>
            </a:extLst>
          </p:cNvPr>
          <p:cNvPicPr>
            <a:picLocks noChangeAspect="1"/>
          </p:cNvPicPr>
          <p:nvPr/>
        </p:nvPicPr>
        <p:blipFill>
          <a:blip r:embed="rId2"/>
          <a:stretch>
            <a:fillRect/>
          </a:stretch>
        </p:blipFill>
        <p:spPr>
          <a:xfrm>
            <a:off x="5686423" y="148515"/>
            <a:ext cx="5206863" cy="6560970"/>
          </a:xfrm>
          <a:prstGeom prst="roundRect">
            <a:avLst>
              <a:gd name="adj" fmla="val 604"/>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5" name="Rectángulo: esquinas redondeadas 14">
            <a:extLst>
              <a:ext uri="{FF2B5EF4-FFF2-40B4-BE49-F238E27FC236}">
                <a16:creationId xmlns:a16="http://schemas.microsoft.com/office/drawing/2014/main" id="{DF226973-227C-4351-9F82-3A836586BE50}"/>
              </a:ext>
            </a:extLst>
          </p:cNvPr>
          <p:cNvSpPr/>
          <p:nvPr/>
        </p:nvSpPr>
        <p:spPr>
          <a:xfrm>
            <a:off x="1855303" y="622853"/>
            <a:ext cx="2637183" cy="1113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ORGANIGRAMA FONAT VIGENTE</a:t>
            </a:r>
          </a:p>
          <a:p>
            <a:pPr algn="ctr"/>
            <a:r>
              <a:rPr lang="es-ES" b="1" dirty="0"/>
              <a:t>2021</a:t>
            </a:r>
            <a:endParaRPr lang="es-SV" b="1" dirty="0"/>
          </a:p>
        </p:txBody>
      </p:sp>
      <p:sp>
        <p:nvSpPr>
          <p:cNvPr id="16" name="Rectángulo: esquinas redondeadas 15">
            <a:extLst>
              <a:ext uri="{FF2B5EF4-FFF2-40B4-BE49-F238E27FC236}">
                <a16:creationId xmlns:a16="http://schemas.microsoft.com/office/drawing/2014/main" id="{A61AD8F9-E47C-4495-980F-B7A920F44508}"/>
              </a:ext>
            </a:extLst>
          </p:cNvPr>
          <p:cNvSpPr/>
          <p:nvPr/>
        </p:nvSpPr>
        <p:spPr>
          <a:xfrm>
            <a:off x="1755911" y="2690192"/>
            <a:ext cx="2835965" cy="2173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Última modificación aprobada en Sesión Ordinaria de Consejo Directivo N° 3 de fecha  19/02/2021</a:t>
            </a:r>
            <a:endParaRPr lang="es-SV" b="1" dirty="0"/>
          </a:p>
        </p:txBody>
      </p:sp>
    </p:spTree>
    <p:extLst>
      <p:ext uri="{BB962C8B-B14F-4D97-AF65-F5344CB8AC3E}">
        <p14:creationId xmlns:p14="http://schemas.microsoft.com/office/powerpoint/2010/main" val="409740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br>
              <a:rPr lang="es-SV" sz="2000" dirty="0"/>
            </a:br>
            <a:br>
              <a:rPr lang="es-SV" sz="2000" dirty="0"/>
            </a:br>
            <a:br>
              <a:rPr lang="es-SV" sz="2000" dirty="0"/>
            </a:br>
            <a:br>
              <a:rPr lang="es-SV" sz="2000" dirty="0"/>
            </a:br>
            <a:br>
              <a:rPr lang="es-SV" sz="2000" dirty="0"/>
            </a:br>
            <a:r>
              <a:rPr lang="es-SV" sz="2000" dirty="0">
                <a:latin typeface="Bembo Std" panose="02020605060306020A03" pitchFamily="18" charset="0"/>
              </a:rPr>
              <a:t>El 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(Ing. Saúl Antonio Castelar Contreras)Nombramiento 09/08/2019.</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 Efraín Alexis Segura Valenzuela)Nombramiento 03/07/2019</a:t>
            </a:r>
            <a:br>
              <a:rPr lang="es-SV" sz="2000" dirty="0">
                <a:latin typeface="Bembo Std" panose="02020605060306020A03" pitchFamily="18" charset="0"/>
              </a:rPr>
            </a:br>
            <a:r>
              <a:rPr lang="es-SV" sz="2000" b="1" dirty="0">
                <a:latin typeface="Bembo Std" panose="02020605060306020A03" pitchFamily="18" charset="0"/>
              </a:rPr>
              <a:t>3) Un Delegada del Banco de Desarrollo de El Salvador </a:t>
            </a:r>
            <a:r>
              <a:rPr lang="es-SV" sz="2000" dirty="0">
                <a:latin typeface="Bembo Std" panose="02020605060306020A03" pitchFamily="18" charset="0"/>
              </a:rPr>
              <a:t>(Lic. Yuri Esperanza  Ibarra de Zepeda, Delegada Propietaria)Nombramiento (      ).</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(Comisionado Alex Enrique Lemus Recinos, Delegado Propietario)Nombramiento (     ).</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Alonso Cruz Moreno, Delegado Propietario)Nombramiento 02/07/2019.</a:t>
            </a:r>
            <a:br>
              <a:rPr lang="es-SV" sz="2000" dirty="0">
                <a:latin typeface="Bembo Std" panose="02020605060306020A03" pitchFamily="18" charset="0"/>
              </a:rPr>
            </a:br>
            <a:br>
              <a:rPr lang="es-SV" sz="2000" dirty="0">
                <a:latin typeface="Bembo Std" panose="02020605060306020A03" pitchFamily="18" charset="0"/>
              </a:rPr>
            </a:br>
            <a:r>
              <a:rPr lang="es-SV" sz="2000" b="1" dirty="0">
                <a:latin typeface="Bembo Std" panose="02020605060306020A03" pitchFamily="18" charset="0"/>
              </a:rPr>
              <a:t>MIEMBROS SUPLENTES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Saúl Antonio Castelar Contreras)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br>
              <a:rPr lang="es-SV" sz="2000" dirty="0">
                <a:latin typeface="Bembo Std" panose="02020605060306020A03" pitchFamily="18" charset="0"/>
              </a:rPr>
            </a:br>
            <a:r>
              <a:rPr lang="es-SV" sz="2000" dirty="0">
                <a:latin typeface="Bembo Std" panose="02020605060306020A03" pitchFamily="18" charset="0"/>
              </a:rPr>
              <a:t>Mujeres: 1</a:t>
            </a:r>
            <a:br>
              <a:rPr lang="es-SV" sz="2000" dirty="0">
                <a:latin typeface="Bembo Std" panose="02020605060306020A03" pitchFamily="18" charset="0"/>
              </a:rPr>
            </a:br>
            <a:r>
              <a:rPr lang="es-SV" sz="2000" dirty="0">
                <a:latin typeface="Bembo Std" panose="02020605060306020A03" pitchFamily="18" charset="0"/>
              </a:rPr>
              <a:t>Hombres: 4</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a:solidFill>
                  <a:schemeClr val="bg1"/>
                </a:solidFill>
              </a:rPr>
              <a:t>CONSEJO DIRECTIVO</a:t>
            </a: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a:t>CONSEJO DIRECTIVO</a:t>
            </a:r>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1416676" y="1184856"/>
            <a:ext cx="9794663" cy="4636395"/>
          </a:xfrm>
        </p:spPr>
        <p:txBody>
          <a:bodyPr>
            <a:normAutofit fontScale="90000"/>
          </a:bodyPr>
          <a:lstStyle/>
          <a:p>
            <a:br>
              <a:rPr lang="es-MX" sz="2700" dirty="0"/>
            </a:br>
            <a:br>
              <a:rPr lang="es-MX" sz="2700" dirty="0"/>
            </a:br>
            <a:br>
              <a:rPr lang="es-MX" sz="2700" dirty="0"/>
            </a:br>
            <a:br>
              <a:rPr lang="es-MX" sz="2700" dirty="0"/>
            </a:br>
            <a:r>
              <a:rPr lang="es-MX" sz="2700" dirty="0">
                <a:latin typeface="Bembo Std" panose="02020605060306020A03" pitchFamily="18" charset="0"/>
              </a:rPr>
              <a:t>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br>
              <a:rPr lang="es-SV" sz="27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Nombre del responsable: Licda. </a:t>
            </a:r>
            <a:r>
              <a:rPr lang="es-SV" sz="2700" dirty="0" err="1">
                <a:latin typeface="Bembo Std" panose="02020605060306020A03" pitchFamily="18" charset="0"/>
              </a:rPr>
              <a:t>Xxxxxxxxxxxxxxxx</a:t>
            </a:r>
            <a:r>
              <a:rPr lang="es-SV" sz="2700" dirty="0">
                <a:latin typeface="Bembo Std" panose="02020605060306020A03" pitchFamily="18" charset="0"/>
              </a:rPr>
              <a:t>.</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Mujeres:1</a:t>
            </a:r>
            <a:br>
              <a:rPr lang="es-SV" sz="2700" dirty="0">
                <a:latin typeface="Bembo Std" panose="02020605060306020A03" pitchFamily="18" charset="0"/>
              </a:rPr>
            </a:br>
            <a:r>
              <a:rPr lang="es-SV" sz="2700" dirty="0">
                <a:latin typeface="Bembo Std" panose="02020605060306020A03" pitchFamily="18" charset="0"/>
              </a:rPr>
              <a:t>Hombres:0</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Total de empleados: 1</a:t>
            </a:r>
            <a:br>
              <a:rPr lang="es-SV" sz="2700" dirty="0">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205949" y="1171977"/>
            <a:ext cx="9859616" cy="4462760"/>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xxxxxxxxxxxxxxxxxxxxx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r>
              <a:rPr lang="es-SV" sz="2000" dirty="0"/>
              <a:t>Total de empleados: 1</a:t>
            </a:r>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073426" y="1036660"/>
            <a:ext cx="9528313" cy="4524315"/>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adquisiciones y contrataciones de obras, bienes y servicios. Asimismo será el vínculo con la Unidad Normativa de la Administración Pública (UNAC),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MDe</a:t>
            </a:r>
            <a:r>
              <a:rPr lang="es-SV" sz="2000" dirty="0">
                <a:latin typeface="Bembo Std" panose="02020605060306020A03" pitchFamily="18" charset="0"/>
              </a:rPr>
              <a:t>. </a:t>
            </a:r>
            <a:r>
              <a:rPr lang="es-SV" sz="2000" dirty="0" err="1">
                <a:latin typeface="Bembo Std" panose="02020605060306020A03" pitchFamily="18" charset="0"/>
              </a:rPr>
              <a:t>xxxxxxxxxxxxxx</a:t>
            </a:r>
            <a:r>
              <a:rPr lang="es-SV" sz="1000" dirty="0">
                <a:latin typeface="Bembo Std" panose="02020605060306020A03" pitchFamily="18" charset="0"/>
              </a:rPr>
              <a:t> </a:t>
            </a:r>
            <a:r>
              <a:rPr lang="es-SV" sz="1100" dirty="0">
                <a:latin typeface="Bembo Std" panose="02020605060306020A03" pitchFamily="18" charset="0"/>
              </a:rPr>
              <a:t>(Nombramiento 16/03/2020)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					</a:t>
            </a:r>
          </a:p>
          <a:p>
            <a:pPr algn="just"/>
            <a:r>
              <a:rPr lang="es-SV" sz="2000" dirty="0">
                <a:latin typeface="Bembo Std" panose="02020605060306020A03" pitchFamily="18" charset="0"/>
              </a:rPr>
              <a:t>Hombres: 2			</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PRESIDENCIA</a:t>
            </a:r>
            <a:br>
              <a:rPr lang="es-SV" dirty="0"/>
            </a:br>
            <a:r>
              <a:rPr lang="es-ES" b="1" dirty="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033670" y="1036661"/>
            <a:ext cx="9488556" cy="4401205"/>
          </a:xfrm>
          <a:prstGeom prst="rect">
            <a:avLst/>
          </a:prstGeom>
          <a:noFill/>
        </p:spPr>
        <p:txBody>
          <a:bodyPr wrap="square" rtlCol="0">
            <a:spAutoFit/>
          </a:bodyPr>
          <a:lstStyle/>
          <a:p>
            <a:pPr algn="just"/>
            <a:r>
              <a:rPr lang="es-MX" sz="2400" dirty="0">
                <a:latin typeface="Bembo Std" panose="02020605060306020A03" pitchFamily="18" charset="0"/>
              </a:rPr>
              <a:t>La Presidencia del Consejo Directivo corresponde a quien ejerza el cargo de Viceministro de Transporte, quien además tendrá la representación legal del FONAT y ejercerá las atribuciones establecidas en la Ley y el Reglamento de la Ley.</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Ing. Saúl Antonio Castelar Contreras.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60296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953037" y="917912"/>
            <a:ext cx="10390824" cy="5016758"/>
          </a:xfrm>
          <a:prstGeom prst="rect">
            <a:avLst/>
          </a:prstGeom>
          <a:noFill/>
        </p:spPr>
        <p:txBody>
          <a:bodyPr wrap="square" rtlCol="0">
            <a:spAutoFit/>
          </a:bodyPr>
          <a:lstStyle/>
          <a:p>
            <a:pPr algn="just"/>
            <a:r>
              <a:rPr lang="es-SV" sz="2000" dirty="0"/>
              <a:t>El CONASEVI será presidido por el Viceministro de Transporte o por el funcionario a quien éste delegue, el cual fungirá como Coordinador del mismo. Está integrado por representantes de instituciones públicas y privadas y entidades no Gubernamentales, las cuales realizan acciones coordinadas a fin de lograr la reducción de víctimas de siniestros viales. </a:t>
            </a:r>
          </a:p>
          <a:p>
            <a:pPr algn="just"/>
            <a:r>
              <a:rPr lang="es-SV" sz="2000" dirty="0"/>
              <a:t>Tiene como objetivo fomentar, desarrollar y ejecutar programas y proyectos técnico-científicos en materia de seguridad, educación y prevención vial, a fin de prevenir y disminuir los siniestros de tránsito.</a:t>
            </a:r>
            <a:endParaRPr lang="es-SV" dirty="0"/>
          </a:p>
          <a:p>
            <a:pPr algn="just"/>
            <a:r>
              <a:rPr lang="es-SV" sz="2000" dirty="0"/>
              <a:t>Nombre del responsable: Ing. Saúl Antonio Castelar Contreras, Coordinador</a:t>
            </a:r>
          </a:p>
          <a:p>
            <a:pPr algn="ctr"/>
            <a:r>
              <a:rPr lang="es-SV" sz="2000" dirty="0"/>
              <a:t>		        Msc. María Paola Bardi de Acosta, Coordinadora  Delegada.</a:t>
            </a:r>
          </a:p>
          <a:p>
            <a:pPr algn="ctr"/>
            <a:r>
              <a:rPr lang="es-SV" sz="2000" dirty="0"/>
              <a:t>                                   Licda. </a:t>
            </a:r>
            <a:r>
              <a:rPr lang="es-SV" sz="2000" dirty="0" err="1"/>
              <a:t>xxxxxxxxxxxxxxxxx</a:t>
            </a:r>
            <a:r>
              <a:rPr lang="es-SV" sz="2000" dirty="0"/>
              <a:t>, Coordinadora Técnica Conasevi</a:t>
            </a:r>
            <a:r>
              <a:rPr lang="es-SV" sz="1100" dirty="0"/>
              <a:t>.(nombrada 29/11/2019)</a:t>
            </a:r>
            <a:endParaRPr lang="es-SV" sz="2000" dirty="0"/>
          </a:p>
          <a:p>
            <a:pPr algn="just"/>
            <a:endParaRPr lang="es-SV" sz="2000" b="1" dirty="0"/>
          </a:p>
          <a:p>
            <a:pPr algn="just"/>
            <a:r>
              <a:rPr lang="es-SV" sz="2000" b="1" dirty="0"/>
              <a:t>Personal del CONASEVI</a:t>
            </a:r>
            <a:r>
              <a:rPr lang="es-SV" sz="2000" dirty="0"/>
              <a:t>				</a:t>
            </a:r>
            <a:endParaRPr lang="es-SV" sz="2000" b="1" dirty="0"/>
          </a:p>
          <a:p>
            <a:pPr algn="just"/>
            <a:r>
              <a:rPr lang="es-SV" sz="2000" dirty="0"/>
              <a:t>Mujeres: 5				</a:t>
            </a:r>
          </a:p>
          <a:p>
            <a:pPr algn="just"/>
            <a:r>
              <a:rPr lang="es-SV" sz="2000" dirty="0"/>
              <a:t>Hombres: 3					</a:t>
            </a:r>
          </a:p>
          <a:p>
            <a:pPr algn="just"/>
            <a:r>
              <a:rPr lang="es-SV" sz="2000" dirty="0"/>
              <a:t>Total de empleados: 8</a:t>
            </a:r>
          </a:p>
          <a:p>
            <a:pPr algn="just"/>
            <a:endParaRPr lang="es-SV" sz="2000" dirty="0"/>
          </a:p>
        </p:txBody>
      </p:sp>
    </p:spTree>
    <p:extLst>
      <p:ext uri="{BB962C8B-B14F-4D97-AF65-F5344CB8AC3E}">
        <p14:creationId xmlns:p14="http://schemas.microsoft.com/office/powerpoint/2010/main" val="141298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618</TotalTime>
  <Words>2283</Words>
  <Application>Microsoft Office PowerPoint</Application>
  <PresentationFormat>Panorámica</PresentationFormat>
  <Paragraphs>216</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Arial</vt:lpstr>
      <vt:lpstr>Bembo Std</vt:lpstr>
      <vt:lpstr>Calibri</vt:lpstr>
      <vt:lpstr>Calibri Light</vt:lpstr>
      <vt:lpstr>Verdana</vt:lpstr>
      <vt:lpstr>Tema de Office</vt:lpstr>
      <vt:lpstr>Presentación de PowerPoint</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(Ing. Saúl Antonio Castelar Contreras)Nombramiento 09/08/2019. 2) Un Delegado del Ministerio de Salud  (Lic. Efraín Alexis Segura Valenzuela)Nombramiento 03/07/2019 3) Un Delegada del Banco de Desarrollo de El Salvador (Lic. Yuri Esperanza  Ibarra de Zepeda, Delegada Propietaria)Nombramiento (      ). 4) Un Delegado de la División de Tránsito de la Policía Nacional Civil (Comisionado Alex Enrique Lemus Recinos, Delegado Propietario)Nombramiento (     ). 5) Un Delegado del Ministerio de Educación (Lic. Luis Alonso Cruz Moreno, Delegado Propietario)Nombramiento 02/07/2019.  MIEMBROS SUPLENTES  Cada Delegado propietario del Consejo Directivo tendrá su respectivo Suplente, quien sustituirá a su propietario en caso de ausencia.   RESPONSABLE PRESIDENCIA DEL CONSEJO DIRECTIVO (Ing. Saúl Antonio Castelar Contreras)  La Presidencia del Consejo Directivo será ejercida por el Viceministro de Transporte,  quien tendrá la representación legal del mismo.   Mujeres: 1 Hombres: 4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Licda. Xxxxxxxxxxxxxxxx.  Mujeres:1 Hombres:0  Total de empleados: 1    </vt:lpstr>
      <vt:lpstr>UNIDAD DE AUDITORIA INTERNA</vt:lpstr>
      <vt:lpstr>GERENCIA DE ADQUISICIONES Y CONTRATACIONES</vt:lpstr>
      <vt:lpstr> PRESIDENCIA                    </vt:lpstr>
      <vt:lpstr>CONSEJO NACIONAL DE SEGURIDAD VIAL</vt:lpstr>
      <vt:lpstr>UNIDAD DE ACCESO A LA INFORMACIÓN</vt:lpstr>
      <vt:lpstr>DIRECCION EJECUTIVA</vt:lpstr>
      <vt:lpstr>COMISIÓN TÉCNICA DE EVALUACIÓN MEDICA</vt:lpstr>
      <vt:lpstr>UNIDAD DE REHABILITACION</vt:lpstr>
      <vt:lpstr>UNIDAD JURÍDICA</vt:lpstr>
      <vt:lpstr>UNIDAD COMUNICACIONES</vt:lpstr>
      <vt:lpstr>UNIDAD AMBIENTAL</vt:lpstr>
      <vt:lpstr>UNIDAD DE GÉNERO INSTITUCIONAL</vt:lpstr>
      <vt:lpstr>UNIDAD DE GESTIÓN DOCUMENTAL Y ARCHIVO</vt:lpstr>
      <vt:lpstr>GERENCIA DE TECNOLOGIA</vt:lpstr>
      <vt:lpstr>GERENCIA DE ADMINISTRACIÓN Y FINANZAS</vt:lpstr>
      <vt:lpstr>OBSERVATORIO NACIONAL DE SEGURIDAD VIAL ONASEVI</vt:lpstr>
      <vt:lpstr>PRESUPUESTO</vt:lpstr>
      <vt:lpstr>CONTABILIDAD</vt:lpstr>
      <vt:lpstr>  TESORERIA</vt:lpstr>
      <vt:lpstr>Unidad de Activo Fijo, suministro     y transporte</vt:lpstr>
      <vt:lpstr>PLANIFICACIÓN Y RECURSOS HUMANOS</vt:lpstr>
      <vt:lpstr>SERVICIOS GENERALES Y ATENCIÓN AL BENEFICIARIO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Carolina Portillo</cp:lastModifiedBy>
  <cp:revision>73</cp:revision>
  <dcterms:created xsi:type="dcterms:W3CDTF">2020-10-02T20:24:33Z</dcterms:created>
  <dcterms:modified xsi:type="dcterms:W3CDTF">2022-06-13T18:45:10Z</dcterms:modified>
</cp:coreProperties>
</file>