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74" r:id="rId2"/>
    <p:sldId id="263" r:id="rId3"/>
    <p:sldId id="272" r:id="rId4"/>
    <p:sldId id="299" r:id="rId5"/>
    <p:sldId id="300" r:id="rId6"/>
    <p:sldId id="302" r:id="rId7"/>
    <p:sldId id="301" r:id="rId8"/>
    <p:sldId id="315" r:id="rId9"/>
    <p:sldId id="303" r:id="rId10"/>
    <p:sldId id="304" r:id="rId11"/>
    <p:sldId id="305" r:id="rId12"/>
    <p:sldId id="306" r:id="rId13"/>
    <p:sldId id="307" r:id="rId14"/>
    <p:sldId id="308" r:id="rId15"/>
    <p:sldId id="309" r:id="rId16"/>
    <p:sldId id="310" r:id="rId17"/>
    <p:sldId id="311" r:id="rId18"/>
    <p:sldId id="316" r:id="rId19"/>
    <p:sldId id="312" r:id="rId20"/>
    <p:sldId id="298" r:id="rId21"/>
    <p:sldId id="279" r:id="rId22"/>
    <p:sldId id="313" r:id="rId23"/>
    <p:sldId id="314" r:id="rId24"/>
    <p:sldId id="283" r:id="rId25"/>
  </p:sldIdLst>
  <p:sldSz cx="12192000" cy="6858000"/>
  <p:notesSz cx="6662738" cy="9926638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8402"/>
    <a:srgbClr val="13D6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896" autoAdjust="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5"/>
            <a:ext cx="2887186" cy="498366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774011" y="5"/>
            <a:ext cx="2887186" cy="498366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r">
              <a:defRPr sz="1200"/>
            </a:lvl1pPr>
          </a:lstStyle>
          <a:p>
            <a:fld id="{3DE46BF6-CC29-438A-BA9A-637AE08409F8}" type="datetimeFigureOut">
              <a:rPr lang="es-SV" smtClean="0"/>
              <a:t>27/4/2022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9428278"/>
            <a:ext cx="2887186" cy="498366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774011" y="9428278"/>
            <a:ext cx="2887186" cy="498366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r">
              <a:defRPr sz="1200"/>
            </a:lvl1pPr>
          </a:lstStyle>
          <a:p>
            <a:fld id="{425B109B-F615-47A3-B8F1-CD0BE2D8799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91724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5" y="4"/>
            <a:ext cx="2887790" cy="497187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773447" y="4"/>
            <a:ext cx="2887790" cy="497187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r">
              <a:defRPr sz="1200"/>
            </a:lvl1pPr>
          </a:lstStyle>
          <a:p>
            <a:fld id="{93E346E8-86A9-4EE0-88C0-8E3FA8188227}" type="datetimeFigureOut">
              <a:rPr lang="es-SV" smtClean="0"/>
              <a:t>27/4/2022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54013" y="1239838"/>
            <a:ext cx="5954712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90" tIns="45345" rIns="90690" bIns="45345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66878" y="4777088"/>
            <a:ext cx="5328985" cy="3909148"/>
          </a:xfrm>
          <a:prstGeom prst="rect">
            <a:avLst/>
          </a:prstGeom>
        </p:spPr>
        <p:txBody>
          <a:bodyPr vert="horz" lIns="90690" tIns="45345" rIns="90690" bIns="4534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5" y="9429454"/>
            <a:ext cx="2887790" cy="497186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773447" y="9429454"/>
            <a:ext cx="2887790" cy="497186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r">
              <a:defRPr sz="1200"/>
            </a:lvl1pPr>
          </a:lstStyle>
          <a:p>
            <a:fld id="{4AF2C272-8D13-41F9-8D5B-A1115472A23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90994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2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9148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11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524455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12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549997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13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607751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14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585017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15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619187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16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7424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17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149704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18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441796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23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06206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44772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4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60683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5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190138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6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1941784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7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98910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8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454417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9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061391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10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14347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27/4/2022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96205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27/4/2022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69733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27/4/2022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3149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27/4/2022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2723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27/4/2022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79485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27/4/2022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58753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27/4/2022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153633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27/4/2022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84797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27/4/2022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10962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27/4/2022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5352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27/4/2022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798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885EA-EAB7-49AA-98A1-58401D836380}" type="datetimeFigureOut">
              <a:rPr lang="es-SV" smtClean="0"/>
              <a:t>27/4/2022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77525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04"/>
            <a:ext cx="12192000" cy="6862164"/>
          </a:xfrm>
        </p:spPr>
      </p:pic>
      <p:sp>
        <p:nvSpPr>
          <p:cNvPr id="7" name="CuadroTexto 6"/>
          <p:cNvSpPr txBox="1"/>
          <p:nvPr/>
        </p:nvSpPr>
        <p:spPr>
          <a:xfrm>
            <a:off x="1413164" y="5403273"/>
            <a:ext cx="85482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>
                <a:solidFill>
                  <a:schemeClr val="bg1"/>
                </a:solidFill>
              </a:rPr>
              <a:t>INFORME DE EJECUCIÓN Y SEGUIMIENTO </a:t>
            </a:r>
          </a:p>
          <a:p>
            <a:pPr algn="ctr"/>
            <a:r>
              <a:rPr lang="es-SV" sz="2400" b="1" dirty="0">
                <a:solidFill>
                  <a:schemeClr val="bg1"/>
                </a:solidFill>
              </a:rPr>
              <a:t>1° TRIMESTRE POA 2022</a:t>
            </a:r>
          </a:p>
        </p:txBody>
      </p:sp>
    </p:spTree>
    <p:extLst>
      <p:ext uri="{BB962C8B-B14F-4D97-AF65-F5344CB8AC3E}">
        <p14:creationId xmlns:p14="http://schemas.microsoft.com/office/powerpoint/2010/main" val="2395185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1C7EC-FD0F-4731-96EF-0DF0FE233810}"/>
              </a:ext>
            </a:extLst>
          </p:cNvPr>
          <p:cNvSpPr txBox="1"/>
          <p:nvPr/>
        </p:nvSpPr>
        <p:spPr>
          <a:xfrm>
            <a:off x="8131126" y="5190978"/>
            <a:ext cx="3137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UNIDAD JURÍDICA</a:t>
            </a:r>
            <a:endParaRPr lang="es-SV" sz="24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C19655A-E1F1-44EE-966B-B3FA0C3EBB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0474" y="1563757"/>
            <a:ext cx="9631052" cy="3100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256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1C7EC-FD0F-4731-96EF-0DF0FE233810}"/>
              </a:ext>
            </a:extLst>
          </p:cNvPr>
          <p:cNvSpPr txBox="1"/>
          <p:nvPr/>
        </p:nvSpPr>
        <p:spPr>
          <a:xfrm>
            <a:off x="8131126" y="5190978"/>
            <a:ext cx="3137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GAFI</a:t>
            </a:r>
            <a:endParaRPr lang="es-SV" sz="24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AE2FDF3-CDC9-446C-B871-15E531AA4D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5838" y="1502331"/>
            <a:ext cx="10060323" cy="3145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714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SV" sz="2000" b="1" dirty="0">
              <a:solidFill>
                <a:schemeClr val="accent1">
                  <a:lumMod val="50000"/>
                </a:schemeClr>
              </a:solidFill>
              <a:latin typeface="Bembo Std" panose="02020605060306020A03" pitchFamily="18" charset="0"/>
            </a:endParaRPr>
          </a:p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1C7EC-FD0F-4731-96EF-0DF0FE233810}"/>
              </a:ext>
            </a:extLst>
          </p:cNvPr>
          <p:cNvSpPr txBox="1"/>
          <p:nvPr/>
        </p:nvSpPr>
        <p:spPr>
          <a:xfrm>
            <a:off x="8131126" y="5190978"/>
            <a:ext cx="3137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UGDA</a:t>
            </a:r>
            <a:endParaRPr lang="es-SV" sz="24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0F198E8-45D1-4931-8005-6DCB033B3A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345" y="1548752"/>
            <a:ext cx="10368595" cy="364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6993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1C7EC-FD0F-4731-96EF-0DF0FE233810}"/>
              </a:ext>
            </a:extLst>
          </p:cNvPr>
          <p:cNvSpPr txBox="1"/>
          <p:nvPr/>
        </p:nvSpPr>
        <p:spPr>
          <a:xfrm>
            <a:off x="8131126" y="5190978"/>
            <a:ext cx="3137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UAIP</a:t>
            </a:r>
            <a:endParaRPr lang="es-SV" sz="24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42C0AAA-6067-4572-A82F-635C4C96DA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9444" y="1444208"/>
            <a:ext cx="9973111" cy="3361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917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1C7EC-FD0F-4731-96EF-0DF0FE233810}"/>
              </a:ext>
            </a:extLst>
          </p:cNvPr>
          <p:cNvSpPr txBox="1"/>
          <p:nvPr/>
        </p:nvSpPr>
        <p:spPr>
          <a:xfrm>
            <a:off x="8131126" y="5190978"/>
            <a:ext cx="3137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GERENCIA DE TECNOLOGÍA</a:t>
            </a:r>
            <a:endParaRPr lang="es-SV" sz="20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9EA945E-3147-487B-B640-ED77422A73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8611" y="1585308"/>
            <a:ext cx="9432386" cy="3079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319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1C7EC-FD0F-4731-96EF-0DF0FE233810}"/>
              </a:ext>
            </a:extLst>
          </p:cNvPr>
          <p:cNvSpPr txBox="1"/>
          <p:nvPr/>
        </p:nvSpPr>
        <p:spPr>
          <a:xfrm>
            <a:off x="8131126" y="5190978"/>
            <a:ext cx="3137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UNIDAD DE GESTIÓN  AMBIENTAL</a:t>
            </a:r>
            <a:endParaRPr lang="es-SV" sz="20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6442BE4-44A0-4113-81EF-DBF6F8F246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9631" y="1518840"/>
            <a:ext cx="9732738" cy="3212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3331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1C7EC-FD0F-4731-96EF-0DF0FE233810}"/>
              </a:ext>
            </a:extLst>
          </p:cNvPr>
          <p:cNvSpPr txBox="1"/>
          <p:nvPr/>
        </p:nvSpPr>
        <p:spPr>
          <a:xfrm>
            <a:off x="8131126" y="5190978"/>
            <a:ext cx="3137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UNIDAD DE GÉNERO</a:t>
            </a:r>
            <a:endParaRPr lang="es-SV" sz="20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B64CCFD-161A-4F5F-9885-D66BE097FE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9641" y="1403031"/>
            <a:ext cx="10408905" cy="3444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7663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1C7EC-FD0F-4731-96EF-0DF0FE233810}"/>
              </a:ext>
            </a:extLst>
          </p:cNvPr>
          <p:cNvSpPr txBox="1"/>
          <p:nvPr/>
        </p:nvSpPr>
        <p:spPr>
          <a:xfrm>
            <a:off x="8556089" y="5253977"/>
            <a:ext cx="3137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CONASEVI</a:t>
            </a:r>
            <a:endParaRPr lang="es-SV" sz="22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8AE03E4-F7E7-4B1F-894E-E4F7B9DFBD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5486" y="1618671"/>
            <a:ext cx="9761027" cy="3075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9742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1C7EC-FD0F-4731-96EF-0DF0FE233810}"/>
              </a:ext>
            </a:extLst>
          </p:cNvPr>
          <p:cNvSpPr txBox="1"/>
          <p:nvPr/>
        </p:nvSpPr>
        <p:spPr>
          <a:xfrm>
            <a:off x="8556089" y="5253977"/>
            <a:ext cx="3137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ONASEVI</a:t>
            </a:r>
            <a:endParaRPr lang="es-SV" sz="22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AA3EF08-BB03-41FA-82D6-5D9C7EB2F3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0741" y="1606765"/>
            <a:ext cx="9285821" cy="3099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2442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1995CF81-A506-4D3C-B729-BECE9A6F49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389" y="491987"/>
            <a:ext cx="7354956" cy="5758828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137BB796-3D19-4A8D-A5F4-6F3CBB0DE9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544" y="729083"/>
            <a:ext cx="3552934" cy="5399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080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3669"/>
          </a:xfrm>
        </p:spPr>
        <p:txBody>
          <a:bodyPr>
            <a:normAutofit/>
          </a:bodyPr>
          <a:lstStyle/>
          <a:p>
            <a:pPr algn="ctr"/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344733"/>
          </a:xfrm>
        </p:spPr>
        <p:txBody>
          <a:bodyPr>
            <a:normAutofit fontScale="92500"/>
          </a:bodyPr>
          <a:lstStyle/>
          <a:p>
            <a:pPr algn="just"/>
            <a:r>
              <a:rPr lang="es-SV" sz="2400" dirty="0">
                <a:latin typeface="Arial Rounded MT Bold" panose="020F0704030504030204" pitchFamily="34" charset="0"/>
              </a:rPr>
              <a:t>El Plan Operativo Anual 2020, continua con la ejecución de metas estratégicas y sus actividades específicas, las cuales siguen encaminadas a la consecución del logro de los Objetivos y Ejes Estratégicos contemplados en el Plan Estratégico Institucional.</a:t>
            </a:r>
          </a:p>
          <a:p>
            <a:pPr algn="just"/>
            <a:r>
              <a:rPr lang="es-SV" sz="2400" dirty="0">
                <a:latin typeface="Arial Rounded MT Bold" panose="020F0704030504030204" pitchFamily="34" charset="0"/>
              </a:rPr>
              <a:t>El seguimiento del Plan Operativo Anual forma parte de una planeación estratégica de esta institución, lo que constituye un lineamiento a efecto de realizar las evaluaciones correspondientes y controlar los resultados obtenidos, en relación a las metas de cada trimestre, lo que nos hace conocer los avances de las actividades de cada una de nuestras unidades organizativas, para el logro de los objetivos institucionales.</a:t>
            </a:r>
          </a:p>
          <a:p>
            <a:pPr algn="just"/>
            <a:r>
              <a:rPr lang="es-SV" sz="2400" dirty="0">
                <a:latin typeface="Arial Rounded MT Bold" panose="020F0704030504030204" pitchFamily="34" charset="0"/>
              </a:rPr>
              <a:t>El presente informe de ejecución y seguimiento del Cuarto Trimestre del Plan Operativo Anual 2020, expone los avances de cada una de las unidades organizativas del FONAT, en relación a las metas establecidas en el mismo y no se limita a establecer si se cumple o no cierta actividad o meta, sino que busca analizar y encaminar a través de acciones correctivas, los aciertos o desaciertos.</a:t>
            </a:r>
          </a:p>
          <a:p>
            <a:pPr marL="0" indent="0" algn="just">
              <a:buNone/>
            </a:pPr>
            <a:endParaRPr lang="es-SV" sz="2400" dirty="0">
              <a:latin typeface="Arial Rounded MT Bold" panose="020F0704030504030204" pitchFamily="34" charset="0"/>
            </a:endParaRPr>
          </a:p>
          <a:p>
            <a:pPr marL="0" indent="0" algn="just">
              <a:buNone/>
            </a:pPr>
            <a:endParaRPr lang="es-SV" sz="2400" dirty="0">
              <a:latin typeface="Arial Rounded MT Bold" panose="020F0704030504030204" pitchFamily="34" charset="0"/>
            </a:endParaRPr>
          </a:p>
          <a:p>
            <a:pPr algn="just"/>
            <a:endParaRPr lang="es-SV" sz="2400" dirty="0">
              <a:latin typeface="Arial Rounded MT Bold" panose="020F070403050403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2367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4876800" y="3651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SV" dirty="0"/>
          </a:p>
        </p:txBody>
      </p:sp>
      <p:sp>
        <p:nvSpPr>
          <p:cNvPr id="10" name="CuadroTexto 9"/>
          <p:cNvSpPr txBox="1"/>
          <p:nvPr/>
        </p:nvSpPr>
        <p:spPr>
          <a:xfrm>
            <a:off x="3685308" y="268309"/>
            <a:ext cx="4599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SV" dirty="0"/>
          </a:p>
        </p:txBody>
      </p:sp>
      <p:sp>
        <p:nvSpPr>
          <p:cNvPr id="11" name="CuadroTexto 10"/>
          <p:cNvSpPr txBox="1"/>
          <p:nvPr/>
        </p:nvSpPr>
        <p:spPr>
          <a:xfrm>
            <a:off x="3685308" y="343751"/>
            <a:ext cx="41632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INTRODUCCIÓN</a:t>
            </a:r>
            <a:endParaRPr lang="es-SV" sz="3200" dirty="0">
              <a:solidFill>
                <a:schemeClr val="accent1">
                  <a:lumMod val="50000"/>
                </a:schemeClr>
              </a:solidFill>
              <a:latin typeface="Bembo Std" panose="02020605060306020A03" pitchFamily="18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842815" y="1049885"/>
            <a:ext cx="10510985" cy="527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SV" sz="2100" dirty="0">
                <a:latin typeface="Arial" panose="020B0604020202020204" pitchFamily="34" charset="0"/>
                <a:cs typeface="Arial" panose="020B0604020202020204" pitchFamily="34" charset="0"/>
              </a:rPr>
              <a:t>El Plan Operativo Anual para el año 2022, continua con la ejecución de las metas estratégicas y actividades específicas, las cuales se encuentran encaminadas a la consecución del logro de los Objetivos Estratégicos contemplados en el Plan Estratégico Institucional para el periodo 2021-2025.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s-SV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SV" sz="2100" dirty="0">
                <a:latin typeface="Arial" panose="020B0604020202020204" pitchFamily="34" charset="0"/>
                <a:cs typeface="Arial" panose="020B0604020202020204" pitchFamily="34" charset="0"/>
              </a:rPr>
              <a:t>El seguimiento del Plan Operativo Anual forma parte de la planeación estratégica de esta institución, lo que constituye un lineamiento a efecto de realizar las evaluaciones correspondientes y controlar los resultados obtenidos, en relación a las metas planteadas en cada trimestre, lo que nos hace conocer los avances de las actividades de cada unidad organizativa, para el logro de los objetivos institucionales.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s-SV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SV" sz="2100" dirty="0">
                <a:latin typeface="Arial" panose="020B0604020202020204" pitchFamily="34" charset="0"/>
                <a:cs typeface="Arial" panose="020B0604020202020204" pitchFamily="34" charset="0"/>
              </a:rPr>
              <a:t>A continuación se presenta en resumen por medio de representación gráfica, la ejecución del POA 2022 del 1° Trimestre, por cada unidad organizativa, sustrayendo los datos de la herramienta FONAT Project Manager.</a:t>
            </a:r>
          </a:p>
          <a:p>
            <a:pPr algn="just"/>
            <a:endParaRPr lang="es-SV" sz="2200" b="1" dirty="0">
              <a:latin typeface="Bembo Std" panose="02020605060306020A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9037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/>
        </p:nvSpPr>
        <p:spPr>
          <a:xfrm>
            <a:off x="1312346" y="341355"/>
            <a:ext cx="893618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             COMPARATIVO % PROGRAMADO ENTRE % EJECUTADO</a:t>
            </a:r>
          </a:p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1° TRIMESTRE</a:t>
            </a:r>
          </a:p>
          <a:p>
            <a:endParaRPr lang="es-SV" sz="2000" dirty="0">
              <a:latin typeface="Bembo Std" panose="02020605060306020A03" pitchFamily="18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C119382-4B74-407F-8269-A4B3A987EF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6274" y="1104721"/>
            <a:ext cx="7248787" cy="5216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0280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9190729" y="2446029"/>
            <a:ext cx="707197" cy="1554615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8591880" y="2869738"/>
            <a:ext cx="256309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SV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SV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s-SV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EJECUTADO I TRIMESTRE, PERIODO DE ENERO A MARZO 2022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3200400" y="720436"/>
            <a:ext cx="5391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PRIMER TRIMESTRE</a:t>
            </a:r>
          </a:p>
          <a:p>
            <a:pPr algn="ctr"/>
            <a:endParaRPr lang="es-SV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Flecha: hacia arriba 9">
            <a:extLst>
              <a:ext uri="{FF2B5EF4-FFF2-40B4-BE49-F238E27FC236}">
                <a16:creationId xmlns:a16="http://schemas.microsoft.com/office/drawing/2014/main" id="{82C18A36-3EEC-4B9F-AE43-3D6EC52D8F61}"/>
              </a:ext>
            </a:extLst>
          </p:cNvPr>
          <p:cNvSpPr/>
          <p:nvPr/>
        </p:nvSpPr>
        <p:spPr>
          <a:xfrm>
            <a:off x="6625883" y="4744778"/>
            <a:ext cx="478302" cy="9348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2F86891-6363-422A-9D6D-4B6E9065E86E}"/>
              </a:ext>
            </a:extLst>
          </p:cNvPr>
          <p:cNvSpPr txBox="1"/>
          <p:nvPr/>
        </p:nvSpPr>
        <p:spPr>
          <a:xfrm>
            <a:off x="7104185" y="4976631"/>
            <a:ext cx="1349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DIFERENCIA NEGATIVA</a:t>
            </a:r>
          </a:p>
        </p:txBody>
      </p:sp>
      <p:sp>
        <p:nvSpPr>
          <p:cNvPr id="14" name="Flecha: hacia arriba 13">
            <a:extLst>
              <a:ext uri="{FF2B5EF4-FFF2-40B4-BE49-F238E27FC236}">
                <a16:creationId xmlns:a16="http://schemas.microsoft.com/office/drawing/2014/main" id="{B8776277-E914-4496-8F74-FCEA2540B551}"/>
              </a:ext>
            </a:extLst>
          </p:cNvPr>
          <p:cNvSpPr/>
          <p:nvPr/>
        </p:nvSpPr>
        <p:spPr>
          <a:xfrm rot="16200000">
            <a:off x="9250838" y="1471404"/>
            <a:ext cx="535155" cy="136132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CFC23113-B5AD-4D79-940E-340DD8C58F19}"/>
              </a:ext>
            </a:extLst>
          </p:cNvPr>
          <p:cNvSpPr txBox="1"/>
          <p:nvPr/>
        </p:nvSpPr>
        <p:spPr>
          <a:xfrm>
            <a:off x="8453571" y="1336274"/>
            <a:ext cx="241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PROGRAMADO I TRIMESTRE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E4B2290A-3914-4B82-9EC1-15A0D2F1EB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6096" y="1476874"/>
            <a:ext cx="6775784" cy="3291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6724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9190729" y="2446029"/>
            <a:ext cx="707197" cy="1554615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8591880" y="2869738"/>
            <a:ext cx="256309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SV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SV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s-SV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EJECUTADO ACUMULADO</a:t>
            </a:r>
          </a:p>
          <a:p>
            <a:pPr algn="ctr"/>
            <a:r>
              <a:rPr lang="es-SV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PERIODO DE ENERO A DICIEMBRE 2021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3200400" y="720436"/>
            <a:ext cx="53914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ACUMULADO ANUAL</a:t>
            </a:r>
          </a:p>
          <a:p>
            <a:pPr algn="ctr"/>
            <a:endParaRPr lang="es-SV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Flecha: hacia arriba 9">
            <a:extLst>
              <a:ext uri="{FF2B5EF4-FFF2-40B4-BE49-F238E27FC236}">
                <a16:creationId xmlns:a16="http://schemas.microsoft.com/office/drawing/2014/main" id="{82C18A36-3EEC-4B9F-AE43-3D6EC52D8F61}"/>
              </a:ext>
            </a:extLst>
          </p:cNvPr>
          <p:cNvSpPr/>
          <p:nvPr/>
        </p:nvSpPr>
        <p:spPr>
          <a:xfrm>
            <a:off x="7005711" y="4765999"/>
            <a:ext cx="478302" cy="9348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2F86891-6363-422A-9D6D-4B6E9065E86E}"/>
              </a:ext>
            </a:extLst>
          </p:cNvPr>
          <p:cNvSpPr txBox="1"/>
          <p:nvPr/>
        </p:nvSpPr>
        <p:spPr>
          <a:xfrm>
            <a:off x="7104185" y="5212199"/>
            <a:ext cx="2437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PORCENTAJE A EJECUTAR ENTRE </a:t>
            </a:r>
          </a:p>
          <a:p>
            <a:pPr algn="ctr"/>
            <a:r>
              <a:rPr lang="es-SV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II Y IV TRIMESTRE</a:t>
            </a:r>
          </a:p>
        </p:txBody>
      </p:sp>
      <p:sp>
        <p:nvSpPr>
          <p:cNvPr id="14" name="Flecha: hacia arriba 13">
            <a:extLst>
              <a:ext uri="{FF2B5EF4-FFF2-40B4-BE49-F238E27FC236}">
                <a16:creationId xmlns:a16="http://schemas.microsoft.com/office/drawing/2014/main" id="{B8776277-E914-4496-8F74-FCEA2540B551}"/>
              </a:ext>
            </a:extLst>
          </p:cNvPr>
          <p:cNvSpPr/>
          <p:nvPr/>
        </p:nvSpPr>
        <p:spPr>
          <a:xfrm rot="16200000">
            <a:off x="9250838" y="1471404"/>
            <a:ext cx="535155" cy="136132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CFC23113-B5AD-4D79-940E-340DD8C58F19}"/>
              </a:ext>
            </a:extLst>
          </p:cNvPr>
          <p:cNvSpPr txBox="1"/>
          <p:nvPr/>
        </p:nvSpPr>
        <p:spPr>
          <a:xfrm>
            <a:off x="8563745" y="1422499"/>
            <a:ext cx="241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PROGRAMADO ANUAL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31384FE-375D-4DAD-8F88-1E9CD9BD7D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4222" y="1565563"/>
            <a:ext cx="6437658" cy="3200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5517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3669"/>
          </a:xfrm>
        </p:spPr>
        <p:txBody>
          <a:bodyPr>
            <a:normAutofit/>
          </a:bodyPr>
          <a:lstStyle/>
          <a:p>
            <a:pPr algn="ctr"/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344733"/>
          </a:xfrm>
        </p:spPr>
        <p:txBody>
          <a:bodyPr>
            <a:normAutofit fontScale="92500"/>
          </a:bodyPr>
          <a:lstStyle/>
          <a:p>
            <a:pPr algn="just"/>
            <a:r>
              <a:rPr lang="es-SV" sz="2400" dirty="0">
                <a:latin typeface="Arial Rounded MT Bold" panose="020F0704030504030204" pitchFamily="34" charset="0"/>
              </a:rPr>
              <a:t>El Plan Operativo Anual 2020, continua con la ejecución de metas estratégicas y sus actividades específicas, las cuales siguen encaminadas a la consecución del logro de los Objetivos y Ejes Estratégicos contemplados en el Plan Estratégico Institucional.</a:t>
            </a:r>
          </a:p>
          <a:p>
            <a:pPr algn="just"/>
            <a:r>
              <a:rPr lang="es-SV" sz="2400" dirty="0">
                <a:latin typeface="Arial Rounded MT Bold" panose="020F0704030504030204" pitchFamily="34" charset="0"/>
              </a:rPr>
              <a:t>El seguimiento del Plan Operativo Anual forma parte de una planeación estratégica de esta institución, lo que constituye un lineamiento a efecto de realizar las evaluaciones correspondientes y controlar los resultados obtenidos, en relación a las metas de cada trimestre, lo que nos hace conocer los avances de las actividades de cada una de nuestras unidades organizativas, para el logro de los objetivos institucionales.</a:t>
            </a:r>
          </a:p>
          <a:p>
            <a:pPr algn="just"/>
            <a:r>
              <a:rPr lang="es-SV" sz="2400" dirty="0">
                <a:latin typeface="Arial Rounded MT Bold" panose="020F0704030504030204" pitchFamily="34" charset="0"/>
              </a:rPr>
              <a:t>El presente informe de ejecución y seguimiento del Cuarto Trimestre del Plan Operativo Anual 2020, expone los avances de cada una de las unidades organizativas del FONAT, en relación a las metas establecidas en el mismo y no se limita a establecer si se cumple o no cierta actividad o meta, sino que busca analizar y encaminar a través de acciones correctivas, los aciertos o desaciertos.</a:t>
            </a:r>
          </a:p>
          <a:p>
            <a:pPr marL="0" indent="0" algn="just">
              <a:buNone/>
            </a:pPr>
            <a:endParaRPr lang="es-SV" sz="2400" dirty="0">
              <a:latin typeface="Arial Rounded MT Bold" panose="020F0704030504030204" pitchFamily="34" charset="0"/>
            </a:endParaRPr>
          </a:p>
          <a:p>
            <a:pPr marL="0" indent="0" algn="just">
              <a:buNone/>
            </a:pPr>
            <a:endParaRPr lang="es-SV" sz="2400" dirty="0">
              <a:latin typeface="Arial Rounded MT Bold" panose="020F0704030504030204" pitchFamily="34" charset="0"/>
            </a:endParaRPr>
          </a:p>
          <a:p>
            <a:pPr algn="just"/>
            <a:endParaRPr lang="es-SV" sz="2400" dirty="0">
              <a:latin typeface="Arial Rounded MT Bold" panose="020F070403050403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82"/>
            <a:ext cx="12192000" cy="6860082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4876800" y="3651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SV" dirty="0"/>
          </a:p>
        </p:txBody>
      </p:sp>
      <p:sp>
        <p:nvSpPr>
          <p:cNvPr id="11" name="CuadroTexto 10"/>
          <p:cNvSpPr txBox="1"/>
          <p:nvPr/>
        </p:nvSpPr>
        <p:spPr>
          <a:xfrm>
            <a:off x="1705936" y="868969"/>
            <a:ext cx="877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CONCLUSIÓN PRIMER TRIMESTRE 2022</a:t>
            </a:r>
            <a:endParaRPr lang="es-SV" sz="3200" dirty="0">
              <a:solidFill>
                <a:schemeClr val="accent1">
                  <a:lumMod val="50000"/>
                </a:schemeClr>
              </a:solidFill>
              <a:latin typeface="Bembo Std" panose="02020605060306020A03" pitchFamily="18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838199" y="799009"/>
            <a:ext cx="10510985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endParaRPr lang="es-SV" sz="2100" dirty="0">
              <a:latin typeface="Bembo Std" panose="02020605060306020A03" pitchFamily="18" charset="0"/>
            </a:endParaRPr>
          </a:p>
          <a:p>
            <a:pPr algn="just">
              <a:lnSpc>
                <a:spcPct val="150000"/>
              </a:lnSpc>
            </a:pPr>
            <a:endParaRPr lang="es-SV" sz="2800" dirty="0">
              <a:latin typeface="Bembo Std" panose="02020605060306020A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sz="2800" dirty="0">
                <a:latin typeface="Bembo Std" panose="02020605060306020A03" pitchFamily="18" charset="0"/>
              </a:rPr>
              <a:t>Del </a:t>
            </a:r>
            <a:r>
              <a:rPr lang="es-SV" sz="2800" b="1" dirty="0">
                <a:latin typeface="Bembo Std" panose="02020605060306020A03" pitchFamily="18" charset="0"/>
              </a:rPr>
              <a:t>25.78% </a:t>
            </a:r>
            <a:r>
              <a:rPr lang="es-SV" sz="2800" dirty="0">
                <a:latin typeface="Bembo Std" panose="02020605060306020A03" pitchFamily="18" charset="0"/>
              </a:rPr>
              <a:t>programado correspondiente a las actividades del 1° Trimestre del Plan Operativo Anual 2022, se obtuvo un nivel de ejecución del </a:t>
            </a:r>
            <a:r>
              <a:rPr lang="es-SV" sz="2800" b="1" dirty="0">
                <a:solidFill>
                  <a:srgbClr val="0B8402"/>
                </a:solidFill>
                <a:latin typeface="Bembo Std" panose="02020605060306020A03" pitchFamily="18" charset="0"/>
              </a:rPr>
              <a:t>25.60%</a:t>
            </a:r>
            <a:r>
              <a:rPr lang="es-SV" sz="2800" dirty="0">
                <a:latin typeface="Bembo Std" panose="02020605060306020A03" pitchFamily="18" charset="0"/>
              </a:rPr>
              <a:t>, existiendo una diferencia negativa del </a:t>
            </a:r>
            <a:r>
              <a:rPr lang="es-SV" sz="2800" b="1" dirty="0">
                <a:solidFill>
                  <a:srgbClr val="FF0000"/>
                </a:solidFill>
                <a:latin typeface="Bembo Std" panose="02020605060306020A03" pitchFamily="18" charset="0"/>
              </a:rPr>
              <a:t>-0.18%</a:t>
            </a:r>
            <a:r>
              <a:rPr lang="es-SV" sz="2800" dirty="0">
                <a:solidFill>
                  <a:srgbClr val="00B050"/>
                </a:solidFill>
                <a:latin typeface="Bembo Std" panose="02020605060306020A03" pitchFamily="18" charset="0"/>
              </a:rPr>
              <a:t> </a:t>
            </a:r>
            <a:r>
              <a:rPr lang="es-SV" sz="2800" dirty="0">
                <a:latin typeface="Bembo Std" panose="02020605060306020A03" pitchFamily="18" charset="0"/>
              </a:rPr>
              <a:t>en relación al porcentaje de actividades no ejecutadas, esto debido a que, dos de las Unidades Organizativas no lograron la ejecución total de lo programado (Gerencia de Tecnología y el CONASEVI).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s-SV" sz="2800" dirty="0">
              <a:latin typeface="Bembo Std" panose="02020605060306020A03" pitchFamily="18" charset="0"/>
            </a:endParaRPr>
          </a:p>
          <a:p>
            <a:pPr algn="just"/>
            <a:endParaRPr lang="es-SV" sz="2100" dirty="0">
              <a:latin typeface="Bembo Std" panose="02020605060306020A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1431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076325"/>
            <a:ext cx="10515600" cy="960877"/>
          </a:xfrm>
        </p:spPr>
        <p:txBody>
          <a:bodyPr>
            <a:normAutofit/>
          </a:bodyPr>
          <a:lstStyle/>
          <a:p>
            <a:pPr algn="ctr"/>
            <a:r>
              <a:rPr lang="es-SV" dirty="0">
                <a:latin typeface="Arial Rounded MT Bold" panose="020F0704030504030204" pitchFamily="34" charset="0"/>
              </a:rPr>
              <a:t>SOLICITUD AL CONSEJO DIRECTIVO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97100"/>
            <a:ext cx="10515600" cy="4351338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es-SV" sz="2200" dirty="0">
                <a:latin typeface="Arial Rounded MT Bold" panose="020F0704030504030204" pitchFamily="34" charset="0"/>
              </a:rPr>
              <a:t>Dar por recibido el presente informe, de acuerdo a lo establecido en el artículo 13 de la Ley Especial para la Constitución del Fondo para la Atención a Víctimas de Accidentes de Tránsito.</a:t>
            </a:r>
          </a:p>
          <a:p>
            <a:pPr algn="ctr">
              <a:lnSpc>
                <a:spcPct val="200000"/>
              </a:lnSpc>
            </a:pPr>
            <a:r>
              <a:rPr lang="es-SV" sz="3200" dirty="0">
                <a:latin typeface="Arial Rounded MT Bold" panose="020F0704030504030204" pitchFamily="34" charset="0"/>
              </a:rPr>
              <a:t>GRACIAS POR SU ATENCIÓN</a:t>
            </a:r>
          </a:p>
        </p:txBody>
      </p:sp>
    </p:spTree>
    <p:extLst>
      <p:ext uri="{BB962C8B-B14F-4D97-AF65-F5344CB8AC3E}">
        <p14:creationId xmlns:p14="http://schemas.microsoft.com/office/powerpoint/2010/main" val="3384703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1C7EC-FD0F-4731-96EF-0DF0FE233810}"/>
              </a:ext>
            </a:extLst>
          </p:cNvPr>
          <p:cNvSpPr txBox="1"/>
          <p:nvPr/>
        </p:nvSpPr>
        <p:spPr>
          <a:xfrm>
            <a:off x="8131126" y="5190978"/>
            <a:ext cx="313709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DIRECCIÓN EJECUTIVA</a:t>
            </a:r>
            <a:endParaRPr lang="es-SV" sz="2000" dirty="0">
              <a:latin typeface="Bembo Std" panose="02020605060306020A03" pitchFamily="18" charset="0"/>
            </a:endParaRPr>
          </a:p>
          <a:p>
            <a:endParaRPr lang="es-SV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6360CDF-90AB-427A-9884-2FAEDA5B0A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4170" y="1457739"/>
            <a:ext cx="9630032" cy="305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362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1C7EC-FD0F-4731-96EF-0DF0FE233810}"/>
              </a:ext>
            </a:extLst>
          </p:cNvPr>
          <p:cNvSpPr txBox="1"/>
          <p:nvPr/>
        </p:nvSpPr>
        <p:spPr>
          <a:xfrm>
            <a:off x="8131126" y="5190978"/>
            <a:ext cx="3137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SECRETARÍA DEL CONSEJO DIRECTIVO</a:t>
            </a:r>
            <a:endParaRPr lang="es-SV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91335D9-0DF9-4A02-9141-D8DDEE96F4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8853" y="1643270"/>
            <a:ext cx="9674293" cy="305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188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1C7EC-FD0F-4731-96EF-0DF0FE233810}"/>
              </a:ext>
            </a:extLst>
          </p:cNvPr>
          <p:cNvSpPr txBox="1"/>
          <p:nvPr/>
        </p:nvSpPr>
        <p:spPr>
          <a:xfrm>
            <a:off x="8131126" y="5190978"/>
            <a:ext cx="313709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AUDITORÍA INTERNA</a:t>
            </a:r>
            <a:endParaRPr lang="es-SV" sz="2000" dirty="0">
              <a:latin typeface="Bembo Std" panose="02020605060306020A03" pitchFamily="18" charset="0"/>
            </a:endParaRPr>
          </a:p>
          <a:p>
            <a:endParaRPr lang="es-SV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083A44A-09FF-403D-B263-4F8F7FC183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3522" y="1550505"/>
            <a:ext cx="9724955" cy="3255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822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1C7EC-FD0F-4731-96EF-0DF0FE233810}"/>
              </a:ext>
            </a:extLst>
          </p:cNvPr>
          <p:cNvSpPr txBox="1"/>
          <p:nvPr/>
        </p:nvSpPr>
        <p:spPr>
          <a:xfrm>
            <a:off x="8131126" y="5190978"/>
            <a:ext cx="3137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UACI</a:t>
            </a:r>
            <a:endParaRPr lang="es-SV" sz="24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2FE6648-FD44-476B-BE1D-DF3216277C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601" y="1605467"/>
            <a:ext cx="9986340" cy="3352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540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1C7EC-FD0F-4731-96EF-0DF0FE233810}"/>
              </a:ext>
            </a:extLst>
          </p:cNvPr>
          <p:cNvSpPr txBox="1"/>
          <p:nvPr/>
        </p:nvSpPr>
        <p:spPr>
          <a:xfrm>
            <a:off x="8131126" y="5190978"/>
            <a:ext cx="3137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CTEM</a:t>
            </a:r>
            <a:endParaRPr lang="es-SV" sz="24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93D1A56-2FF9-4190-96C1-3AA1BFE743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087" y="1470400"/>
            <a:ext cx="10273192" cy="3276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302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1C7EC-FD0F-4731-96EF-0DF0FE233810}"/>
              </a:ext>
            </a:extLst>
          </p:cNvPr>
          <p:cNvSpPr txBox="1"/>
          <p:nvPr/>
        </p:nvSpPr>
        <p:spPr>
          <a:xfrm>
            <a:off x="8131126" y="5190978"/>
            <a:ext cx="3137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REHABILITACIÓN</a:t>
            </a:r>
            <a:endParaRPr lang="es-SV" sz="24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54605D4-9620-48D9-B1DF-19BA3FC524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389" y="1744973"/>
            <a:ext cx="10383758" cy="3446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724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1C7EC-FD0F-4731-96EF-0DF0FE233810}"/>
              </a:ext>
            </a:extLst>
          </p:cNvPr>
          <p:cNvSpPr txBox="1"/>
          <p:nvPr/>
        </p:nvSpPr>
        <p:spPr>
          <a:xfrm>
            <a:off x="8131126" y="5190978"/>
            <a:ext cx="3137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COMUNICACIONES</a:t>
            </a:r>
            <a:endParaRPr lang="es-SV" sz="20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EC96D97-F4F4-4CDE-AF49-ABC0D33397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295" y="1390240"/>
            <a:ext cx="10379409" cy="3469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7894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8013</TotalTime>
  <Words>798</Words>
  <Application>Microsoft Office PowerPoint</Application>
  <PresentationFormat>Panorámica</PresentationFormat>
  <Paragraphs>92</Paragraphs>
  <Slides>24</Slides>
  <Notes>18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31" baseType="lpstr">
      <vt:lpstr>Arial</vt:lpstr>
      <vt:lpstr>Arial Rounded MT Bold</vt:lpstr>
      <vt:lpstr>Bembo Std</vt:lpstr>
      <vt:lpstr>Calibri</vt:lpstr>
      <vt:lpstr>Calibri Light</vt:lpstr>
      <vt:lpstr>Wingdings</vt:lpstr>
      <vt:lpstr>Tema de Office</vt:lpstr>
      <vt:lpstr>Presentación de PowerPoint</vt:lpstr>
      <vt:lpstr>INTRODUCCIÓN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INTRODUCCIÓN</vt:lpstr>
      <vt:lpstr>SOLICITUD AL CONSEJO DIRECTIVO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DE EJECUCIÓN  POA 2016 PERÍODO DE FEBRERO A MAYO</dc:title>
  <dc:creator>Lic. Carlos Humberto Silva Pineda</dc:creator>
  <cp:lastModifiedBy>Carolina Portillo</cp:lastModifiedBy>
  <cp:revision>258</cp:revision>
  <cp:lastPrinted>2022-04-22T20:35:59Z</cp:lastPrinted>
  <dcterms:created xsi:type="dcterms:W3CDTF">2016-06-14T14:54:11Z</dcterms:created>
  <dcterms:modified xsi:type="dcterms:W3CDTF">2022-04-27T21:07:47Z</dcterms:modified>
</cp:coreProperties>
</file>