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4" r:id="rId2"/>
    <p:sldId id="263" r:id="rId3"/>
    <p:sldId id="272" r:id="rId4"/>
    <p:sldId id="299" r:id="rId5"/>
    <p:sldId id="300" r:id="rId6"/>
    <p:sldId id="302" r:id="rId7"/>
    <p:sldId id="301" r:id="rId8"/>
    <p:sldId id="327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6" r:id="rId19"/>
    <p:sldId id="329" r:id="rId20"/>
    <p:sldId id="328" r:id="rId21"/>
    <p:sldId id="331" r:id="rId22"/>
    <p:sldId id="326" r:id="rId23"/>
    <p:sldId id="283" r:id="rId24"/>
  </p:sldIdLst>
  <p:sldSz cx="12192000" cy="6858000"/>
  <p:notesSz cx="6797675" cy="985678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36193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6193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46275" cy="49368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70" y="6"/>
            <a:ext cx="2946275" cy="49368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5" y="4743473"/>
            <a:ext cx="5436910" cy="388164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363103"/>
            <a:ext cx="2946275" cy="49368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70" y="9363103"/>
            <a:ext cx="2946275" cy="49368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4674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022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9714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8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165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30/4/2024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F216C948-ECD2-1451-8969-84F98007F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2" b="9308"/>
          <a:stretch/>
        </p:blipFill>
        <p:spPr>
          <a:xfrm>
            <a:off x="0" y="0"/>
            <a:ext cx="12192000" cy="5246833"/>
          </a:xfrm>
        </p:spPr>
      </p:pic>
      <p:sp>
        <p:nvSpPr>
          <p:cNvPr id="7" name="CuadroTexto 6"/>
          <p:cNvSpPr txBox="1"/>
          <p:nvPr/>
        </p:nvSpPr>
        <p:spPr>
          <a:xfrm>
            <a:off x="1821873" y="4254005"/>
            <a:ext cx="854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bg1">
                    <a:lumMod val="75000"/>
                  </a:schemeClr>
                </a:solidFill>
              </a:rPr>
              <a:t>INFORME DE EJECUCIÓN Y SEGUIMIENTO </a:t>
            </a:r>
          </a:p>
          <a:p>
            <a:pPr algn="ctr"/>
            <a:r>
              <a:rPr lang="es-SV" sz="3600" b="1" dirty="0">
                <a:solidFill>
                  <a:schemeClr val="bg1">
                    <a:lumMod val="75000"/>
                  </a:schemeClr>
                </a:solidFill>
              </a:rPr>
              <a:t>1° TRIMESTRE POA 2024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DE40864-E4B4-E1A7-B0A4-46BD4D1EA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67206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2930F51-742E-EE65-49DF-930CF3C03012}"/>
              </a:ext>
            </a:extLst>
          </p:cNvPr>
          <p:cNvGrpSpPr/>
          <p:nvPr/>
        </p:nvGrpSpPr>
        <p:grpSpPr>
          <a:xfrm>
            <a:off x="632277" y="1136605"/>
            <a:ext cx="4657273" cy="4845095"/>
            <a:chOff x="58057" y="1320800"/>
            <a:chExt cx="3316514" cy="432525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565B58F-5BAB-DDEC-8DA2-E9160ABB6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6" t="19244" r="92381" b="17656"/>
            <a:stretch/>
          </p:blipFill>
          <p:spPr>
            <a:xfrm>
              <a:off x="58057" y="1320800"/>
              <a:ext cx="870858" cy="432525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1BC9C6-409E-AE81-34B2-AC0D7DCF6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40" t="19244" r="50000" b="17656"/>
            <a:stretch/>
          </p:blipFill>
          <p:spPr>
            <a:xfrm>
              <a:off x="928915" y="1320800"/>
              <a:ext cx="2445656" cy="432525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2F8B831E-D946-F833-E897-A548F5F353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42" t="24114" r="61905" b="19350"/>
          <a:stretch/>
        </p:blipFill>
        <p:spPr>
          <a:xfrm>
            <a:off x="5518602" y="1136604"/>
            <a:ext cx="2937905" cy="31813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165892-2D01-660B-1F96-B19157BE16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36" t="18609" r="61429" b="22950"/>
          <a:stretch/>
        </p:blipFill>
        <p:spPr>
          <a:xfrm>
            <a:off x="8578814" y="1371601"/>
            <a:ext cx="2937905" cy="31924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E1C782-8551-09C2-CB93-E8057570E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42" t="24114" r="61905" b="71710"/>
          <a:stretch/>
        </p:blipFill>
        <p:spPr>
          <a:xfrm>
            <a:off x="8578815" y="1136605"/>
            <a:ext cx="2937905" cy="2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E42D722C-7B0E-8380-1F44-8F3A8C4F8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401247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295A3EE-6C0F-269E-0A5F-F2F45681E1E5}"/>
              </a:ext>
            </a:extLst>
          </p:cNvPr>
          <p:cNvGrpSpPr/>
          <p:nvPr/>
        </p:nvGrpSpPr>
        <p:grpSpPr>
          <a:xfrm>
            <a:off x="319315" y="1204686"/>
            <a:ext cx="4704136" cy="4751614"/>
            <a:chOff x="43543" y="1712686"/>
            <a:chExt cx="3795485" cy="419462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7B8A973-05DF-8C0F-3547-C27133831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" t="24961" r="94404" b="13845"/>
            <a:stretch/>
          </p:blipFill>
          <p:spPr>
            <a:xfrm>
              <a:off x="43543" y="1712686"/>
              <a:ext cx="638628" cy="419462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2DE7D28-C8DA-504C-65B8-D9F37A65A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18" t="24961" r="36189" b="13845"/>
            <a:stretch/>
          </p:blipFill>
          <p:spPr>
            <a:xfrm>
              <a:off x="682171" y="1712686"/>
              <a:ext cx="3156857" cy="4194628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EB3752B-801C-1BDF-8D7E-35E667F4D3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7" t="24326" r="62976" b="14692"/>
          <a:stretch/>
        </p:blipFill>
        <p:spPr>
          <a:xfrm>
            <a:off x="5232400" y="1059321"/>
            <a:ext cx="3164502" cy="33263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70D7270-5879-06AD-8E33-6B4A5FCFE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2" t="38513" r="62976" b="31098"/>
          <a:stretch/>
        </p:blipFill>
        <p:spPr>
          <a:xfrm>
            <a:off x="5232398" y="4385670"/>
            <a:ext cx="3164501" cy="16468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3304742-4295-B52D-75FF-30C85E5242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11" t="40368" r="62858" b="13421"/>
          <a:stretch/>
        </p:blipFill>
        <p:spPr>
          <a:xfrm>
            <a:off x="8504481" y="2532525"/>
            <a:ext cx="3164501" cy="25042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DF5C3C0-FDDB-73C8-BD2B-48D38E7FBD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11" t="34702" r="62858" b="59610"/>
          <a:stretch/>
        </p:blipFill>
        <p:spPr>
          <a:xfrm>
            <a:off x="8504481" y="2203884"/>
            <a:ext cx="3164502" cy="30826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769FC7-5121-C188-8512-5735E8DA73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2" t="68973" r="62976" b="14692"/>
          <a:stretch/>
        </p:blipFill>
        <p:spPr>
          <a:xfrm>
            <a:off x="8504482" y="1298244"/>
            <a:ext cx="3164501" cy="8852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93B0FFF-DD58-5F39-C870-B123A29FF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7" t="24326" r="62976" b="71805"/>
          <a:stretch/>
        </p:blipFill>
        <p:spPr>
          <a:xfrm>
            <a:off x="8504481" y="1059320"/>
            <a:ext cx="3164502" cy="2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203913-8336-F1DB-9470-35DCBB74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294217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49E016F-7EEF-A7C1-745F-A938D17C0445}"/>
              </a:ext>
            </a:extLst>
          </p:cNvPr>
          <p:cNvGrpSpPr/>
          <p:nvPr/>
        </p:nvGrpSpPr>
        <p:grpSpPr>
          <a:xfrm>
            <a:off x="984944" y="990626"/>
            <a:ext cx="4388758" cy="4936672"/>
            <a:chOff x="29028" y="1727200"/>
            <a:chExt cx="2953656" cy="391885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32FDE6-84D0-FE09-9B36-E2D3D3F0C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9" t="25173" r="93689" b="17656"/>
            <a:stretch/>
          </p:blipFill>
          <p:spPr>
            <a:xfrm>
              <a:off x="29028" y="1727200"/>
              <a:ext cx="740229" cy="391885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4E4ED50-88A3-BF5C-0340-EFF119267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64" t="25173" r="54881" b="17656"/>
            <a:stretch/>
          </p:blipFill>
          <p:spPr>
            <a:xfrm>
              <a:off x="769257" y="1727200"/>
              <a:ext cx="2213427" cy="391885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2DD7455-7D85-B1DC-DDD3-963072A691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66" t="24115" r="43214" b="28455"/>
          <a:stretch/>
        </p:blipFill>
        <p:spPr>
          <a:xfrm>
            <a:off x="6818300" y="1705295"/>
            <a:ext cx="4214374" cy="34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EF8E331-7664-BD68-FC44-1A8C1EE71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556822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ACD347-5786-E3A5-B16D-8125CD37A348}"/>
              </a:ext>
            </a:extLst>
          </p:cNvPr>
          <p:cNvGrpSpPr/>
          <p:nvPr/>
        </p:nvGrpSpPr>
        <p:grpSpPr>
          <a:xfrm>
            <a:off x="1944915" y="1059320"/>
            <a:ext cx="3730172" cy="4882243"/>
            <a:chOff x="43543" y="1640114"/>
            <a:chExt cx="2895600" cy="391885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5D81A85-C316-C5DA-F278-F80EFE48C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7" t="23902" r="94048" b="18927"/>
            <a:stretch/>
          </p:blipFill>
          <p:spPr>
            <a:xfrm>
              <a:off x="43543" y="1640114"/>
              <a:ext cx="682171" cy="391885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9E0AA94-B794-ACD3-4A40-3A01A3956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083" t="23902" r="54762" b="18927"/>
            <a:stretch/>
          </p:blipFill>
          <p:spPr>
            <a:xfrm>
              <a:off x="725714" y="1640114"/>
              <a:ext cx="2213429" cy="391885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39338AC8-3567-DFF1-F38D-6632625A1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33" t="23902" r="46548" b="24855"/>
          <a:stretch/>
        </p:blipFill>
        <p:spPr>
          <a:xfrm>
            <a:off x="6516914" y="1515835"/>
            <a:ext cx="4332285" cy="38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B02594B-9ED3-3B9F-D23C-648B4792E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26113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7EA74F2-7E2C-C39B-04A3-F2DB7228E97F}"/>
              </a:ext>
            </a:extLst>
          </p:cNvPr>
          <p:cNvGrpSpPr/>
          <p:nvPr/>
        </p:nvGrpSpPr>
        <p:grpSpPr>
          <a:xfrm>
            <a:off x="817246" y="1059320"/>
            <a:ext cx="4775199" cy="4888877"/>
            <a:chOff x="319315" y="1309913"/>
            <a:chExt cx="3998686" cy="423817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CB23C63-0832-1379-6AF5-151D1A416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7" t="24326" r="92857" b="13845"/>
            <a:stretch/>
          </p:blipFill>
          <p:spPr>
            <a:xfrm>
              <a:off x="319315" y="1309914"/>
              <a:ext cx="827314" cy="423817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7E711A1-DCAE-F205-2284-C27614079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17" t="24326" r="36071" b="13845"/>
            <a:stretch/>
          </p:blipFill>
          <p:spPr>
            <a:xfrm>
              <a:off x="1146629" y="1309913"/>
              <a:ext cx="3171372" cy="4238171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DCCB82E-58BC-C6E0-B224-C75453D19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14" t="20727" r="58215" b="15115"/>
          <a:stretch/>
        </p:blipFill>
        <p:spPr>
          <a:xfrm>
            <a:off x="6599556" y="1064223"/>
            <a:ext cx="3584028" cy="48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65D6CB4-9E72-52AD-7874-55556734A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2856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4452826-F475-9986-D3C9-30EFC250FB6B}"/>
              </a:ext>
            </a:extLst>
          </p:cNvPr>
          <p:cNvGrpSpPr/>
          <p:nvPr/>
        </p:nvGrpSpPr>
        <p:grpSpPr>
          <a:xfrm>
            <a:off x="1705430" y="1059320"/>
            <a:ext cx="3780971" cy="4960480"/>
            <a:chOff x="43543" y="1973943"/>
            <a:chExt cx="2968171" cy="38608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BED1D5-FA37-28B2-0848-708BFA7FE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7" t="28797" r="93215" b="14879"/>
            <a:stretch/>
          </p:blipFill>
          <p:spPr>
            <a:xfrm>
              <a:off x="43543" y="1973943"/>
              <a:ext cx="783772" cy="38608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3230887-3F04-4F40-B90E-E5C6314EC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083" t="28797" r="55000" b="14879"/>
            <a:stretch/>
          </p:blipFill>
          <p:spPr>
            <a:xfrm>
              <a:off x="827315" y="1973943"/>
              <a:ext cx="2184399" cy="3860800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E2B4260-E55C-B066-0AEC-EAA30CB675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37" t="23975" r="60358" b="51958"/>
          <a:stretch/>
        </p:blipFill>
        <p:spPr>
          <a:xfrm>
            <a:off x="6705601" y="1961243"/>
            <a:ext cx="4542972" cy="22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CF24D46-A39F-7A74-C7FF-379535E93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47081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BA6FC0-F85B-9419-26E4-B74CC3E56B34}"/>
              </a:ext>
            </a:extLst>
          </p:cNvPr>
          <p:cNvGrpSpPr/>
          <p:nvPr/>
        </p:nvGrpSpPr>
        <p:grpSpPr>
          <a:xfrm>
            <a:off x="1140582" y="942410"/>
            <a:ext cx="4294414" cy="4973180"/>
            <a:chOff x="0" y="1944914"/>
            <a:chExt cx="3011713" cy="384628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9446787-9B43-69A4-96D4-C7DE9A1CC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7" t="28349" r="93214" b="15539"/>
            <a:stretch/>
          </p:blipFill>
          <p:spPr>
            <a:xfrm>
              <a:off x="0" y="1944914"/>
              <a:ext cx="783771" cy="384628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A44AA62-A0C7-95FB-C41D-048792BBE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64" t="28349" r="54762" b="15539"/>
            <a:stretch/>
          </p:blipFill>
          <p:spPr>
            <a:xfrm>
              <a:off x="783771" y="1944914"/>
              <a:ext cx="2227942" cy="3846286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0BA4FA5-AA22-4D0C-860F-BE9FBD2DE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5" t="23691" r="56429" b="15538"/>
          <a:stretch/>
        </p:blipFill>
        <p:spPr>
          <a:xfrm>
            <a:off x="6757006" y="1219200"/>
            <a:ext cx="3952118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B4A4329-EDF6-A952-0CDA-ECA225A7D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8990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779DB23-3904-4323-D95E-7F6B5DFFACF7}"/>
              </a:ext>
            </a:extLst>
          </p:cNvPr>
          <p:cNvGrpSpPr/>
          <p:nvPr/>
        </p:nvGrpSpPr>
        <p:grpSpPr>
          <a:xfrm>
            <a:off x="540127" y="1181999"/>
            <a:ext cx="5009774" cy="4850500"/>
            <a:chOff x="39757" y="1696277"/>
            <a:chExt cx="4207564" cy="418768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13B226C-07F1-3882-D733-0638ED136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6" t="24722" r="91087" b="14186"/>
            <a:stretch/>
          </p:blipFill>
          <p:spPr>
            <a:xfrm>
              <a:off x="39757" y="1696278"/>
              <a:ext cx="1046922" cy="418768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613FA9C-2BF4-678D-A759-D8B919D92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98" t="24722" r="35978" b="14186"/>
            <a:stretch/>
          </p:blipFill>
          <p:spPr>
            <a:xfrm>
              <a:off x="1086679" y="1696277"/>
              <a:ext cx="3160642" cy="418768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519A984-A92B-5BBC-4510-AA7F722F58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8" t="23765" r="65108" b="14379"/>
          <a:stretch/>
        </p:blipFill>
        <p:spPr>
          <a:xfrm>
            <a:off x="6642101" y="1181999"/>
            <a:ext cx="3832768" cy="48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B944070-37CD-B550-EC5D-427736F36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2856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0CEB50E-4BBB-2BE2-7CC2-9FFBAC3A684D}"/>
              </a:ext>
            </a:extLst>
          </p:cNvPr>
          <p:cNvGrpSpPr/>
          <p:nvPr/>
        </p:nvGrpSpPr>
        <p:grpSpPr>
          <a:xfrm>
            <a:off x="1176127" y="1059320"/>
            <a:ext cx="4223657" cy="4973181"/>
            <a:chOff x="43543" y="1770744"/>
            <a:chExt cx="2619829" cy="348342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31E1B8F-96CF-D829-B593-C797EBE14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" t="25808" r="94285" b="23373"/>
            <a:stretch/>
          </p:blipFill>
          <p:spPr>
            <a:xfrm>
              <a:off x="43543" y="1770744"/>
              <a:ext cx="653144" cy="348342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48E070-259E-6F1B-9606-CA986BA15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584" t="25808" r="59286" b="23373"/>
            <a:stretch/>
          </p:blipFill>
          <p:spPr>
            <a:xfrm>
              <a:off x="696687" y="1770744"/>
              <a:ext cx="1966685" cy="3483428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08E53D2-594B-8C17-2B26-86CAEB8C1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9" t="24326" r="58094" b="23585"/>
          <a:stretch/>
        </p:blipFill>
        <p:spPr>
          <a:xfrm>
            <a:off x="6792218" y="1483045"/>
            <a:ext cx="4746641" cy="38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DAD599-92DD-D14A-5A97-8B1016D48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685979"/>
            <a:ext cx="710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T</a:t>
            </a:r>
            <a:r>
              <a:rPr lang="es-SV" sz="28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AREAS ASIGNADAS A LAS UNIDADES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A4729-B777-F21F-60B9-94B3D66BA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" t="17786" r="2977" b="25781"/>
          <a:stretch/>
        </p:blipFill>
        <p:spPr>
          <a:xfrm>
            <a:off x="449283" y="1761450"/>
            <a:ext cx="11293434" cy="37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049885"/>
            <a:ext cx="105109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El Plan Operativo Anual 2024 es el documento de gestión que establece los objetivos, estrategias, actividades y recursos necesarios para llevar a cabo las operaciones de nuestra institución para el año corriente 2024.</a:t>
            </a:r>
          </a:p>
          <a:p>
            <a:pPr algn="just"/>
            <a:r>
              <a:rPr lang="es-ES" sz="2800" dirty="0"/>
              <a:t>Es la herramienta de planificación que traduce los procedimientos estratégicos de largo plazo establecidos en el Plan Estratégico Institucional correspondiente al periodo 2021 – 2025.</a:t>
            </a:r>
          </a:p>
          <a:p>
            <a:pPr algn="just"/>
            <a:r>
              <a:rPr lang="es-SV" sz="2800" dirty="0"/>
              <a:t>A continuación se presenta en resumen por medio de representación gráfica, la ejecución del POA 2024 del 1° Trimestre, por cada unidad organizativa, sustrayendo los datos de la herramienta FONAT Project Manager.</a:t>
            </a: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4B7BC10-6945-EF81-63E7-01DB7423A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8" y="231153"/>
            <a:ext cx="7107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RESUMEN DEL INFORME DEL PRIMER TRIMESTRE PLAN OPERATIVO ANUAL 2024  </a:t>
            </a:r>
          </a:p>
          <a:p>
            <a:pPr algn="ctr"/>
            <a:endParaRPr lang="es-SV" sz="24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1471A7-1D65-BB9F-5BFE-9CEDA1B4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49" y="1504406"/>
            <a:ext cx="6175099" cy="38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9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AF4891-E61A-D563-5A3E-BD4AF5A9F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418369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RESUMEN DEL INFORME DEL PRIMER TRIMESTRE PLAN OPERATIVO ANUAL 2024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459DC0-7253-3953-4798-F69D3D97B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80986"/>
              </p:ext>
            </p:extLst>
          </p:nvPr>
        </p:nvGraphicFramePr>
        <p:xfrm>
          <a:off x="2235200" y="1546707"/>
          <a:ext cx="7414492" cy="3253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391">
                  <a:extLst>
                    <a:ext uri="{9D8B030D-6E8A-4147-A177-3AD203B41FA5}">
                      <a16:colId xmlns:a16="http://schemas.microsoft.com/office/drawing/2014/main" val="896542851"/>
                    </a:ext>
                  </a:extLst>
                </a:gridCol>
                <a:gridCol w="2000444">
                  <a:extLst>
                    <a:ext uri="{9D8B030D-6E8A-4147-A177-3AD203B41FA5}">
                      <a16:colId xmlns:a16="http://schemas.microsoft.com/office/drawing/2014/main" val="1849984164"/>
                    </a:ext>
                  </a:extLst>
                </a:gridCol>
                <a:gridCol w="2147266">
                  <a:extLst>
                    <a:ext uri="{9D8B030D-6E8A-4147-A177-3AD203B41FA5}">
                      <a16:colId xmlns:a16="http://schemas.microsoft.com/office/drawing/2014/main" val="4039551913"/>
                    </a:ext>
                  </a:extLst>
                </a:gridCol>
                <a:gridCol w="1633391">
                  <a:extLst>
                    <a:ext uri="{9D8B030D-6E8A-4147-A177-3AD203B41FA5}">
                      <a16:colId xmlns:a16="http://schemas.microsoft.com/office/drawing/2014/main" val="3594671869"/>
                    </a:ext>
                  </a:extLst>
                </a:gridCol>
              </a:tblGrid>
              <a:tr h="4460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PORCENTAJE DE CADA TRIMESTRE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14267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Programado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Ejecutado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Diferencia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44416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1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25.00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24.69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0.31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25311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25.00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25.00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873839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3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25.00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25.00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087828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4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25.00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u="none" strike="noStrike" dirty="0">
                          <a:effectLst/>
                        </a:rPr>
                        <a:t>25.00 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879190"/>
                  </a:ext>
                </a:extLst>
              </a:tr>
              <a:tr h="577867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3600" b="1" u="none" strike="noStrike" dirty="0">
                          <a:effectLst/>
                        </a:rPr>
                        <a:t>100.00</a:t>
                      </a:r>
                      <a:endParaRPr lang="es-SV" sz="3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3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24.69%</a:t>
                      </a:r>
                      <a:endParaRPr lang="es-SV" sz="3600" b="1" i="0" u="none" strike="noStrike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3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75.31 %</a:t>
                      </a:r>
                      <a:endParaRPr lang="es-SV" sz="3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2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0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8245" y="564238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PRIMER TRIMESTRE 2024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346001"/>
            <a:ext cx="1051098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Para el primer trimestre del Plan Operativo Anual se había programado el 25% de su cumplimiento, de dicha programación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24.69%</a:t>
            </a:r>
            <a:r>
              <a:rPr lang="es-SV" sz="2800" dirty="0">
                <a:latin typeface="Bembo Std" panose="02020605060306020A03" pitchFamily="18" charset="0"/>
              </a:rPr>
              <a:t>, existiendo una diferencia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-0.31%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una unidad organizativa no lograron la ejecución total de lo programado.</a:t>
            </a: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2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D2D459-8A8D-A071-549D-0BE7609BB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42334"/>
            <a:ext cx="10515600" cy="2812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SV" dirty="0">
                <a:latin typeface="Arial Rounded MT Bold" panose="020F0704030504030204" pitchFamily="34" charset="0"/>
              </a:rPr>
              <a:t>Dar por recibido el informe de ejecución del 1° Trimestre del POA 2024.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s-SV" sz="2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B6DABC3-E69A-B3FC-8B9B-3A4C59A73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520377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494D8E4-C683-7B47-2E72-11E39E9C6EAF}"/>
              </a:ext>
            </a:extLst>
          </p:cNvPr>
          <p:cNvGrpSpPr/>
          <p:nvPr/>
        </p:nvGrpSpPr>
        <p:grpSpPr>
          <a:xfrm>
            <a:off x="1196957" y="1367246"/>
            <a:ext cx="4181060" cy="4121426"/>
            <a:chOff x="53009" y="1736036"/>
            <a:chExt cx="4181060" cy="412142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048EE41-25AA-EBBE-65E4-3087E2C08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5" t="25302" r="91195" b="14572"/>
            <a:stretch/>
          </p:blipFill>
          <p:spPr>
            <a:xfrm>
              <a:off x="53009" y="1736036"/>
              <a:ext cx="1020418" cy="412142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A4B721C-D806-7B71-AB5F-6DF77F898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89" t="25302" r="36087" b="14572"/>
            <a:stretch/>
          </p:blipFill>
          <p:spPr>
            <a:xfrm>
              <a:off x="1073427" y="1736036"/>
              <a:ext cx="3160642" cy="4121426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29B44C9-3510-7D05-3618-6124FEAE8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" t="24003" r="55889" b="14324"/>
          <a:stretch/>
        </p:blipFill>
        <p:spPr>
          <a:xfrm>
            <a:off x="6574973" y="1442946"/>
            <a:ext cx="3918858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DC9AE96-BCF8-6613-C3EC-732EDF7AC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84342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69FF4A7-E489-A81F-2B62-FA3F3671ACDD}"/>
              </a:ext>
            </a:extLst>
          </p:cNvPr>
          <p:cNvGrpSpPr/>
          <p:nvPr/>
        </p:nvGrpSpPr>
        <p:grpSpPr>
          <a:xfrm>
            <a:off x="918029" y="1059320"/>
            <a:ext cx="4499427" cy="5030390"/>
            <a:chOff x="43543" y="1785258"/>
            <a:chExt cx="2764971" cy="352697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56BBF6F-BF61-B889-5544-159A1556E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" t="26021" r="93213" b="22526"/>
            <a:stretch/>
          </p:blipFill>
          <p:spPr>
            <a:xfrm>
              <a:off x="43543" y="1785258"/>
              <a:ext cx="783772" cy="352697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6ECE16D-771B-B2F1-0D2D-38C5D1A81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465" t="26021" r="59286" b="22526"/>
            <a:stretch/>
          </p:blipFill>
          <p:spPr>
            <a:xfrm>
              <a:off x="827315" y="1785258"/>
              <a:ext cx="1981199" cy="3526972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8A81C77-8F1A-19D3-BE15-BE7BCB513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87" t="23480" r="55357" b="18503"/>
          <a:stretch/>
        </p:blipFill>
        <p:spPr>
          <a:xfrm>
            <a:off x="6692885" y="1170876"/>
            <a:ext cx="4034971" cy="45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6871253-77B4-4DE4-E0AF-330BFDB98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2856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ED86E7-A03D-3148-9F71-BCB9983A7B88}"/>
              </a:ext>
            </a:extLst>
          </p:cNvPr>
          <p:cNvGrpSpPr/>
          <p:nvPr/>
        </p:nvGrpSpPr>
        <p:grpSpPr>
          <a:xfrm>
            <a:off x="571889" y="1059320"/>
            <a:ext cx="4879266" cy="5011280"/>
            <a:chOff x="63085" y="1643269"/>
            <a:chExt cx="3775310" cy="42274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8CB6A8A-4345-E5D9-2766-95C81340F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7" t="23949" r="94348" b="14379"/>
            <a:stretch/>
          </p:blipFill>
          <p:spPr>
            <a:xfrm>
              <a:off x="63085" y="1643270"/>
              <a:ext cx="626027" cy="422744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DD13BA3-FA9A-287F-A402-92A914EF7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793" t="23949" r="36180" b="14379"/>
            <a:stretch/>
          </p:blipFill>
          <p:spPr>
            <a:xfrm>
              <a:off x="543340" y="1643269"/>
              <a:ext cx="3295055" cy="4227443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B408936-CAB1-4A0B-3269-D533A9056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4" t="23867" r="55672" b="38303"/>
          <a:stretch/>
        </p:blipFill>
        <p:spPr>
          <a:xfrm>
            <a:off x="6643733" y="1577410"/>
            <a:ext cx="4268608" cy="37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E43E5F1-C70D-ADBD-928B-33CB777B7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88547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78A0BCF-4356-2561-C93B-0C1F23772F68}"/>
              </a:ext>
            </a:extLst>
          </p:cNvPr>
          <p:cNvGrpSpPr/>
          <p:nvPr/>
        </p:nvGrpSpPr>
        <p:grpSpPr>
          <a:xfrm>
            <a:off x="1299734" y="1179286"/>
            <a:ext cx="4212066" cy="4853214"/>
            <a:chOff x="43543" y="2119086"/>
            <a:chExt cx="2590799" cy="346891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F622692-5625-1561-11B2-022CBC579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7" t="30890" r="94405" b="18503"/>
            <a:stretch/>
          </p:blipFill>
          <p:spPr>
            <a:xfrm>
              <a:off x="43543" y="2119086"/>
              <a:ext cx="638628" cy="346891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882CB6-FFAD-9CD2-CE07-34C036E1F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582" t="30890" r="59406" b="18503"/>
            <a:stretch/>
          </p:blipFill>
          <p:spPr>
            <a:xfrm>
              <a:off x="682171" y="2119086"/>
              <a:ext cx="1952171" cy="3468914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35D8A6B-2FF1-FF0B-87B2-0A7F0242B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04" t="24326" r="59167" b="28032"/>
          <a:stretch/>
        </p:blipFill>
        <p:spPr>
          <a:xfrm>
            <a:off x="6464652" y="1628188"/>
            <a:ext cx="4774495" cy="3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2580D86-04CD-D87B-1266-913CEA01C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78569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C851761-CF74-A299-D64A-F101637050BB}"/>
              </a:ext>
            </a:extLst>
          </p:cNvPr>
          <p:cNvGrpSpPr/>
          <p:nvPr/>
        </p:nvGrpSpPr>
        <p:grpSpPr>
          <a:xfrm>
            <a:off x="943666" y="1159329"/>
            <a:ext cx="4405087" cy="4848961"/>
            <a:chOff x="195942" y="1908628"/>
            <a:chExt cx="2939143" cy="352697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3A044D2-3111-FF20-A913-50B41688B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524" t="25596" r="59286" b="22950"/>
            <a:stretch/>
          </p:blipFill>
          <p:spPr>
            <a:xfrm>
              <a:off x="1161143" y="1908628"/>
              <a:ext cx="1973942" cy="352697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E7C168A-AF5D-746C-B2F6-C31BBF486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" t="25596" r="91725" b="22950"/>
            <a:stretch/>
          </p:blipFill>
          <p:spPr>
            <a:xfrm>
              <a:off x="195942" y="1908629"/>
              <a:ext cx="965201" cy="3526971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ADE695B-F7F1-A39A-A16C-68370362C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7" t="24115" r="66668" b="40313"/>
          <a:stretch/>
        </p:blipFill>
        <p:spPr>
          <a:xfrm>
            <a:off x="6317581" y="1744301"/>
            <a:ext cx="4905591" cy="33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C876240-2F8F-F0E8-64F8-6CA14D76C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49366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6588280-498A-4F03-4149-9E18C973BE9F}"/>
              </a:ext>
            </a:extLst>
          </p:cNvPr>
          <p:cNvGrpSpPr/>
          <p:nvPr/>
        </p:nvGrpSpPr>
        <p:grpSpPr>
          <a:xfrm>
            <a:off x="742042" y="1059320"/>
            <a:ext cx="4366986" cy="4896980"/>
            <a:chOff x="43543" y="1930400"/>
            <a:chExt cx="3026229" cy="38608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B8AA970-3128-AC55-DCC0-8B3516C37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" t="28137" r="92856" b="15539"/>
            <a:stretch/>
          </p:blipFill>
          <p:spPr>
            <a:xfrm>
              <a:off x="43543" y="1930400"/>
              <a:ext cx="827314" cy="38608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ECF5795-6CBD-BDB0-D7B4-96924868C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202" t="28137" r="54762" b="15539"/>
            <a:stretch/>
          </p:blipFill>
          <p:spPr>
            <a:xfrm>
              <a:off x="870857" y="1930400"/>
              <a:ext cx="2198915" cy="3860800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8AFA3E2-BA3B-5617-8AB1-AD56662DB6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41" t="24326" r="60238" b="21464"/>
          <a:stretch/>
        </p:blipFill>
        <p:spPr>
          <a:xfrm>
            <a:off x="5322406" y="1389520"/>
            <a:ext cx="3114484" cy="36904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A28D696-E825-A1E6-F7DD-F289F1DFEE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74" t="26232" r="60119" b="40948"/>
          <a:stretch/>
        </p:blipFill>
        <p:spPr>
          <a:xfrm>
            <a:off x="8500912" y="1612900"/>
            <a:ext cx="3114484" cy="22268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C735942-5B6E-5B21-39D5-62D33C2D95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41" t="24326" r="60238" b="72393"/>
          <a:stretch/>
        </p:blipFill>
        <p:spPr>
          <a:xfrm>
            <a:off x="8500912" y="1389520"/>
            <a:ext cx="3114484" cy="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928972D-D013-727D-9DCD-28FADE323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328564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PRIMER TRIMESTRE PLAN OPERATIVO ANUAL 2024 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C3CFDE-08EC-1582-F5BA-97DE25E515CB}"/>
              </a:ext>
            </a:extLst>
          </p:cNvPr>
          <p:cNvGrpSpPr/>
          <p:nvPr/>
        </p:nvGrpSpPr>
        <p:grpSpPr>
          <a:xfrm>
            <a:off x="744420" y="1059320"/>
            <a:ext cx="4888934" cy="4741462"/>
            <a:chOff x="42202" y="1716258"/>
            <a:chExt cx="3926415" cy="416403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3690467-6C46-A993-222D-AC44CA704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6" t="25014" r="92935" b="14239"/>
            <a:stretch/>
          </p:blipFill>
          <p:spPr>
            <a:xfrm>
              <a:off x="42202" y="1716258"/>
              <a:ext cx="819189" cy="416403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4F39B50-0AB3-E07B-EFE0-08BE64DF5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07" t="25014" r="36308" b="14239"/>
            <a:stretch/>
          </p:blipFill>
          <p:spPr>
            <a:xfrm>
              <a:off x="861391" y="1716258"/>
              <a:ext cx="3107226" cy="416403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1473732-ACC6-3963-06A1-6CB3EE597C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41" t="23854" r="57064" b="31005"/>
          <a:stretch/>
        </p:blipFill>
        <p:spPr>
          <a:xfrm>
            <a:off x="6558648" y="1514333"/>
            <a:ext cx="4089874" cy="38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10136</TotalTime>
  <Words>769</Words>
  <Application>Microsoft Office PowerPoint</Application>
  <PresentationFormat>Panorámica</PresentationFormat>
  <Paragraphs>85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Bembo Std</vt:lpstr>
      <vt:lpstr>Calibri</vt:lpstr>
      <vt:lpstr>Calibri Light</vt:lpstr>
      <vt:lpstr>Century Gothic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SOLICITUD AL CONSEJO DIRECTIVO: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Heysel Alarcon</cp:lastModifiedBy>
  <cp:revision>293</cp:revision>
  <cp:lastPrinted>2024-04-29T20:16:19Z</cp:lastPrinted>
  <dcterms:created xsi:type="dcterms:W3CDTF">2016-06-14T14:54:11Z</dcterms:created>
  <dcterms:modified xsi:type="dcterms:W3CDTF">2024-04-30T14:42:09Z</dcterms:modified>
</cp:coreProperties>
</file>