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63" r:id="rId3"/>
    <p:sldId id="272" r:id="rId4"/>
    <p:sldId id="299" r:id="rId5"/>
    <p:sldId id="300" r:id="rId6"/>
    <p:sldId id="302" r:id="rId7"/>
    <p:sldId id="327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1" r:id="rId16"/>
    <p:sldId id="316" r:id="rId17"/>
    <p:sldId id="329" r:id="rId18"/>
    <p:sldId id="328" r:id="rId19"/>
    <p:sldId id="331" r:id="rId20"/>
    <p:sldId id="326" r:id="rId21"/>
    <p:sldId id="283" r:id="rId22"/>
  </p:sldIdLst>
  <p:sldSz cx="12192000" cy="6858000"/>
  <p:notesSz cx="6797675" cy="985678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402"/>
    <a:srgbClr val="13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5" autoAdjust="0"/>
    <p:restoredTop sz="93896" autoAdjust="0"/>
  </p:normalViewPr>
  <p:slideViewPr>
    <p:cSldViewPr snapToGrid="0">
      <p:cViewPr varScale="1">
        <p:scale>
          <a:sx n="72" d="100"/>
          <a:sy n="72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5659" cy="494859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4" y="6"/>
            <a:ext cx="2945659" cy="494859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DE46BF6-CC29-438A-BA9A-637AE08409F8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361936"/>
            <a:ext cx="2945659" cy="494859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361936"/>
            <a:ext cx="2945659" cy="494859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25B109B-F615-47A3-B8F1-CD0BE2D8799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172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46275" cy="49368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70" y="6"/>
            <a:ext cx="2946275" cy="49368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3E346E8-86A9-4EE0-88C0-8E3FA8188227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5" y="4743473"/>
            <a:ext cx="5436910" cy="3881641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9363103"/>
            <a:ext cx="2946275" cy="49368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70" y="9363103"/>
            <a:ext cx="2946275" cy="49368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AF2C272-8D13-41F9-8D5B-A1115472A23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09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499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077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50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191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497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4179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4674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0225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9714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477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06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90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17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165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13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434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24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62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97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14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7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94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87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36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7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09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35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7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85EA-EAB7-49AA-98A1-58401D836380}" type="datetimeFigureOut">
              <a:rPr lang="es-SV" smtClean="0"/>
              <a:t>12/8/2024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75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F216C948-ECD2-1451-8969-84F98007F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2" b="9308"/>
          <a:stretch/>
        </p:blipFill>
        <p:spPr>
          <a:xfrm>
            <a:off x="0" y="0"/>
            <a:ext cx="12192000" cy="5246833"/>
          </a:xfrm>
        </p:spPr>
      </p:pic>
      <p:sp>
        <p:nvSpPr>
          <p:cNvPr id="7" name="CuadroTexto 6"/>
          <p:cNvSpPr txBox="1"/>
          <p:nvPr/>
        </p:nvSpPr>
        <p:spPr>
          <a:xfrm>
            <a:off x="1821873" y="4254005"/>
            <a:ext cx="854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bg1">
                    <a:lumMod val="75000"/>
                  </a:schemeClr>
                </a:solidFill>
              </a:rPr>
              <a:t>INFORME DE EJECUCIÓN Y SEGUIMIENTO </a:t>
            </a:r>
          </a:p>
          <a:p>
            <a:pPr algn="ctr"/>
            <a:r>
              <a:rPr lang="es-SV" sz="3600" b="1" dirty="0">
                <a:solidFill>
                  <a:schemeClr val="bg1">
                    <a:lumMod val="75000"/>
                  </a:schemeClr>
                </a:solidFill>
              </a:rPr>
              <a:t>2° TRIMESTRE POA 2024</a:t>
            </a:r>
          </a:p>
        </p:txBody>
      </p:sp>
    </p:spTree>
    <p:extLst>
      <p:ext uri="{BB962C8B-B14F-4D97-AF65-F5344CB8AC3E}">
        <p14:creationId xmlns:p14="http://schemas.microsoft.com/office/powerpoint/2010/main" val="23951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E42D722C-7B0E-8380-1F44-8F3A8C4F8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043B662-BE2A-0240-F4D3-C9DB84C1E125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D571124-48A3-D2FB-059D-76B7D8D801D2}"/>
              </a:ext>
            </a:extLst>
          </p:cNvPr>
          <p:cNvGrpSpPr/>
          <p:nvPr/>
        </p:nvGrpSpPr>
        <p:grpSpPr>
          <a:xfrm>
            <a:off x="519358" y="1029251"/>
            <a:ext cx="3728417" cy="5026991"/>
            <a:chOff x="180975" y="1930400"/>
            <a:chExt cx="2790825" cy="39497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6A880E7-7164-49A8-0E4A-68E6D23C7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729" t="25914" r="54583" b="16465"/>
            <a:stretch/>
          </p:blipFill>
          <p:spPr>
            <a:xfrm>
              <a:off x="571501" y="1930400"/>
              <a:ext cx="2400299" cy="39497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F309B52-CCBB-13DE-10B4-5FD52AD02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4" t="25914" r="96563" b="16465"/>
            <a:stretch/>
          </p:blipFill>
          <p:spPr>
            <a:xfrm>
              <a:off x="180975" y="1930400"/>
              <a:ext cx="390526" cy="3949700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56F8BA5-7683-651E-72B5-477CCF805AC9}"/>
              </a:ext>
            </a:extLst>
          </p:cNvPr>
          <p:cNvGrpSpPr/>
          <p:nvPr/>
        </p:nvGrpSpPr>
        <p:grpSpPr>
          <a:xfrm>
            <a:off x="4767133" y="920487"/>
            <a:ext cx="3206692" cy="5135755"/>
            <a:chOff x="4214190" y="920487"/>
            <a:chExt cx="3472070" cy="6044981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968DFE4-595A-76C6-5C34-749AD1E58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587" t="26075" r="12934" b="18052"/>
            <a:stretch/>
          </p:blipFill>
          <p:spPr>
            <a:xfrm>
              <a:off x="4214191" y="920487"/>
              <a:ext cx="3472069" cy="3829879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646A6B35-C057-F9A3-A6C7-26CADF34C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587" t="30879" r="12935" b="36805"/>
            <a:stretch/>
          </p:blipFill>
          <p:spPr>
            <a:xfrm>
              <a:off x="4214190" y="4750366"/>
              <a:ext cx="3472069" cy="2215102"/>
            </a:xfrm>
            <a:prstGeom prst="rect">
              <a:avLst/>
            </a:prstGeom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21A5589-69F8-101F-CD07-6816A8C37488}"/>
              </a:ext>
            </a:extLst>
          </p:cNvPr>
          <p:cNvGrpSpPr/>
          <p:nvPr/>
        </p:nvGrpSpPr>
        <p:grpSpPr>
          <a:xfrm>
            <a:off x="8177812" y="944427"/>
            <a:ext cx="3206691" cy="5026991"/>
            <a:chOff x="7753574" y="880896"/>
            <a:chExt cx="3472069" cy="5503480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4E8C3FD6-AC6E-770D-4C55-011C4DE4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8646" t="25767" r="12876" b="17206"/>
            <a:stretch/>
          </p:blipFill>
          <p:spPr>
            <a:xfrm>
              <a:off x="7753574" y="880896"/>
              <a:ext cx="3472069" cy="390906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82AE8AA-341D-F0BC-A78D-F5CF8669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8572" t="59475" r="14762" b="17264"/>
            <a:stretch/>
          </p:blipFill>
          <p:spPr>
            <a:xfrm>
              <a:off x="7753574" y="4789956"/>
              <a:ext cx="3251200" cy="1594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71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B203913-8336-F1DB-9470-35DCBB74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237F6E8-35BA-7258-5C09-1411227CF983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DCD1BEF-A6B7-993D-0852-DED0A84F056A}"/>
              </a:ext>
            </a:extLst>
          </p:cNvPr>
          <p:cNvGrpSpPr/>
          <p:nvPr/>
        </p:nvGrpSpPr>
        <p:grpSpPr>
          <a:xfrm>
            <a:off x="2151275" y="922752"/>
            <a:ext cx="3324224" cy="5010413"/>
            <a:chOff x="190501" y="1927921"/>
            <a:chExt cx="2681909" cy="39229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45469F3-6CA3-0D07-9E33-534478E36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250" t="25882" r="54565" b="16892"/>
            <a:stretch/>
          </p:blipFill>
          <p:spPr>
            <a:xfrm>
              <a:off x="533401" y="1927921"/>
              <a:ext cx="2339009" cy="392264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CD0D531-DA1D-BD8C-7923-7986C3324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3" t="25882" r="96875" b="16892"/>
            <a:stretch/>
          </p:blipFill>
          <p:spPr>
            <a:xfrm>
              <a:off x="190501" y="1928192"/>
              <a:ext cx="342900" cy="3922644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F2C31EF-1C80-2E43-9359-6A7FEC80269E}"/>
              </a:ext>
            </a:extLst>
          </p:cNvPr>
          <p:cNvGrpSpPr/>
          <p:nvPr/>
        </p:nvGrpSpPr>
        <p:grpSpPr>
          <a:xfrm>
            <a:off x="6310102" y="1056365"/>
            <a:ext cx="3915200" cy="4876454"/>
            <a:chOff x="5622500" y="1054100"/>
            <a:chExt cx="3441700" cy="44831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8E35DDD-6BFD-78B2-4EBA-6DF0EC077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354" t="25544" r="5417" b="19244"/>
            <a:stretch/>
          </p:blipFill>
          <p:spPr>
            <a:xfrm>
              <a:off x="5622500" y="1054100"/>
              <a:ext cx="3441700" cy="37846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3CC2CA1-7125-3233-D4E9-FDC455A9CB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6116" t="74457" r="5655" b="15353"/>
            <a:stretch/>
          </p:blipFill>
          <p:spPr>
            <a:xfrm>
              <a:off x="5622500" y="4838700"/>
              <a:ext cx="3441700" cy="69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969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EF8E331-7664-BD68-FC44-1A8C1EE71E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9F0C59F-CFDD-AE53-3EFC-545A7F3F3D43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861C6B4-0FF7-325D-C539-E2B9E76FB088}"/>
              </a:ext>
            </a:extLst>
          </p:cNvPr>
          <p:cNvGrpSpPr/>
          <p:nvPr/>
        </p:nvGrpSpPr>
        <p:grpSpPr>
          <a:xfrm>
            <a:off x="2251818" y="920487"/>
            <a:ext cx="3616326" cy="4950226"/>
            <a:chOff x="1013790" y="1341231"/>
            <a:chExt cx="2826579" cy="3937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C485EB0-8D54-0716-C347-6E420D726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9" t="21653" r="96313" b="20910"/>
            <a:stretch/>
          </p:blipFill>
          <p:spPr>
            <a:xfrm>
              <a:off x="1013790" y="1341231"/>
              <a:ext cx="424070" cy="39370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59B6D12-D247-3E0B-AAB5-0C6BF8137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817" t="21653" r="54477" b="20910"/>
            <a:stretch/>
          </p:blipFill>
          <p:spPr>
            <a:xfrm>
              <a:off x="1437860" y="1341231"/>
              <a:ext cx="2402509" cy="3937000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E141FAE-D27D-2980-8DFA-0A10823676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739" t="22402" r="4903" b="19792"/>
          <a:stretch/>
        </p:blipFill>
        <p:spPr>
          <a:xfrm>
            <a:off x="6323857" y="1137142"/>
            <a:ext cx="3945162" cy="45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B02594B-9ED3-3B9F-D23C-648B4792E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318B99-546B-3E4D-2EDD-2B0D938A912E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9A5A3A8-0332-8925-7317-9B86A3955B57}"/>
              </a:ext>
            </a:extLst>
          </p:cNvPr>
          <p:cNvGrpSpPr/>
          <p:nvPr/>
        </p:nvGrpSpPr>
        <p:grpSpPr>
          <a:xfrm>
            <a:off x="201929" y="1036924"/>
            <a:ext cx="3879081" cy="4939806"/>
            <a:chOff x="182880" y="1937658"/>
            <a:chExt cx="2758531" cy="393337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C4E8736-2594-80C7-4A16-03B59204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72" t="26020" r="54286" b="16597"/>
            <a:stretch/>
          </p:blipFill>
          <p:spPr>
            <a:xfrm>
              <a:off x="558800" y="1937658"/>
              <a:ext cx="2382611" cy="393337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8618697-1D10-3FA3-6A85-8EB2E1E17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0" t="26020" r="96667" b="16597"/>
            <a:stretch/>
          </p:blipFill>
          <p:spPr>
            <a:xfrm>
              <a:off x="182880" y="1937658"/>
              <a:ext cx="375920" cy="3933372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3AB39FE-19EA-5C25-2BF7-9A302B0B8269}"/>
              </a:ext>
            </a:extLst>
          </p:cNvPr>
          <p:cNvGrpSpPr/>
          <p:nvPr/>
        </p:nvGrpSpPr>
        <p:grpSpPr>
          <a:xfrm>
            <a:off x="4271375" y="1036924"/>
            <a:ext cx="3460474" cy="4500276"/>
            <a:chOff x="4108726" y="1036924"/>
            <a:chExt cx="3460474" cy="450027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6A03F9F-802B-3B9A-B717-39CB83D65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303" t="21764" r="5327" b="20179"/>
            <a:stretch/>
          </p:blipFill>
          <p:spPr>
            <a:xfrm>
              <a:off x="4108726" y="1036924"/>
              <a:ext cx="3458887" cy="397962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3F1A129-58C0-56E0-98B2-20D2D73EA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6418" t="27335" r="5199" b="65069"/>
            <a:stretch/>
          </p:blipFill>
          <p:spPr>
            <a:xfrm>
              <a:off x="4108726" y="5016552"/>
              <a:ext cx="3460474" cy="520648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798B0E50-188A-F74E-657F-8E91F89B2860}"/>
              </a:ext>
            </a:extLst>
          </p:cNvPr>
          <p:cNvGrpSpPr/>
          <p:nvPr/>
        </p:nvGrpSpPr>
        <p:grpSpPr>
          <a:xfrm>
            <a:off x="7920626" y="1055419"/>
            <a:ext cx="3492225" cy="4506626"/>
            <a:chOff x="7745729" y="1036924"/>
            <a:chExt cx="3492225" cy="4506626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6720FE7F-8608-2714-84B8-A8F387168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250" t="21986" r="5380" b="73687"/>
            <a:stretch/>
          </p:blipFill>
          <p:spPr>
            <a:xfrm>
              <a:off x="7777480" y="1036924"/>
              <a:ext cx="3458887" cy="296576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7981627-8B6C-B2E6-C9BC-055947D80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250" t="26563" r="5380" b="18688"/>
            <a:stretch/>
          </p:blipFill>
          <p:spPr>
            <a:xfrm>
              <a:off x="7745729" y="1790761"/>
              <a:ext cx="3458887" cy="375278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100513E-417F-E327-1341-5C605E4ED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6418" t="34745" r="5199" b="59418"/>
            <a:stretch/>
          </p:blipFill>
          <p:spPr>
            <a:xfrm>
              <a:off x="7777480" y="1333500"/>
              <a:ext cx="3460474" cy="40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65D6CB4-9E72-52AD-7874-55556734A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D7D0C84-74E4-BF3F-2A7D-0574CCD10CDF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43FF25D-9E4B-9127-C426-CBBFA067A6CB}"/>
              </a:ext>
            </a:extLst>
          </p:cNvPr>
          <p:cNvGrpSpPr/>
          <p:nvPr/>
        </p:nvGrpSpPr>
        <p:grpSpPr>
          <a:xfrm>
            <a:off x="1889124" y="920487"/>
            <a:ext cx="3825875" cy="5048513"/>
            <a:chOff x="200025" y="1657350"/>
            <a:chExt cx="2677432" cy="389436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48E84A1-4382-3760-2191-7D327BEE8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250" t="21931" r="54524" b="21256"/>
            <a:stretch/>
          </p:blipFill>
          <p:spPr>
            <a:xfrm>
              <a:off x="533400" y="1657350"/>
              <a:ext cx="2344057" cy="38943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4C195F1-2404-57B2-2B4C-C7FAD9283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1" t="21931" r="96875" b="21256"/>
            <a:stretch/>
          </p:blipFill>
          <p:spPr>
            <a:xfrm>
              <a:off x="200025" y="1657350"/>
              <a:ext cx="333375" cy="3894364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D3BD58DB-F0D9-4755-075B-C86301ABFE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96" t="21875" r="6562" b="43886"/>
          <a:stretch/>
        </p:blipFill>
        <p:spPr>
          <a:xfrm>
            <a:off x="6477003" y="1918970"/>
            <a:ext cx="4477795" cy="30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B4A4329-EDF6-A952-0CDA-ECA225A7D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C06CC35-F6D8-DEE1-50B4-8B0B5DB0679C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D0FDC93-9C0A-9EAF-05BB-59859D48AB8B}"/>
              </a:ext>
            </a:extLst>
          </p:cNvPr>
          <p:cNvGrpSpPr/>
          <p:nvPr/>
        </p:nvGrpSpPr>
        <p:grpSpPr>
          <a:xfrm>
            <a:off x="228600" y="920487"/>
            <a:ext cx="3810000" cy="4936027"/>
            <a:chOff x="228600" y="1254572"/>
            <a:chExt cx="3230335" cy="460194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9B2251A-0F17-C248-E087-30CF0B415C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880" t="25881" r="54405" b="16809"/>
            <a:stretch/>
          </p:blipFill>
          <p:spPr>
            <a:xfrm>
              <a:off x="643164" y="1254572"/>
              <a:ext cx="2815771" cy="460194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FA89E71-018C-037F-6D06-FDBD3781A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8" t="25881" r="96629" b="16809"/>
            <a:stretch/>
          </p:blipFill>
          <p:spPr>
            <a:xfrm>
              <a:off x="228600" y="1254572"/>
              <a:ext cx="414564" cy="4601942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03F5408-75FD-CE74-1518-64965C671059}"/>
              </a:ext>
            </a:extLst>
          </p:cNvPr>
          <p:cNvGrpSpPr/>
          <p:nvPr/>
        </p:nvGrpSpPr>
        <p:grpSpPr>
          <a:xfrm>
            <a:off x="4318063" y="1181100"/>
            <a:ext cx="3526213" cy="4483100"/>
            <a:chOff x="4826064" y="1181100"/>
            <a:chExt cx="3096704" cy="4133829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87EEB72-B3F2-8514-0E1A-89D4E9E44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0497" t="18874" r="11145" b="25543"/>
            <a:stretch/>
          </p:blipFill>
          <p:spPr>
            <a:xfrm>
              <a:off x="4914900" y="1181100"/>
              <a:ext cx="3007868" cy="33147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E1A2E6A7-6034-1BE5-CC98-C6E54A51A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9986" t="51543" r="12015" b="34918"/>
            <a:stretch/>
          </p:blipFill>
          <p:spPr>
            <a:xfrm>
              <a:off x="4826064" y="4495801"/>
              <a:ext cx="3013011" cy="819128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AC0B631-A659-8CAF-60FC-0D849D55E1CA}"/>
              </a:ext>
            </a:extLst>
          </p:cNvPr>
          <p:cNvGrpSpPr/>
          <p:nvPr/>
        </p:nvGrpSpPr>
        <p:grpSpPr>
          <a:xfrm>
            <a:off x="8028438" y="1181100"/>
            <a:ext cx="3425055" cy="4076700"/>
            <a:chOff x="8607424" y="1181100"/>
            <a:chExt cx="3007868" cy="3784600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C137C3EF-E05C-23CA-2A76-FD7745150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0482" t="18006" r="11087" b="29652"/>
            <a:stretch/>
          </p:blipFill>
          <p:spPr>
            <a:xfrm>
              <a:off x="8607424" y="1181100"/>
              <a:ext cx="3007868" cy="311323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890403C-D02C-6C08-F179-A214EE246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0438" t="67601" r="12396" b="21084"/>
            <a:stretch/>
          </p:blipFill>
          <p:spPr>
            <a:xfrm>
              <a:off x="8607424" y="4294339"/>
              <a:ext cx="2867021" cy="671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97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B944070-37CD-B550-EC5D-427736F36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E861971-628E-1CB9-8822-4D702AE96F1C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5BA3EA-A6DF-3B27-92AF-FCC100918B91}"/>
              </a:ext>
            </a:extLst>
          </p:cNvPr>
          <p:cNvGrpSpPr/>
          <p:nvPr/>
        </p:nvGrpSpPr>
        <p:grpSpPr>
          <a:xfrm>
            <a:off x="1981204" y="920487"/>
            <a:ext cx="3771899" cy="5086613"/>
            <a:chOff x="190501" y="1684019"/>
            <a:chExt cx="2728740" cy="386201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A7FD3DB-85D6-DED5-479C-0C9C7FEE4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37" t="22320" r="54565" b="21339"/>
            <a:stretch/>
          </p:blipFill>
          <p:spPr>
            <a:xfrm>
              <a:off x="542132" y="1684019"/>
              <a:ext cx="2377109" cy="386201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AA4C9BE-6651-58A0-8D06-9DD46E375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2" t="22320" r="96563" b="21339"/>
            <a:stretch/>
          </p:blipFill>
          <p:spPr>
            <a:xfrm>
              <a:off x="190501" y="1684020"/>
              <a:ext cx="381000" cy="3862015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C740F682-7547-F627-E029-A18D893F1D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67" t="21654" r="11979" b="19613"/>
          <a:stretch/>
        </p:blipFill>
        <p:spPr>
          <a:xfrm>
            <a:off x="6438898" y="1104900"/>
            <a:ext cx="405057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DAD599-92DD-D14A-5A97-8B1016D48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685979"/>
            <a:ext cx="7107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T</a:t>
            </a:r>
            <a:r>
              <a:rPr lang="es-SV" sz="28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AREAS ASIGNADAS A LAS UNIDADES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B9EBE5-0499-107D-FFBB-AD1E9B66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5" y="1593544"/>
            <a:ext cx="11812649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4B7BC10-6945-EF81-63E7-01DB7423A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8" y="231153"/>
            <a:ext cx="7107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RESUMEN DEL INFORME DEL PRIMER TRIMESTRE PLAN OPERATIVO ANUAL 2024  </a:t>
            </a:r>
          </a:p>
          <a:p>
            <a:pPr algn="ctr"/>
            <a:endParaRPr lang="es-SV" sz="24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9DF436-21CB-F262-3DD3-186E63CD9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675613"/>
              </p:ext>
            </p:extLst>
          </p:nvPr>
        </p:nvGraphicFramePr>
        <p:xfrm>
          <a:off x="1739900" y="1800225"/>
          <a:ext cx="8750301" cy="3343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3051675210"/>
                    </a:ext>
                  </a:extLst>
                </a:gridCol>
                <a:gridCol w="1449259">
                  <a:extLst>
                    <a:ext uri="{9D8B030D-6E8A-4147-A177-3AD203B41FA5}">
                      <a16:colId xmlns:a16="http://schemas.microsoft.com/office/drawing/2014/main" val="4111561545"/>
                    </a:ext>
                  </a:extLst>
                </a:gridCol>
                <a:gridCol w="1206014">
                  <a:extLst>
                    <a:ext uri="{9D8B030D-6E8A-4147-A177-3AD203B41FA5}">
                      <a16:colId xmlns:a16="http://schemas.microsoft.com/office/drawing/2014/main" val="4111773935"/>
                    </a:ext>
                  </a:extLst>
                </a:gridCol>
                <a:gridCol w="1206014">
                  <a:extLst>
                    <a:ext uri="{9D8B030D-6E8A-4147-A177-3AD203B41FA5}">
                      <a16:colId xmlns:a16="http://schemas.microsoft.com/office/drawing/2014/main" val="4174894005"/>
                    </a:ext>
                  </a:extLst>
                </a:gridCol>
                <a:gridCol w="1206014">
                  <a:extLst>
                    <a:ext uri="{9D8B030D-6E8A-4147-A177-3AD203B41FA5}">
                      <a16:colId xmlns:a16="http://schemas.microsoft.com/office/drawing/2014/main" val="16659064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Unidad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 Programado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 Ejecutado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Observación 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Diferencia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8916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Dirección Ejecutiva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7776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Secretaría Consejo Directivo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36286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Century Gothic" panose="020B0502020202020204" pitchFamily="34" charset="0"/>
                        </a:rPr>
                        <a:t>Gerencia de Aministración y Finanzas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0674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Gerencia de Compras Públicas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14679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Auditoria Interna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95806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Century Gothic" panose="020B0502020202020204" pitchFamily="34" charset="0"/>
                        </a:rPr>
                        <a:t>U. Acceso a la Información Pública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9777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U. Ambiental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08387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Century Gothic" panose="020B0502020202020204" pitchFamily="34" charset="0"/>
                        </a:rPr>
                        <a:t>U. Gestión Documental y Archivo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95946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Gerencia de Tecnología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24.40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Incompleto</a:t>
                      </a:r>
                      <a:endParaRPr lang="es-SV" sz="14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0.60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44914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U. Comunicaciones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1658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U. Juridica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32057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  <a:latin typeface="Century Gothic" panose="020B0502020202020204" pitchFamily="34" charset="0"/>
                        </a:rPr>
                        <a:t>Comisión Técnica de Evaluación Médica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22329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CONASEVI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1761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ONASEVI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25.00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>
                          <a:effectLst/>
                          <a:latin typeface="Century Gothic" panose="020B0502020202020204" pitchFamily="34" charset="0"/>
                        </a:rPr>
                        <a:t>Cumplido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  <a:latin typeface="Century Gothic" panose="020B0502020202020204" pitchFamily="34" charset="0"/>
                        </a:rPr>
                        <a:t>0.00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28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79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AF4891-E61A-D563-5A3E-BD4AF5A9F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2309" y="418369"/>
            <a:ext cx="7107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RESUMEN DEL INFORME DEL SEGUNDO TRIMESTRE PLAN OPERATIVO ANUAL 2024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459DC0-7253-3953-4798-F69D3D97B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46156"/>
              </p:ext>
            </p:extLst>
          </p:nvPr>
        </p:nvGraphicFramePr>
        <p:xfrm>
          <a:off x="2235200" y="1546707"/>
          <a:ext cx="7414492" cy="3253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391">
                  <a:extLst>
                    <a:ext uri="{9D8B030D-6E8A-4147-A177-3AD203B41FA5}">
                      <a16:colId xmlns:a16="http://schemas.microsoft.com/office/drawing/2014/main" val="896542851"/>
                    </a:ext>
                  </a:extLst>
                </a:gridCol>
                <a:gridCol w="2000444">
                  <a:extLst>
                    <a:ext uri="{9D8B030D-6E8A-4147-A177-3AD203B41FA5}">
                      <a16:colId xmlns:a16="http://schemas.microsoft.com/office/drawing/2014/main" val="1849984164"/>
                    </a:ext>
                  </a:extLst>
                </a:gridCol>
                <a:gridCol w="2147266">
                  <a:extLst>
                    <a:ext uri="{9D8B030D-6E8A-4147-A177-3AD203B41FA5}">
                      <a16:colId xmlns:a16="http://schemas.microsoft.com/office/drawing/2014/main" val="4039551913"/>
                    </a:ext>
                  </a:extLst>
                </a:gridCol>
                <a:gridCol w="1633391">
                  <a:extLst>
                    <a:ext uri="{9D8B030D-6E8A-4147-A177-3AD203B41FA5}">
                      <a16:colId xmlns:a16="http://schemas.microsoft.com/office/drawing/2014/main" val="3594671869"/>
                    </a:ext>
                  </a:extLst>
                </a:gridCol>
              </a:tblGrid>
              <a:tr h="4460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2400" b="1" u="none" strike="noStrike" dirty="0">
                          <a:effectLst/>
                        </a:rPr>
                        <a:t>PORCENTAJE DE CADA TRIMESTRE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14267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Programado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Ejecutado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Diferencia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44416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1 trimestre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25.00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24.69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0.31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25311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2 trimestre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25.00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24.96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s-SV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873839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3 trimestre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25.00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0.00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25.00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087828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4 trimestre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25.00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 dirty="0">
                          <a:effectLst/>
                        </a:rPr>
                        <a:t>0.00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u="none" strike="noStrike" dirty="0">
                          <a:effectLst/>
                        </a:rPr>
                        <a:t>25.00 </a:t>
                      </a:r>
                      <a:endParaRPr lang="es-SV" sz="2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879190"/>
                  </a:ext>
                </a:extLst>
              </a:tr>
              <a:tr h="577867">
                <a:tc>
                  <a:txBody>
                    <a:bodyPr/>
                    <a:lstStyle/>
                    <a:p>
                      <a:pPr algn="ctr" fontAlgn="b"/>
                      <a:r>
                        <a:rPr lang="es-SV" sz="2400" u="none" strike="noStrike">
                          <a:effectLst/>
                        </a:rPr>
                        <a:t> </a:t>
                      </a:r>
                      <a:endParaRPr lang="es-SV" sz="2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3600" b="1" u="none" strike="noStrike" dirty="0">
                          <a:effectLst/>
                        </a:rPr>
                        <a:t>100.00</a:t>
                      </a:r>
                      <a:endParaRPr lang="es-SV" sz="3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3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49.42%</a:t>
                      </a:r>
                      <a:endParaRPr lang="es-SV" sz="3600" b="1" i="0" u="none" strike="noStrike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3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50.58 %</a:t>
                      </a:r>
                      <a:endParaRPr lang="es-SV" sz="36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52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0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6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85308" y="26830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85308" y="343751"/>
            <a:ext cx="416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INTRODUCCIÓN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8200" y="920198"/>
            <a:ext cx="103685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En el mes de abril presentamos el informe del Primer periodo del Plan Operativo Anual 2024, el cual mostró los objetivos logrados en los meses de enero a abril.</a:t>
            </a:r>
          </a:p>
          <a:p>
            <a:pPr algn="just"/>
            <a:r>
              <a:rPr lang="es-ES" sz="2800" dirty="0"/>
              <a:t>Es importante recalcar, que esta es una herramienta de planificación en la que se traducen los procesos y procedimientos estratégicos ejecutados por cada una de la Unidades Organizativas, y que deben completarse para el alcance del Plan Estratégico Institucional </a:t>
            </a:r>
          </a:p>
          <a:p>
            <a:pPr algn="just"/>
            <a:r>
              <a:rPr lang="es-ES" sz="2800" dirty="0"/>
              <a:t>2021-2025.</a:t>
            </a:r>
          </a:p>
          <a:p>
            <a:pPr algn="just"/>
            <a:r>
              <a:rPr lang="es-SV" sz="2800" dirty="0"/>
              <a:t>A continuación se presenta en resumen por medio de representación gráfica, de la ejecución del POA 2024 del 2° Trimestre, por cada unidad organizativa, sustrayendo los datos de la herramienta FONAT Project Manager.</a:t>
            </a:r>
          </a:p>
        </p:txBody>
      </p:sp>
    </p:spTree>
    <p:extLst>
      <p:ext uri="{BB962C8B-B14F-4D97-AF65-F5344CB8AC3E}">
        <p14:creationId xmlns:p14="http://schemas.microsoft.com/office/powerpoint/2010/main" val="292490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08245" y="564238"/>
            <a:ext cx="87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SEGUNDO TRIMESTRE 2024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346001"/>
            <a:ext cx="1051098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Para el segundo trimestre del Plan Operativo Anual se había programado el 25% de su cumplimiento, de dicha programación se obtuvo un nivel de ejecución del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24.96%</a:t>
            </a:r>
            <a:r>
              <a:rPr lang="es-SV" sz="2800" dirty="0">
                <a:latin typeface="Bembo Std" panose="02020605060306020A03" pitchFamily="18" charset="0"/>
              </a:rPr>
              <a:t>, existiendo una diferencia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-0.06%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ejecutadas, esto debido a que, una unidad organizativa no lograron la ejecución total de lo programado.</a:t>
            </a: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2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FD2D459-8A8D-A071-549D-0BE7609BB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960877"/>
          </a:xfrm>
        </p:spPr>
        <p:txBody>
          <a:bodyPr>
            <a:normAutofit fontScale="90000"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SOLICITUD AL CONSEJO DIRECTIVO: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42334"/>
            <a:ext cx="10515600" cy="2812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SV" dirty="0">
                <a:latin typeface="Arial Rounded MT Bold" panose="020F0704030504030204" pitchFamily="34" charset="0"/>
              </a:rPr>
              <a:t>Dar por recibido el informe de ejecución del 2° Trimestre del POA 2024.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s-SV" sz="2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B6DABC3-E69A-B3FC-8B9B-3A4C59A73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664E6F2-B702-6251-5769-938EC7E3571A}"/>
              </a:ext>
            </a:extLst>
          </p:cNvPr>
          <p:cNvGrpSpPr/>
          <p:nvPr/>
        </p:nvGrpSpPr>
        <p:grpSpPr>
          <a:xfrm>
            <a:off x="571500" y="1009650"/>
            <a:ext cx="3759200" cy="4895850"/>
            <a:chOff x="180975" y="1917700"/>
            <a:chExt cx="2811256" cy="3937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3C01EE8-9CC2-92F5-8E32-18C37ACDA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761" t="25730" r="54479" b="16835"/>
            <a:stretch/>
          </p:blipFill>
          <p:spPr>
            <a:xfrm>
              <a:off x="583097" y="1917700"/>
              <a:ext cx="2409134" cy="39370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F24A8EF-4811-8E1F-2273-B893285FD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5" t="25730" r="96466" b="16835"/>
            <a:stretch/>
          </p:blipFill>
          <p:spPr>
            <a:xfrm>
              <a:off x="180975" y="1917700"/>
              <a:ext cx="402122" cy="3937000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ECB432E3-B716-5CEB-9D59-ECDA19FFD6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071" t="17339" r="5595" b="30976"/>
          <a:stretch/>
        </p:blipFill>
        <p:spPr>
          <a:xfrm>
            <a:off x="4630057" y="1067253"/>
            <a:ext cx="3454401" cy="354284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E1A8396-1741-6E13-BF86-BB0E852D07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071" t="56088" r="5595" b="21044"/>
          <a:stretch/>
        </p:blipFill>
        <p:spPr>
          <a:xfrm>
            <a:off x="8236856" y="1943368"/>
            <a:ext cx="3454402" cy="15675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3D19FC9-F068-7223-06D5-C94F52E030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071" t="17339" r="5595" b="78221"/>
          <a:stretch/>
        </p:blipFill>
        <p:spPr>
          <a:xfrm>
            <a:off x="8236856" y="1067253"/>
            <a:ext cx="3454401" cy="3043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6049E44-03C9-01A4-3FE2-17617CD1E7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071" t="69395" r="5595" b="21891"/>
          <a:stretch/>
        </p:blipFill>
        <p:spPr>
          <a:xfrm>
            <a:off x="8236856" y="1392468"/>
            <a:ext cx="3454401" cy="5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DC9AE96-BCF8-6613-C3EC-732EDF7AC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6B3A7C7-7A36-FDE3-1DD1-FDE3988D0727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274B31B-9169-449C-D891-EFBB9C6119DE}"/>
              </a:ext>
            </a:extLst>
          </p:cNvPr>
          <p:cNvGrpSpPr/>
          <p:nvPr/>
        </p:nvGrpSpPr>
        <p:grpSpPr>
          <a:xfrm>
            <a:off x="2410841" y="1102208"/>
            <a:ext cx="3510561" cy="4804328"/>
            <a:chOff x="751568" y="1266825"/>
            <a:chExt cx="2677432" cy="389481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AB67D39-D44A-83AE-ABFE-F7B1AD6E7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180" t="22348" r="54524" b="20831"/>
            <a:stretch/>
          </p:blipFill>
          <p:spPr>
            <a:xfrm>
              <a:off x="1076326" y="1266825"/>
              <a:ext cx="2352674" cy="389481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658772A-3C2C-089C-FA1F-40780D349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3" t="22348" r="97023" b="20831"/>
            <a:stretch/>
          </p:blipFill>
          <p:spPr>
            <a:xfrm>
              <a:off x="751568" y="1266825"/>
              <a:ext cx="324758" cy="3894818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F73CDB8-4C9E-DB11-10A3-3C2AEDEED70C}"/>
              </a:ext>
            </a:extLst>
          </p:cNvPr>
          <p:cNvGrpSpPr/>
          <p:nvPr/>
        </p:nvGrpSpPr>
        <p:grpSpPr>
          <a:xfrm>
            <a:off x="6270600" y="1026836"/>
            <a:ext cx="3243069" cy="4955072"/>
            <a:chOff x="4631633" y="1078292"/>
            <a:chExt cx="3243069" cy="4955072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AC3BD5A-F337-FAEA-3472-C03D6DE367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305" t="21875" r="5543" b="25205"/>
            <a:stretch/>
          </p:blipFill>
          <p:spPr>
            <a:xfrm>
              <a:off x="4631633" y="1078292"/>
              <a:ext cx="3243069" cy="342744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8C5DAC7-B0EB-A6C8-1489-356227D2E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6141" t="57395" r="5706" b="19019"/>
            <a:stretch/>
          </p:blipFill>
          <p:spPr>
            <a:xfrm>
              <a:off x="4631633" y="4505740"/>
              <a:ext cx="3243069" cy="1527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1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86871253-77B4-4DE4-E0AF-330BFDB98B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B6F76CB-A586-B50C-0E7A-DDD3B65A7D95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05BC7A7-B6B0-C7DC-05B9-363F5D3C209F}"/>
              </a:ext>
            </a:extLst>
          </p:cNvPr>
          <p:cNvGrpSpPr/>
          <p:nvPr/>
        </p:nvGrpSpPr>
        <p:grpSpPr>
          <a:xfrm>
            <a:off x="2044060" y="1125009"/>
            <a:ext cx="3172327" cy="4607982"/>
            <a:chOff x="209550" y="1905000"/>
            <a:chExt cx="2579643" cy="3937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B4C8360-B36A-131E-7DDA-1F1E0BB02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834" t="25543" r="54493" b="17022"/>
            <a:stretch/>
          </p:blipFill>
          <p:spPr>
            <a:xfrm>
              <a:off x="390525" y="1905000"/>
              <a:ext cx="2398668" cy="3937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C1CA0BA-28D1-F0DC-D33A-029908180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9" t="25543" r="96562" b="17022"/>
            <a:stretch/>
          </p:blipFill>
          <p:spPr>
            <a:xfrm>
              <a:off x="209550" y="1905000"/>
              <a:ext cx="361950" cy="3937000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347145B2-2CB3-C5F4-A21D-D7075E9F75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47" t="25914" r="6154" b="38288"/>
          <a:stretch/>
        </p:blipFill>
        <p:spPr>
          <a:xfrm>
            <a:off x="6095999" y="1800702"/>
            <a:ext cx="4656966" cy="32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E43E5F1-C70D-ADBD-928B-33CB777B7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D56197D-BA82-5EF6-EA41-30FD51D79BA3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C781771-210E-A138-3527-34FC0392D614}"/>
              </a:ext>
            </a:extLst>
          </p:cNvPr>
          <p:cNvGrpSpPr/>
          <p:nvPr/>
        </p:nvGrpSpPr>
        <p:grpSpPr>
          <a:xfrm>
            <a:off x="1944372" y="920487"/>
            <a:ext cx="3840479" cy="5073913"/>
            <a:chOff x="198121" y="1648736"/>
            <a:chExt cx="2790245" cy="391055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89BEF08-A534-3CE0-CBF2-4B18382FB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38" t="21875" r="54239" b="21145"/>
            <a:stretch/>
          </p:blipFill>
          <p:spPr>
            <a:xfrm>
              <a:off x="571501" y="1648736"/>
              <a:ext cx="2416865" cy="3905747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3DB058C-1838-AEED-7D5C-ACA760E96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6" t="21875" r="96562" b="21145"/>
            <a:stretch/>
          </p:blipFill>
          <p:spPr>
            <a:xfrm>
              <a:off x="198121" y="1653540"/>
              <a:ext cx="373380" cy="3905747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2549976-852D-6D7E-FE5B-65BC3E1FA4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229" t="21847" r="12917" b="24561"/>
          <a:stretch/>
        </p:blipFill>
        <p:spPr>
          <a:xfrm>
            <a:off x="6407150" y="1071356"/>
            <a:ext cx="4342282" cy="4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EC876240-2F8F-F0E8-64F8-6CA14D76C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A25DDBA-5072-9763-6E8B-7D7C23EB8F13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6F596C0-72BE-9748-A153-C40CA9941AD5}"/>
              </a:ext>
            </a:extLst>
          </p:cNvPr>
          <p:cNvGrpSpPr/>
          <p:nvPr/>
        </p:nvGrpSpPr>
        <p:grpSpPr>
          <a:xfrm>
            <a:off x="666749" y="920487"/>
            <a:ext cx="3832679" cy="5001342"/>
            <a:chOff x="514350" y="1000124"/>
            <a:chExt cx="2659132" cy="390152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1696F50-A058-E268-F9A6-2CD39C688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094" t="18457" r="54674" b="24626"/>
            <a:stretch/>
          </p:blipFill>
          <p:spPr>
            <a:xfrm>
              <a:off x="828675" y="1000124"/>
              <a:ext cx="2344807" cy="390152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81F9BB1-0416-04C7-FE90-24C0EE2E7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7" t="18457" r="96875" b="24626"/>
            <a:stretch/>
          </p:blipFill>
          <p:spPr>
            <a:xfrm>
              <a:off x="514350" y="1000124"/>
              <a:ext cx="314325" cy="3901523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7B0D61E-C252-4AFF-7C98-218751AA29CC}"/>
              </a:ext>
            </a:extLst>
          </p:cNvPr>
          <p:cNvGrpSpPr/>
          <p:nvPr/>
        </p:nvGrpSpPr>
        <p:grpSpPr>
          <a:xfrm>
            <a:off x="4952473" y="920487"/>
            <a:ext cx="2896127" cy="4813905"/>
            <a:chOff x="4952473" y="1045030"/>
            <a:chExt cx="2896127" cy="481390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442DE42-8575-B5DD-E16D-ABC760197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572" t="17841" r="12857" b="21812"/>
            <a:stretch/>
          </p:blipFill>
          <p:spPr>
            <a:xfrm>
              <a:off x="4952473" y="1045030"/>
              <a:ext cx="2896127" cy="343915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BB56613-8953-AADF-6FF5-EE3876AF7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691" t="22542" r="12738" b="53335"/>
            <a:stretch/>
          </p:blipFill>
          <p:spPr>
            <a:xfrm>
              <a:off x="4952473" y="4484180"/>
              <a:ext cx="2896127" cy="1374755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FD3728A-DD95-D3F6-2503-D77A5ABE274F}"/>
              </a:ext>
            </a:extLst>
          </p:cNvPr>
          <p:cNvGrpSpPr/>
          <p:nvPr/>
        </p:nvGrpSpPr>
        <p:grpSpPr>
          <a:xfrm>
            <a:off x="8070698" y="920487"/>
            <a:ext cx="2915881" cy="5061835"/>
            <a:chOff x="8156325" y="1045030"/>
            <a:chExt cx="2915881" cy="5061835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3A00703-B3C0-AD31-42AA-4963BBBF5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8646" t="17762" r="12917" b="20911"/>
            <a:stretch/>
          </p:blipFill>
          <p:spPr>
            <a:xfrm>
              <a:off x="8156325" y="1045030"/>
              <a:ext cx="2915881" cy="353537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B6A69790-494F-1B09-CBA1-413C55C76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8750" t="51667" r="14896" b="21282"/>
            <a:stretch/>
          </p:blipFill>
          <p:spPr>
            <a:xfrm>
              <a:off x="8156325" y="4547064"/>
              <a:ext cx="2702942" cy="1559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45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928972D-D013-727D-9DCD-28FADE323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5E13624-7F23-1FA1-E630-F3480092E39B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0BCD08A-2144-79C8-0A4C-8C1403999198}"/>
              </a:ext>
            </a:extLst>
          </p:cNvPr>
          <p:cNvGrpSpPr/>
          <p:nvPr/>
        </p:nvGrpSpPr>
        <p:grpSpPr>
          <a:xfrm>
            <a:off x="1906817" y="932146"/>
            <a:ext cx="3649958" cy="4677465"/>
            <a:chOff x="2410841" y="1476173"/>
            <a:chExt cx="2855505" cy="390377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AF391EF-52CC-3100-32A5-AC1603C372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978" t="25846" r="53795" b="17206"/>
            <a:stretch/>
          </p:blipFill>
          <p:spPr>
            <a:xfrm>
              <a:off x="2800263" y="1476173"/>
              <a:ext cx="2466083" cy="390357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23A3DFF-E519-2DA2-06AF-D04F38451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8" t="25846" r="96468" b="17206"/>
            <a:stretch/>
          </p:blipFill>
          <p:spPr>
            <a:xfrm>
              <a:off x="2410841" y="1476374"/>
              <a:ext cx="389422" cy="3903571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07BE08B6-7035-5A5D-5DF6-4937FD66C7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474" t="25882" r="7065" b="20566"/>
          <a:stretch/>
        </p:blipFill>
        <p:spPr>
          <a:xfrm>
            <a:off x="6095999" y="1105620"/>
            <a:ext cx="4071307" cy="43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DE40864-E4B4-E1A7-B0A4-46BD4D1EA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879690-D6D2-F608-27A4-BC64A9669192}"/>
              </a:ext>
            </a:extLst>
          </p:cNvPr>
          <p:cNvSpPr/>
          <p:nvPr/>
        </p:nvSpPr>
        <p:spPr>
          <a:xfrm>
            <a:off x="2410841" y="520377"/>
            <a:ext cx="7370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INFORME DEL SEGUNDO TRIMESTRE PLAN OPERATIVO ANUAL 2024 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2ED0BE2-594F-CD32-E5EB-D6ACC28D50A7}"/>
              </a:ext>
            </a:extLst>
          </p:cNvPr>
          <p:cNvGrpSpPr/>
          <p:nvPr/>
        </p:nvGrpSpPr>
        <p:grpSpPr>
          <a:xfrm>
            <a:off x="651248" y="920487"/>
            <a:ext cx="3382865" cy="5056243"/>
            <a:chOff x="198121" y="1653540"/>
            <a:chExt cx="2715647" cy="387924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F9872C3-C716-AB0E-F56E-65D12287B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729" t="21875" r="54674" b="21532"/>
            <a:stretch/>
          </p:blipFill>
          <p:spPr>
            <a:xfrm>
              <a:off x="524511" y="1653540"/>
              <a:ext cx="2389257" cy="387924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AF8248-21B5-BC2F-7480-1C2AE6D90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5" t="21875" r="96459" b="21532"/>
            <a:stretch/>
          </p:blipFill>
          <p:spPr>
            <a:xfrm>
              <a:off x="198121" y="1653540"/>
              <a:ext cx="386080" cy="3879243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7656FCE-521A-E22F-3A4B-0104D8387339}"/>
              </a:ext>
            </a:extLst>
          </p:cNvPr>
          <p:cNvGrpSpPr/>
          <p:nvPr/>
        </p:nvGrpSpPr>
        <p:grpSpPr>
          <a:xfrm>
            <a:off x="4302998" y="982932"/>
            <a:ext cx="3466614" cy="5056243"/>
            <a:chOff x="4108174" y="920487"/>
            <a:chExt cx="3466614" cy="5056243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A65EA29B-EAB1-24BF-83D3-9E5DE454F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913" t="17569" r="7653" b="22112"/>
            <a:stretch/>
          </p:blipFill>
          <p:spPr>
            <a:xfrm>
              <a:off x="4108174" y="920487"/>
              <a:ext cx="3466614" cy="4134678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01084D7-E524-A06A-7594-ED9B0CAEC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3760" t="22402" r="7807" b="64153"/>
            <a:stretch/>
          </p:blipFill>
          <p:spPr>
            <a:xfrm>
              <a:off x="4108174" y="5055165"/>
              <a:ext cx="3466614" cy="921565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E24DC93-5EDD-9783-0B94-16527DC15166}"/>
              </a:ext>
            </a:extLst>
          </p:cNvPr>
          <p:cNvGrpSpPr/>
          <p:nvPr/>
        </p:nvGrpSpPr>
        <p:grpSpPr>
          <a:xfrm>
            <a:off x="8038497" y="982932"/>
            <a:ext cx="3485322" cy="4890053"/>
            <a:chOff x="7773571" y="920487"/>
            <a:chExt cx="3485322" cy="4890053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221B291A-C463-487D-324D-0D998AAAC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3760" t="17375" r="7653" b="30039"/>
            <a:stretch/>
          </p:blipFill>
          <p:spPr>
            <a:xfrm>
              <a:off x="7773571" y="920487"/>
              <a:ext cx="3485322" cy="3604592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16E04AE0-8530-E427-A0E4-ECDAA4FCD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3760" t="59328" r="7807" b="21919"/>
            <a:stretch/>
          </p:blipFill>
          <p:spPr>
            <a:xfrm>
              <a:off x="7792277" y="4525079"/>
              <a:ext cx="3466615" cy="1285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325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10387</TotalTime>
  <Words>876</Words>
  <Application>Microsoft Office PowerPoint</Application>
  <PresentationFormat>Panorámica</PresentationFormat>
  <Paragraphs>157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Bembo Std</vt:lpstr>
      <vt:lpstr>Calibri</vt:lpstr>
      <vt:lpstr>Calibri Light</vt:lpstr>
      <vt:lpstr>Century Gothic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SOLICITUD AL CONSEJO DIRECTIVO: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 POA 2016 PERÍODO DE FEBRERO A MAYO</dc:title>
  <dc:creator>Lic. Carlos Humberto Silva Pineda</dc:creator>
  <cp:lastModifiedBy>Carolina Portillo</cp:lastModifiedBy>
  <cp:revision>296</cp:revision>
  <cp:lastPrinted>2024-04-29T20:16:19Z</cp:lastPrinted>
  <dcterms:created xsi:type="dcterms:W3CDTF">2016-06-14T14:54:11Z</dcterms:created>
  <dcterms:modified xsi:type="dcterms:W3CDTF">2024-08-12T20:09:08Z</dcterms:modified>
</cp:coreProperties>
</file>