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99" r:id="rId2"/>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12192000" cy="6858000"/>
  <p:notesSz cx="7010400" cy="922337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9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varScale="1">
        <p:scale>
          <a:sx n="72" d="100"/>
          <a:sy n="72" d="100"/>
        </p:scale>
        <p:origin x="5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s-SV"/>
          </a:p>
        </p:txBody>
      </p:sp>
      <p:sp>
        <p:nvSpPr>
          <p:cNvPr id="3" name="Marcador de fecha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A884DA4D-9239-49AB-9908-D3EDA69343E5}" type="datetimeFigureOut">
              <a:rPr lang="es-SV" smtClean="0"/>
              <a:t>9/11/2022</a:t>
            </a:fld>
            <a:endParaRPr lang="es-SV"/>
          </a:p>
        </p:txBody>
      </p:sp>
      <p:sp>
        <p:nvSpPr>
          <p:cNvPr id="4" name="Marcador de imagen de diapositiva 3"/>
          <p:cNvSpPr>
            <a:spLocks noGrp="1" noRot="1" noChangeAspect="1"/>
          </p:cNvSpPr>
          <p:nvPr>
            <p:ph type="sldImg" idx="2"/>
          </p:nvPr>
        </p:nvSpPr>
        <p:spPr>
          <a:xfrm>
            <a:off x="738188" y="1152525"/>
            <a:ext cx="5534025" cy="3113088"/>
          </a:xfrm>
          <a:prstGeom prst="rect">
            <a:avLst/>
          </a:prstGeom>
          <a:noFill/>
          <a:ln w="12700">
            <a:solidFill>
              <a:prstClr val="black"/>
            </a:solidFill>
          </a:ln>
        </p:spPr>
        <p:txBody>
          <a:bodyPr vert="horz" lIns="91440" tIns="45720" rIns="91440" bIns="45720" rtlCol="0" anchor="ctr"/>
          <a:lstStyle/>
          <a:p>
            <a:endParaRPr lang="es-SV"/>
          </a:p>
        </p:txBody>
      </p:sp>
      <p:sp>
        <p:nvSpPr>
          <p:cNvPr id="5" name="Marcador de notas 4"/>
          <p:cNvSpPr>
            <a:spLocks noGrp="1"/>
          </p:cNvSpPr>
          <p:nvPr>
            <p:ph type="body" sz="quarter" idx="3"/>
          </p:nvPr>
        </p:nvSpPr>
        <p:spPr>
          <a:xfrm>
            <a:off x="701675" y="4438650"/>
            <a:ext cx="5607050" cy="36322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6" name="Marcador de pie de página 5"/>
          <p:cNvSpPr>
            <a:spLocks noGrp="1"/>
          </p:cNvSpPr>
          <p:nvPr>
            <p:ph type="ftr" sz="quarter" idx="4"/>
          </p:nvPr>
        </p:nvSpPr>
        <p:spPr>
          <a:xfrm>
            <a:off x="0" y="8761413"/>
            <a:ext cx="3038475" cy="461962"/>
          </a:xfrm>
          <a:prstGeom prst="rect">
            <a:avLst/>
          </a:prstGeom>
        </p:spPr>
        <p:txBody>
          <a:bodyPr vert="horz" lIns="91440" tIns="45720" rIns="91440" bIns="45720" rtlCol="0" anchor="b"/>
          <a:lstStyle>
            <a:lvl1pPr algn="l">
              <a:defRPr sz="1200"/>
            </a:lvl1pPr>
          </a:lstStyle>
          <a:p>
            <a:endParaRPr lang="es-SV"/>
          </a:p>
        </p:txBody>
      </p:sp>
      <p:sp>
        <p:nvSpPr>
          <p:cNvPr id="7" name="Marcador de número de diapositiva 6"/>
          <p:cNvSpPr>
            <a:spLocks noGrp="1"/>
          </p:cNvSpPr>
          <p:nvPr>
            <p:ph type="sldNum" sz="quarter" idx="5"/>
          </p:nvPr>
        </p:nvSpPr>
        <p:spPr>
          <a:xfrm>
            <a:off x="3970338" y="8761413"/>
            <a:ext cx="3038475" cy="461962"/>
          </a:xfrm>
          <a:prstGeom prst="rect">
            <a:avLst/>
          </a:prstGeom>
        </p:spPr>
        <p:txBody>
          <a:bodyPr vert="horz" lIns="91440" tIns="45720" rIns="91440" bIns="45720" rtlCol="0" anchor="b"/>
          <a:lstStyle>
            <a:lvl1pPr algn="r">
              <a:defRPr sz="1200"/>
            </a:lvl1pPr>
          </a:lstStyle>
          <a:p>
            <a:fld id="{49CE75E3-1B3E-40F0-B1EE-F6141DACA441}" type="slidenum">
              <a:rPr lang="es-SV" smtClean="0"/>
              <a:t>‹Nº›</a:t>
            </a:fld>
            <a:endParaRPr lang="es-SV"/>
          </a:p>
        </p:txBody>
      </p:sp>
    </p:spTree>
    <p:extLst>
      <p:ext uri="{BB962C8B-B14F-4D97-AF65-F5344CB8AC3E}">
        <p14:creationId xmlns:p14="http://schemas.microsoft.com/office/powerpoint/2010/main" val="3149791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39C636B2-F3C9-4E50-B7C0-BEA039A92185}" type="datetimeFigureOut">
              <a:rPr lang="es-SV" smtClean="0"/>
              <a:t>9/11/2022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26874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39C636B2-F3C9-4E50-B7C0-BEA039A92185}" type="datetimeFigureOut">
              <a:rPr lang="es-SV" smtClean="0"/>
              <a:t>9/11/2022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85200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39C636B2-F3C9-4E50-B7C0-BEA039A92185}" type="datetimeFigureOut">
              <a:rPr lang="es-SV" smtClean="0"/>
              <a:t>9/11/2022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233842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39C636B2-F3C9-4E50-B7C0-BEA039A92185}" type="datetimeFigureOut">
              <a:rPr lang="es-SV" smtClean="0"/>
              <a:t>9/11/2022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2013282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9C636B2-F3C9-4E50-B7C0-BEA039A92185}" type="datetimeFigureOut">
              <a:rPr lang="es-SV" smtClean="0"/>
              <a:t>9/11/2022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273835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39C636B2-F3C9-4E50-B7C0-BEA039A92185}" type="datetimeFigureOut">
              <a:rPr lang="es-SV" smtClean="0"/>
              <a:t>9/11/2022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34173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39C636B2-F3C9-4E50-B7C0-BEA039A92185}" type="datetimeFigureOut">
              <a:rPr lang="es-SV" smtClean="0"/>
              <a:t>9/11/2022</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24627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39C636B2-F3C9-4E50-B7C0-BEA039A92185}" type="datetimeFigureOut">
              <a:rPr lang="es-SV" smtClean="0"/>
              <a:t>9/11/2022</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87238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9C636B2-F3C9-4E50-B7C0-BEA039A92185}" type="datetimeFigureOut">
              <a:rPr lang="es-SV" smtClean="0"/>
              <a:t>9/11/2022</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173665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9C636B2-F3C9-4E50-B7C0-BEA039A92185}" type="datetimeFigureOut">
              <a:rPr lang="es-SV" smtClean="0"/>
              <a:t>9/11/2022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334542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9C636B2-F3C9-4E50-B7C0-BEA039A92185}" type="datetimeFigureOut">
              <a:rPr lang="es-SV" smtClean="0"/>
              <a:t>9/11/2022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9B0653E0-5823-4ED0-8C28-F0CBFBFD4C06}" type="slidenum">
              <a:rPr lang="es-SV" smtClean="0"/>
              <a:t>‹Nº›</a:t>
            </a:fld>
            <a:endParaRPr lang="es-SV"/>
          </a:p>
        </p:txBody>
      </p:sp>
    </p:spTree>
    <p:extLst>
      <p:ext uri="{BB962C8B-B14F-4D97-AF65-F5344CB8AC3E}">
        <p14:creationId xmlns:p14="http://schemas.microsoft.com/office/powerpoint/2010/main" val="203614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636B2-F3C9-4E50-B7C0-BEA039A92185}" type="datetimeFigureOut">
              <a:rPr lang="es-SV" smtClean="0"/>
              <a:t>9/11/2022</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653E0-5823-4ED0-8C28-F0CBFBFD4C06}" type="slidenum">
              <a:rPr lang="es-SV" smtClean="0"/>
              <a:t>‹Nº›</a:t>
            </a:fld>
            <a:endParaRPr lang="es-SV"/>
          </a:p>
        </p:txBody>
      </p:sp>
    </p:spTree>
    <p:extLst>
      <p:ext uri="{BB962C8B-B14F-4D97-AF65-F5344CB8AC3E}">
        <p14:creationId xmlns:p14="http://schemas.microsoft.com/office/powerpoint/2010/main" val="2970389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03111" y="2122311"/>
            <a:ext cx="10498667" cy="1938992"/>
          </a:xfrm>
          <a:prstGeom prst="rect">
            <a:avLst/>
          </a:prstGeom>
          <a:noFill/>
        </p:spPr>
        <p:txBody>
          <a:bodyPr wrap="square" rtlCol="0">
            <a:spAutoFit/>
          </a:bodyPr>
          <a:lstStyle/>
          <a:p>
            <a:pPr algn="ctr"/>
            <a:r>
              <a:rPr lang="es-SV" sz="4000" dirty="0">
                <a:ln w="0"/>
                <a:solidFill>
                  <a:schemeClr val="accent1"/>
                </a:solidFill>
                <a:effectLst>
                  <a:outerShdw blurRad="38100" dist="25400" dir="5400000" algn="ctr" rotWithShape="0">
                    <a:srgbClr val="6E747A">
                      <a:alpha val="43000"/>
                    </a:srgbClr>
                  </a:outerShdw>
                </a:effectLst>
              </a:rPr>
              <a:t>ORGANIGRAMA DEL FONDO DE PROTECCIÓN DE LISIADOS Y DISCAPACITADOS A CONSECUENCIA DEL CONFLICTO ARMADO (FOPROLYD)</a:t>
            </a:r>
          </a:p>
        </p:txBody>
      </p:sp>
      <p:pic>
        <p:nvPicPr>
          <p:cNvPr id="3" name="Imagen 2"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9052" y="378762"/>
            <a:ext cx="1324992" cy="1376017"/>
          </a:xfrm>
          <a:prstGeom prst="rect">
            <a:avLst/>
          </a:prstGeom>
          <a:noFill/>
          <a:ln>
            <a:noFill/>
          </a:ln>
        </p:spPr>
      </p:pic>
      <p:sp>
        <p:nvSpPr>
          <p:cNvPr id="4" name="CuadroTexto 3"/>
          <p:cNvSpPr txBox="1"/>
          <p:nvPr/>
        </p:nvSpPr>
        <p:spPr>
          <a:xfrm>
            <a:off x="1" y="6626578"/>
            <a:ext cx="12192000" cy="369332"/>
          </a:xfrm>
          <a:prstGeom prst="rect">
            <a:avLst/>
          </a:prstGeom>
          <a:solidFill>
            <a:schemeClr val="accent1">
              <a:lumMod val="50000"/>
            </a:schemeClr>
          </a:solidFill>
        </p:spPr>
        <p:txBody>
          <a:bodyPr wrap="square" rtlCol="0">
            <a:spAutoFit/>
          </a:bodyPr>
          <a:lstStyle/>
          <a:p>
            <a:endParaRPr lang="es-SV" dirty="0"/>
          </a:p>
        </p:txBody>
      </p:sp>
    </p:spTree>
    <p:extLst>
      <p:ext uri="{BB962C8B-B14F-4D97-AF65-F5344CB8AC3E}">
        <p14:creationId xmlns:p14="http://schemas.microsoft.com/office/powerpoint/2010/main" val="244743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Acceso a la Información Pública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Responsable de estructurar, desarrollar y dirigir la Unidad de Acceso a la Información Pública (UAIP), como la Unidad de Gestión diseñada para cumplir y hacer cumplir la Ley de Acceso a la Información Pública (LAIP) y su Reglamento.</a:t>
            </a:r>
            <a:r>
              <a:rPr lang="es-MX" sz="1200" dirty="0"/>
              <a:t> </a:t>
            </a:r>
            <a:endParaRPr lang="es-SV" sz="1800" dirty="0"/>
          </a:p>
          <a:p>
            <a:pPr marL="0" indent="0">
              <a:buNone/>
            </a:pPr>
            <a:endParaRPr lang="es-SV" sz="1800" b="1" dirty="0"/>
          </a:p>
          <a:p>
            <a:r>
              <a:rPr lang="es-SV" sz="1800" dirty="0"/>
              <a:t>Mujeres 2</a:t>
            </a:r>
          </a:p>
          <a:p>
            <a:r>
              <a:rPr lang="es-SV" sz="1800" dirty="0"/>
              <a:t>Total empleadas 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87025" y="4978401"/>
            <a:ext cx="504825" cy="8699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936451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Gestión Documental y Archivo</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dirigir, coordinar y controlar todas aquellas acciones y actividades que permitan la eficaz y eficiente gestión de la información institucional, a través de la supervisión y mejora del Sistema Institucional de Gestión Documental y Archivos (SIGDA).</a:t>
            </a:r>
            <a:r>
              <a:rPr lang="es-MX" sz="1200" dirty="0"/>
              <a:t> </a:t>
            </a:r>
            <a:r>
              <a:rPr lang="es-SV" sz="1800" dirty="0"/>
              <a:t>. </a:t>
            </a:r>
          </a:p>
          <a:p>
            <a:pPr marL="0" indent="0">
              <a:buNone/>
            </a:pPr>
            <a:endParaRPr lang="es-SV" sz="1800" b="1" dirty="0"/>
          </a:p>
          <a:p>
            <a:r>
              <a:rPr lang="es-SV" sz="1800" dirty="0"/>
              <a:t>Hombres 4</a:t>
            </a:r>
          </a:p>
          <a:p>
            <a:r>
              <a:rPr lang="es-SV" sz="1800" dirty="0"/>
              <a:t>Total empleados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87026" y="4981575"/>
            <a:ext cx="609600" cy="9715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610882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Sub- Gerencia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Apoyar a la Gerencia General en el análisis de aspectos financieros, administrativos y operativos, presentando los informes y recomendaciones pertinentes, dar seguimiento y ejercer control de las funciones y actividades que le hayan sido delegadas por Gerencia General.</a:t>
            </a:r>
            <a:r>
              <a:rPr lang="es-MX" sz="1200" dirty="0"/>
              <a:t> </a:t>
            </a:r>
            <a:endParaRPr lang="es-SV" sz="1800" dirty="0"/>
          </a:p>
          <a:p>
            <a:pPr marL="0" indent="0">
              <a:buNone/>
            </a:pPr>
            <a:endParaRPr lang="es-SV" sz="1800" b="1" dirty="0"/>
          </a:p>
          <a:p>
            <a:r>
              <a:rPr lang="es-SV" sz="1800" dirty="0"/>
              <a:t>Mujer 1</a:t>
            </a:r>
          </a:p>
          <a:p>
            <a:pPr marL="0" indent="0">
              <a:buNone/>
            </a:pPr>
            <a:r>
              <a:rPr lang="es-SV" sz="1800" dirty="0"/>
              <a:t>Total de Empleadas 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93536" y="4905375"/>
            <a:ext cx="545939" cy="9620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749042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Regional Chalatenango</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Responsable del buen funcionamiento administrativo, operativo y financiero de la Oficina Regional, para la atención y prestación eficiente de los servicios a la población beneficiaria; garantizando el fiel cumplimiento de los lineamientos y objetivos institucionales.</a:t>
            </a:r>
            <a:r>
              <a:rPr lang="es-MX" sz="1200" dirty="0"/>
              <a:t> </a:t>
            </a:r>
            <a:endParaRPr lang="es-SV" sz="1800" dirty="0"/>
          </a:p>
          <a:p>
            <a:endParaRPr lang="es-SV" sz="1800" b="1" dirty="0"/>
          </a:p>
          <a:p>
            <a:pPr marL="0" indent="0">
              <a:buNone/>
            </a:pPr>
            <a:endParaRPr lang="es-SV" sz="1800" b="1" dirty="0"/>
          </a:p>
          <a:p>
            <a:r>
              <a:rPr lang="es-SV" sz="1800" dirty="0"/>
              <a:t>Mujeres 3</a:t>
            </a:r>
          </a:p>
          <a:p>
            <a:r>
              <a:rPr lang="es-SV" sz="1800" dirty="0"/>
              <a:t>Hombres 3</a:t>
            </a:r>
          </a:p>
          <a:p>
            <a:r>
              <a:rPr lang="es-SV" sz="1800" dirty="0"/>
              <a:t>Total empleados 6</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55436" y="4791076"/>
            <a:ext cx="517364" cy="990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790531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Regional San Miguel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Responsable del buen funcionamiento administrativo, operativo y financiero de la Oficina Regional, para la atención y prestación eficiente de los servicios a la población beneficiaria; garantizando el fiel cumplimiento de los lineamientos y objetivos institucionales</a:t>
            </a:r>
            <a:r>
              <a:rPr lang="es-MX" sz="1200" dirty="0"/>
              <a:t> </a:t>
            </a:r>
            <a:r>
              <a:rPr lang="es-SV" sz="1800" dirty="0"/>
              <a:t>.</a:t>
            </a:r>
          </a:p>
          <a:p>
            <a:pPr marL="0" indent="0">
              <a:buNone/>
            </a:pPr>
            <a:endParaRPr lang="es-SV" sz="1800" dirty="0"/>
          </a:p>
          <a:p>
            <a:pPr marL="0" indent="0">
              <a:buNone/>
            </a:pPr>
            <a:endParaRPr lang="es-SV" sz="1800" b="1" dirty="0"/>
          </a:p>
          <a:p>
            <a:r>
              <a:rPr lang="es-SV" sz="1800" dirty="0"/>
              <a:t>Mujeres 2</a:t>
            </a:r>
          </a:p>
          <a:p>
            <a:r>
              <a:rPr lang="es-SV" sz="1800" dirty="0"/>
              <a:t>Hombres 4</a:t>
            </a:r>
          </a:p>
          <a:p>
            <a:pPr marL="0" indent="0">
              <a:buNone/>
            </a:pPr>
            <a:endParaRPr lang="es-SV" sz="1800" dirty="0"/>
          </a:p>
          <a:p>
            <a:r>
              <a:rPr lang="es-SV" sz="1800" dirty="0"/>
              <a:t>Total empleados 6                </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752977"/>
            <a:ext cx="450689" cy="8477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06406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Créditos</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organizar, dirigir y controlar el funcionamiento del Departamento de Créditos, en armonía con las Leyes y Normativas aplicables.</a:t>
            </a:r>
            <a:r>
              <a:rPr lang="es-MX" sz="1200" dirty="0"/>
              <a:t> </a:t>
            </a:r>
            <a:endParaRPr lang="es-SV" sz="1800" dirty="0"/>
          </a:p>
          <a:p>
            <a:pPr marL="0" indent="0">
              <a:buNone/>
            </a:pPr>
            <a:endParaRPr lang="es-SV" sz="1800" b="1" dirty="0"/>
          </a:p>
          <a:p>
            <a:r>
              <a:rPr lang="es-SV" sz="1800" dirty="0"/>
              <a:t>Mujeres 4</a:t>
            </a:r>
          </a:p>
          <a:p>
            <a:pPr marL="0" indent="0">
              <a:buNone/>
            </a:pPr>
            <a:endParaRPr lang="es-SV" sz="1800" dirty="0"/>
          </a:p>
          <a:p>
            <a:r>
              <a:rPr lang="es-SV" sz="1800" dirty="0"/>
              <a:t>Total empleados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01301" y="4876800"/>
            <a:ext cx="495300" cy="990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711794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Financiera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organizar, dirigir, coordinar y controlar las actividades financieras de FOPROLYD; </a:t>
            </a:r>
            <a:r>
              <a:rPr lang="es-MX" sz="1800" b="0" i="0" u="none" strike="noStrike" dirty="0" err="1">
                <a:solidFill>
                  <a:srgbClr val="000000"/>
                </a:solidFill>
                <a:effectLst/>
                <a:latin typeface="Candara" panose="020E0502030303020204" pitchFamily="34" charset="0"/>
              </a:rPr>
              <a:t>asi</a:t>
            </a:r>
            <a:r>
              <a:rPr lang="es-MX" sz="1800" b="0" i="0" u="none" strike="noStrike" dirty="0">
                <a:solidFill>
                  <a:srgbClr val="000000"/>
                </a:solidFill>
                <a:effectLst/>
                <a:latin typeface="Candara" panose="020E0502030303020204" pitchFamily="34" charset="0"/>
              </a:rPr>
              <a:t> también, proteger, custodiar y controlar sus valores financieros, gestionando ante el Ministerio de Trabajo y Previsión Social y el de Hacienda, la obtención oportuna de estos recursos, manteniendo una utilización racional de los mismos de acuerdo a su disponibilidad para el cumplimiento de los compromisos institucionales conforme a la Ley y su Reglamento de FOPROLYD, y demás normas vigentes aplicables y las políticas dictadas por la Administración Superior.</a:t>
            </a:r>
            <a:r>
              <a:rPr lang="es-MX" sz="1200" dirty="0"/>
              <a:t> </a:t>
            </a:r>
            <a:endParaRPr lang="es-SV" sz="1800" b="1" dirty="0"/>
          </a:p>
          <a:p>
            <a:pPr marL="0" indent="0">
              <a:buNone/>
            </a:pPr>
            <a:endParaRPr lang="es-SV" sz="1800" b="1" dirty="0"/>
          </a:p>
          <a:p>
            <a:r>
              <a:rPr lang="es-SV" sz="1800" dirty="0"/>
              <a:t>Mujeres 1</a:t>
            </a:r>
          </a:p>
          <a:p>
            <a:r>
              <a:rPr lang="es-SV" sz="1800" dirty="0"/>
              <a:t>Total empleadas 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953000"/>
            <a:ext cx="545939" cy="1000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514761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Presupuesto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Integrar en forma oportuna, en coordinación con las Unidades de Gestión de FOPROLYD  el Presupuesto Anual, consolidándolo de acuerdo con las normas y lineamientos emitidos por el Ministerio de Hacienda, y las políticas o lineamientos de FOPROLYD. Efectuando seguimiento, evaluación y control sobre su ejecución y la realización de su liquidación al final de cada ejercicio fiscal.</a:t>
            </a:r>
            <a:r>
              <a:rPr lang="es-MX" sz="1200" dirty="0"/>
              <a:t> </a:t>
            </a:r>
          </a:p>
          <a:p>
            <a:pPr marL="0" indent="0" algn="just">
              <a:buNone/>
            </a:pPr>
            <a:endParaRPr lang="es-SV" sz="1800" b="1" dirty="0"/>
          </a:p>
          <a:p>
            <a:r>
              <a:rPr lang="es-SV" sz="1800" dirty="0"/>
              <a:t>Mujeres 2</a:t>
            </a:r>
          </a:p>
          <a:p>
            <a:r>
              <a:rPr lang="es-SV" sz="1800" dirty="0"/>
              <a:t>Total empleadas 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772025"/>
            <a:ext cx="564989" cy="990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27627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Tesorería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Custodiar, controlar y mantener la liquidez necesaria para cumplir oportunamente con las obligaciones de FOPROLYD, a través de una programación financiera adecuada y los controles correspondientes, conforme a las disposiciones legales vigentes y, además, coordinar el registro de la información relacionada con los mismos, en los auxiliares de la aplicación  informática SAFI.</a:t>
            </a:r>
            <a:r>
              <a:rPr lang="es-MX" sz="1200" dirty="0"/>
              <a:t> </a:t>
            </a:r>
            <a:endParaRPr lang="es-SV" sz="1800" dirty="0"/>
          </a:p>
          <a:p>
            <a:pPr marL="0" indent="0">
              <a:buNone/>
            </a:pPr>
            <a:endParaRPr lang="es-SV" sz="1800" b="1" dirty="0"/>
          </a:p>
          <a:p>
            <a:r>
              <a:rPr lang="es-SV" sz="1800" dirty="0"/>
              <a:t>Mujeres 3</a:t>
            </a:r>
          </a:p>
          <a:p>
            <a:r>
              <a:rPr lang="es-SV" sz="1800" dirty="0"/>
              <a:t>Hombres 5</a:t>
            </a:r>
          </a:p>
          <a:p>
            <a:r>
              <a:rPr lang="es-SV" sz="1800" dirty="0"/>
              <a:t>Total empleados 8</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50686" y="4848226"/>
            <a:ext cx="545939" cy="9525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037900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Contabilidad</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Generar información  financiera oportuna y confiable para la toma de decisiones de las distintas instancias jerárquicas, por medio del registro sistemático y cronológico de los hechos económicos, cuantificables en términos monetarios, que administra la institución, bajo principios y normas de contabilidad gubernamentales y otras leyes y reglamentos aplicables; así como elaborar los Estados Financieros  y demás informes necesarios.</a:t>
            </a:r>
            <a:r>
              <a:rPr lang="es-MX" sz="1200" dirty="0"/>
              <a:t> </a:t>
            </a:r>
            <a:endParaRPr lang="es-SV" sz="1800" dirty="0"/>
          </a:p>
          <a:p>
            <a:pPr marL="0" indent="0">
              <a:buNone/>
            </a:pPr>
            <a:endParaRPr lang="es-SV" sz="1800" b="1" dirty="0"/>
          </a:p>
          <a:p>
            <a:r>
              <a:rPr lang="es-SV" sz="1800" dirty="0"/>
              <a:t>Mujeres 2</a:t>
            </a:r>
          </a:p>
          <a:p>
            <a:r>
              <a:rPr lang="es-SV" sz="1800" dirty="0"/>
              <a:t>Hombres 3</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746457" y="4905376"/>
            <a:ext cx="435893" cy="914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29384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6575" y="235127"/>
            <a:ext cx="985412" cy="762000"/>
          </a:xfrm>
          <a:prstGeom prst="rect">
            <a:avLst/>
          </a:prstGeom>
          <a:noFill/>
          <a:ln>
            <a:noFill/>
          </a:ln>
        </p:spPr>
      </p:pic>
      <p:pic>
        <p:nvPicPr>
          <p:cNvPr id="3" name="Imagen 2"/>
          <p:cNvPicPr>
            <a:picLocks noChangeAspect="1"/>
          </p:cNvPicPr>
          <p:nvPr/>
        </p:nvPicPr>
        <p:blipFill>
          <a:blip r:embed="rId3"/>
          <a:stretch>
            <a:fillRect/>
          </a:stretch>
        </p:blipFill>
        <p:spPr>
          <a:xfrm>
            <a:off x="811369" y="752341"/>
            <a:ext cx="9736428" cy="5728469"/>
          </a:xfrm>
          <a:prstGeom prst="rect">
            <a:avLst/>
          </a:prstGeom>
        </p:spPr>
      </p:pic>
    </p:spTree>
    <p:extLst>
      <p:ext uri="{BB962C8B-B14F-4D97-AF65-F5344CB8AC3E}">
        <p14:creationId xmlns:p14="http://schemas.microsoft.com/office/powerpoint/2010/main" val="1520045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Adquisiciones y Contrataciones Institucionales</a:t>
            </a:r>
          </a:p>
        </p:txBody>
      </p:sp>
      <p:sp>
        <p:nvSpPr>
          <p:cNvPr id="3" name="Marcador de contenido 2"/>
          <p:cNvSpPr>
            <a:spLocks noGrp="1"/>
          </p:cNvSpPr>
          <p:nvPr>
            <p:ph idx="1"/>
          </p:nvPr>
        </p:nvSpPr>
        <p:spPr/>
        <p:txBody>
          <a:bodyPr>
            <a:normAutofit/>
          </a:bodyPr>
          <a:lstStyle/>
          <a:p>
            <a:pPr algn="just"/>
            <a:r>
              <a:rPr lang="es-SV" sz="1800" dirty="0" err="1"/>
              <a:t>Pl</a:t>
            </a:r>
            <a:r>
              <a:rPr lang="es-MX" sz="1800" b="0" i="0" u="none" strike="noStrike" dirty="0" err="1">
                <a:solidFill>
                  <a:srgbClr val="000000"/>
                </a:solidFill>
                <a:effectLst/>
                <a:latin typeface="Candara" panose="020E0502030303020204" pitchFamily="34" charset="0"/>
              </a:rPr>
              <a:t>anificar</a:t>
            </a:r>
            <a:r>
              <a:rPr lang="es-MX" sz="1800" b="0" i="0" u="none" strike="noStrike" dirty="0">
                <a:solidFill>
                  <a:srgbClr val="000000"/>
                </a:solidFill>
                <a:effectLst/>
                <a:latin typeface="Candara" panose="020E0502030303020204" pitchFamily="34" charset="0"/>
              </a:rPr>
              <a:t>, organizar, ejecutar las compras y/o adquisiciones de bienes y servicios, así como dotar en forma oportuna a las diferentes unidades organizativas de FOPROLYD de los bienes y servicios, en las condiciones y cantidades o volúmenes que éstas demanden, adquiridos de la mejor calidad posible y al precio que más convenga a los intereses de la institución, de conformidad a las políticas, normas y procedimientos establecidos en la ley de Adquisiciones y Contrataciones de la Administración Pública, asimismo, llevar y mantener actualizado el banco de datos de proveedores acorde a las necesidades de la Institución e implementar y mantener un sistema de compras.</a:t>
            </a:r>
            <a:r>
              <a:rPr lang="es-MX" sz="1200" dirty="0"/>
              <a:t> </a:t>
            </a:r>
            <a:endParaRPr lang="es-SV" sz="1800" dirty="0"/>
          </a:p>
          <a:p>
            <a:pPr marL="0" indent="0">
              <a:buNone/>
            </a:pPr>
            <a:endParaRPr lang="es-SV" sz="1800" b="1" dirty="0"/>
          </a:p>
          <a:p>
            <a:r>
              <a:rPr lang="es-SV" sz="1800" dirty="0"/>
              <a:t>Mujeres 4</a:t>
            </a:r>
          </a:p>
          <a:p>
            <a:r>
              <a:rPr lang="es-SV" sz="1800" dirty="0"/>
              <a:t>Hombres 1</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51207" y="4886326"/>
            <a:ext cx="540668" cy="9334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928196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Prestaciones y Rehabilitación</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dirigir y velar porque se cumpla con el otorgamiento de las prestaciones económicas, en salud y especies incluyendo aquellas elaboradas en el Laboratorio de Prótesis, así como el diseño y ejecución de las estrategias que permitan mejor atención y orientación, garantizando la equidad en la entrega de las prestaciones   los beneficiarios de FOPROLYD, conforme a los objetivos y políticas institucionales y las diferentes normativas que regulen este tipo de gestión.</a:t>
            </a:r>
            <a:r>
              <a:rPr lang="es-MX" sz="1200" dirty="0"/>
              <a:t> </a:t>
            </a:r>
          </a:p>
          <a:p>
            <a:pPr algn="just"/>
            <a:endParaRPr lang="es-SV" sz="1800" b="1" dirty="0"/>
          </a:p>
          <a:p>
            <a:r>
              <a:rPr lang="es-SV" sz="1800" dirty="0"/>
              <a:t>Mujeres 1</a:t>
            </a:r>
          </a:p>
          <a:p>
            <a:r>
              <a:rPr lang="es-SV" sz="1800" dirty="0"/>
              <a:t>Hombres 1</a:t>
            </a:r>
          </a:p>
          <a:p>
            <a:r>
              <a:rPr lang="es-SV" sz="1800" dirty="0"/>
              <a:t>Total empleados 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943475"/>
            <a:ext cx="561975" cy="10191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117376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Atención y Orientación</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organizar, dirigir, controlar e interrelacionar las acciones que permitan el funcionamiento armónico de cada una de las unidades operativas de FOPROLYD para facilitar que las gestiones solicitadas por las personas usuarias se realicen de manera eficaz, eficiente y ordenada, y a su satisfacción, procurando asistencia integral, basada en atención y trato personalizado a las personas beneficiarias y solicitantes.</a:t>
            </a:r>
            <a:r>
              <a:rPr lang="es-MX" sz="1200" dirty="0"/>
              <a:t> </a:t>
            </a:r>
            <a:endParaRPr lang="es-SV" sz="1800" b="1" dirty="0"/>
          </a:p>
          <a:p>
            <a:r>
              <a:rPr lang="es-SV" sz="1800" dirty="0"/>
              <a:t>Mujeres 5</a:t>
            </a:r>
          </a:p>
          <a:p>
            <a:r>
              <a:rPr lang="es-SV" sz="1800" dirty="0"/>
              <a:t>Hombres 0</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98832" y="4886325"/>
            <a:ext cx="542925" cy="10382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246562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Pensiones y Beneficios </a:t>
            </a:r>
            <a:br>
              <a:rPr lang="es-SV" sz="3600" b="1" dirty="0">
                <a:solidFill>
                  <a:schemeClr val="accent1">
                    <a:lumMod val="50000"/>
                  </a:schemeClr>
                </a:solidFill>
                <a:effectLst>
                  <a:outerShdw blurRad="38100" dist="38100" dir="2700000" algn="tl">
                    <a:srgbClr val="000000">
                      <a:alpha val="43137"/>
                    </a:srgbClr>
                  </a:outerShdw>
                </a:effectLst>
                <a:latin typeface="+mn-lt"/>
              </a:rPr>
            </a:br>
            <a:r>
              <a:rPr lang="es-SV" sz="3600" b="1" dirty="0">
                <a:solidFill>
                  <a:schemeClr val="accent1">
                    <a:lumMod val="50000"/>
                  </a:schemeClr>
                </a:solidFill>
                <a:effectLst>
                  <a:outerShdw blurRad="38100" dist="38100" dir="2700000" algn="tl">
                    <a:srgbClr val="000000">
                      <a:alpha val="43137"/>
                    </a:srgbClr>
                  </a:outerShdw>
                </a:effectLst>
                <a:latin typeface="+mn-lt"/>
              </a:rPr>
              <a:t>Económicos</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Administrar las actividades del Departamento de Pensiones y Beneficios Económicos, incluyendo el servicio brindado a las personas beneficiarias, para el cumplimiento oportuno de las políticas, objetivos y normativa aplicable para el otorgamiento de las prestaciones económicas.</a:t>
            </a:r>
            <a:r>
              <a:rPr lang="es-MX" sz="1200" dirty="0"/>
              <a:t> </a:t>
            </a:r>
            <a:endParaRPr lang="es-SV" sz="1800" dirty="0"/>
          </a:p>
          <a:p>
            <a:pPr algn="just"/>
            <a:r>
              <a:rPr lang="es-SV" sz="1800" dirty="0"/>
              <a:t>Mujeres 9</a:t>
            </a:r>
          </a:p>
          <a:p>
            <a:r>
              <a:rPr lang="es-SV" sz="1800" dirty="0"/>
              <a:t>Hombres 2</a:t>
            </a:r>
          </a:p>
          <a:p>
            <a:r>
              <a:rPr lang="es-SV" sz="1800" dirty="0"/>
              <a:t>Total empleados 11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1304" y="141695"/>
            <a:ext cx="1324992" cy="1376017"/>
          </a:xfrm>
          <a:prstGeom prst="rect">
            <a:avLst/>
          </a:prstGeom>
          <a:noFill/>
          <a:ln>
            <a:noFill/>
          </a:ln>
        </p:spPr>
      </p:pic>
      <p:sp>
        <p:nvSpPr>
          <p:cNvPr id="4" name="Flecha arriba 3">
            <a:hlinkClick r:id="rId3" action="ppaction://hlinksldjump"/>
          </p:cNvPr>
          <p:cNvSpPr/>
          <p:nvPr/>
        </p:nvSpPr>
        <p:spPr>
          <a:xfrm>
            <a:off x="10691304" y="4943475"/>
            <a:ext cx="523875" cy="10191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858874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Laboratorio de Prótesis</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Administrar los procesos administrativos y de producción de ayudas ortoprotésicas para satisfacer la demanda de las personas beneficiarias de FOPROLYD; asimismo planificar, coordinar y canalizar su entrega en forma oportuna y adecuada  en las mejores condiciones con calidad y satisfacción a las personas beneficiarias conforme a los objetivos y políticas institucionales y las diferentes normativas aplicables.</a:t>
            </a:r>
            <a:r>
              <a:rPr lang="es-MX" sz="1200" dirty="0"/>
              <a:t> </a:t>
            </a:r>
            <a:endParaRPr lang="es-SV" sz="1800" dirty="0"/>
          </a:p>
          <a:p>
            <a:pPr marL="0" indent="0">
              <a:buNone/>
            </a:pPr>
            <a:endParaRPr lang="es-SV" sz="1800" b="1" dirty="0"/>
          </a:p>
          <a:p>
            <a:r>
              <a:rPr lang="es-SV" sz="1800" dirty="0"/>
              <a:t>Mujeres 5</a:t>
            </a:r>
          </a:p>
          <a:p>
            <a:r>
              <a:rPr lang="es-SV" sz="1800" dirty="0"/>
              <a:t>Hombres 6</a:t>
            </a:r>
          </a:p>
          <a:p>
            <a:r>
              <a:rPr lang="es-SV" sz="1800" dirty="0"/>
              <a:t>Total empleados 11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067300"/>
            <a:ext cx="504825" cy="9715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268735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Seguimiento y Control en Salud</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coordinar y canalizar la entrega  de los servicios de salud y especies a las personas beneficiarias con discapacidad, en apoyo al proceso de su rehabilitación física que les permita su incorporación a la vida social y  productiva, conforme a los objetivos, políticas institucionales y las diferentes normativas aplicables.</a:t>
            </a:r>
            <a:r>
              <a:rPr lang="es-MX" sz="1200" dirty="0"/>
              <a:t> </a:t>
            </a:r>
            <a:endParaRPr lang="es-SV" sz="1800" b="1" dirty="0"/>
          </a:p>
          <a:p>
            <a:pPr marL="0" indent="0">
              <a:buNone/>
            </a:pPr>
            <a:endParaRPr lang="es-SV" sz="1800" b="1" dirty="0"/>
          </a:p>
          <a:p>
            <a:r>
              <a:rPr lang="es-SV" sz="1800" dirty="0"/>
              <a:t>Mujeres 11</a:t>
            </a:r>
          </a:p>
          <a:p>
            <a:r>
              <a:rPr lang="es-SV" sz="1800" dirty="0"/>
              <a:t>Hombres 11</a:t>
            </a:r>
          </a:p>
          <a:p>
            <a:r>
              <a:rPr lang="es-SV" sz="1800" dirty="0"/>
              <a:t>Total empleados 22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60733" y="4905375"/>
            <a:ext cx="578768" cy="1000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706089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Salud Mental</a:t>
            </a:r>
          </a:p>
        </p:txBody>
      </p:sp>
      <p:sp>
        <p:nvSpPr>
          <p:cNvPr id="3" name="Marcador de contenido 2"/>
          <p:cNvSpPr>
            <a:spLocks noGrp="1"/>
          </p:cNvSpPr>
          <p:nvPr>
            <p:ph idx="1"/>
          </p:nvPr>
        </p:nvSpPr>
        <p:spPr/>
        <p:txBody>
          <a:bodyPr>
            <a:normAutofit/>
          </a:bodyPr>
          <a:lstStyle/>
          <a:p>
            <a:pPr algn="just"/>
            <a:r>
              <a:rPr lang="es-SV" sz="1800" dirty="0"/>
              <a:t>Plan</a:t>
            </a:r>
            <a:r>
              <a:rPr lang="es-MX" sz="1800" b="0" i="0" u="none" strike="noStrike" dirty="0" err="1">
                <a:solidFill>
                  <a:srgbClr val="000000"/>
                </a:solidFill>
                <a:effectLst/>
                <a:latin typeface="Candara" panose="020E0502030303020204" pitchFamily="34" charset="0"/>
              </a:rPr>
              <a:t>ificar</a:t>
            </a:r>
            <a:r>
              <a:rPr lang="es-MX" sz="1800" b="0" i="0" u="none" strike="noStrike" dirty="0">
                <a:solidFill>
                  <a:srgbClr val="000000"/>
                </a:solidFill>
                <a:effectLst/>
                <a:latin typeface="Candara" panose="020E0502030303020204" pitchFamily="34" charset="0"/>
              </a:rPr>
              <a:t>, coordinar y ejecutar las actividades administrativas y operativas de la Sección de Salud Mental, llevando los respectivos registros y datos estadísticos de la población beneficiaria que atienden.</a:t>
            </a:r>
            <a:r>
              <a:rPr lang="es-MX" sz="1200" dirty="0"/>
              <a:t> </a:t>
            </a:r>
            <a:endParaRPr lang="es-SV" sz="1800" dirty="0"/>
          </a:p>
          <a:p>
            <a:pPr marL="0" indent="0">
              <a:buNone/>
            </a:pPr>
            <a:endParaRPr lang="es-SV" sz="1800" b="1" dirty="0"/>
          </a:p>
          <a:p>
            <a:pPr marL="0" indent="0">
              <a:buNone/>
            </a:pPr>
            <a:endParaRPr lang="es-SV" sz="1800" b="1" dirty="0"/>
          </a:p>
          <a:p>
            <a:r>
              <a:rPr lang="es-SV" sz="1800" dirty="0"/>
              <a:t>Mujeres 8</a:t>
            </a:r>
          </a:p>
          <a:p>
            <a:r>
              <a:rPr lang="es-SV" sz="1800" dirty="0"/>
              <a:t>Hombres 4</a:t>
            </a:r>
          </a:p>
          <a:p>
            <a:r>
              <a:rPr lang="es-SV" sz="1800" dirty="0"/>
              <a:t>Total empleados 12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41683" y="4743450"/>
            <a:ext cx="502568" cy="8763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338725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Informática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Administrar adecuadamente los recursos y la logística necesaria para que los servicios que brinda la plataforma de tecnologías de información y comunicación institucional, la cual comprende el equipamiento, los sistemas de transaccionales, programas, red de datos y la información misma, permanezcan protegidos, disponibles y actualizados para que las unidades organizativas hagan operativos sus procesos con eficacia y  eficiencia y con ello generen información confiablemente oportuna que facilite la toma de decisiones de los mandos ejecutivos de FOPROLYD.</a:t>
            </a:r>
            <a:r>
              <a:rPr lang="es-MX" sz="1200" dirty="0"/>
              <a:t> </a:t>
            </a:r>
            <a:endParaRPr lang="es-SV" sz="1800" b="1" dirty="0"/>
          </a:p>
          <a:p>
            <a:pPr marL="0" indent="0">
              <a:buNone/>
            </a:pPr>
            <a:endParaRPr lang="es-SV" sz="1800" b="1" dirty="0"/>
          </a:p>
          <a:p>
            <a:r>
              <a:rPr lang="es-SV" sz="1800" dirty="0"/>
              <a:t>Hombres 5</a:t>
            </a:r>
          </a:p>
          <a:p>
            <a:r>
              <a:rPr lang="es-SV" sz="1800" dirty="0"/>
              <a:t>Mujer 1</a:t>
            </a:r>
          </a:p>
          <a:p>
            <a:r>
              <a:rPr lang="es-SV" sz="1800" dirty="0"/>
              <a:t>Total empleados 6      </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39401" y="4838700"/>
            <a:ext cx="552450" cy="9620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916718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Administrativa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organizar, dirigir, coordinar y controlar las actividades de sus dependencias, en forma eficiente, velando que se cumpla con el oportuno suministro del Recurso Humano, prestaciones en salud de los empleados, servicios de seguridad, transporte, mantenimiento y limpieza, de sus bienes muebles e inmuebles, administración de activos fijos, y el almacén de materiales, conforme a los objetivos y políticas institucionales y a las diferentes normativas aplicables.</a:t>
            </a:r>
            <a:r>
              <a:rPr lang="es-MX" sz="1200" dirty="0"/>
              <a:t> </a:t>
            </a:r>
            <a:endParaRPr lang="es-SV" sz="1800" b="1" dirty="0"/>
          </a:p>
          <a:p>
            <a:r>
              <a:rPr lang="es-SV" sz="1800" dirty="0"/>
              <a:t>Mujeres 2</a:t>
            </a:r>
          </a:p>
          <a:p>
            <a:r>
              <a:rPr lang="es-SV" sz="1800" dirty="0"/>
              <a:t>Hombre 2</a:t>
            </a:r>
          </a:p>
          <a:p>
            <a:r>
              <a:rPr lang="es-SV" sz="1800" dirty="0"/>
              <a:t>Total empleadas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91043" y="4829175"/>
            <a:ext cx="524632" cy="9810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450196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Administración del Talento Humanos</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Dotar a FOPROLYD de los recursos humanos idóneos, así como lograr su desarrollo integral y bienestar económico y social, encaminado hacia el mantenimiento de un clima organizacional institucional, mediante una adecuada planificación, dirección, coordinación y supervisión, para lograr una eficiente administración de dichos recursos, que permitan alcanzar los objetivos institucionales.</a:t>
            </a:r>
            <a:r>
              <a:rPr lang="es-MX" sz="1200" dirty="0"/>
              <a:t> </a:t>
            </a:r>
            <a:endParaRPr lang="es-SV" sz="1800" dirty="0"/>
          </a:p>
          <a:p>
            <a:pPr marL="0" indent="0">
              <a:buNone/>
            </a:pPr>
            <a:endParaRPr lang="es-SV" sz="1800" b="1" dirty="0"/>
          </a:p>
          <a:p>
            <a:r>
              <a:rPr lang="es-SV" sz="1800" dirty="0"/>
              <a:t>Mujeres 4</a:t>
            </a:r>
          </a:p>
          <a:p>
            <a:r>
              <a:rPr lang="es-SV" sz="1800" dirty="0"/>
              <a:t>Hombres 1</a:t>
            </a:r>
          </a:p>
          <a:p>
            <a:r>
              <a:rPr lang="es-SV" sz="1800" dirty="0"/>
              <a:t>Total empleadas: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89307" y="5029200"/>
            <a:ext cx="502568" cy="8858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23050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7889" y="308652"/>
            <a:ext cx="10515600" cy="605719"/>
          </a:xfrm>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Junta Directiva   </a:t>
            </a:r>
          </a:p>
        </p:txBody>
      </p:sp>
      <p:sp>
        <p:nvSpPr>
          <p:cNvPr id="3" name="Marcador de contenido 2"/>
          <p:cNvSpPr>
            <a:spLocks noGrp="1"/>
          </p:cNvSpPr>
          <p:nvPr>
            <p:ph idx="1"/>
          </p:nvPr>
        </p:nvSpPr>
        <p:spPr>
          <a:xfrm>
            <a:off x="747889" y="1211733"/>
            <a:ext cx="10515600" cy="5762978"/>
          </a:xfrm>
        </p:spPr>
        <p:txBody>
          <a:bodyPr>
            <a:normAutofit fontScale="25000" lnSpcReduction="20000"/>
          </a:bodyPr>
          <a:lstStyle/>
          <a:p>
            <a:pPr marL="0" indent="0">
              <a:lnSpc>
                <a:spcPct val="120000"/>
              </a:lnSpc>
              <a:buNone/>
            </a:pPr>
            <a:r>
              <a:rPr lang="es-SV" sz="5200" dirty="0"/>
              <a:t>Es la responsable de velar por el cumplimiento de la Ley de Beneficio para la Protección de los Lisiados y discapacitados a Consecuencia del Conflicto Armado y su Reglamento. La dirección y administración del Fondo estará a cargo de una Junta Directiva, un Gerente General, un Comité de Gestión Financiera y una Comisión Técnica Evaluadora.</a:t>
            </a:r>
          </a:p>
          <a:p>
            <a:pPr marL="0" indent="0">
              <a:buNone/>
            </a:pPr>
            <a:r>
              <a:rPr lang="es-SV" sz="5200" dirty="0"/>
              <a:t>La Dirección del fondo será ejercida por una Junta Directiva cuyos miembros durarán en sus funciones dos años, pudiendo ser reelegidos. Su gestión iniciará el día primero de abril y finalizará el 31 de marzo, ambas fechas de cada periodo. </a:t>
            </a:r>
          </a:p>
          <a:p>
            <a:pPr marL="0" indent="0">
              <a:buNone/>
            </a:pPr>
            <a:r>
              <a:rPr lang="es-SV" sz="5200" dirty="0"/>
              <a:t>La Junta Directiva estará integrada de la siguiente manera:  </a:t>
            </a:r>
          </a:p>
          <a:p>
            <a:r>
              <a:rPr lang="es-SV" sz="5200" dirty="0"/>
              <a:t>a) El Presidente de la Junta Directiva que será nombrado por el Presidente de la República, quien tendrá voto de calidad en caso de empate; </a:t>
            </a:r>
          </a:p>
          <a:p>
            <a:r>
              <a:rPr lang="es-SV" sz="5200" dirty="0"/>
              <a:t>b) Un representante permanente del Instituto Salvadoreño de Rehabilitación de Inválidos;</a:t>
            </a:r>
          </a:p>
          <a:p>
            <a:r>
              <a:rPr lang="es-SV" sz="5200" dirty="0"/>
              <a:t>c) Un representante permanente del Ministerio de Salud Pública y Asistencia Social; </a:t>
            </a:r>
          </a:p>
          <a:p>
            <a:r>
              <a:rPr lang="es-SV" sz="5200" dirty="0"/>
              <a:t>d) Un representante del Ministerio de Trabajo y Previsión Social; </a:t>
            </a:r>
          </a:p>
          <a:p>
            <a:r>
              <a:rPr lang="es-SV" sz="5200" dirty="0"/>
              <a:t>e) Dos representantes de las Asociaciones de Lisiados y Discapacitados que hayan servido en la Fuerza Armada de El Salvador, electos conforme a sus estatutos;  </a:t>
            </a:r>
          </a:p>
          <a:p>
            <a:r>
              <a:rPr lang="es-SV" sz="5200" dirty="0"/>
              <a:t>f) Un representante permanente del Instituto de Previsión Social de la Fuerza Armada; y,  </a:t>
            </a:r>
          </a:p>
          <a:p>
            <a:r>
              <a:rPr lang="es-SV" sz="5200" dirty="0"/>
              <a:t>g) Dos representantes de las Asociaciones de Lisiados y Discapacitados que hayan servido en el FMLN, electos conforme a sus estatutos. </a:t>
            </a:r>
          </a:p>
          <a:p>
            <a:pPr marL="0" lvl="0" indent="0" algn="just">
              <a:buNone/>
            </a:pPr>
            <a:endParaRPr lang="es-SV" sz="5200" dirty="0">
              <a:solidFill>
                <a:prstClr val="black"/>
              </a:solidFill>
            </a:endParaRPr>
          </a:p>
          <a:p>
            <a:pPr lvl="0"/>
            <a:r>
              <a:rPr lang="es-SV" sz="4800" dirty="0">
                <a:solidFill>
                  <a:prstClr val="black"/>
                </a:solidFill>
              </a:rPr>
              <a:t>Mujeres 5</a:t>
            </a:r>
          </a:p>
          <a:p>
            <a:pPr lvl="0"/>
            <a:r>
              <a:rPr lang="es-SV" sz="4800" dirty="0">
                <a:solidFill>
                  <a:prstClr val="black"/>
                </a:solidFill>
              </a:rPr>
              <a:t>Hombres 12</a:t>
            </a:r>
          </a:p>
          <a:p>
            <a:pPr lvl="0"/>
            <a:r>
              <a:rPr lang="es-SV" sz="4800" dirty="0">
                <a:solidFill>
                  <a:prstClr val="black"/>
                </a:solidFill>
              </a:rPr>
              <a:t>Total funcionarios  17</a:t>
            </a:r>
          </a:p>
          <a:p>
            <a:pPr marL="0" indent="0">
              <a:buNone/>
            </a:pPr>
            <a:r>
              <a:rPr lang="es-SV" dirty="0"/>
              <a:t>    </a:t>
            </a:r>
          </a:p>
        </p:txBody>
      </p:sp>
      <p:pic>
        <p:nvPicPr>
          <p:cNvPr id="7" name="Imagen 6"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1304" y="11289"/>
            <a:ext cx="1324992" cy="1376017"/>
          </a:xfrm>
          <a:prstGeom prst="rect">
            <a:avLst/>
          </a:prstGeom>
          <a:noFill/>
          <a:ln>
            <a:noFill/>
          </a:ln>
        </p:spPr>
      </p:pic>
      <p:sp>
        <p:nvSpPr>
          <p:cNvPr id="4" name="Flecha arriba 3">
            <a:hlinkClick r:id="rId3" action="ppaction://hlinksldjump"/>
          </p:cNvPr>
          <p:cNvSpPr/>
          <p:nvPr/>
        </p:nvSpPr>
        <p:spPr>
          <a:xfrm>
            <a:off x="10168280" y="4743450"/>
            <a:ext cx="623545" cy="10382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Tree>
    <p:extLst>
      <p:ext uri="{BB962C8B-B14F-4D97-AF65-F5344CB8AC3E}">
        <p14:creationId xmlns:p14="http://schemas.microsoft.com/office/powerpoint/2010/main" val="4289778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Departamento de Servicios Generales</a:t>
            </a:r>
          </a:p>
        </p:txBody>
      </p:sp>
      <p:sp>
        <p:nvSpPr>
          <p:cNvPr id="3" name="Marcador de contenido 2"/>
          <p:cNvSpPr>
            <a:spLocks noGrp="1"/>
          </p:cNvSpPr>
          <p:nvPr>
            <p:ph idx="1"/>
          </p:nvPr>
        </p:nvSpPr>
        <p:spPr/>
        <p:txBody>
          <a:bodyPr>
            <a:normAutofit/>
          </a:bodyPr>
          <a:lstStyle/>
          <a:p>
            <a:pPr algn="just"/>
            <a:r>
              <a:rPr lang="es-SV" sz="1800" dirty="0"/>
              <a:t>A</a:t>
            </a:r>
            <a:r>
              <a:rPr lang="es-MX" sz="1800" b="0" i="0" u="none" strike="noStrike" dirty="0">
                <a:solidFill>
                  <a:srgbClr val="000000"/>
                </a:solidFill>
                <a:effectLst/>
                <a:latin typeface="Candara" panose="020E0502030303020204" pitchFamily="34" charset="0"/>
              </a:rPr>
              <a:t>Administrar y coordinar para que se dé en forma eficiente los servicios a las diferentes unidades organizativas de FOPROLYD, en materia de: mantenimiento de equipo eléctrico, electrónico, de oficina y de transporte, demanda de servicio y/o medios de transporte, control de la seguridad institucional, reparto de correspondencia, comunicaciones, mantenimiento y limpieza del edificio y otros; asimismo suministrar oportunamente los bienes y mantener un sistema de almacenamiento y suministros de mercaderías, materiales y equipo, en el control de Almacén y activo fijo acorde a las necesidades de FOPROLYD.</a:t>
            </a:r>
            <a:r>
              <a:rPr lang="es-MX" sz="1200" dirty="0"/>
              <a:t> </a:t>
            </a:r>
            <a:endParaRPr lang="es-SV" sz="1800" dirty="0"/>
          </a:p>
          <a:p>
            <a:pPr algn="just"/>
            <a:endParaRPr lang="es-SV" sz="1800" dirty="0"/>
          </a:p>
          <a:p>
            <a:r>
              <a:rPr lang="es-SV" sz="1800" dirty="0"/>
              <a:t>Mujeres 2</a:t>
            </a:r>
          </a:p>
          <a:p>
            <a:r>
              <a:rPr lang="es-SV" sz="1800" dirty="0"/>
              <a:t>Hombres 2</a:t>
            </a:r>
          </a:p>
          <a:p>
            <a:r>
              <a:rPr lang="es-SV" sz="1800" dirty="0"/>
              <a:t>Total empleados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014913"/>
            <a:ext cx="483518" cy="8905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919414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Mantenimiento</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Desarrollar y ejecutar planes de trabajo para la realización de reparaciones menores en las áreas eléctricas, hidráulicas, civiles, mecánicas y supervisar a las empresas particulares que dan servicios de mantenimiento a FOPROLYD en dichas áreas, así como supervisar las tareas relacionadas con la conservación, limpieza y mantenimiento de las instalaciones del Edificio Multifuncional  y de las diferentes oficinas de FOPROLYD en San Salvador.</a:t>
            </a:r>
            <a:r>
              <a:rPr lang="es-MX" sz="1200" dirty="0"/>
              <a:t> </a:t>
            </a:r>
            <a:endParaRPr lang="es-SV" sz="1800" dirty="0"/>
          </a:p>
          <a:p>
            <a:pPr marL="0" indent="0">
              <a:buNone/>
            </a:pPr>
            <a:endParaRPr lang="es-SV" sz="1800" b="1" dirty="0"/>
          </a:p>
          <a:p>
            <a:r>
              <a:rPr lang="es-SV" sz="1800" dirty="0"/>
              <a:t>Mujeres 5</a:t>
            </a:r>
          </a:p>
          <a:p>
            <a:r>
              <a:rPr lang="es-SV" sz="1800" dirty="0"/>
              <a:t>Hombres 6</a:t>
            </a:r>
          </a:p>
          <a:p>
            <a:r>
              <a:rPr lang="es-SV" sz="1800" dirty="0"/>
              <a:t>Total empleados 11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780366" y="5081588"/>
            <a:ext cx="506759" cy="9858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065305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Oficina de Almacén y Activo Fijo</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Controlar, registrar, codificar la existencia en almacén de materiales, suministros y los bienes muebles e inmuebles de FOPROLYD, mediante el registro de las variaciones por compras, donaciones, robo, descargo de bienes, venta de bienes muebles en desuso u obsoletos o no necesarios a los fines de la Institución, así como controlar los traslados, transferencias y salidas temporales de los bienes muebles a fin de conocer su ubicación exacta.</a:t>
            </a:r>
            <a:r>
              <a:rPr lang="es-MX" sz="1200" dirty="0"/>
              <a:t> </a:t>
            </a:r>
            <a:endParaRPr lang="es-SV" sz="1800" dirty="0"/>
          </a:p>
          <a:p>
            <a:pPr marL="0" indent="0">
              <a:buNone/>
            </a:pPr>
            <a:endParaRPr lang="es-SV" sz="1800" b="1" dirty="0"/>
          </a:p>
          <a:p>
            <a:r>
              <a:rPr lang="es-SV" sz="1800" dirty="0"/>
              <a:t>Hombres 4</a:t>
            </a:r>
          </a:p>
          <a:p>
            <a:r>
              <a:rPr lang="es-SV" sz="1800" dirty="0"/>
              <a:t>Total empleados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048249"/>
            <a:ext cx="517364" cy="9715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727320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Oficina de Transporte</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Velar por que el sistema de transporte institucional se mantenga en forma constante, en condiciones óptimas de funcionamiento; coordinar la elaboración de las programaciones de salida de vehículos conforme a las solicitudes recibidas para tal efecto, estimando a la vez el kilometraje de recorrido y la cantidad de combustible a utilizar para el mismo; llevar el control de los mantenimientos, recorrido de los vehículos  y realizar otras actividades necesarias para la atención de beneficiarios y personal de FOPROLYD</a:t>
            </a:r>
            <a:r>
              <a:rPr lang="es-SV" sz="1800" dirty="0"/>
              <a:t>.</a:t>
            </a:r>
          </a:p>
          <a:p>
            <a:pPr marL="0" indent="0" algn="just">
              <a:buNone/>
            </a:pPr>
            <a:endParaRPr lang="es-SV" sz="1800" dirty="0"/>
          </a:p>
          <a:p>
            <a:pPr marL="0" indent="0">
              <a:buNone/>
            </a:pPr>
            <a:endParaRPr lang="es-SV" sz="1800" b="1" dirty="0"/>
          </a:p>
          <a:p>
            <a:r>
              <a:rPr lang="es-SV" sz="1800" dirty="0"/>
              <a:t>Hombres 23</a:t>
            </a:r>
          </a:p>
          <a:p>
            <a:r>
              <a:rPr lang="es-SV" sz="1800" dirty="0"/>
              <a:t>Total empleados 23</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283200"/>
            <a:ext cx="545939" cy="10287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6859506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Oficina de Seguridad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dirigir y coordinar para que se dé en forma eficiente los servicios de seguridad y salvaguarda de las instalaciones de FOPROLYD, su personal, usuarios o donde éste lo requiera. Ejecutar, evaluar y dar seguimiento al Plan de Seguridad.</a:t>
            </a:r>
            <a:r>
              <a:rPr lang="es-MX" sz="1200" dirty="0"/>
              <a:t> </a:t>
            </a:r>
            <a:endParaRPr lang="es-SV" sz="1800" dirty="0"/>
          </a:p>
          <a:p>
            <a:pPr marL="0" indent="0">
              <a:buNone/>
            </a:pPr>
            <a:endParaRPr lang="es-SV" sz="1800" b="1" dirty="0"/>
          </a:p>
          <a:p>
            <a:r>
              <a:rPr lang="es-SV" sz="1800" dirty="0"/>
              <a:t>Hombres 22</a:t>
            </a:r>
          </a:p>
          <a:p>
            <a:r>
              <a:rPr lang="es-SV" sz="1800" dirty="0"/>
              <a:t>Total empleados: 22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705350"/>
            <a:ext cx="545939" cy="9810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603650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Reinserción Social y Productiva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Administrar el programa de Apoyo a la Inserción Productiva para personas beneficiarias Pensionadas de FOPROLYD, para facilitarles la incorporación a la vida productiva, garantizando el acceso equitativo a los procesos establecidos en el programa; dentro del marco de la Ley de FOPROLYD.</a:t>
            </a:r>
            <a:r>
              <a:rPr lang="es-MX" sz="1200" dirty="0"/>
              <a:t> </a:t>
            </a:r>
            <a:endParaRPr lang="es-SV" sz="1800" dirty="0"/>
          </a:p>
          <a:p>
            <a:pPr algn="just"/>
            <a:endParaRPr lang="es-SV" sz="1800" dirty="0"/>
          </a:p>
          <a:p>
            <a:pPr algn="just"/>
            <a:r>
              <a:rPr lang="es-SV" sz="1800" dirty="0"/>
              <a:t>Hombres 1</a:t>
            </a:r>
          </a:p>
          <a:p>
            <a:r>
              <a:rPr lang="es-SV" sz="1800" dirty="0"/>
              <a:t>Mujer 1</a:t>
            </a:r>
          </a:p>
          <a:p>
            <a:pPr marL="0" indent="0">
              <a:buNone/>
            </a:pPr>
            <a:endParaRPr lang="es-SV" sz="1800" dirty="0"/>
          </a:p>
          <a:p>
            <a:r>
              <a:rPr lang="es-SV" sz="1800" dirty="0"/>
              <a:t>Total empleados 2</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224463"/>
            <a:ext cx="512093" cy="9525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47978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Zona 1</a:t>
            </a:r>
          </a:p>
        </p:txBody>
      </p:sp>
      <p:sp>
        <p:nvSpPr>
          <p:cNvPr id="3" name="Marcador de contenido 2"/>
          <p:cNvSpPr>
            <a:spLocks noGrp="1"/>
          </p:cNvSpPr>
          <p:nvPr>
            <p:ph idx="1"/>
          </p:nvPr>
        </p:nvSpPr>
        <p:spPr/>
        <p:txBody>
          <a:bodyPr>
            <a:normAutofit/>
          </a:bodyPr>
          <a:lstStyle/>
          <a:p>
            <a:pPr algn="just"/>
            <a:r>
              <a:rPr lang="es-MX" sz="2100" dirty="0"/>
              <a:t>Coordinar y operativizar las actividades administrativas y de campo del Programa de Apoyo a la Inserción Productiva para personas beneficiarias Pensionadas de FOPROLYD sistematizando la información a través de los respectivos registros, controles y datos estadísticos, preparando los  informes correspondientes a la zona que atiende.</a:t>
            </a:r>
          </a:p>
          <a:p>
            <a:pPr algn="just"/>
            <a:endParaRPr lang="es-MX" sz="1800" dirty="0"/>
          </a:p>
          <a:p>
            <a:pPr algn="just"/>
            <a:endParaRPr lang="es-MX" sz="1800" dirty="0"/>
          </a:p>
          <a:p>
            <a:pPr algn="just"/>
            <a:endParaRPr lang="es-SV" sz="1800" b="1" dirty="0"/>
          </a:p>
          <a:p>
            <a:r>
              <a:rPr lang="es-SV" sz="1800" dirty="0"/>
              <a:t>Mujeres 2</a:t>
            </a:r>
          </a:p>
          <a:p>
            <a:r>
              <a:rPr lang="es-SV" sz="1800" dirty="0"/>
              <a:t>Hombres 2</a:t>
            </a:r>
          </a:p>
          <a:p>
            <a:r>
              <a:rPr lang="es-SV" sz="1800" dirty="0"/>
              <a:t>Total empleados 4</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801350" y="5543550"/>
            <a:ext cx="552450" cy="9239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07404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Zona 2</a:t>
            </a:r>
          </a:p>
        </p:txBody>
      </p:sp>
      <p:sp>
        <p:nvSpPr>
          <p:cNvPr id="3" name="Marcador de contenido 2"/>
          <p:cNvSpPr>
            <a:spLocks noGrp="1"/>
          </p:cNvSpPr>
          <p:nvPr>
            <p:ph idx="1"/>
          </p:nvPr>
        </p:nvSpPr>
        <p:spPr/>
        <p:txBody>
          <a:bodyPr>
            <a:normAutofit/>
          </a:bodyPr>
          <a:lstStyle/>
          <a:p>
            <a:pPr algn="just"/>
            <a:r>
              <a:rPr lang="es-SV" sz="1800" dirty="0" err="1"/>
              <a:t>Coor</a:t>
            </a:r>
            <a:r>
              <a:rPr lang="es-MX" sz="1800" dirty="0"/>
              <a:t>dinar y operativizar las actividades administrativas y de campo del Programa de Apoyo a la Inserción Productiva para personas beneficiarias Pensionadas de FOPROLYD sistematizando la información a través de los respectivos registros, controles y datos estadísticos, preparando los  informes correspondientes a la zona que atiende.</a:t>
            </a:r>
          </a:p>
          <a:p>
            <a:pPr algn="just"/>
            <a:endParaRPr lang="es-MX" sz="1800" dirty="0"/>
          </a:p>
          <a:p>
            <a:pPr algn="just"/>
            <a:endParaRPr lang="es-MX" sz="1800" dirty="0"/>
          </a:p>
          <a:p>
            <a:pPr algn="just"/>
            <a:endParaRPr lang="es-MX" sz="1800" dirty="0"/>
          </a:p>
          <a:p>
            <a:r>
              <a:rPr lang="es-SV" sz="1800" dirty="0"/>
              <a:t>Mujeres 4</a:t>
            </a:r>
          </a:p>
          <a:p>
            <a:r>
              <a:rPr lang="es-SV" sz="1800" dirty="0"/>
              <a:t>Hombres 1</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5295900"/>
            <a:ext cx="622139" cy="1016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4341132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Zona 3</a:t>
            </a:r>
          </a:p>
        </p:txBody>
      </p:sp>
      <p:sp>
        <p:nvSpPr>
          <p:cNvPr id="3" name="Marcador de contenido 2"/>
          <p:cNvSpPr>
            <a:spLocks noGrp="1"/>
          </p:cNvSpPr>
          <p:nvPr>
            <p:ph idx="1"/>
          </p:nvPr>
        </p:nvSpPr>
        <p:spPr/>
        <p:txBody>
          <a:bodyPr>
            <a:normAutofit/>
          </a:bodyPr>
          <a:lstStyle/>
          <a:p>
            <a:pPr algn="just"/>
            <a:r>
              <a:rPr lang="es-MX" sz="1800" dirty="0"/>
              <a:t>Coordinar y operativizar las actividades administrativas y de campo del Programa de Apoyo a la Inserción Productiva para personas beneficiarias Pensionadas de FOPROLYD sistematizando la información a través de los respectivos registros, controles y datos estadísticos, preparando los  informes correspondientes a la zona que atiende.</a:t>
            </a:r>
          </a:p>
          <a:p>
            <a:pPr algn="just"/>
            <a:endParaRPr lang="es-MX" sz="1800" dirty="0"/>
          </a:p>
          <a:p>
            <a:pPr algn="just"/>
            <a:endParaRPr lang="es-MX" sz="1800" dirty="0"/>
          </a:p>
          <a:p>
            <a:pPr algn="just"/>
            <a:endParaRPr lang="es-MX" sz="1800" dirty="0"/>
          </a:p>
          <a:p>
            <a:r>
              <a:rPr lang="es-SV" sz="1800" dirty="0"/>
              <a:t>Mujeres 4</a:t>
            </a:r>
          </a:p>
          <a:p>
            <a:r>
              <a:rPr lang="es-SV" sz="1800" dirty="0"/>
              <a:t>Hombres 1</a:t>
            </a:r>
          </a:p>
          <a:p>
            <a:r>
              <a:rPr lang="es-SV" sz="1800" dirty="0"/>
              <a:t>Total empleadas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41682" y="5334000"/>
            <a:ext cx="626393" cy="9779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297521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Zona 4</a:t>
            </a:r>
          </a:p>
        </p:txBody>
      </p:sp>
      <p:sp>
        <p:nvSpPr>
          <p:cNvPr id="3" name="Marcador de contenido 2"/>
          <p:cNvSpPr>
            <a:spLocks noGrp="1"/>
          </p:cNvSpPr>
          <p:nvPr>
            <p:ph idx="1"/>
          </p:nvPr>
        </p:nvSpPr>
        <p:spPr/>
        <p:txBody>
          <a:bodyPr>
            <a:normAutofit/>
          </a:bodyPr>
          <a:lstStyle/>
          <a:p>
            <a:pPr algn="just"/>
            <a:r>
              <a:rPr lang="es-MX" sz="1800" dirty="0"/>
              <a:t>Coordinar y operativizar las actividades administrativas y de campo del Programa de Apoyo a la Inserción Productiva para personas beneficiarias Pensionadas de FOPROLYD sistematizando la información a través de los respectivos registros, controles y datos estadísticos, preparando los  informes correspondientes a la zona que atiende.</a:t>
            </a:r>
          </a:p>
          <a:p>
            <a:pPr algn="just"/>
            <a:endParaRPr lang="es-MX" sz="1800" dirty="0"/>
          </a:p>
          <a:p>
            <a:pPr algn="just"/>
            <a:endParaRPr lang="es-MX" sz="1800" dirty="0"/>
          </a:p>
          <a:p>
            <a:pPr algn="just"/>
            <a:endParaRPr lang="es-SV" sz="1800" b="1" dirty="0"/>
          </a:p>
          <a:p>
            <a:r>
              <a:rPr lang="es-SV" sz="1800" dirty="0"/>
              <a:t>Mujeres 2</a:t>
            </a:r>
          </a:p>
          <a:p>
            <a:r>
              <a:rPr lang="es-SV" sz="1800" dirty="0"/>
              <a:t>Hombres 3</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84012" y="5092700"/>
            <a:ext cx="584038" cy="9747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88659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71845"/>
          </a:xfrm>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Comisión Técnica Evaluadora</a:t>
            </a:r>
          </a:p>
        </p:txBody>
      </p:sp>
      <p:sp>
        <p:nvSpPr>
          <p:cNvPr id="3" name="Marcador de contenido 2"/>
          <p:cNvSpPr>
            <a:spLocks noGrp="1"/>
          </p:cNvSpPr>
          <p:nvPr>
            <p:ph idx="1"/>
          </p:nvPr>
        </p:nvSpPr>
        <p:spPr/>
        <p:txBody>
          <a:bodyPr>
            <a:normAutofit/>
          </a:bodyPr>
          <a:lstStyle/>
          <a:p>
            <a:pPr marL="0" indent="0" algn="just">
              <a:buNone/>
            </a:pPr>
            <a:r>
              <a:rPr lang="es-MX" sz="1800" b="0" i="0" u="none" strike="noStrike" dirty="0">
                <a:solidFill>
                  <a:srgbClr val="000000"/>
                </a:solidFill>
                <a:effectLst/>
                <a:latin typeface="Candara" panose="020E0502030303020204" pitchFamily="34" charset="0"/>
              </a:rPr>
              <a:t>Coordinar las actividades en la Comisión Técnica Evaluadora; realizar el análisis de información en salud y socio- laboral que permita determinar las condiciones de la población meta, de acuerdo a los mandatos de la Ley relacionada; realizar el análisis temático que la Junta Directiva instruya; conformar equipos de trabajo para el análisis integrado de la información en temas de salud y socio- laboral de la población beneficiaria de la institución; apoyar a las Unidades de Gestión de la institución en la detección de necesidades de mejoras en los programas orientados a la Rehabilitación y la Inserción Productiva, así como su evaluación de la efectividad e impacto; apoyar y asesorar a equipos institucionales en el establecimiento de planes y la evaluación de éstos; realizar enlaces institucionales que se estimen convenientes para atender en forma integral a las personas con discapacidad beneficiarias de FOPROLYD; realizar además las funciones de conformidad al Art. 21 de la Ley de Beneficio para la Protección de los Lisiados y Discapacitados a Consecuencia del Conflicto Armado, y sus reformas.</a:t>
            </a:r>
            <a:r>
              <a:rPr lang="es-MX" sz="1200" dirty="0"/>
              <a:t> </a:t>
            </a:r>
            <a:r>
              <a:rPr lang="es-MX" sz="1800" dirty="0"/>
              <a:t>.</a:t>
            </a:r>
            <a:endParaRPr lang="es-SV" sz="1800" dirty="0"/>
          </a:p>
          <a:p>
            <a:r>
              <a:rPr lang="es-SV" sz="1800" dirty="0"/>
              <a:t>Mujeres 3</a:t>
            </a:r>
          </a:p>
          <a:p>
            <a:r>
              <a:rPr lang="es-SV" sz="1800" dirty="0"/>
              <a:t>Hombres 6</a:t>
            </a:r>
          </a:p>
          <a:p>
            <a:r>
              <a:rPr lang="es-SV" sz="1800" dirty="0"/>
              <a:t>Total empleados  9</a:t>
            </a:r>
          </a:p>
        </p:txBody>
      </p:sp>
      <p:pic>
        <p:nvPicPr>
          <p:cNvPr id="6" name="Imagen 5"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153651" y="4638675"/>
            <a:ext cx="590550" cy="10191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717318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Zona 5</a:t>
            </a:r>
          </a:p>
        </p:txBody>
      </p:sp>
      <p:sp>
        <p:nvSpPr>
          <p:cNvPr id="3" name="Marcador de contenido 2"/>
          <p:cNvSpPr>
            <a:spLocks noGrp="1"/>
          </p:cNvSpPr>
          <p:nvPr>
            <p:ph idx="1"/>
          </p:nvPr>
        </p:nvSpPr>
        <p:spPr/>
        <p:txBody>
          <a:bodyPr>
            <a:normAutofit/>
          </a:bodyPr>
          <a:lstStyle/>
          <a:p>
            <a:pPr algn="just"/>
            <a:r>
              <a:rPr lang="es-SV" sz="1800" dirty="0"/>
              <a:t>Coordinar</a:t>
            </a:r>
            <a:r>
              <a:rPr lang="es-MX" sz="1800" dirty="0"/>
              <a:t> y operativizar las actividades administrativas y de campo del Programa de Apoyo a la Inserción Productiva para personas beneficiarias Pensionadas de FOPROLYD sistematizando la información a través de los respectivos registros, controles y datos estadísticos, preparando los  informes correspondientes a la zona que atiende.</a:t>
            </a:r>
          </a:p>
          <a:p>
            <a:pPr algn="just"/>
            <a:endParaRPr lang="es-MX" sz="1800" dirty="0"/>
          </a:p>
          <a:p>
            <a:pPr algn="just"/>
            <a:endParaRPr lang="es-MX" sz="1800" dirty="0"/>
          </a:p>
          <a:p>
            <a:pPr algn="just"/>
            <a:endParaRPr lang="es-SV" sz="1800" b="1" dirty="0"/>
          </a:p>
          <a:p>
            <a:r>
              <a:rPr lang="es-SV" sz="1800" dirty="0"/>
              <a:t>Mujeres 4</a:t>
            </a:r>
          </a:p>
          <a:p>
            <a:r>
              <a:rPr lang="es-SV" sz="1800" dirty="0"/>
              <a:t>Hombres 1</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87025" y="5238750"/>
            <a:ext cx="504825" cy="9382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05551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Jurídica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coordinar, dirigir y asesorar toda la actividad jurídica de la Institución, para la toma de decisiones de acuerdo  con el marco legal vigente.</a:t>
            </a:r>
            <a:r>
              <a:rPr lang="es-MX" sz="1200" dirty="0"/>
              <a:t> </a:t>
            </a:r>
            <a:endParaRPr lang="es-SV" sz="1800" dirty="0"/>
          </a:p>
          <a:p>
            <a:pPr marL="0" indent="0">
              <a:buNone/>
            </a:pPr>
            <a:endParaRPr lang="es-SV" sz="1800" b="1" dirty="0"/>
          </a:p>
          <a:p>
            <a:r>
              <a:rPr lang="es-SV" sz="1800" dirty="0"/>
              <a:t>Mujeres 7</a:t>
            </a:r>
          </a:p>
          <a:p>
            <a:r>
              <a:rPr lang="es-SV" sz="1800" dirty="0"/>
              <a:t>Hombres 1</a:t>
            </a:r>
          </a:p>
          <a:p>
            <a:r>
              <a:rPr lang="es-SV" sz="1800" dirty="0"/>
              <a:t>Total empleados: 8</a:t>
            </a:r>
          </a:p>
          <a:p>
            <a:pPr marL="0" indent="0">
              <a:buNone/>
            </a:pPr>
            <a:endParaRPr lang="es-SV" sz="1800" dirty="0"/>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658475" y="5153026"/>
            <a:ext cx="523875" cy="9239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8186720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Unidad de Planificación y Desarrollo Institucional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coordinar, organizar y dirigir los procesos de planificación estratégica y operativa basados en políticas, estrategias y objetivos institucionales, cumpliendo las disposiciones legales pertinentes a fin de que contribuyan a alcanzar la misión y visión institucionales.</a:t>
            </a:r>
            <a:br>
              <a:rPr lang="es-MX" sz="1800" b="0" i="0" u="none" strike="noStrike" dirty="0">
                <a:solidFill>
                  <a:srgbClr val="000000"/>
                </a:solidFill>
                <a:effectLst/>
                <a:latin typeface="Candara" panose="020E0502030303020204" pitchFamily="34" charset="0"/>
              </a:rPr>
            </a:br>
            <a:r>
              <a:rPr lang="es-MX" sz="1800" b="0" i="0" u="none" strike="noStrike" dirty="0">
                <a:solidFill>
                  <a:srgbClr val="000000"/>
                </a:solidFill>
                <a:effectLst/>
                <a:latin typeface="Candara" panose="020E0502030303020204" pitchFamily="34" charset="0"/>
              </a:rPr>
              <a:t>Planificar, organizar, dirigir y controlar la formulación de los planes anuales de trabajo de las Unidades Organizativas, a fin de consolidarlos y realizar el seguimiento y brindar la asesoría y recomendaciones oportunas relativas al desarrollo del Plan Estratégico y Operativo Institucional, a través de las revisiones de los diferentes Informes de Labores formulados por las Unidades de Gestión de FOPROLYD, con el fin de que sirva para la toma de decisiones oportunas y eficientes que aseguren el cumplimiento de la metas formuladas en dichos planes</a:t>
            </a:r>
            <a:r>
              <a:rPr lang="es-SV" sz="1800" dirty="0"/>
              <a:t>.</a:t>
            </a:r>
          </a:p>
          <a:p>
            <a:pPr marL="0" indent="0">
              <a:buNone/>
            </a:pPr>
            <a:endParaRPr lang="es-SV" sz="1800" b="1" dirty="0"/>
          </a:p>
          <a:p>
            <a:r>
              <a:rPr lang="es-SV" sz="1800" dirty="0"/>
              <a:t>Hombres: 1</a:t>
            </a:r>
          </a:p>
          <a:p>
            <a:r>
              <a:rPr lang="es-SV" sz="1800" dirty="0"/>
              <a:t>Total empleados 1</a:t>
            </a:r>
          </a:p>
          <a:p>
            <a:endParaRPr lang="es-SV" sz="1800" dirty="0"/>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334626" y="4987924"/>
            <a:ext cx="619124" cy="104140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Tree>
    <p:extLst>
      <p:ext uri="{BB962C8B-B14F-4D97-AF65-F5344CB8AC3E}">
        <p14:creationId xmlns:p14="http://schemas.microsoft.com/office/powerpoint/2010/main" val="23134624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Oficina de Proyectos</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Formular y gestionar proyectos institucionales dentro del marco legal vigente y normativa aplicable desde las diferentes etapas de idea y perfil en coordinación con las Unidades de Gestión solicitante y el Comité de Gestión Financiera Institucional, en las áreas de intervención de salud, de reinserción social y productiva, y créditos entre otros, con el propósito de fortalecer los servicios de rehabilitación, reinserción, capacitación y colocación profesional para expandir oportunidades de empleo a la población con discapacidad, beneficiaria del  Fondo y el fortalecimiento institucional; asimismo gestionar con organismos nacionales e internacionales el financiamiento de los mismos y el establecimiento de convenios;  así mismo dar seguimiento y evaluación a los proyectos que se formulen y convenios que se suscriban; a fin  de alcanzar los objetivos y las metas institucionales</a:t>
            </a:r>
            <a:r>
              <a:rPr lang="es-MX" sz="1200" dirty="0"/>
              <a:t> </a:t>
            </a:r>
            <a:r>
              <a:rPr lang="es-SV" sz="1800" dirty="0"/>
              <a:t>.   </a:t>
            </a:r>
          </a:p>
          <a:p>
            <a:r>
              <a:rPr lang="es-SV" sz="1800" dirty="0"/>
              <a:t>Hombres 1</a:t>
            </a:r>
          </a:p>
          <a:p>
            <a:r>
              <a:rPr lang="es-SV" sz="1800" dirty="0"/>
              <a:t>Total empleados: 1 </a:t>
            </a:r>
          </a:p>
          <a:p>
            <a:endParaRPr lang="es-SV" sz="1800" dirty="0"/>
          </a:p>
          <a:p>
            <a:endParaRPr lang="es-SV" sz="1800" dirty="0"/>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7" name="Flecha arriba 6">
            <a:hlinkClick r:id="rId3" action="ppaction://hlinksldjump"/>
          </p:cNvPr>
          <p:cNvSpPr/>
          <p:nvPr/>
        </p:nvSpPr>
        <p:spPr>
          <a:xfrm>
            <a:off x="10448926" y="5264151"/>
            <a:ext cx="457199" cy="812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8463146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Oficina de Desarrollo Organizacional</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organizar, controlar y/o apoyar los proyectos e iniciativas de desarrollo y modernización de FOPROLYD mediante una adecuada coordinación con los clientes internos, para la elaboración de diagnósticos de organización y funcionamiento de los sistemas y procesos institucionales y análisis en conjunto de alternativas de solución que oriente a la mejora continua del funcionamiento institucional. Responsable de apoyar en actividades de creación y actualización permanente de las herramientas administrativas institucionales, a fin de alcanzar los objetivos y metas institucionales de FOPROLYD y asesorar en mejoramiento administrativo y operativo en materia de Organización y Métodos.</a:t>
            </a:r>
            <a:r>
              <a:rPr lang="es-MX" sz="1200" dirty="0"/>
              <a:t> </a:t>
            </a:r>
            <a:endParaRPr lang="es-SV" sz="1800" dirty="0"/>
          </a:p>
          <a:p>
            <a:pPr algn="just"/>
            <a:endParaRPr lang="es-SV" sz="1800" dirty="0"/>
          </a:p>
          <a:p>
            <a:pPr marL="0" indent="0">
              <a:buNone/>
            </a:pPr>
            <a:endParaRPr lang="es-SV" sz="1800" b="1" dirty="0"/>
          </a:p>
          <a:p>
            <a:r>
              <a:rPr lang="es-SV" sz="1800" dirty="0"/>
              <a:t>Mujeres 1</a:t>
            </a:r>
          </a:p>
          <a:p>
            <a:r>
              <a:rPr lang="es-SV" sz="1800" dirty="0"/>
              <a:t>Total empleados: 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2" y="5334002"/>
            <a:ext cx="507838" cy="8429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9796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Auditoria Interna</a:t>
            </a:r>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coordinar y monitorear aseguramiento y consulta en materia de auditoría; ayuda a FOPROLYD  al cumplimiento de los planes, objetivos y metas de las diferentes unidades de gestión, a través del desarrollo de las auditorias especiales a sus actividades y procesos, agregando valor, fortaleciendo los mismos y contribuyendo así al logro de los objetivos institucionales.</a:t>
            </a:r>
            <a:r>
              <a:rPr lang="es-MX" sz="1200" dirty="0"/>
              <a:t> </a:t>
            </a:r>
            <a:r>
              <a:rPr lang="es-SV" sz="1800" dirty="0"/>
              <a:t>. </a:t>
            </a:r>
          </a:p>
          <a:p>
            <a:pPr marL="0" indent="0" algn="just">
              <a:buNone/>
            </a:pPr>
            <a:endParaRPr lang="es-SV" sz="1800" dirty="0"/>
          </a:p>
          <a:p>
            <a:pPr marL="0" indent="0" algn="just">
              <a:buNone/>
            </a:pPr>
            <a:endParaRPr lang="es-SV" sz="1800" dirty="0"/>
          </a:p>
          <a:p>
            <a:r>
              <a:rPr lang="es-SV" sz="1800" dirty="0"/>
              <a:t>Hombres 2</a:t>
            </a:r>
          </a:p>
          <a:p>
            <a:r>
              <a:rPr lang="es-SV" sz="1800" dirty="0"/>
              <a:t>Mujeres 3</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388761" y="4714874"/>
            <a:ext cx="638175" cy="10572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369107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Gerencia General</a:t>
            </a: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
            </a:pPr>
            <a:r>
              <a:rPr lang="es-MX" sz="1800" b="0" i="0" u="none" strike="noStrike" dirty="0">
                <a:solidFill>
                  <a:srgbClr val="000000"/>
                </a:solidFill>
                <a:effectLst/>
                <a:latin typeface="Candara" panose="020E0502030303020204" pitchFamily="34" charset="0"/>
              </a:rPr>
              <a:t>Dirigir y administrar la institución, de acuerdo con las disposiciones vigentes y aplicables para la ejecución de planes, programas y proyectos orientados a la rehabilitación de la población beneficiaria, con el propósito de brindarles oportunamente los diferentes servicios, que de acuerdo con la Ley deben proporcionárseles.</a:t>
            </a:r>
            <a:r>
              <a:rPr lang="es-MX" sz="1200" dirty="0"/>
              <a:t> </a:t>
            </a:r>
            <a:endParaRPr lang="es-MX" sz="1800" dirty="0"/>
          </a:p>
          <a:p>
            <a:pPr marL="0" indent="0" algn="just">
              <a:buNone/>
            </a:pPr>
            <a:endParaRPr lang="es-SV" sz="1800" dirty="0"/>
          </a:p>
          <a:p>
            <a:r>
              <a:rPr lang="es-SV" sz="1800" dirty="0"/>
              <a:t>Mujeres 3 </a:t>
            </a:r>
          </a:p>
          <a:p>
            <a:r>
              <a:rPr lang="es-SV" sz="1800" dirty="0"/>
              <a:t>Total empleados 3</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264936" y="4733925"/>
            <a:ext cx="628650" cy="9810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009857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sz="3600" b="1" dirty="0">
                <a:solidFill>
                  <a:srgbClr val="5B9BD5">
                    <a:lumMod val="50000"/>
                  </a:srgbClr>
                </a:solidFill>
                <a:effectLst>
                  <a:outerShdw blurRad="38100" dist="38100" dir="2700000" algn="tl">
                    <a:srgbClr val="000000">
                      <a:alpha val="43137"/>
                    </a:srgbClr>
                  </a:outerShdw>
                </a:effectLst>
                <a:latin typeface="Calibri" panose="020F0502020204030204"/>
              </a:rPr>
              <a:t>Unidad de Género</a:t>
            </a:r>
            <a:endParaRPr lang="es-SV" dirty="0"/>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Planificar, dirigir y monitorear el proceso de transversalidad del enfoque de género en todo el quehacer institucional de FOPROLYD en armonía al marco normativo nacional e internacional vigente para la igualdad sustantiva, así como las políticas públicas, normativa y lineamientos internos que promuevan y garanticen los Principios de igualdad y no Discriminación en la gestión pública.</a:t>
            </a:r>
            <a:r>
              <a:rPr lang="es-MX" sz="1200" dirty="0"/>
              <a:t> </a:t>
            </a:r>
            <a:endParaRPr lang="es-SV" sz="1800" dirty="0"/>
          </a:p>
          <a:p>
            <a:pPr marL="0" indent="0">
              <a:buNone/>
            </a:pPr>
            <a:endParaRPr lang="es-SV" sz="1800" b="1" dirty="0"/>
          </a:p>
          <a:p>
            <a:r>
              <a:rPr lang="es-SV" sz="1800" dirty="0"/>
              <a:t>Mujeres 1</a:t>
            </a:r>
          </a:p>
          <a:p>
            <a:r>
              <a:rPr lang="es-SV" sz="1800" dirty="0"/>
              <a:t>Total empleadas 1</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39400" y="4876800"/>
            <a:ext cx="590550" cy="990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4044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sz="3600" b="1" dirty="0">
                <a:solidFill>
                  <a:srgbClr val="5B9BD5">
                    <a:lumMod val="50000"/>
                  </a:srgbClr>
                </a:solidFill>
                <a:effectLst>
                  <a:outerShdw blurRad="38100" dist="38100" dir="2700000" algn="tl">
                    <a:srgbClr val="000000">
                      <a:alpha val="43137"/>
                    </a:srgbClr>
                  </a:outerShdw>
                </a:effectLst>
                <a:latin typeface="Calibri" panose="020F0502020204030204"/>
              </a:rPr>
              <a:t>Oficina de Comunicaciones</a:t>
            </a:r>
            <a:endParaRPr lang="es-SV" dirty="0"/>
          </a:p>
        </p:txBody>
      </p:sp>
      <p:sp>
        <p:nvSpPr>
          <p:cNvPr id="3" name="Marcador de contenido 2"/>
          <p:cNvSpPr>
            <a:spLocks noGrp="1"/>
          </p:cNvSpPr>
          <p:nvPr>
            <p:ph idx="1"/>
          </p:nvPr>
        </p:nvSpPr>
        <p:spPr/>
        <p:txBody>
          <a:bodyPr>
            <a:normAutofit/>
          </a:bodyPr>
          <a:lstStyle/>
          <a:p>
            <a:pPr algn="just"/>
            <a:r>
              <a:rPr lang="es-MX" sz="1800" b="0" i="0" u="none" strike="noStrike" dirty="0">
                <a:solidFill>
                  <a:srgbClr val="000000"/>
                </a:solidFill>
                <a:effectLst/>
                <a:latin typeface="Candara" panose="020E0502030303020204" pitchFamily="34" charset="0"/>
              </a:rPr>
              <a:t>Planear, dirigir y ejecutar acciones encaminadas al desarrollo de una imagen institucional favorable de FOPROLYD ante la sociedad en general y el público al que la institución atiende, así como desarrollar actividades orientadas a proveer oportunamente de información actual y vigente del quehacer institucional mediante los diversos medios de comunicación para la promoción de los objetivos, programas y compromisos de FOPROLYD ante la ciudadanía.</a:t>
            </a:r>
            <a:r>
              <a:rPr lang="es-MX" sz="1200" dirty="0"/>
              <a:t> </a:t>
            </a:r>
            <a:endParaRPr lang="es-SV" sz="1800" dirty="0"/>
          </a:p>
          <a:p>
            <a:pPr marL="0" indent="0">
              <a:buNone/>
            </a:pPr>
            <a:endParaRPr lang="es-SV" sz="1800" b="1" dirty="0"/>
          </a:p>
          <a:p>
            <a:pPr marL="0" indent="0">
              <a:buNone/>
            </a:pPr>
            <a:endParaRPr lang="es-SV" sz="1800" b="1" dirty="0"/>
          </a:p>
          <a:p>
            <a:r>
              <a:rPr lang="es-SV" sz="1800" dirty="0"/>
              <a:t>Mujeres 1</a:t>
            </a:r>
          </a:p>
          <a:p>
            <a:r>
              <a:rPr lang="es-SV" sz="1800" dirty="0"/>
              <a:t>Hombres 4</a:t>
            </a:r>
          </a:p>
          <a:p>
            <a:r>
              <a:rPr lang="es-SV" sz="1800" dirty="0"/>
              <a:t>Total empleados 5</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410825" y="4895850"/>
            <a:ext cx="609600" cy="1000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20314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3600" b="1" dirty="0">
                <a:solidFill>
                  <a:schemeClr val="accent1">
                    <a:lumMod val="50000"/>
                  </a:schemeClr>
                </a:solidFill>
                <a:effectLst>
                  <a:outerShdw blurRad="38100" dist="38100" dir="2700000" algn="tl">
                    <a:srgbClr val="000000">
                      <a:alpha val="43137"/>
                    </a:srgbClr>
                  </a:outerShdw>
                </a:effectLst>
                <a:latin typeface="+mn-lt"/>
              </a:rPr>
              <a:t>Comisión Especial de Apelación</a:t>
            </a:r>
          </a:p>
        </p:txBody>
      </p:sp>
      <p:sp>
        <p:nvSpPr>
          <p:cNvPr id="3" name="Marcador de contenido 2"/>
          <p:cNvSpPr>
            <a:spLocks noGrp="1"/>
          </p:cNvSpPr>
          <p:nvPr>
            <p:ph idx="1"/>
          </p:nvPr>
        </p:nvSpPr>
        <p:spPr/>
        <p:txBody>
          <a:bodyPr>
            <a:normAutofit/>
          </a:bodyPr>
          <a:lstStyle/>
          <a:p>
            <a:pPr algn="just"/>
            <a:r>
              <a:rPr lang="es-ES" sz="1800" dirty="0"/>
              <a:t>Analizar, evaluar y dictaminar sobre circunstancias de lesiones y determinación de grados de discapacidad de solicitantes y/o beneficiarios, a efecto de recomendar a la Junta Directiva para su resolución pertinente, los recursos de apelación admitidos por la Comisión Técnica Evaluadora</a:t>
            </a:r>
            <a:r>
              <a:rPr lang="es-SV" sz="1800" dirty="0"/>
              <a:t>.</a:t>
            </a:r>
          </a:p>
          <a:p>
            <a:pPr marL="0" indent="0">
              <a:buNone/>
            </a:pPr>
            <a:endParaRPr lang="es-SV" sz="1800" dirty="0"/>
          </a:p>
          <a:p>
            <a:pPr marL="0" indent="0">
              <a:buNone/>
            </a:pPr>
            <a:endParaRPr lang="es-SV" sz="1800" b="1" dirty="0"/>
          </a:p>
          <a:p>
            <a:endParaRPr lang="es-SV" sz="1800" b="1" dirty="0"/>
          </a:p>
          <a:p>
            <a:r>
              <a:rPr lang="es-SV" sz="1800" dirty="0"/>
              <a:t>Mujeres 3</a:t>
            </a:r>
          </a:p>
          <a:p>
            <a:r>
              <a:rPr lang="es-SV" sz="1800" dirty="0"/>
              <a:t>Total empleadas 3</a:t>
            </a:r>
          </a:p>
        </p:txBody>
      </p:sp>
      <p:pic>
        <p:nvPicPr>
          <p:cNvPr id="5" name="Imagen 4" descr="C:\Users\miguelaquino\Pictures\2013-02-01 001\Manual de Identidad Visual Institucional\Logotipos Institucionales Autorizados\Logotipo 1 -Texto negr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9261" y="119118"/>
            <a:ext cx="1324992" cy="1376017"/>
          </a:xfrm>
          <a:prstGeom prst="rect">
            <a:avLst/>
          </a:prstGeom>
          <a:noFill/>
          <a:ln>
            <a:noFill/>
          </a:ln>
        </p:spPr>
      </p:pic>
      <p:sp>
        <p:nvSpPr>
          <p:cNvPr id="4" name="Flecha arriba 3">
            <a:hlinkClick r:id="rId3" action="ppaction://hlinksldjump"/>
          </p:cNvPr>
          <p:cNvSpPr/>
          <p:nvPr/>
        </p:nvSpPr>
        <p:spPr>
          <a:xfrm>
            <a:off x="10579261" y="4924426"/>
            <a:ext cx="545939" cy="914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7207981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3876</TotalTime>
  <Words>3405</Words>
  <Application>Microsoft Office PowerPoint</Application>
  <PresentationFormat>Panorámica</PresentationFormat>
  <Paragraphs>265</Paragraphs>
  <Slides>44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44</vt:i4>
      </vt:variant>
    </vt:vector>
  </HeadingPairs>
  <TitlesOfParts>
    <vt:vector size="50" baseType="lpstr">
      <vt:lpstr>Arial</vt:lpstr>
      <vt:lpstr>Calibri</vt:lpstr>
      <vt:lpstr>Calibri Light</vt:lpstr>
      <vt:lpstr>Candara</vt:lpstr>
      <vt:lpstr>Wingdings</vt:lpstr>
      <vt:lpstr>Tema de Office</vt:lpstr>
      <vt:lpstr>Presentación de PowerPoint</vt:lpstr>
      <vt:lpstr>Presentación de PowerPoint</vt:lpstr>
      <vt:lpstr>Junta Directiva   </vt:lpstr>
      <vt:lpstr>Comisión Técnica Evaluadora</vt:lpstr>
      <vt:lpstr>Auditoria Interna</vt:lpstr>
      <vt:lpstr>Gerencia General</vt:lpstr>
      <vt:lpstr>Unidad de Género</vt:lpstr>
      <vt:lpstr>Oficina de Comunicaciones</vt:lpstr>
      <vt:lpstr>Comisión Especial de Apelación</vt:lpstr>
      <vt:lpstr>Unidad de Acceso a la Información Pública</vt:lpstr>
      <vt:lpstr>Unidad de Gestión Documental y Archivo</vt:lpstr>
      <vt:lpstr>Sub- Gerencia</vt:lpstr>
      <vt:lpstr>Regional Chalatenango</vt:lpstr>
      <vt:lpstr>Regional San Miguel</vt:lpstr>
      <vt:lpstr>Departamento de Créditos</vt:lpstr>
      <vt:lpstr>Unidad Financiera Institucional</vt:lpstr>
      <vt:lpstr>Departamento de Presupuesto Institucional</vt:lpstr>
      <vt:lpstr>Departamento de Tesorería Institucional</vt:lpstr>
      <vt:lpstr>Departamento de Contabilidad</vt:lpstr>
      <vt:lpstr>Unidad de Adquisiciones y Contrataciones Institucionales</vt:lpstr>
      <vt:lpstr>Unidad de Prestaciones y Rehabilitación</vt:lpstr>
      <vt:lpstr>Departamento de Atención y Orientación</vt:lpstr>
      <vt:lpstr>Departamento de Pensiones y Beneficios  Económicos</vt:lpstr>
      <vt:lpstr>Laboratorio de Prótesis</vt:lpstr>
      <vt:lpstr>Departamento de Seguimiento y Control en Salud</vt:lpstr>
      <vt:lpstr>Salud Mental</vt:lpstr>
      <vt:lpstr>Unidad de Informática</vt:lpstr>
      <vt:lpstr>Unidad Administrativa Institucional</vt:lpstr>
      <vt:lpstr>Departamento de Administración del Talento Humanos</vt:lpstr>
      <vt:lpstr>Departamento de Servicios Generales</vt:lpstr>
      <vt:lpstr>Mantenimiento</vt:lpstr>
      <vt:lpstr>Oficina de Almacén y Activo Fijo</vt:lpstr>
      <vt:lpstr>Oficina de Transporte</vt:lpstr>
      <vt:lpstr>Oficina de Seguridad Institucional</vt:lpstr>
      <vt:lpstr>Unidad de Reinserción Social y Productiva</vt:lpstr>
      <vt:lpstr>Zona 1</vt:lpstr>
      <vt:lpstr>Zona 2</vt:lpstr>
      <vt:lpstr>Zona 3</vt:lpstr>
      <vt:lpstr>Zona 4</vt:lpstr>
      <vt:lpstr>Zona 5</vt:lpstr>
      <vt:lpstr>Unidad Jurídica</vt:lpstr>
      <vt:lpstr>Unidad de Planificación y Desarrollo Institucional</vt:lpstr>
      <vt:lpstr>Oficina de Proyectos</vt:lpstr>
      <vt:lpstr>Oficina de Desarrollo Organizacional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INSTITUCIONAL FOPROLYD</dc:title>
  <dc:creator>Miguel A. Aquino</dc:creator>
  <cp:lastModifiedBy>Evelyn Magdalena Caceres Morales</cp:lastModifiedBy>
  <cp:revision>449</cp:revision>
  <cp:lastPrinted>2017-08-30T20:44:38Z</cp:lastPrinted>
  <dcterms:created xsi:type="dcterms:W3CDTF">2017-08-29T16:46:27Z</dcterms:created>
  <dcterms:modified xsi:type="dcterms:W3CDTF">2022-11-09T14:07:07Z</dcterms:modified>
</cp:coreProperties>
</file>