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2"/>
  </p:handoutMasterIdLst>
  <p:sldIdLst>
    <p:sldId id="256" r:id="rId3"/>
    <p:sldId id="273" r:id="rId4"/>
    <p:sldId id="258" r:id="rId5"/>
    <p:sldId id="259" r:id="rId6"/>
    <p:sldId id="270" r:id="rId7"/>
    <p:sldId id="274" r:id="rId8"/>
    <p:sldId id="260" r:id="rId9"/>
    <p:sldId id="261" r:id="rId10"/>
    <p:sldId id="263" r:id="rId11"/>
  </p:sldIdLst>
  <p:sldSz cx="9144000" cy="6858000" type="screen4x3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02" y="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ABD9CA-AB96-456B-8B69-21EB7C3F0961}" type="doc">
      <dgm:prSet loTypeId="urn:microsoft.com/office/officeart/2005/8/layout/vList6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8CC2808E-42D9-4D95-9F61-726B4DA9B49D}">
      <dgm:prSet phldrT="[Texto]" custT="1"/>
      <dgm:spPr/>
      <dgm:t>
        <a:bodyPr/>
        <a:lstStyle/>
        <a:p>
          <a:pPr rtl="0"/>
          <a:r>
            <a:rPr lang="es-SV" sz="1400" u="none" strike="noStrike" smtClean="0">
              <a:solidFill>
                <a:schemeClr val="tx1"/>
              </a:solidFill>
              <a:effectLst/>
            </a:rPr>
            <a:t>E1 - FORTALECER EL PATRIMONIO INSTITUCIONAL PRIORIZANDO LA GESTION HACIA ACTIVOS VIABLES DE RECUPERACION</a:t>
          </a:r>
          <a:endParaRPr lang="es-ES_tradnl" sz="1400">
            <a:solidFill>
              <a:schemeClr val="tx1"/>
            </a:solidFill>
          </a:endParaRPr>
        </a:p>
      </dgm:t>
    </dgm:pt>
    <dgm:pt modelId="{977385A8-9B76-4A60-BBC4-D98E977F0A86}" type="parTrans" cxnId="{45C4893B-7DB0-46F2-9F79-95AE92E1AA6E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CA8332CE-1CE0-4D3A-B879-30BA2A36E5BC}" type="sibTrans" cxnId="{45C4893B-7DB0-46F2-9F79-95AE92E1AA6E}">
      <dgm:prSet custT="1"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3BFF7ABA-87E8-4211-B3F4-EB2FFD46E525}">
      <dgm:prSet phldrT="[Texto]" custT="1"/>
      <dgm:spPr/>
      <dgm:t>
        <a:bodyPr/>
        <a:lstStyle/>
        <a:p>
          <a:pPr algn="just" rtl="0"/>
          <a:r>
            <a:rPr lang="es-SV" sz="1200" b="0" i="0" u="none" smtClean="0">
              <a:solidFill>
                <a:schemeClr val="tx1"/>
              </a:solidFill>
            </a:rPr>
            <a:t>OE1.MEJORAR EFICIENCIA EN RECUPERACION DE ACTIVOS Y GESTION DE INVERSIONES.</a:t>
          </a:r>
          <a:endParaRPr lang="es-ES_tradnl" sz="1200">
            <a:solidFill>
              <a:schemeClr val="tx1"/>
            </a:solidFill>
          </a:endParaRPr>
        </a:p>
      </dgm:t>
    </dgm:pt>
    <dgm:pt modelId="{55AFCFE9-62A2-4222-BF00-563FCDD55FDE}" type="parTrans" cxnId="{38A142F4-D2CE-4EBE-BB51-136296531307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E42BACD-9C22-47F7-ADA9-4F043C3DFE3E}" type="sibTrans" cxnId="{38A142F4-D2CE-4EBE-BB51-136296531307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D0F4E40-0DEB-412C-BE63-C33B5E87E0E0}">
      <dgm:prSet phldrT="[Texto]" custT="1"/>
      <dgm:spPr/>
      <dgm:t>
        <a:bodyPr/>
        <a:lstStyle/>
        <a:p>
          <a:pPr rtl="0"/>
          <a:r>
            <a:rPr lang="es-SV" sz="1400" u="none" strike="noStrike" smtClean="0">
              <a:solidFill>
                <a:schemeClr val="tx1"/>
              </a:solidFill>
              <a:effectLst/>
            </a:rPr>
            <a:t>E2 - FORTALECER LA EFICIENCIA Y MEJORA DE CALIDAD EN LA GESTION INSTITUCIONAL</a:t>
          </a:r>
          <a:endParaRPr lang="es-ES_tradnl" sz="1400">
            <a:solidFill>
              <a:schemeClr val="tx1"/>
            </a:solidFill>
          </a:endParaRPr>
        </a:p>
      </dgm:t>
    </dgm:pt>
    <dgm:pt modelId="{2E03001D-4448-4486-A9C1-4AF7DE886E54}" type="parTrans" cxnId="{85DDDAF7-0951-4476-8E89-3F317EDD7599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C97A40B9-AAB1-427B-B5EE-33F0895E8AB0}" type="sibTrans" cxnId="{85DDDAF7-0951-4476-8E89-3F317EDD7599}">
      <dgm:prSet custT="1"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06F881C-A141-4BDF-BD09-5986A319C41D}">
      <dgm:prSet phldrT="[Texto]" custT="1"/>
      <dgm:spPr/>
      <dgm:t>
        <a:bodyPr/>
        <a:lstStyle/>
        <a:p>
          <a:pPr algn="just" rtl="0"/>
          <a:r>
            <a:rPr lang="es-SV" sz="1200" b="0" i="0" u="none" smtClean="0">
              <a:solidFill>
                <a:schemeClr val="tx1"/>
              </a:solidFill>
            </a:rPr>
            <a:t>OE3. INNOVAR ESQUEMAS DEL NEGOCIO Y PROCESOS DE TRABAJO APLICANDO TECNOLOGIAS DE INFORMACION.</a:t>
          </a:r>
          <a:endParaRPr lang="es-ES_tradnl" sz="1200">
            <a:solidFill>
              <a:schemeClr val="tx1"/>
            </a:solidFill>
          </a:endParaRPr>
        </a:p>
      </dgm:t>
    </dgm:pt>
    <dgm:pt modelId="{33F1ACFA-6659-499D-8FB4-4CE5A0C72E82}" type="parTrans" cxnId="{1BB1C2AE-AA0C-49EA-A62D-696E4E101A47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DABC9CB5-4055-47B2-AF87-F1B4960CE29C}" type="sibTrans" cxnId="{1BB1C2AE-AA0C-49EA-A62D-696E4E101A47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5BBF83C0-8945-4EF4-946E-85EF2BDE9BE3}">
      <dgm:prSet phldrT="[Texto]" custT="1"/>
      <dgm:spPr/>
      <dgm:t>
        <a:bodyPr/>
        <a:lstStyle/>
        <a:p>
          <a:pPr rtl="0"/>
          <a:r>
            <a:rPr lang="es-SV" sz="1400" u="none" strike="noStrike" smtClean="0">
              <a:solidFill>
                <a:schemeClr val="tx1"/>
              </a:solidFill>
              <a:effectLst/>
            </a:rPr>
            <a:t>E3 - FORTALECER LA IMAGEN INSTITUCIONAL REALIZANDO MAYOR DIVULGACION SOBRE LA FUNCION Y DESEMPEÑO DEL FOSAFFI.</a:t>
          </a:r>
          <a:endParaRPr lang="es-ES_tradnl" sz="1400">
            <a:solidFill>
              <a:schemeClr val="tx1"/>
            </a:solidFill>
          </a:endParaRPr>
        </a:p>
      </dgm:t>
    </dgm:pt>
    <dgm:pt modelId="{B7CAEB1A-1E25-4857-8659-F7D72238457D}" type="parTrans" cxnId="{6C2B2F00-49F7-4344-B953-9A1F4F4C267F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6FAC22D8-A175-40CD-8023-01A4624FD721}" type="sibTrans" cxnId="{6C2B2F00-49F7-4344-B953-9A1F4F4C267F}">
      <dgm:prSet custT="1"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8D3E9AAB-2018-45B5-860F-75688A41BCB3}">
      <dgm:prSet phldrT="[Texto]" custT="1"/>
      <dgm:spPr/>
      <dgm:t>
        <a:bodyPr/>
        <a:lstStyle/>
        <a:p>
          <a:pPr algn="just" rtl="0"/>
          <a:r>
            <a:rPr lang="es-SV" sz="1200" u="none" strike="noStrike" smtClean="0">
              <a:solidFill>
                <a:schemeClr val="tx1"/>
              </a:solidFill>
              <a:effectLst/>
            </a:rPr>
            <a:t>OE6. POSICIONAR AL FOSAFFI COMO INSTITUCIÓN ESPECIALIZADA EN GESTION Y RECUPERACION DE ACTIVOS</a:t>
          </a:r>
          <a:endParaRPr lang="es-ES_tradnl" sz="1200">
            <a:solidFill>
              <a:schemeClr val="tx1"/>
            </a:solidFill>
          </a:endParaRPr>
        </a:p>
      </dgm:t>
    </dgm:pt>
    <dgm:pt modelId="{CD77C3A0-32AA-404E-B1D3-4F201A96B490}" type="parTrans" cxnId="{5FB6C0AD-6828-4A61-988A-860E6AED162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59494100-F8E8-43D9-9D7F-7BF2C6017DF5}" type="sibTrans" cxnId="{5FB6C0AD-6828-4A61-988A-860E6AED1623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936EC805-85C7-43A1-AF7F-96CFF40908FC}">
      <dgm:prSet phldrT="[Texto]" custT="1"/>
      <dgm:spPr/>
      <dgm:t>
        <a:bodyPr/>
        <a:lstStyle/>
        <a:p>
          <a:pPr rtl="0"/>
          <a:r>
            <a:rPr lang="es-SV" sz="1400" u="none" strike="noStrike" smtClean="0">
              <a:solidFill>
                <a:schemeClr val="tx1"/>
              </a:solidFill>
              <a:effectLst/>
            </a:rPr>
            <a:t>E4 - AMPLIAR LAS FACULTADES DEL FONDO EN ESQUEMAS DE RESOLUCIÓN Y RECUPERACIÓN DE ACTIVOS. </a:t>
          </a:r>
          <a:endParaRPr lang="es-ES_tradnl" sz="1400">
            <a:solidFill>
              <a:schemeClr val="tx1"/>
            </a:solidFill>
          </a:endParaRPr>
        </a:p>
      </dgm:t>
    </dgm:pt>
    <dgm:pt modelId="{C08A7D6F-45A2-4F92-A426-35AFA8DCFB49}" type="parTrans" cxnId="{A80F3D04-FEFC-4854-8C95-25AC2D53FCE9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4EC4D7BC-0E58-46FD-A824-4B5866B5B63F}" type="sibTrans" cxnId="{A80F3D04-FEFC-4854-8C95-25AC2D53FCE9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DA3BF431-C603-43F2-99E4-86917E992C1B}">
      <dgm:prSet custT="1"/>
      <dgm:spPr/>
      <dgm:t>
        <a:bodyPr/>
        <a:lstStyle/>
        <a:p>
          <a:pPr algn="just"/>
          <a:r>
            <a:rPr lang="es-SV" sz="1200" b="0" i="0" u="none" smtClean="0">
              <a:solidFill>
                <a:schemeClr val="tx1"/>
              </a:solidFill>
            </a:rPr>
            <a:t>OE2. DETERMINAR LA PERSPECTIVA DE RECUPERACION DE LA CARTERA Y PRIORIZAR SU GESTION</a:t>
          </a:r>
          <a:endParaRPr lang="es-ES_tradnl" sz="1200">
            <a:solidFill>
              <a:schemeClr val="tx1"/>
            </a:solidFill>
          </a:endParaRPr>
        </a:p>
      </dgm:t>
    </dgm:pt>
    <dgm:pt modelId="{29ED6DB2-4680-4269-83CB-2697EBA93660}" type="parTrans" cxnId="{463B52EC-E535-4828-93F3-38A6F910D390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602F7C1F-1893-4AE5-8B88-52D6171A445B}" type="sibTrans" cxnId="{463B52EC-E535-4828-93F3-38A6F910D390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F856813F-05EF-4CE6-B212-7DDDBC47C71F}">
      <dgm:prSet custT="1"/>
      <dgm:spPr/>
      <dgm:t>
        <a:bodyPr/>
        <a:lstStyle/>
        <a:p>
          <a:pPr algn="just"/>
          <a:r>
            <a:rPr lang="es-SV" sz="1200" b="0" i="0" u="none" smtClean="0">
              <a:solidFill>
                <a:schemeClr val="tx1"/>
              </a:solidFill>
            </a:rPr>
            <a:t>OE4. FORTALECER LAS RELACIONES DE TRABAJO, LA COORDINACION Y COMUNICACIÓN INSTITUCIONAL</a:t>
          </a:r>
          <a:endParaRPr lang="es-ES_tradnl" sz="1200">
            <a:solidFill>
              <a:schemeClr val="tx1"/>
            </a:solidFill>
          </a:endParaRPr>
        </a:p>
      </dgm:t>
    </dgm:pt>
    <dgm:pt modelId="{452EF827-1E19-4C0E-ABEB-D2AD44D8E3D3}" type="parTrans" cxnId="{B8FE155C-2F3D-4E62-BA8D-7A8F7DF3D4C4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BEA1B3F5-8F52-4F12-BACC-933FF359E49E}" type="sibTrans" cxnId="{B8FE155C-2F3D-4E62-BA8D-7A8F7DF3D4C4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C28F5FC6-4076-40A1-BBFC-DC89F1F18F2D}">
      <dgm:prSet custT="1"/>
      <dgm:spPr/>
      <dgm:t>
        <a:bodyPr/>
        <a:lstStyle/>
        <a:p>
          <a:pPr algn="just"/>
          <a:r>
            <a:rPr lang="es-SV" sz="1200" b="0" i="0" u="none" smtClean="0">
              <a:solidFill>
                <a:schemeClr val="tx1"/>
              </a:solidFill>
            </a:rPr>
            <a:t>OE5. LOGRAR UNA CULTURA DE COMPROMISO CON LA CALIDAD, EFICIENCIA Y ETICA</a:t>
          </a:r>
          <a:endParaRPr lang="es-ES_tradnl" sz="1200">
            <a:solidFill>
              <a:schemeClr val="tx1"/>
            </a:solidFill>
          </a:endParaRPr>
        </a:p>
      </dgm:t>
    </dgm:pt>
    <dgm:pt modelId="{8CB66B69-A52F-456C-BC85-647265F353FE}" type="parTrans" cxnId="{02C4C942-B3BA-4584-B9AD-6CC19D5CF440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A4379328-B461-4E8B-B333-AA5D59654AF1}" type="sibTrans" cxnId="{02C4C942-B3BA-4584-B9AD-6CC19D5CF440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04BB82AA-1E56-4911-9DDB-DDC780EA0166}">
      <dgm:prSet phldrT="[Texto]" custT="1"/>
      <dgm:spPr/>
      <dgm:t>
        <a:bodyPr/>
        <a:lstStyle/>
        <a:p>
          <a:pPr algn="just" rtl="0"/>
          <a:r>
            <a:rPr lang="es-SV" sz="1200" u="none" strike="noStrike" smtClean="0">
              <a:solidFill>
                <a:schemeClr val="tx1"/>
              </a:solidFill>
              <a:effectLst/>
            </a:rPr>
            <a:t>OE7. PROMOVER REFORMAS PARA AMPLIAR LAS FACULTADES DEL FONDO. </a:t>
          </a:r>
          <a:endParaRPr lang="es-ES_tradnl" sz="1200">
            <a:solidFill>
              <a:schemeClr val="tx1"/>
            </a:solidFill>
          </a:endParaRPr>
        </a:p>
      </dgm:t>
    </dgm:pt>
    <dgm:pt modelId="{8F6474D6-520F-47D2-9D32-F0C2742F25A9}" type="parTrans" cxnId="{39A8A33F-2349-4274-A406-EB4F2F1DC614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0DE9C4D0-E906-49C5-AF95-69DA0A8F631B}" type="sibTrans" cxnId="{39A8A33F-2349-4274-A406-EB4F2F1DC614}">
      <dgm:prSet/>
      <dgm:spPr/>
      <dgm:t>
        <a:bodyPr/>
        <a:lstStyle/>
        <a:p>
          <a:endParaRPr lang="es-ES_tradnl" sz="1400">
            <a:solidFill>
              <a:schemeClr val="tx1"/>
            </a:solidFill>
          </a:endParaRPr>
        </a:p>
      </dgm:t>
    </dgm:pt>
    <dgm:pt modelId="{9CFD4497-C5E4-426E-8AEE-5F2B2C36C4D1}">
      <dgm:prSet custT="1"/>
      <dgm:spPr/>
      <dgm:t>
        <a:bodyPr/>
        <a:lstStyle/>
        <a:p>
          <a:pPr algn="just"/>
          <a:endParaRPr lang="es-ES_tradnl" sz="1200">
            <a:solidFill>
              <a:schemeClr val="tx1"/>
            </a:solidFill>
          </a:endParaRPr>
        </a:p>
      </dgm:t>
    </dgm:pt>
    <dgm:pt modelId="{9B0480AE-6BC1-4B1E-9F6C-6C0699416D39}" type="parTrans" cxnId="{B6EF7E55-E6DA-4A61-9333-2098ABB76E41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A5D790F0-EE30-4084-82EA-CA101C63939B}" type="sibTrans" cxnId="{B6EF7E55-E6DA-4A61-9333-2098ABB76E41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360669F0-19FC-4BBE-816E-0C5BB746734D}">
      <dgm:prSet custT="1"/>
      <dgm:spPr/>
      <dgm:t>
        <a:bodyPr/>
        <a:lstStyle/>
        <a:p>
          <a:pPr algn="just"/>
          <a:endParaRPr lang="es-ES_tradnl" sz="1200">
            <a:solidFill>
              <a:schemeClr val="tx1"/>
            </a:solidFill>
          </a:endParaRPr>
        </a:p>
      </dgm:t>
    </dgm:pt>
    <dgm:pt modelId="{01DC4775-A187-4608-AFCF-0D0A0E691918}" type="parTrans" cxnId="{41D7DD4B-FDC5-4E0F-AE82-C846D9D3F45E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681A8BCD-1ABF-4091-BFA4-C664D070CF02}" type="sibTrans" cxnId="{41D7DD4B-FDC5-4E0F-AE82-C846D9D3F45E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FF8756D6-E493-49F6-9C0D-120D34ED6264}">
      <dgm:prSet custT="1"/>
      <dgm:spPr/>
      <dgm:t>
        <a:bodyPr/>
        <a:lstStyle/>
        <a:p>
          <a:pPr algn="just"/>
          <a:endParaRPr lang="es-ES_tradnl" sz="1200">
            <a:solidFill>
              <a:schemeClr val="tx1"/>
            </a:solidFill>
          </a:endParaRPr>
        </a:p>
      </dgm:t>
    </dgm:pt>
    <dgm:pt modelId="{0100BD2C-F4FB-49FF-B424-0FA0018F9853}" type="parTrans" cxnId="{63F087C2-71E8-4C81-AD97-0A2F9FCE3182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B2BAB155-8DD5-426E-91B7-C643755C869C}" type="sibTrans" cxnId="{63F087C2-71E8-4C81-AD97-0A2F9FCE3182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4CBAF4F8-87BB-42C3-815A-6E6990401812}">
      <dgm:prSet phldrT="[Texto]" custT="1"/>
      <dgm:spPr/>
      <dgm:t>
        <a:bodyPr/>
        <a:lstStyle/>
        <a:p>
          <a:pPr algn="just" rtl="0"/>
          <a:endParaRPr lang="es-ES_tradnl" sz="1200">
            <a:solidFill>
              <a:schemeClr val="tx1"/>
            </a:solidFill>
          </a:endParaRPr>
        </a:p>
      </dgm:t>
    </dgm:pt>
    <dgm:pt modelId="{3610B580-3ED3-4A6E-B23B-E69F1C38EF6B}" type="parTrans" cxnId="{C33BB67D-5BAD-4A0C-B9A8-40797C595731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289748C7-5C27-4419-961B-44E2BB9BD877}" type="sibTrans" cxnId="{C33BB67D-5BAD-4A0C-B9A8-40797C595731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D68641AD-E6AF-419D-AED7-99AE789DE290}">
      <dgm:prSet phldrT="[Texto]" custT="1"/>
      <dgm:spPr/>
      <dgm:t>
        <a:bodyPr/>
        <a:lstStyle/>
        <a:p>
          <a:pPr algn="just" rtl="0"/>
          <a:endParaRPr lang="es-ES_tradnl" sz="1200">
            <a:solidFill>
              <a:schemeClr val="tx1"/>
            </a:solidFill>
          </a:endParaRPr>
        </a:p>
      </dgm:t>
    </dgm:pt>
    <dgm:pt modelId="{B677419D-A355-4FA2-9F96-BBCF61EFBA6D}" type="parTrans" cxnId="{A42E545F-C592-4BC0-8A57-7656100DE34F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65AE289E-B924-4C42-B029-1D5A1765A020}" type="sibTrans" cxnId="{A42E545F-C592-4BC0-8A57-7656100DE34F}">
      <dgm:prSet/>
      <dgm:spPr/>
      <dgm:t>
        <a:bodyPr/>
        <a:lstStyle/>
        <a:p>
          <a:endParaRPr lang="es-ES_tradnl">
            <a:solidFill>
              <a:schemeClr val="tx1"/>
            </a:solidFill>
          </a:endParaRPr>
        </a:p>
      </dgm:t>
    </dgm:pt>
    <dgm:pt modelId="{A3AFE132-37BE-445F-8E39-9F1C15EDE844}" type="pres">
      <dgm:prSet presAssocID="{F8ABD9CA-AB96-456B-8B69-21EB7C3F096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C0EE376E-C58D-4398-B6E2-D7F84AAE5465}" type="pres">
      <dgm:prSet presAssocID="{8CC2808E-42D9-4D95-9F61-726B4DA9B49D}" presName="linNode" presStyleCnt="0"/>
      <dgm:spPr/>
    </dgm:pt>
    <dgm:pt modelId="{990CE561-6B6D-40BF-9527-71479B806192}" type="pres">
      <dgm:prSet presAssocID="{8CC2808E-42D9-4D95-9F61-726B4DA9B49D}" presName="parentShp" presStyleLbl="node1" presStyleIdx="0" presStyleCnt="4" custScaleX="88261" custLinFactNeighborX="1521" custLinFactNeighborY="250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8943342-57B4-4575-AD2F-FFA67E3DA8E6}" type="pres">
      <dgm:prSet presAssocID="{8CC2808E-42D9-4D95-9F61-726B4DA9B49D}" presName="childShp" presStyleLbl="bgAccFollowNode1" presStyleIdx="0" presStyleCnt="4" custScaleX="90973" custScaleY="138540" custLinFactNeighborX="2282" custLinFactNeighborY="250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DAD8E95-340D-4AEF-BDAD-23E58EC1B9A3}" type="pres">
      <dgm:prSet presAssocID="{CA8332CE-1CE0-4D3A-B879-30BA2A36E5BC}" presName="spacing" presStyleCnt="0"/>
      <dgm:spPr/>
    </dgm:pt>
    <dgm:pt modelId="{508FF582-4BFB-4207-AC8B-BF7527CEAA5A}" type="pres">
      <dgm:prSet presAssocID="{AD0F4E40-0DEB-412C-BE63-C33B5E87E0E0}" presName="linNode" presStyleCnt="0"/>
      <dgm:spPr/>
    </dgm:pt>
    <dgm:pt modelId="{E95404C3-1A59-475F-B105-5A3FEA9A5E94}" type="pres">
      <dgm:prSet presAssocID="{AD0F4E40-0DEB-412C-BE63-C33B5E87E0E0}" presName="parentShp" presStyleLbl="node1" presStyleIdx="1" presStyleCnt="4" custScaleX="88310" custScaleY="193925" custLinFactNeighborX="4029" custLinFactNeighborY="-3362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D99B9E-0A28-4E4D-A733-BEA050171992}" type="pres">
      <dgm:prSet presAssocID="{AD0F4E40-0DEB-412C-BE63-C33B5E87E0E0}" presName="childShp" presStyleLbl="bgAccFollowNode1" presStyleIdx="1" presStyleCnt="4" custScaleX="97102" custScaleY="215777" custLinFactNeighborX="6854" custLinFactNeighborY="-3083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2A2B13B-9EC6-4041-9B25-AC21577AAED6}" type="pres">
      <dgm:prSet presAssocID="{C97A40B9-AAB1-427B-B5EE-33F0895E8AB0}" presName="spacing" presStyleCnt="0"/>
      <dgm:spPr/>
    </dgm:pt>
    <dgm:pt modelId="{EB835CEB-2C04-4180-943E-C23EA808FD28}" type="pres">
      <dgm:prSet presAssocID="{5BBF83C0-8945-4EF4-946E-85EF2BDE9BE3}" presName="linNode" presStyleCnt="0"/>
      <dgm:spPr/>
    </dgm:pt>
    <dgm:pt modelId="{BED5C472-9291-4B71-90B0-0DB8CCDC049F}" type="pres">
      <dgm:prSet presAssocID="{5BBF83C0-8945-4EF4-946E-85EF2BDE9BE3}" presName="parentShp" presStyleLbl="node1" presStyleIdx="2" presStyleCnt="4" custScaleX="88310" custScaleY="131015" custLinFactNeighborX="1385" custLinFactNeighborY="-3827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E5A99E0-D53A-44C5-AEC3-BCACBA3BFDDA}" type="pres">
      <dgm:prSet presAssocID="{5BBF83C0-8945-4EF4-946E-85EF2BDE9BE3}" presName="childShp" presStyleLbl="bgAccFollowNode1" presStyleIdx="2" presStyleCnt="4" custScaleX="90973" custScaleY="128199" custLinFactNeighborX="2078" custLinFactNeighborY="-3827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D035A86-A47A-4EAF-84E8-B2B615B9F1E1}" type="pres">
      <dgm:prSet presAssocID="{6FAC22D8-A175-40CD-8023-01A4624FD721}" presName="spacing" presStyleCnt="0"/>
      <dgm:spPr/>
    </dgm:pt>
    <dgm:pt modelId="{C6352281-6BC7-4B64-95BF-F3F43BBF6A26}" type="pres">
      <dgm:prSet presAssocID="{936EC805-85C7-43A1-AF7F-96CFF40908FC}" presName="linNode" presStyleCnt="0"/>
      <dgm:spPr/>
    </dgm:pt>
    <dgm:pt modelId="{4ACD0837-7AF1-46A7-9E9C-3CD47D0EB578}" type="pres">
      <dgm:prSet presAssocID="{936EC805-85C7-43A1-AF7F-96CFF40908FC}" presName="parentShp" presStyleLbl="node1" presStyleIdx="3" presStyleCnt="4" custScaleX="88310" custLinFactNeighborX="1593" custLinFactNeighborY="-3296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12951A-C6B0-43E9-8FC4-58A763F1ADDC}" type="pres">
      <dgm:prSet presAssocID="{936EC805-85C7-43A1-AF7F-96CFF40908FC}" presName="childShp" presStyleLbl="bgAccFollowNode1" presStyleIdx="3" presStyleCnt="4" custScaleX="90973" custLinFactNeighborX="2389" custLinFactNeighborY="-3296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FB6C0AD-6828-4A61-988A-860E6AED1623}" srcId="{5BBF83C0-8945-4EF4-946E-85EF2BDE9BE3}" destId="{8D3E9AAB-2018-45B5-860F-75688A41BCB3}" srcOrd="1" destOrd="0" parTransId="{CD77C3A0-32AA-404E-B1D3-4F201A96B490}" sibTransId="{59494100-F8E8-43D9-9D7F-7BF2C6017DF5}"/>
    <dgm:cxn modelId="{B8FE155C-2F3D-4E62-BA8D-7A8F7DF3D4C4}" srcId="{AD0F4E40-0DEB-412C-BE63-C33B5E87E0E0}" destId="{F856813F-05EF-4CE6-B212-7DDDBC47C71F}" srcOrd="2" destOrd="0" parTransId="{452EF827-1E19-4C0E-ABEB-D2AD44D8E3D3}" sibTransId="{BEA1B3F5-8F52-4F12-BACC-933FF359E49E}"/>
    <dgm:cxn modelId="{D33668AC-F908-43A3-B103-EF7932C4FEDE}" type="presOf" srcId="{8D3E9AAB-2018-45B5-860F-75688A41BCB3}" destId="{6E5A99E0-D53A-44C5-AEC3-BCACBA3BFDDA}" srcOrd="0" destOrd="1" presId="urn:microsoft.com/office/officeart/2005/8/layout/vList6"/>
    <dgm:cxn modelId="{41D7DD4B-FDC5-4E0F-AE82-C846D9D3F45E}" srcId="{AD0F4E40-0DEB-412C-BE63-C33B5E87E0E0}" destId="{360669F0-19FC-4BBE-816E-0C5BB746734D}" srcOrd="1" destOrd="0" parTransId="{01DC4775-A187-4608-AFCF-0D0A0E691918}" sibTransId="{681A8BCD-1ABF-4091-BFA4-C664D070CF02}"/>
    <dgm:cxn modelId="{C3C0E1AD-EF8F-4233-B632-0E82170DE457}" type="presOf" srcId="{360669F0-19FC-4BBE-816E-0C5BB746734D}" destId="{C3D99B9E-0A28-4E4D-A733-BEA050171992}" srcOrd="0" destOrd="1" presId="urn:microsoft.com/office/officeart/2005/8/layout/vList6"/>
    <dgm:cxn modelId="{C18AEBA3-6811-464B-B898-8718B495CD79}" type="presOf" srcId="{C28F5FC6-4076-40A1-BBFC-DC89F1F18F2D}" destId="{C3D99B9E-0A28-4E4D-A733-BEA050171992}" srcOrd="0" destOrd="4" presId="urn:microsoft.com/office/officeart/2005/8/layout/vList6"/>
    <dgm:cxn modelId="{A42E545F-C592-4BC0-8A57-7656100DE34F}" srcId="{936EC805-85C7-43A1-AF7F-96CFF40908FC}" destId="{D68641AD-E6AF-419D-AED7-99AE789DE290}" srcOrd="0" destOrd="0" parTransId="{B677419D-A355-4FA2-9F96-BBCF61EFBA6D}" sibTransId="{65AE289E-B924-4C42-B029-1D5A1765A020}"/>
    <dgm:cxn modelId="{5BF86BF9-D3FB-47A4-BE90-834E491DA004}" type="presOf" srcId="{4CBAF4F8-87BB-42C3-815A-6E6990401812}" destId="{6E5A99E0-D53A-44C5-AEC3-BCACBA3BFDDA}" srcOrd="0" destOrd="0" presId="urn:microsoft.com/office/officeart/2005/8/layout/vList6"/>
    <dgm:cxn modelId="{6E2B89B9-EB61-47F0-9CB6-4787CC1B6638}" type="presOf" srcId="{3BFF7ABA-87E8-4211-B3F4-EB2FFD46E525}" destId="{F8943342-57B4-4575-AD2F-FFA67E3DA8E6}" srcOrd="0" destOrd="0" presId="urn:microsoft.com/office/officeart/2005/8/layout/vList6"/>
    <dgm:cxn modelId="{39A8A33F-2349-4274-A406-EB4F2F1DC614}" srcId="{936EC805-85C7-43A1-AF7F-96CFF40908FC}" destId="{04BB82AA-1E56-4911-9DDB-DDC780EA0166}" srcOrd="1" destOrd="0" parTransId="{8F6474D6-520F-47D2-9D32-F0C2742F25A9}" sibTransId="{0DE9C4D0-E906-49C5-AF95-69DA0A8F631B}"/>
    <dgm:cxn modelId="{B6EF7E55-E6DA-4A61-9333-2098ABB76E41}" srcId="{8CC2808E-42D9-4D95-9F61-726B4DA9B49D}" destId="{9CFD4497-C5E4-426E-8AEE-5F2B2C36C4D1}" srcOrd="1" destOrd="0" parTransId="{9B0480AE-6BC1-4B1E-9F6C-6C0699416D39}" sibTransId="{A5D790F0-EE30-4084-82EA-CA101C63939B}"/>
    <dgm:cxn modelId="{385E46E2-C7DD-40CD-987D-428221AF5813}" type="presOf" srcId="{8CC2808E-42D9-4D95-9F61-726B4DA9B49D}" destId="{990CE561-6B6D-40BF-9527-71479B806192}" srcOrd="0" destOrd="0" presId="urn:microsoft.com/office/officeart/2005/8/layout/vList6"/>
    <dgm:cxn modelId="{DF73E100-5F2C-482D-B1E3-06C81BDD06D8}" type="presOf" srcId="{9CFD4497-C5E4-426E-8AEE-5F2B2C36C4D1}" destId="{F8943342-57B4-4575-AD2F-FFA67E3DA8E6}" srcOrd="0" destOrd="1" presId="urn:microsoft.com/office/officeart/2005/8/layout/vList6"/>
    <dgm:cxn modelId="{0CB8BDEE-28F4-4790-B053-F62F652DEE75}" type="presOf" srcId="{DA3BF431-C603-43F2-99E4-86917E992C1B}" destId="{F8943342-57B4-4575-AD2F-FFA67E3DA8E6}" srcOrd="0" destOrd="2" presId="urn:microsoft.com/office/officeart/2005/8/layout/vList6"/>
    <dgm:cxn modelId="{B041C3C8-9C31-49EB-91F8-03B6CEEF3A07}" type="presOf" srcId="{04BB82AA-1E56-4911-9DDB-DDC780EA0166}" destId="{9812951A-C6B0-43E9-8FC4-58A763F1ADDC}" srcOrd="0" destOrd="1" presId="urn:microsoft.com/office/officeart/2005/8/layout/vList6"/>
    <dgm:cxn modelId="{45C4893B-7DB0-46F2-9F79-95AE92E1AA6E}" srcId="{F8ABD9CA-AB96-456B-8B69-21EB7C3F0961}" destId="{8CC2808E-42D9-4D95-9F61-726B4DA9B49D}" srcOrd="0" destOrd="0" parTransId="{977385A8-9B76-4A60-BBC4-D98E977F0A86}" sibTransId="{CA8332CE-1CE0-4D3A-B879-30BA2A36E5BC}"/>
    <dgm:cxn modelId="{1BB1C2AE-AA0C-49EA-A62D-696E4E101A47}" srcId="{AD0F4E40-0DEB-412C-BE63-C33B5E87E0E0}" destId="{A06F881C-A141-4BDF-BD09-5986A319C41D}" srcOrd="0" destOrd="0" parTransId="{33F1ACFA-6659-499D-8FB4-4CE5A0C72E82}" sibTransId="{DABC9CB5-4055-47B2-AF87-F1B4960CE29C}"/>
    <dgm:cxn modelId="{85DDDAF7-0951-4476-8E89-3F317EDD7599}" srcId="{F8ABD9CA-AB96-456B-8B69-21EB7C3F0961}" destId="{AD0F4E40-0DEB-412C-BE63-C33B5E87E0E0}" srcOrd="1" destOrd="0" parTransId="{2E03001D-4448-4486-A9C1-4AF7DE886E54}" sibTransId="{C97A40B9-AAB1-427B-B5EE-33F0895E8AB0}"/>
    <dgm:cxn modelId="{63F087C2-71E8-4C81-AD97-0A2F9FCE3182}" srcId="{AD0F4E40-0DEB-412C-BE63-C33B5E87E0E0}" destId="{FF8756D6-E493-49F6-9C0D-120D34ED6264}" srcOrd="3" destOrd="0" parTransId="{0100BD2C-F4FB-49FF-B424-0FA0018F9853}" sibTransId="{B2BAB155-8DD5-426E-91B7-C643755C869C}"/>
    <dgm:cxn modelId="{0EF965A9-7847-4283-98E0-EF687A484CD9}" type="presOf" srcId="{D68641AD-E6AF-419D-AED7-99AE789DE290}" destId="{9812951A-C6B0-43E9-8FC4-58A763F1ADDC}" srcOrd="0" destOrd="0" presId="urn:microsoft.com/office/officeart/2005/8/layout/vList6"/>
    <dgm:cxn modelId="{6C2B2F00-49F7-4344-B953-9A1F4F4C267F}" srcId="{F8ABD9CA-AB96-456B-8B69-21EB7C3F0961}" destId="{5BBF83C0-8945-4EF4-946E-85EF2BDE9BE3}" srcOrd="2" destOrd="0" parTransId="{B7CAEB1A-1E25-4857-8659-F7D72238457D}" sibTransId="{6FAC22D8-A175-40CD-8023-01A4624FD721}"/>
    <dgm:cxn modelId="{9F79DBD0-309C-4ABF-A3FF-F16A3C5B1330}" type="presOf" srcId="{FF8756D6-E493-49F6-9C0D-120D34ED6264}" destId="{C3D99B9E-0A28-4E4D-A733-BEA050171992}" srcOrd="0" destOrd="3" presId="urn:microsoft.com/office/officeart/2005/8/layout/vList6"/>
    <dgm:cxn modelId="{02C4C942-B3BA-4584-B9AD-6CC19D5CF440}" srcId="{AD0F4E40-0DEB-412C-BE63-C33B5E87E0E0}" destId="{C28F5FC6-4076-40A1-BBFC-DC89F1F18F2D}" srcOrd="4" destOrd="0" parTransId="{8CB66B69-A52F-456C-BC85-647265F353FE}" sibTransId="{A4379328-B461-4E8B-B333-AA5D59654AF1}"/>
    <dgm:cxn modelId="{9BC7889D-DEEE-4513-98FF-BBF1EF0C209E}" type="presOf" srcId="{F8ABD9CA-AB96-456B-8B69-21EB7C3F0961}" destId="{A3AFE132-37BE-445F-8E39-9F1C15EDE844}" srcOrd="0" destOrd="0" presId="urn:microsoft.com/office/officeart/2005/8/layout/vList6"/>
    <dgm:cxn modelId="{62A4BA01-5C33-4CD0-BA28-ED103BCF1D31}" type="presOf" srcId="{F856813F-05EF-4CE6-B212-7DDDBC47C71F}" destId="{C3D99B9E-0A28-4E4D-A733-BEA050171992}" srcOrd="0" destOrd="2" presId="urn:microsoft.com/office/officeart/2005/8/layout/vList6"/>
    <dgm:cxn modelId="{71ED3EC5-E315-48B6-B320-21B6729E5423}" type="presOf" srcId="{AD0F4E40-0DEB-412C-BE63-C33B5E87E0E0}" destId="{E95404C3-1A59-475F-B105-5A3FEA9A5E94}" srcOrd="0" destOrd="0" presId="urn:microsoft.com/office/officeart/2005/8/layout/vList6"/>
    <dgm:cxn modelId="{463B52EC-E535-4828-93F3-38A6F910D390}" srcId="{8CC2808E-42D9-4D95-9F61-726B4DA9B49D}" destId="{DA3BF431-C603-43F2-99E4-86917E992C1B}" srcOrd="2" destOrd="0" parTransId="{29ED6DB2-4680-4269-83CB-2697EBA93660}" sibTransId="{602F7C1F-1893-4AE5-8B88-52D6171A445B}"/>
    <dgm:cxn modelId="{6BCA3B49-5AF5-41E3-819A-DD03A9D9D0BB}" type="presOf" srcId="{936EC805-85C7-43A1-AF7F-96CFF40908FC}" destId="{4ACD0837-7AF1-46A7-9E9C-3CD47D0EB578}" srcOrd="0" destOrd="0" presId="urn:microsoft.com/office/officeart/2005/8/layout/vList6"/>
    <dgm:cxn modelId="{0922C031-97C6-47DD-8073-555FA681B5BA}" type="presOf" srcId="{A06F881C-A141-4BDF-BD09-5986A319C41D}" destId="{C3D99B9E-0A28-4E4D-A733-BEA050171992}" srcOrd="0" destOrd="0" presId="urn:microsoft.com/office/officeart/2005/8/layout/vList6"/>
    <dgm:cxn modelId="{C33BB67D-5BAD-4A0C-B9A8-40797C595731}" srcId="{5BBF83C0-8945-4EF4-946E-85EF2BDE9BE3}" destId="{4CBAF4F8-87BB-42C3-815A-6E6990401812}" srcOrd="0" destOrd="0" parTransId="{3610B580-3ED3-4A6E-B23B-E69F1C38EF6B}" sibTransId="{289748C7-5C27-4419-961B-44E2BB9BD877}"/>
    <dgm:cxn modelId="{A80F3D04-FEFC-4854-8C95-25AC2D53FCE9}" srcId="{F8ABD9CA-AB96-456B-8B69-21EB7C3F0961}" destId="{936EC805-85C7-43A1-AF7F-96CFF40908FC}" srcOrd="3" destOrd="0" parTransId="{C08A7D6F-45A2-4F92-A426-35AFA8DCFB49}" sibTransId="{4EC4D7BC-0E58-46FD-A824-4B5866B5B63F}"/>
    <dgm:cxn modelId="{38A142F4-D2CE-4EBE-BB51-136296531307}" srcId="{8CC2808E-42D9-4D95-9F61-726B4DA9B49D}" destId="{3BFF7ABA-87E8-4211-B3F4-EB2FFD46E525}" srcOrd="0" destOrd="0" parTransId="{55AFCFE9-62A2-4222-BF00-563FCDD55FDE}" sibTransId="{AE42BACD-9C22-47F7-ADA9-4F043C3DFE3E}"/>
    <dgm:cxn modelId="{1D60479D-BF0D-4ECA-94FC-86D4E6018522}" type="presOf" srcId="{5BBF83C0-8945-4EF4-946E-85EF2BDE9BE3}" destId="{BED5C472-9291-4B71-90B0-0DB8CCDC049F}" srcOrd="0" destOrd="0" presId="urn:microsoft.com/office/officeart/2005/8/layout/vList6"/>
    <dgm:cxn modelId="{4404FFA2-5E95-4C66-B055-455DC98F8C91}" type="presParOf" srcId="{A3AFE132-37BE-445F-8E39-9F1C15EDE844}" destId="{C0EE376E-C58D-4398-B6E2-D7F84AAE5465}" srcOrd="0" destOrd="0" presId="urn:microsoft.com/office/officeart/2005/8/layout/vList6"/>
    <dgm:cxn modelId="{374EE403-CEE5-4E4C-8E3E-50D39CAE5ACA}" type="presParOf" srcId="{C0EE376E-C58D-4398-B6E2-D7F84AAE5465}" destId="{990CE561-6B6D-40BF-9527-71479B806192}" srcOrd="0" destOrd="0" presId="urn:microsoft.com/office/officeart/2005/8/layout/vList6"/>
    <dgm:cxn modelId="{C5B1DA22-E657-4D4D-B676-CC23E9B0F25A}" type="presParOf" srcId="{C0EE376E-C58D-4398-B6E2-D7F84AAE5465}" destId="{F8943342-57B4-4575-AD2F-FFA67E3DA8E6}" srcOrd="1" destOrd="0" presId="urn:microsoft.com/office/officeart/2005/8/layout/vList6"/>
    <dgm:cxn modelId="{5EC26543-8643-45CE-B16B-16265AA00F7D}" type="presParOf" srcId="{A3AFE132-37BE-445F-8E39-9F1C15EDE844}" destId="{7DAD8E95-340D-4AEF-BDAD-23E58EC1B9A3}" srcOrd="1" destOrd="0" presId="urn:microsoft.com/office/officeart/2005/8/layout/vList6"/>
    <dgm:cxn modelId="{62A74231-D5AC-428F-AF51-C197FF78FE88}" type="presParOf" srcId="{A3AFE132-37BE-445F-8E39-9F1C15EDE844}" destId="{508FF582-4BFB-4207-AC8B-BF7527CEAA5A}" srcOrd="2" destOrd="0" presId="urn:microsoft.com/office/officeart/2005/8/layout/vList6"/>
    <dgm:cxn modelId="{E23F6C74-DDD8-47EA-9900-B02B34DD8848}" type="presParOf" srcId="{508FF582-4BFB-4207-AC8B-BF7527CEAA5A}" destId="{E95404C3-1A59-475F-B105-5A3FEA9A5E94}" srcOrd="0" destOrd="0" presId="urn:microsoft.com/office/officeart/2005/8/layout/vList6"/>
    <dgm:cxn modelId="{5D2BE36B-E4BE-4707-AF50-E6B04483CF33}" type="presParOf" srcId="{508FF582-4BFB-4207-AC8B-BF7527CEAA5A}" destId="{C3D99B9E-0A28-4E4D-A733-BEA050171992}" srcOrd="1" destOrd="0" presId="urn:microsoft.com/office/officeart/2005/8/layout/vList6"/>
    <dgm:cxn modelId="{61912D90-090A-43F2-A379-838E87DAF4DA}" type="presParOf" srcId="{A3AFE132-37BE-445F-8E39-9F1C15EDE844}" destId="{C2A2B13B-9EC6-4041-9B25-AC21577AAED6}" srcOrd="3" destOrd="0" presId="urn:microsoft.com/office/officeart/2005/8/layout/vList6"/>
    <dgm:cxn modelId="{06715FD7-4FD6-484F-9B2D-0BAF5108FE97}" type="presParOf" srcId="{A3AFE132-37BE-445F-8E39-9F1C15EDE844}" destId="{EB835CEB-2C04-4180-943E-C23EA808FD28}" srcOrd="4" destOrd="0" presId="urn:microsoft.com/office/officeart/2005/8/layout/vList6"/>
    <dgm:cxn modelId="{FD0B762C-AC3F-4E46-AB9C-ACF8F44256C4}" type="presParOf" srcId="{EB835CEB-2C04-4180-943E-C23EA808FD28}" destId="{BED5C472-9291-4B71-90B0-0DB8CCDC049F}" srcOrd="0" destOrd="0" presId="urn:microsoft.com/office/officeart/2005/8/layout/vList6"/>
    <dgm:cxn modelId="{AA8C6CCF-41C1-4B9F-80B9-F5026D378C21}" type="presParOf" srcId="{EB835CEB-2C04-4180-943E-C23EA808FD28}" destId="{6E5A99E0-D53A-44C5-AEC3-BCACBA3BFDDA}" srcOrd="1" destOrd="0" presId="urn:microsoft.com/office/officeart/2005/8/layout/vList6"/>
    <dgm:cxn modelId="{984DFC0C-85DF-4E91-92B5-855DDE6235BA}" type="presParOf" srcId="{A3AFE132-37BE-445F-8E39-9F1C15EDE844}" destId="{1D035A86-A47A-4EAF-84E8-B2B615B9F1E1}" srcOrd="5" destOrd="0" presId="urn:microsoft.com/office/officeart/2005/8/layout/vList6"/>
    <dgm:cxn modelId="{24DD18A6-CF86-45DC-B9B8-7C86E496AFC7}" type="presParOf" srcId="{A3AFE132-37BE-445F-8E39-9F1C15EDE844}" destId="{C6352281-6BC7-4B64-95BF-F3F43BBF6A26}" srcOrd="6" destOrd="0" presId="urn:microsoft.com/office/officeart/2005/8/layout/vList6"/>
    <dgm:cxn modelId="{91BF0155-120E-4483-B6A8-A288337CC58E}" type="presParOf" srcId="{C6352281-6BC7-4B64-95BF-F3F43BBF6A26}" destId="{4ACD0837-7AF1-46A7-9E9C-3CD47D0EB578}" srcOrd="0" destOrd="0" presId="urn:microsoft.com/office/officeart/2005/8/layout/vList6"/>
    <dgm:cxn modelId="{91B808D6-7DB1-4860-9EBF-8F8B470C6F8C}" type="presParOf" srcId="{C6352281-6BC7-4B64-95BF-F3F43BBF6A26}" destId="{9812951A-C6B0-43E9-8FC4-58A763F1AD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43342-57B4-4575-AD2F-FFA67E3DA8E6}">
      <dsp:nvSpPr>
        <dsp:cNvPr id="0" name=""/>
        <dsp:cNvSpPr/>
      </dsp:nvSpPr>
      <dsp:spPr>
        <a:xfrm>
          <a:off x="3296101" y="24816"/>
          <a:ext cx="4353948" cy="122571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0" i="0" u="none" kern="1200" smtClean="0">
              <a:solidFill>
                <a:schemeClr val="tx1"/>
              </a:solidFill>
            </a:rPr>
            <a:t>OE1.MEJORAR EFICIENCIA EN RECUPERACION DE ACTIVOS Y GESTION DE INVERSIONES.</a:t>
          </a: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0" i="0" u="none" kern="1200" smtClean="0">
              <a:solidFill>
                <a:schemeClr val="tx1"/>
              </a:solidFill>
            </a:rPr>
            <a:t>OE2. DETERMINAR LA PERSPECTIVA DE RECUPERACION DE LA CARTERA Y PRIORIZAR SU GESTION</a:t>
          </a:r>
          <a:endParaRPr lang="es-ES_tradnl" sz="1200" kern="1200">
            <a:solidFill>
              <a:schemeClr val="tx1"/>
            </a:solidFill>
          </a:endParaRPr>
        </a:p>
      </dsp:txBody>
      <dsp:txXfrm>
        <a:off x="3296101" y="178031"/>
        <a:ext cx="3894304" cy="919287"/>
      </dsp:txXfrm>
    </dsp:sp>
    <dsp:sp modelId="{990CE561-6B6D-40BF-9527-71479B806192}">
      <dsp:nvSpPr>
        <dsp:cNvPr id="0" name=""/>
        <dsp:cNvSpPr/>
      </dsp:nvSpPr>
      <dsp:spPr>
        <a:xfrm>
          <a:off x="479983" y="195305"/>
          <a:ext cx="2816101" cy="8847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u="none" strike="noStrike" kern="1200" smtClean="0">
              <a:solidFill>
                <a:schemeClr val="tx1"/>
              </a:solidFill>
              <a:effectLst/>
            </a:rPr>
            <a:t>E1 - FORTALECER EL PATRIMONIO INSTITUCIONAL PRIORIZANDO LA GESTION HACIA ACTIVOS VIABLES DE RECUPERACION</a:t>
          </a:r>
          <a:endParaRPr lang="es-ES_tradnl" sz="1400" kern="1200">
            <a:solidFill>
              <a:schemeClr val="tx1"/>
            </a:solidFill>
          </a:endParaRPr>
        </a:p>
      </dsp:txBody>
      <dsp:txXfrm>
        <a:off x="523172" y="238494"/>
        <a:ext cx="2729723" cy="798361"/>
      </dsp:txXfrm>
    </dsp:sp>
    <dsp:sp modelId="{C3D99B9E-0A28-4E4D-A733-BEA050171992}">
      <dsp:nvSpPr>
        <dsp:cNvPr id="0" name=""/>
        <dsp:cNvSpPr/>
      </dsp:nvSpPr>
      <dsp:spPr>
        <a:xfrm>
          <a:off x="3296093" y="1044035"/>
          <a:ext cx="4647280" cy="19090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0" i="0" u="none" kern="1200" smtClean="0">
              <a:solidFill>
                <a:schemeClr val="tx1"/>
              </a:solidFill>
            </a:rPr>
            <a:t>OE3. INNOVAR ESQUEMAS DEL NEGOCIO Y PROCESOS DE TRABAJO APLICANDO TECNOLOGIAS DE INFORMACION.</a:t>
          </a: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0" i="0" u="none" kern="1200" smtClean="0">
              <a:solidFill>
                <a:schemeClr val="tx1"/>
              </a:solidFill>
            </a:rPr>
            <a:t>OE4. FORTALECER LAS RELACIONES DE TRABAJO, LA COORDINACION Y COMUNICACIÓN INSTITUCIONAL</a:t>
          </a: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b="0" i="0" u="none" kern="1200" smtClean="0">
              <a:solidFill>
                <a:schemeClr val="tx1"/>
              </a:solidFill>
            </a:rPr>
            <a:t>OE5. LOGRAR UNA CULTURA DE COMPROMISO CON LA CALIDAD, EFICIENCIA Y ETICA</a:t>
          </a:r>
          <a:endParaRPr lang="es-ES_tradnl" sz="1200" kern="1200">
            <a:solidFill>
              <a:schemeClr val="tx1"/>
            </a:solidFill>
          </a:endParaRPr>
        </a:p>
      </dsp:txBody>
      <dsp:txXfrm>
        <a:off x="3296093" y="1282668"/>
        <a:ext cx="3931381" cy="1431797"/>
      </dsp:txXfrm>
    </dsp:sp>
    <dsp:sp modelId="{E95404C3-1A59-475F-B105-5A3FEA9A5E94}">
      <dsp:nvSpPr>
        <dsp:cNvPr id="0" name=""/>
        <dsp:cNvSpPr/>
      </dsp:nvSpPr>
      <dsp:spPr>
        <a:xfrm>
          <a:off x="452568" y="1116044"/>
          <a:ext cx="2817665" cy="1715730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u="none" strike="noStrike" kern="1200" smtClean="0">
              <a:solidFill>
                <a:schemeClr val="tx1"/>
              </a:solidFill>
              <a:effectLst/>
            </a:rPr>
            <a:t>E2 - FORTALECER LA EFICIENCIA Y MEJORA DE CALIDAD EN LA GESTION INSTITUCIONAL</a:t>
          </a:r>
          <a:endParaRPr lang="es-ES_tradnl" sz="1400" kern="1200">
            <a:solidFill>
              <a:schemeClr val="tx1"/>
            </a:solidFill>
          </a:endParaRPr>
        </a:p>
      </dsp:txBody>
      <dsp:txXfrm>
        <a:off x="536323" y="1199799"/>
        <a:ext cx="2650155" cy="1548220"/>
      </dsp:txXfrm>
    </dsp:sp>
    <dsp:sp modelId="{6E5A99E0-D53A-44C5-AEC3-BCACBA3BFDDA}">
      <dsp:nvSpPr>
        <dsp:cNvPr id="0" name=""/>
        <dsp:cNvSpPr/>
      </dsp:nvSpPr>
      <dsp:spPr>
        <a:xfrm>
          <a:off x="3290374" y="2988250"/>
          <a:ext cx="4353948" cy="11342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u="none" strike="noStrike" kern="1200" smtClean="0">
              <a:solidFill>
                <a:schemeClr val="tx1"/>
              </a:solidFill>
              <a:effectLst/>
            </a:rPr>
            <a:t>OE6. POSICIONAR AL FOSAFFI COMO INSTITUCIÓN ESPECIALIZADA EN GESTION Y RECUPERACION DE ACTIVOS</a:t>
          </a:r>
          <a:endParaRPr lang="es-ES_tradnl" sz="1200" kern="1200">
            <a:solidFill>
              <a:schemeClr val="tx1"/>
            </a:solidFill>
          </a:endParaRPr>
        </a:p>
      </dsp:txBody>
      <dsp:txXfrm>
        <a:off x="3290374" y="3130028"/>
        <a:ext cx="3928613" cy="850670"/>
      </dsp:txXfrm>
    </dsp:sp>
    <dsp:sp modelId="{BED5C472-9291-4B71-90B0-0DB8CCDC049F}">
      <dsp:nvSpPr>
        <dsp:cNvPr id="0" name=""/>
        <dsp:cNvSpPr/>
      </dsp:nvSpPr>
      <dsp:spPr>
        <a:xfrm>
          <a:off x="472693" y="2975792"/>
          <a:ext cx="2817665" cy="1159140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u="none" strike="noStrike" kern="1200" smtClean="0">
              <a:solidFill>
                <a:schemeClr val="tx1"/>
              </a:solidFill>
              <a:effectLst/>
            </a:rPr>
            <a:t>E3 - FORTALECER LA IMAGEN INSTITUCIONAL REALIZANDO MAYOR DIVULGACION SOBRE LA FUNCION Y DESEMPEÑO DEL FOSAFFI.</a:t>
          </a:r>
          <a:endParaRPr lang="es-ES_tradnl" sz="1400" kern="1200">
            <a:solidFill>
              <a:schemeClr val="tx1"/>
            </a:solidFill>
          </a:endParaRPr>
        </a:p>
      </dsp:txBody>
      <dsp:txXfrm>
        <a:off x="529278" y="3032377"/>
        <a:ext cx="2704495" cy="1045970"/>
      </dsp:txXfrm>
    </dsp:sp>
    <dsp:sp modelId="{9812951A-C6B0-43E9-8FC4-58A763F1ADDC}">
      <dsp:nvSpPr>
        <dsp:cNvPr id="0" name=""/>
        <dsp:cNvSpPr/>
      </dsp:nvSpPr>
      <dsp:spPr>
        <a:xfrm>
          <a:off x="3299620" y="4270378"/>
          <a:ext cx="4358204" cy="88473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1200" kern="1200">
            <a:solidFill>
              <a:schemeClr val="tx1"/>
            </a:solidFill>
          </a:endParaRPr>
        </a:p>
        <a:p>
          <a:pPr marL="114300" lvl="1" indent="-114300" algn="just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200" u="none" strike="noStrike" kern="1200" smtClean="0">
              <a:solidFill>
                <a:schemeClr val="tx1"/>
              </a:solidFill>
              <a:effectLst/>
            </a:rPr>
            <a:t>OE7. PROMOVER REFORMAS PARA AMPLIAR LAS FACULTADES DEL FONDO. </a:t>
          </a:r>
          <a:endParaRPr lang="es-ES_tradnl" sz="1200" kern="1200">
            <a:solidFill>
              <a:schemeClr val="tx1"/>
            </a:solidFill>
          </a:endParaRPr>
        </a:p>
      </dsp:txBody>
      <dsp:txXfrm>
        <a:off x="3299620" y="4380970"/>
        <a:ext cx="4026427" cy="663555"/>
      </dsp:txXfrm>
    </dsp:sp>
    <dsp:sp modelId="{4ACD0837-7AF1-46A7-9E9C-3CD47D0EB578}">
      <dsp:nvSpPr>
        <dsp:cNvPr id="0" name=""/>
        <dsp:cNvSpPr/>
      </dsp:nvSpPr>
      <dsp:spPr>
        <a:xfrm>
          <a:off x="479217" y="4270378"/>
          <a:ext cx="2820419" cy="88473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400" u="none" strike="noStrike" kern="1200" smtClean="0">
              <a:solidFill>
                <a:schemeClr val="tx1"/>
              </a:solidFill>
              <a:effectLst/>
            </a:rPr>
            <a:t>E4 - AMPLIAR LAS FACULTADES DEL FONDO EN ESQUEMAS DE RESOLUCIÓN Y RECUPERACIÓN DE ACTIVOS. </a:t>
          </a:r>
          <a:endParaRPr lang="es-ES_tradnl" sz="1400" kern="1200">
            <a:solidFill>
              <a:schemeClr val="tx1"/>
            </a:solidFill>
          </a:endParaRPr>
        </a:p>
      </dsp:txBody>
      <dsp:txXfrm>
        <a:off x="522406" y="4313567"/>
        <a:ext cx="2734041" cy="798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75107-E82F-47BF-8120-F49FBA6055FB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CB706-3147-4E24-9212-80448EBCC2E5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4037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0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72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6301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EDE0-49FD-4E6F-AD66-0E97E2BCDAC9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DE84-5590-4FFD-8CB0-FCC902D1E5C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47814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2966B-3D0B-401C-B053-B4C891EF5C7B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7F803-8EC2-44C8-99E9-6C2CF4DBC28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74476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C270-D236-4B7C-AE58-23C0DBFF4500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95ED8-4BFF-4D1E-9EED-5F3721BA811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1093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A2C5-B2F2-4374-A384-17E9C16B052A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A2889-3564-4643-BAFB-F1CA72EB41BB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547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D38F4-0597-47D4-AFC2-CADE6D785748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65A8B-65FC-48DB-A9E1-9589DEC56AF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61108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16EDB-DE3B-422B-8A51-B8E7EC8E392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165BE-1EF1-4A93-AA5D-C8FBF91DFBE4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76550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3125-15BA-466A-A97E-216A2041C68C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7E235-F1DB-4324-A505-4E51E4C72FFE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849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134FD-205F-4DC2-9F89-6173B058469F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ACCD-0F25-4A0B-88F9-07D5DAA79EB6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387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927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9F590-F2B3-4AB4-809C-A2ACC2397A1F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3C59-94F4-4F68-A8FD-F2E59BB6A48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3629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B2E9-3601-4591-8AF7-02CBABDC11FC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3BE1C-BA4B-45F5-B11A-A8FC8FF60FE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1461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F70B8-C17E-413E-B31B-E0E4C882B4C3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A4DA6-E090-47CB-9374-DD7793510EA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2138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71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264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037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599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188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0326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970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EAA0-3007-4874-854F-EE8F8930042A}" type="datetimeFigureOut">
              <a:rPr lang="es-ES_tradnl" smtClean="0"/>
              <a:pPr/>
              <a:t>20/02/2017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9EA23-1431-4634-9099-82ADE07487F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918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38B9D5-DE4E-46FB-A8EE-47CA9623DB48}" type="datetimeFigureOut">
              <a:rPr lang="es-S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02/20/2017</a:t>
            </a:fld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30B108-1BBC-4315-B676-3286E35F6F36}" type="slidenum">
              <a:rPr lang="es-SV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22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1804" y="1412776"/>
            <a:ext cx="7772400" cy="216024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Plan Estratégico</a:t>
            </a:r>
            <a:br>
              <a:rPr lang="es-ES" sz="3000" dirty="0" smtClean="0"/>
            </a:br>
            <a:r>
              <a:rPr lang="es-ES" sz="3000" dirty="0" smtClean="0"/>
              <a:t>Informe de cumplimiento de metas  año </a:t>
            </a:r>
            <a:r>
              <a:rPr lang="es-ES" sz="3000" dirty="0" smtClean="0"/>
              <a:t>2016</a:t>
            </a:r>
            <a:r>
              <a:rPr lang="es-ES" sz="3000" dirty="0" smtClean="0"/>
              <a:t/>
            </a:r>
            <a:br>
              <a:rPr lang="es-ES" sz="3000" dirty="0" smtClean="0"/>
            </a:br>
            <a:endParaRPr lang="es-ES_tradnl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7604" y="4221088"/>
            <a:ext cx="6400800" cy="1752600"/>
          </a:xfrm>
        </p:spPr>
        <p:txBody>
          <a:bodyPr/>
          <a:lstStyle/>
          <a:p>
            <a:r>
              <a:rPr lang="es-ES" smtClean="0"/>
              <a:t>CA 07/2017</a:t>
            </a:r>
          </a:p>
          <a:p>
            <a:r>
              <a:rPr lang="es-ES" smtClean="0"/>
              <a:t>Memo secs 0010/2017</a:t>
            </a:r>
            <a:endParaRPr lang="es-ES_tradnl"/>
          </a:p>
        </p:txBody>
      </p:sp>
      <p:pic>
        <p:nvPicPr>
          <p:cNvPr id="4" name="Picture 2" descr="C:\Documents and Settings\preza\Mis documentos\NORMATIVA\LOGO OFICIAL MODIFICADO jul 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4016"/>
            <a:ext cx="885698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8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1070" y="188640"/>
            <a:ext cx="6644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prstClr val="black"/>
                </a:solidFill>
              </a:rPr>
              <a:t>Plan Estratégico 2015 - </a:t>
            </a:r>
            <a:r>
              <a:rPr lang="es-MX" sz="4000" b="1">
                <a:solidFill>
                  <a:prstClr val="black"/>
                </a:solidFill>
              </a:rPr>
              <a:t>2019.</a:t>
            </a:r>
          </a:p>
          <a:p>
            <a:pPr algn="ctr"/>
            <a:r>
              <a:rPr lang="es-MX" sz="1400" b="1">
                <a:solidFill>
                  <a:prstClr val="black"/>
                </a:solidFill>
              </a:rPr>
              <a:t>Aprobado en CA 04-2015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399332374"/>
              </p:ext>
            </p:extLst>
          </p:nvPr>
        </p:nvGraphicFramePr>
        <p:xfrm>
          <a:off x="771858" y="1088823"/>
          <a:ext cx="7984428" cy="5449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154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619277"/>
              </p:ext>
            </p:extLst>
          </p:nvPr>
        </p:nvGraphicFramePr>
        <p:xfrm>
          <a:off x="543644" y="824059"/>
          <a:ext cx="8348837" cy="6239256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1565407"/>
                <a:gridCol w="1321396"/>
                <a:gridCol w="3013761"/>
                <a:gridCol w="2448273"/>
              </a:tblGrid>
              <a:tr h="444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OBJETIVOS ESTRATEGICOS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KPI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Meta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Autorizada en CA 04/2016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Evaluación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 a diciembre 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14764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OE.1 MEJORAR LA EFICIENCIA EN LA RECUPERACION DE ACTIVOS Y GESTION DE INVERSIONES.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Costo de recuperación, en función del presupuesto aportado por el BCR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1) Presupuesto de funcionamiento aportado por BCR no mayor del 35% del total de ingreso de recuperación de cartera y activos.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2) Lograr ahorro de un 5% en gasto presupuestario (gasto de papelería, combustible y transporte).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1) Presupuesto de funcionamiento / Ingreso: 30.3%.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2) </a:t>
                      </a:r>
                      <a:r>
                        <a:rPr lang="es-ES" sz="12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obtuvo ahorros en gasto presupuestado no ejecutado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US$3,013.00,  US$3,836.35  y US$2,562.00, respectivamente; un ahorro anual sobre lo presupuestado  de 22.7%, 29.5% y  40.5%.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490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OE.2 DETERMINAR LA PERSPECTIVA DE RECUPERACION DE LA CARTERA Y PRIORIZAR SU GESTION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No. Casos calificados por el CA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1) Determinar factibilidad de recuperación de créditos correspondientes al 20% de saldos de cartera.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2) Identificar problemática y proponer solución para la recuperación de 24 Activos Extraordinarios actualmente no factibles para la venta.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3) Integrar en el SIG la totalidad de la cartera FOSAFFI para su administración directa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i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CA 30/2016 de agosto 2016, el Comité Administrador autorizó prorrogar las metas 1) y 3) hasta diciembre 2017.</a:t>
                      </a:r>
                      <a:endParaRPr lang="es-ES_tradnl" sz="1200" b="1" i="1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Un </a:t>
                      </a: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avance de 75%. Se revisó y trasladó a cuentas de orden (1,561 casos administrativos y 39 casos cobro judicial). Se revisaron y clasificaron 7,394 casos en cobro judicial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) Se revisaron y presentó propuesta de solución para los 24 casos de mayor monto.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3) No se concluyó el proceso. Se recibió las dos terceras partes de la cartera del B. Hipotecario y se avanzó en revisar la cartera Banco Agrícola.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062327"/>
              </p:ext>
            </p:extLst>
          </p:nvPr>
        </p:nvGraphicFramePr>
        <p:xfrm>
          <a:off x="899592" y="1268760"/>
          <a:ext cx="7992888" cy="5112568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1357283"/>
                <a:gridCol w="1281878"/>
                <a:gridCol w="2186734"/>
                <a:gridCol w="3166993"/>
              </a:tblGrid>
              <a:tr h="852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OBJETIVOS ESTRATEGICOS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KPI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Meta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Autorizada en CA 04/2016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Evaluación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 a diciembre 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260303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OE.3 INNOVAR ESQUEMAS DEL NEGOCIO Y PROCESOS DE TRABAJO APLICANDO TECNOLOGIAS DE INFORMACION.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marL="179388" indent="0" font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9388" algn="l"/>
                        </a:tabLst>
                      </a:pPr>
                      <a:r>
                        <a:rPr lang="es-SV" sz="1200" kern="1200" smtClean="0">
                          <a:solidFill>
                            <a:schemeClr val="tx1"/>
                          </a:solidFill>
                          <a:effectLst/>
                        </a:rPr>
                        <a:t>1) Procesos </a:t>
                      </a: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revisados y </a:t>
                      </a:r>
                      <a:r>
                        <a:rPr lang="es-SV" sz="1200" kern="1200" smtClean="0">
                          <a:solidFill>
                            <a:schemeClr val="tx1"/>
                          </a:solidFill>
                          <a:effectLst/>
                        </a:rPr>
                        <a:t>aprobados</a:t>
                      </a:r>
                    </a:p>
                    <a:p>
                      <a:pPr marL="179388" indent="0" font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9388" algn="l"/>
                        </a:tabLst>
                      </a:pPr>
                      <a:endParaRPr lang="es-SV" sz="1200" kern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79388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lang="es-SV" sz="1200" kern="1200" smtClean="0">
                          <a:solidFill>
                            <a:schemeClr val="tx1"/>
                          </a:solidFill>
                          <a:effectLst/>
                        </a:rPr>
                        <a:t>2) Ejecución de Plan de T.I.</a:t>
                      </a:r>
                      <a:endParaRPr lang="es-ES_tradnl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Propuesta </a:t>
                      </a: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de mejoras a los procesos de negocio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endParaRPr lang="es-ES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Aprobación e implementación a partir de 2016 de Plan Estratégico de Tecnología con orientación a comunicación digital y redes sociales.</a:t>
                      </a:r>
                      <a:endParaRPr lang="es-ES_tradnl" sz="12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  <a:buAutoNum type="arabicParenR"/>
                      </a:pP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En 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abril 2016 se autorizó nueva Política para Gestión de recuperación de Activos. Se autorizó cambios a Reglamento Interno del Comité Administrador. En agosto 2016, se autorizó por CA y CD-BCR, nuevos criterios de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clasificación 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para determinar valores de operaciones de pago directo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endParaRPr lang="es-E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indent="-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Se inició la implementación del Plan Estratégico de Tecnología. Se cambió el servidor central. Se renovó la plataforma y el diseño de INTRANET y se ha impulsado el uso de redes sociales como medio de promoción de activos extraordinarios. Así mismo, se inició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la sustitución de </a:t>
                      </a:r>
                      <a:r>
                        <a:rPr lang="es-ES" sz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PC`s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que han sido adquiridas por medio de la Bolsa de Productos.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4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593338"/>
              </p:ext>
            </p:extLst>
          </p:nvPr>
        </p:nvGraphicFramePr>
        <p:xfrm>
          <a:off x="899592" y="1435192"/>
          <a:ext cx="7889701" cy="4528312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1656184"/>
                <a:gridCol w="1224136"/>
                <a:gridCol w="2057052"/>
                <a:gridCol w="2952329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OBJETIVOS ESTRATEGICOS</a:t>
                      </a:r>
                      <a:endParaRPr lang="es-ES_tradnl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KPI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Meta </a:t>
                      </a:r>
                      <a:r>
                        <a:rPr lang="es-ES" sz="140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400" smtClean="0">
                          <a:solidFill>
                            <a:schemeClr val="tx1"/>
                          </a:solidFill>
                          <a:effectLst/>
                        </a:rPr>
                        <a:t>Autorizada en CA 04/2016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Evaluación </a:t>
                      </a:r>
                      <a:r>
                        <a:rPr lang="es-ES" sz="1400" smtClean="0">
                          <a:solidFill>
                            <a:schemeClr val="tx1"/>
                          </a:solidFill>
                          <a:effectLst/>
                        </a:rPr>
                        <a:t> a diciembre 2016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96159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kern="1200">
                          <a:solidFill>
                            <a:schemeClr val="tx1"/>
                          </a:solidFill>
                          <a:effectLst/>
                        </a:rPr>
                        <a:t>OE.4 FORTALECER LAS RELACIONES DE TRABAJO, LA COORDINACION Y COMUNICACIÓN INSTITUCIONAL.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indent="1143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SV" sz="1400" kern="1200">
                          <a:solidFill>
                            <a:schemeClr val="tx1"/>
                          </a:solidFill>
                          <a:effectLst/>
                        </a:rPr>
                        <a:t>% de satisfacción encuesta de clima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4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40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) Mantener calificación de Clima Laboral de  2015. (95% de respuesta en Acuerdo y Muy de Acuerdo).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ES" sz="1400">
                          <a:solidFill>
                            <a:schemeClr val="tx1"/>
                          </a:solidFill>
                          <a:effectLst/>
                        </a:rPr>
                        <a:t>) Fortalecer divulgación de la normativa de comunicación.</a:t>
                      </a:r>
                      <a:endParaRPr lang="es-ES_tradnl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) Se obtuvo un 89.5% en evaluación de clima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. Se revisó y actualizó el formulario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 evaluación para </a:t>
                      </a:r>
                      <a:r>
                        <a:rPr lang="es-SV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aclarar factores relacionados con expectativa de desarrollo, prestaciones, relaciones laborales y comunicación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ES_tradn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2) Se realizó divulgaciones al personal sobre normativa: Reglamento de Trabajo, Código de Ética, Política de Comunicaciones y la Ley de Ética Gubernamental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</a:rPr>
                        <a:t>. Con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nueva intranet también se ha mejorado divulgación de normativa  y otros aspectos de interés para el personal.</a:t>
                      </a:r>
                      <a:endParaRPr lang="es-ES_tradnl" sz="14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93748"/>
              </p:ext>
            </p:extLst>
          </p:nvPr>
        </p:nvGraphicFramePr>
        <p:xfrm>
          <a:off x="858764" y="908720"/>
          <a:ext cx="7889701" cy="5653024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1336972"/>
                <a:gridCol w="1080120"/>
                <a:gridCol w="1800200"/>
                <a:gridCol w="3672409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OBJETIVOS ESTRATEGICOS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KPI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Meta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Autorizada en CA 04/2016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Evaluación </a:t>
                      </a:r>
                      <a:r>
                        <a:rPr lang="es-ES" sz="1200" smtClean="0">
                          <a:solidFill>
                            <a:schemeClr val="tx1"/>
                          </a:solidFill>
                          <a:effectLst/>
                        </a:rPr>
                        <a:t> a diciembre 2016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36307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solidFill>
                            <a:schemeClr val="tx1"/>
                          </a:solidFill>
                          <a:effectLst/>
                        </a:rPr>
                        <a:t>OE.5 LOGRAR UNA CULTURA DE COMPROMISO CON LA CALIDAD, EFICIENCIA Y ETICA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_tradnl" sz="1200" kern="1200">
                          <a:solidFill>
                            <a:schemeClr val="tx1"/>
                          </a:solidFill>
                          <a:effectLst/>
                        </a:rPr>
                        <a:t>% de cumplimiento de  Planes Operativos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1) Mantener un excelente Servicio de Atención al Cliente Externo, considerando como mínimo los resultados de evaluación del  año 2015. (Un mínimo de 87.5% de respuestas como excelente).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2) Cero sanciones por el TEG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3) Cero sanciones en Defensoría del Consumidor.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4) Mantener calificación de 100% en cumplimiento de divulgación de información oficiosa.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chemeClr val="tx1"/>
                          </a:solidFill>
                          <a:effectLst/>
                        </a:rPr>
                        <a:t>5) Dictamen limpio (Auditoría Externa)</a:t>
                      </a:r>
                      <a:endParaRPr lang="es-ES_tradnl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1) Se obtuvo respuesta de un 77.5% de excelencia y 22.5% como bueno.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) No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se reportan sanciones 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por parte del  TEG. En julio 2016 se recibió reconocimiento de parte del Tribunal de Ética.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) No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se reportan sanciones 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de parte de la Defensoría del Consumidor.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) Se mantuvo calificación de 10 en estándares de Secretaria de Transparencia. </a:t>
                      </a:r>
                      <a:endParaRPr lang="es-ES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(Para el periodo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2017, se tomará como meta, mejorar la calificación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del IAIP, que en el informe de evaluación presenta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calificación promedio de 6.29 (5.77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en gestión de información y 6.81 en gestión documental)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) El informe de auditoría externa sobre los estados financieros a diciembre 2015, contiene una Opinión Limpia (sin observaciones). En las revisiones a cifras de 2016, no se tienen observaciones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La Corte de Cuentas presentó informe de auditoria financiera para los periodos 2013 y 2014; sin observaciones.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7887" y="620688"/>
            <a:ext cx="369332" cy="54726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sz="1200">
                <a:solidFill>
                  <a:prstClr val="black"/>
                </a:solidFill>
              </a:rPr>
              <a:t>Informe de cumplimiento Plan Estratégico – </a:t>
            </a:r>
            <a:r>
              <a:rPr lang="es-ES" sz="1200" smtClean="0">
                <a:solidFill>
                  <a:prstClr val="black"/>
                </a:solidFill>
              </a:rPr>
              <a:t>año  2016</a:t>
            </a:r>
            <a:endParaRPr lang="es-ES_tradnl" sz="1200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573258"/>
              </p:ext>
            </p:extLst>
          </p:nvPr>
        </p:nvGraphicFramePr>
        <p:xfrm>
          <a:off x="768289" y="885914"/>
          <a:ext cx="8064896" cy="5656191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2003511"/>
                <a:gridCol w="1368152"/>
                <a:gridCol w="1800200"/>
                <a:gridCol w="2893033"/>
              </a:tblGrid>
              <a:tr h="619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effectLst/>
                        </a:rPr>
                        <a:t>OBJETIVOS ESTRATEGICOS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effectLst/>
                        </a:rPr>
                        <a:t>KPI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effectLst/>
                        </a:rPr>
                        <a:t>Meta </a:t>
                      </a:r>
                      <a:r>
                        <a:rPr lang="es-ES" sz="1200" smtClean="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 smtClean="0">
                          <a:effectLst/>
                        </a:rPr>
                        <a:t>Autorizada en CA 04/2016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ES" sz="1200">
                          <a:effectLst/>
                        </a:rPr>
                        <a:t>Evaluación </a:t>
                      </a:r>
                      <a:r>
                        <a:rPr lang="es-ES" sz="1200" smtClean="0">
                          <a:effectLst/>
                        </a:rPr>
                        <a:t> a diciembre 2016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29364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kern="1200" smtClean="0">
                        <a:effectLst/>
                      </a:endParaRPr>
                    </a:p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mtClean="0">
                          <a:effectLst/>
                        </a:rPr>
                        <a:t>OE.6 </a:t>
                      </a:r>
                      <a:r>
                        <a:rPr lang="es-SV" sz="1200" kern="1200">
                          <a:effectLst/>
                        </a:rPr>
                        <a:t>POSICIONAR AL FOSAFFI COMO INSTITUCIÓN ESPECIALIZADA EN GESTION Y RECUPERACION DE ACTIVOS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mtClean="0">
                          <a:effectLst/>
                        </a:rPr>
                        <a:t>Eventos de divulgación realizados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effectLst/>
                        </a:rPr>
                        <a:t>1) Presentar  a 3 entidades aliadas, evolución de gestión de FOSAFFI y oferta de servicios.   </a:t>
                      </a:r>
                      <a:endParaRPr lang="es-ES_tradnl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200">
                          <a:effectLst/>
                        </a:rPr>
                        <a:t>2)  Firmar al menos un  contrato  de servicios de administración con otra entidad.</a:t>
                      </a:r>
                      <a:endParaRPr lang="es-ES_tradnl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3) Difundir la labor del FOSAFFI mediante la producción de 3 documentos de divulgación y la participación en medios de comunicación.</a:t>
                      </a:r>
                      <a:endParaRPr lang="es-ES_tradn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1) Se realizaron reuniones con el BFA y  con B.H.</a:t>
                      </a:r>
                      <a:endParaRPr lang="es-ES_tradnl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_tradnl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smtClean="0">
                          <a:effectLst/>
                        </a:rPr>
                        <a:t>2</a:t>
                      </a:r>
                      <a:r>
                        <a:rPr lang="es-ES" sz="1200">
                          <a:effectLst/>
                        </a:rPr>
                        <a:t>) Se firmó convenio con Banco de Fomento Agropecuario en mayo 2016, para apoyar la comercialización de activos.</a:t>
                      </a:r>
                      <a:endParaRPr lang="es-ES_tradnl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      </a:t>
                      </a:r>
                      <a:endParaRPr lang="es-ES" sz="120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                  </a:t>
                      </a:r>
                      <a:endParaRPr lang="es-ES_tradnl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3) Presidente participó en una entrevista radial y se han publicado 2 artículos en Revista  Economía y Negocios, edición abril  y Julio 2016. Adicionalmente en diciembre de 2016, se publicó en la página web la memoria de los 25 años de funcionamiento del FOSAFFI.</a:t>
                      </a:r>
                      <a:endParaRPr lang="es-ES_tradn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557">
                <a:tc>
                  <a:txBody>
                    <a:bodyPr/>
                    <a:lstStyle/>
                    <a:p>
                      <a:pPr marL="228600" algn="just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 smtClean="0">
                          <a:effectLst/>
                        </a:rPr>
                        <a:t>OE.7 </a:t>
                      </a:r>
                      <a:r>
                        <a:rPr lang="es-SV" sz="1200" kern="1200">
                          <a:effectLst/>
                        </a:rPr>
                        <a:t>PROMOVER REFORMAS PARA AMPLIAR LAS FACULTADES DEL FONDO. 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kern="1200">
                          <a:effectLst/>
                        </a:rPr>
                        <a:t>Proyecto propuesto</a:t>
                      </a:r>
                      <a:endParaRPr lang="es-ES_tradnl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975" marR="53975" marT="17780" marB="1778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Remitir al BCR, proyecto de reforma a la Ley de Saneamiento y Fortalecimiento Financiero de Bancos y Asociaciones de Ahorro y Préstamo.</a:t>
                      </a:r>
                      <a:endParaRPr lang="es-ES_tradn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Se remitió al BCR, versión final de propuesta de proyecto de reforma </a:t>
                      </a:r>
                      <a:r>
                        <a:rPr lang="es-ES" sz="1200" smtClean="0">
                          <a:effectLst/>
                        </a:rPr>
                        <a:t>a la </a:t>
                      </a:r>
                      <a:r>
                        <a:rPr lang="es-ES" sz="1200">
                          <a:effectLst/>
                        </a:rPr>
                        <a:t>Ley de Saneamiento y Fortalecimiento Financiero de Bancos y Asociaciones de Ahorro y Préstamo, para su consideración. </a:t>
                      </a:r>
                      <a:endParaRPr lang="es-ES_tradn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1043608" y="1193114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SV" sz="2600">
                <a:solidFill>
                  <a:prstClr val="black"/>
                </a:solidFill>
              </a:rPr>
              <a:t>CONCLUSIONES:</a:t>
            </a:r>
            <a:endParaRPr lang="es-ES_tradnl" sz="2600">
              <a:solidFill>
                <a:prstClr val="black"/>
              </a:solidFill>
            </a:endParaRPr>
          </a:p>
          <a:p>
            <a:pPr algn="just" fontAlgn="base"/>
            <a:r>
              <a:rPr lang="es-SV">
                <a:solidFill>
                  <a:prstClr val="black"/>
                </a:solidFill>
              </a:rPr>
              <a:t> </a:t>
            </a: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87624" y="1962555"/>
            <a:ext cx="720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AutoNum type="arabicParenR"/>
            </a:pPr>
            <a:r>
              <a:rPr lang="es-ES" sz="1400" dirty="0" smtClean="0"/>
              <a:t>En </a:t>
            </a:r>
            <a:r>
              <a:rPr lang="es-ES" sz="1400" dirty="0"/>
              <a:t>términos generales, las metas autorizadas por el Comité Administrador para el año 2016 relacionadas con los objetivos estratégicos, han sido cumplidas satisfactoriamente</a:t>
            </a:r>
            <a:r>
              <a:rPr lang="es-ES" sz="1400" dirty="0" smtClean="0"/>
              <a:t>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 smtClean="0"/>
              <a:t>El indicador de eficiencia en recuperaciones fue de 30.3% y como meta el gasto de presupuesto no debe superar el 35% del ingreso;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/>
              <a:t>Las metas de negocios relacionadas a determinar las perspectivas de recuperación, presentan cumplimientos importantes quedando pendiente un 25% para cumplir la meta de depuración y clasificación de </a:t>
            </a:r>
            <a:r>
              <a:rPr lang="es-ES" sz="1400" dirty="0" err="1"/>
              <a:t>recuperabilidad</a:t>
            </a:r>
            <a:r>
              <a:rPr lang="es-ES" sz="1400" dirty="0"/>
              <a:t> de créditos.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 smtClean="0"/>
              <a:t>Del presupuesto aprobado para gastos </a:t>
            </a:r>
            <a:r>
              <a:rPr lang="es-ES" sz="1400" dirty="0"/>
              <a:t>de papelería, combustible y transporte </a:t>
            </a:r>
            <a:r>
              <a:rPr lang="es-ES" sz="1400" dirty="0" smtClean="0"/>
              <a:t>se logró obtener </a:t>
            </a:r>
            <a:r>
              <a:rPr lang="es-ES" sz="1400" dirty="0"/>
              <a:t>un 22.7%, 29.5% y 40.5% </a:t>
            </a:r>
            <a:r>
              <a:rPr lang="es-ES" sz="1400"/>
              <a:t>de </a:t>
            </a:r>
            <a:r>
              <a:rPr lang="es-ES" sz="1400" smtClean="0"/>
              <a:t>disponibilidad </a:t>
            </a:r>
            <a:r>
              <a:rPr lang="es-ES" sz="1400" dirty="0" smtClean="0"/>
              <a:t>al final del año, versus el 5% que se tenia como meta.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 smtClean="0"/>
              <a:t>Se inició la implementación de Plan Estratégico de Tecnología cambiando el servidor central, renovando la INTRANET y se ha iniciado la sustitución de </a:t>
            </a:r>
            <a:r>
              <a:rPr lang="es-ES" sz="1400" dirty="0" err="1" smtClean="0"/>
              <a:t>PC`s</a:t>
            </a:r>
            <a:r>
              <a:rPr lang="es-ES" sz="1400" dirty="0" smtClean="0"/>
              <a:t>;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 smtClean="0"/>
              <a:t>El Plan Operativo 2016 tuvo un cumplimiento promedio del 96%;</a:t>
            </a:r>
          </a:p>
          <a:p>
            <a:pPr marL="285750" indent="-285750" algn="just">
              <a:spcAft>
                <a:spcPts val="1200"/>
              </a:spcAft>
              <a:buFont typeface="Wingdings" pitchFamily="2" charset="2"/>
              <a:buChar char="v"/>
            </a:pPr>
            <a:r>
              <a:rPr lang="es-ES" sz="1400" dirty="0" smtClean="0"/>
              <a:t>Los informes de auditoria externa y de la Corte de Cuentas  no presentan observaciones.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25071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0" y="0"/>
            <a:ext cx="7555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 dirty="0">
              <a:solidFill>
                <a:prstClr val="white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 dirty="0">
              <a:solidFill>
                <a:prstClr val="black"/>
              </a:solidFill>
            </a:endParaRPr>
          </a:p>
        </p:txBody>
      </p:sp>
      <p:pic>
        <p:nvPicPr>
          <p:cNvPr id="8" name="7 Imagen" descr="C:\Documents and Settings\preza\Mis documentos\NORMATIVA\LOGO OFICIAL MODIFICADO jul 201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576" cy="5985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1043608" y="1193114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s-SV" sz="2600">
                <a:solidFill>
                  <a:prstClr val="black"/>
                </a:solidFill>
              </a:rPr>
              <a:t>CONCLUSIONES:</a:t>
            </a:r>
            <a:endParaRPr lang="es-ES_tradnl" sz="2600">
              <a:solidFill>
                <a:prstClr val="black"/>
              </a:solidFill>
            </a:endParaRPr>
          </a:p>
          <a:p>
            <a:pPr algn="just" fontAlgn="base"/>
            <a:r>
              <a:rPr lang="es-SV">
                <a:solidFill>
                  <a:prstClr val="black"/>
                </a:solidFill>
              </a:rPr>
              <a:t> </a:t>
            </a:r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31640" y="116632"/>
            <a:ext cx="7282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>
                <a:solidFill>
                  <a:prstClr val="black"/>
                </a:solidFill>
              </a:rPr>
              <a:t>Plan </a:t>
            </a:r>
            <a:r>
              <a:rPr lang="es-MX" sz="3000" b="1" smtClean="0">
                <a:solidFill>
                  <a:prstClr val="black"/>
                </a:solidFill>
              </a:rPr>
              <a:t>Estratégico 2015 -2019 </a:t>
            </a:r>
            <a:r>
              <a:rPr lang="es-MX" sz="1400" b="1" smtClean="0">
                <a:solidFill>
                  <a:prstClr val="black"/>
                </a:solidFill>
              </a:rPr>
              <a:t>(Aprobado </a:t>
            </a:r>
            <a:r>
              <a:rPr lang="es-MX" sz="1400" b="1">
                <a:solidFill>
                  <a:prstClr val="black"/>
                </a:solidFill>
              </a:rPr>
              <a:t>en CA </a:t>
            </a:r>
            <a:r>
              <a:rPr lang="es-MX" sz="1400" b="1" smtClean="0">
                <a:solidFill>
                  <a:prstClr val="black"/>
                </a:solidFill>
              </a:rPr>
              <a:t>04/2015)</a:t>
            </a:r>
          </a:p>
          <a:p>
            <a:pPr algn="ctr"/>
            <a:r>
              <a:rPr lang="es-MX" sz="1400" b="1" smtClean="0">
                <a:solidFill>
                  <a:prstClr val="black"/>
                </a:solidFill>
              </a:rPr>
              <a:t>Informe de cumplimiento de metas del año 2016, aprobadas en CA 04/2016)</a:t>
            </a:r>
            <a:endParaRPr lang="es-ES_tradnl" sz="1400" b="1" dirty="0">
              <a:solidFill>
                <a:prstClr val="blac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59632" y="2060848"/>
            <a:ext cx="69847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/>
            <a:r>
              <a:rPr lang="es-SV" sz="1400" dirty="0" smtClean="0"/>
              <a:t>2) Las </a:t>
            </a:r>
            <a:r>
              <a:rPr lang="es-SV" sz="1400" dirty="0"/>
              <a:t>metas del 2016 relativas a mantener una calificación positiva de Clima Laboral como mínimo de 95%, no fue cumplida. El resultado fue de 89.5</a:t>
            </a:r>
            <a:r>
              <a:rPr lang="es-SV" sz="1400" dirty="0" smtClean="0"/>
              <a:t>%; la variación en la calificación se explica en parte por los cambios al </a:t>
            </a:r>
            <a:r>
              <a:rPr lang="es-ES" sz="1400" dirty="0"/>
              <a:t>formulario de evaluación para </a:t>
            </a:r>
            <a:r>
              <a:rPr lang="es-SV" sz="1400" dirty="0" smtClean="0">
                <a:solidFill>
                  <a:schemeClr val="dk1"/>
                </a:solidFill>
              </a:rPr>
              <a:t>aclarar factores </a:t>
            </a:r>
            <a:r>
              <a:rPr lang="es-ES" sz="1400" dirty="0" smtClean="0"/>
              <a:t>factores </a:t>
            </a:r>
            <a:r>
              <a:rPr lang="es-ES" sz="1400" dirty="0"/>
              <a:t>relacionados </a:t>
            </a:r>
            <a:r>
              <a:rPr lang="es-SV" sz="1400" dirty="0" smtClean="0">
                <a:solidFill>
                  <a:schemeClr val="dk1"/>
                </a:solidFill>
              </a:rPr>
              <a:t>con expectativa de desarrollo, prestaciones, relaciones laborales y comunicación</a:t>
            </a:r>
            <a:r>
              <a:rPr lang="es-ES" sz="1400" dirty="0" smtClean="0"/>
              <a:t>. En relación a </a:t>
            </a:r>
            <a:r>
              <a:rPr lang="es-SV" sz="1400" dirty="0" smtClean="0"/>
              <a:t>la </a:t>
            </a:r>
            <a:r>
              <a:rPr lang="es-SV" sz="1400" dirty="0"/>
              <a:t>meta </a:t>
            </a:r>
            <a:r>
              <a:rPr lang="es-SV" sz="1400" dirty="0" smtClean="0"/>
              <a:t>de mantener </a:t>
            </a:r>
            <a:r>
              <a:rPr lang="es-SV" sz="1400" dirty="0"/>
              <a:t>la calificación de excelencia en el servicio al cliente externo. El resultado de la encuesta fue de 77.5% de excelencia y </a:t>
            </a:r>
            <a:r>
              <a:rPr lang="es-SV" sz="1400" dirty="0" smtClean="0"/>
              <a:t>de </a:t>
            </a:r>
            <a:r>
              <a:rPr lang="es-ES" sz="1400" dirty="0" smtClean="0"/>
              <a:t>22.5% como bueno. El a</a:t>
            </a:r>
            <a:r>
              <a:rPr lang="es-SV" sz="1400" dirty="0" err="1" smtClean="0"/>
              <a:t>ño</a:t>
            </a:r>
            <a:r>
              <a:rPr lang="es-SV" sz="1400" dirty="0" smtClean="0"/>
              <a:t> </a:t>
            </a:r>
            <a:r>
              <a:rPr lang="es-SV" sz="1400" dirty="0"/>
              <a:t>anterior se obtuvo un 87.5</a:t>
            </a:r>
            <a:r>
              <a:rPr lang="es-SV" sz="1400" dirty="0" smtClean="0"/>
              <a:t>%. En excelencia</a:t>
            </a:r>
            <a:r>
              <a:rPr lang="es-ES" sz="1400" dirty="0" smtClean="0"/>
              <a:t>.</a:t>
            </a:r>
            <a:endParaRPr lang="es-ES_tradnl" sz="1400" dirty="0"/>
          </a:p>
          <a:p>
            <a:pPr algn="just"/>
            <a:r>
              <a:rPr lang="es-ES" sz="1400" dirty="0"/>
              <a:t> </a:t>
            </a:r>
            <a:endParaRPr lang="es-ES_tradnl" sz="1400" dirty="0"/>
          </a:p>
          <a:p>
            <a:pPr lvl="0" algn="just" fontAlgn="base"/>
            <a:r>
              <a:rPr lang="es-ES" sz="1400" dirty="0" smtClean="0"/>
              <a:t>3) </a:t>
            </a:r>
            <a:r>
              <a:rPr lang="es-SV" sz="1400" dirty="0" smtClean="0"/>
              <a:t>El </a:t>
            </a:r>
            <a:r>
              <a:rPr lang="es-SV" sz="1400" dirty="0"/>
              <a:t>plan de revisión de instrumentos administrativos presenta un cumplimiento del 78%. Dos proyectos relevantes que fueron concluidos son la nueva Política para la Recuperación de Créditos y las modificaciones a las Normas Técnicas de Control Interno Específicas. </a:t>
            </a:r>
            <a:r>
              <a:rPr lang="es-ES" sz="1400" dirty="0" smtClean="0"/>
              <a:t>En agosto 2016, se autorizó por CA y CD-BCR, nuevos criterios de clasificación para determinar valores de operaciones de pago directo. </a:t>
            </a:r>
            <a:r>
              <a:rPr lang="es-SV" sz="1400" dirty="0" smtClean="0"/>
              <a:t>Queda </a:t>
            </a:r>
            <a:r>
              <a:rPr lang="es-SV" sz="1400" dirty="0"/>
              <a:t>pendiente con un avance del 80% los cuatro procedimientos relativos a los procesos del </a:t>
            </a:r>
            <a:r>
              <a:rPr lang="es-SV" sz="1400" dirty="0" smtClean="0"/>
              <a:t>negocio</a:t>
            </a:r>
            <a:r>
              <a:rPr lang="es-ES" sz="1400" dirty="0" smtClean="0"/>
              <a:t>.</a:t>
            </a:r>
            <a:endParaRPr lang="es-ES_tradnl" sz="1400" dirty="0"/>
          </a:p>
          <a:p>
            <a:pPr algn="just"/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8298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1372</Words>
  <Application>Microsoft Office PowerPoint</Application>
  <PresentationFormat>Presentación en pantalla (4:3)</PresentationFormat>
  <Paragraphs>149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1_Tema de Office</vt:lpstr>
      <vt:lpstr>Plan Estratégico Informe de cumplimiento de metas  año 2016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cumplimiento de objetivos P.E. – año 2015</dc:title>
  <dc:creator>Jaime Preza</dc:creator>
  <cp:lastModifiedBy>Roxana Diaz</cp:lastModifiedBy>
  <cp:revision>57</cp:revision>
  <cp:lastPrinted>2017-02-08T21:08:09Z</cp:lastPrinted>
  <dcterms:created xsi:type="dcterms:W3CDTF">2016-01-20T17:21:42Z</dcterms:created>
  <dcterms:modified xsi:type="dcterms:W3CDTF">2017-02-20T16:58:14Z</dcterms:modified>
</cp:coreProperties>
</file>