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8"/>
  </p:handoutMasterIdLst>
  <p:sldIdLst>
    <p:sldId id="256" r:id="rId3"/>
    <p:sldId id="262" r:id="rId4"/>
    <p:sldId id="267" r:id="rId5"/>
    <p:sldId id="271" r:id="rId6"/>
    <p:sldId id="272" r:id="rId7"/>
  </p:sldIdLst>
  <p:sldSz cx="9144000" cy="6858000" type="screen4x3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75107-E82F-47BF-8120-F49FBA6055FB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CB706-3147-4E24-9212-80448EBCC2E5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4037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06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72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56301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2EDE0-49FD-4E6F-AD66-0E97E2BCDAC9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DE84-5590-4FFD-8CB0-FCC902D1E5CC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47814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2966B-3D0B-401C-B053-B4C891EF5C7B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7F803-8EC2-44C8-99E9-6C2CF4DBC282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74476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C270-D236-4B7C-AE58-23C0DBFF4500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95ED8-4BFF-4D1E-9EED-5F3721BA8114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51093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FA2C5-B2F2-4374-A384-17E9C16B052A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A2889-3564-4643-BAFB-F1CA72EB41BB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2547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D38F4-0597-47D4-AFC2-CADE6D785748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65A8B-65FC-48DB-A9E1-9589DEC56AF4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61108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16EDB-DE3B-422B-8A51-B8E7EC8E3923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65BE-1EF1-4A93-AA5D-C8FBF91DFBE4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76550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63125-15BA-466A-A97E-216A2041C68C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7E235-F1DB-4324-A505-4E51E4C72FFE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6849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134FD-205F-4DC2-9F89-6173B058469F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5ACCD-0F25-4A0B-88F9-07D5DAA79EB6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9387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39271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9F590-F2B3-4AB4-809C-A2ACC2397A1F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B3C59-94F4-4F68-A8FD-F2E59BB6A48C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236297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B2E9-3601-4591-8AF7-02CBABDC11FC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3BE1C-BA4B-45F5-B11A-A8FC8FF60FE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14612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F70B8-C17E-413E-B31B-E0E4C882B4C3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A4DA6-E090-47CB-9374-DD7793510EA8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2138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71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264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0375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599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188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326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4970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EAA0-3007-4874-854F-EE8F8930042A}" type="datetimeFigureOut">
              <a:rPr lang="es-ES_tradnl" smtClean="0"/>
              <a:pPr/>
              <a:t>22/03/2017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918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38B9D5-DE4E-46FB-A8EE-47CA9623DB48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03/22/2017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30B108-1BBC-4315-B676-3286E35F6F36}" type="slidenum">
              <a:rPr lang="es-SV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22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1804" y="1412776"/>
            <a:ext cx="7772400" cy="2160240"/>
          </a:xfrm>
        </p:spPr>
        <p:txBody>
          <a:bodyPr>
            <a:normAutofit/>
          </a:bodyPr>
          <a:lstStyle/>
          <a:p>
            <a:r>
              <a:rPr lang="es-ES" sz="3000" dirty="0" smtClean="0"/>
              <a:t>PLAN OPERATIVO ANUAL 2017</a:t>
            </a:r>
            <a:br>
              <a:rPr lang="es-ES" sz="3000" dirty="0" smtClean="0"/>
            </a:br>
            <a:r>
              <a:rPr lang="es-ES" sz="3000" dirty="0" smtClean="0"/>
              <a:t>Metas </a:t>
            </a:r>
            <a:r>
              <a:rPr lang="es-ES" sz="3000" dirty="0" smtClean="0"/>
              <a:t>para </a:t>
            </a:r>
            <a:r>
              <a:rPr lang="es-ES" sz="3000" dirty="0" smtClean="0"/>
              <a:t>el año 2017</a:t>
            </a:r>
            <a:endParaRPr lang="es-ES_tradnl" sz="3000" dirty="0"/>
          </a:p>
        </p:txBody>
      </p:sp>
      <p:pic>
        <p:nvPicPr>
          <p:cNvPr id="4" name="Picture 2" descr="C:\Documents and Settings\preza\Mis documentos\NORMATIVA\LOGO OFICIAL MODIFICADO jul 2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4016"/>
            <a:ext cx="8856984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838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9256"/>
            <a:ext cx="6371232" cy="6297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1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CuadroTexto"/>
          <p:cNvSpPr txBox="1"/>
          <p:nvPr/>
        </p:nvSpPr>
        <p:spPr>
          <a:xfrm>
            <a:off x="971600" y="188640"/>
            <a:ext cx="77768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prstClr val="black"/>
                </a:solidFill>
              </a:rPr>
              <a:t>Plan Estratégico </a:t>
            </a:r>
            <a:r>
              <a:rPr lang="es-MX" sz="2600" b="1" dirty="0" smtClean="0">
                <a:solidFill>
                  <a:prstClr val="black"/>
                </a:solidFill>
              </a:rPr>
              <a:t>– </a:t>
            </a:r>
            <a:r>
              <a:rPr lang="es-MX" sz="2600" b="1" dirty="0" smtClean="0">
                <a:solidFill>
                  <a:prstClr val="black"/>
                </a:solidFill>
              </a:rPr>
              <a:t> y Metas </a:t>
            </a:r>
            <a:r>
              <a:rPr lang="es-MX" sz="2600" b="1" dirty="0" smtClean="0">
                <a:solidFill>
                  <a:prstClr val="black"/>
                </a:solidFill>
              </a:rPr>
              <a:t>propuestas año 2017.</a:t>
            </a:r>
            <a:endParaRPr lang="es-MX" sz="2600" b="1" dirty="0">
              <a:solidFill>
                <a:prstClr val="black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213541"/>
              </p:ext>
            </p:extLst>
          </p:nvPr>
        </p:nvGraphicFramePr>
        <p:xfrm>
          <a:off x="971600" y="1124744"/>
          <a:ext cx="7920880" cy="4965463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648072"/>
                <a:gridCol w="2536612"/>
                <a:gridCol w="4736196"/>
              </a:tblGrid>
              <a:tr h="609813">
                <a:tc>
                  <a:txBody>
                    <a:bodyPr/>
                    <a:lstStyle/>
                    <a:p>
                      <a:pPr marL="71120" marR="67310" algn="just" fontAlgn="base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No.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 marR="67310" algn="just" fontAlgn="base">
                        <a:spcAft>
                          <a:spcPts val="0"/>
                        </a:spcAft>
                      </a:pPr>
                      <a:r>
                        <a:rPr lang="es-ES_tradnl" sz="1200" smtClean="0">
                          <a:solidFill>
                            <a:schemeClr val="tx1"/>
                          </a:solidFill>
                          <a:effectLst/>
                        </a:rPr>
                        <a:t>OBJETIVOS</a:t>
                      </a:r>
                      <a:r>
                        <a:rPr lang="es-ES_tradnl" sz="1200" baseline="0" smtClean="0">
                          <a:solidFill>
                            <a:schemeClr val="tx1"/>
                          </a:solidFill>
                          <a:effectLst/>
                        </a:rPr>
                        <a:t> ESTRATEGICOS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 marR="67310" algn="just" fontAlgn="base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METAS </a:t>
                      </a:r>
                      <a:r>
                        <a:rPr lang="es-ES_tradnl" sz="1200" dirty="0" smtClean="0">
                          <a:solidFill>
                            <a:schemeClr val="tx1"/>
                          </a:solidFill>
                          <a:effectLst/>
                        </a:rPr>
                        <a:t>DEL PLAN OPERATIVO DEL AÑO </a:t>
                      </a:r>
                      <a:r>
                        <a:rPr lang="es-ES_tradnl" sz="1200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774377">
                <a:tc>
                  <a:txBody>
                    <a:bodyPr/>
                    <a:lstStyle/>
                    <a:p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120" marR="6731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smtClean="0">
                          <a:solidFill>
                            <a:schemeClr val="tx1"/>
                          </a:solidFill>
                          <a:effectLst/>
                        </a:rPr>
                        <a:t>E1 - FORTALECER EL PATRIMONIO INSTITUCIONAL PRIORIZANDO LA GESTION HACIA ACTIVOS VIABLES DE RECUPERACION</a:t>
                      </a:r>
                      <a:endParaRPr lang="es-ES_tradnl" sz="120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496130">
                <a:tc>
                  <a:txBody>
                    <a:bodyPr/>
                    <a:lstStyle/>
                    <a:p>
                      <a:pPr marL="71120" marR="67310" algn="just" fontAlgn="base"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 marR="67310" algn="just" fontAlgn="base"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OE1. MEJORAR EFICIENCIA EN RECUPERACION DE ACTIVOS Y GESTION DE INVERSIONES.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1) Mantener gasto de presupuesto de funcionamiento aportado por BCR no mayor al 35% del total de ingreso.</a:t>
                      </a:r>
                      <a:endParaRPr lang="es-ES_tradnl" sz="18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2)  Incrementar las gestiones de recuperación, incluyendo la gestión de cartera que administran otras entidades, sin incrementar el presupuesto general del año anterior. </a:t>
                      </a:r>
                      <a:endParaRPr lang="es-MX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endParaRPr lang="es-MX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3) Implementación de modelo de gestión de procesos.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579729">
                <a:tc>
                  <a:txBody>
                    <a:bodyPr/>
                    <a:lstStyle/>
                    <a:p>
                      <a:pPr marL="71120" marR="67310" algn="just" fontAlgn="base"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 marR="67310" algn="just" fontAlgn="base"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OE2. DETERMINAR LA PERSPECTIVA DE RECUPERACION DE LA CARTERA Y PRIORIZAR SU GESTION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</a:rPr>
                        <a:t>1) Concluir plan de depuración y clasificación de </a:t>
                      </a:r>
                      <a:r>
                        <a:rPr lang="es-ES" sz="1200" kern="1200" dirty="0" err="1">
                          <a:solidFill>
                            <a:schemeClr val="tx1"/>
                          </a:solidFill>
                          <a:effectLst/>
                        </a:rPr>
                        <a:t>recuperabilidad</a:t>
                      </a:r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</a:rPr>
                        <a:t> de créditos con estatus de NO ESPECIFICADO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</a:rPr>
                        <a:t>) Sanear US$754.3 miles en créditos y US$690.7 miles en activos no factibles para la venta</a:t>
                      </a: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3) Concluir</a:t>
                      </a:r>
                      <a:r>
                        <a:rPr lang="es-E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la integración de cartera para su administración y control directo por medio del sistema de préstamos del FOSAFFI.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2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CuadroTexto"/>
          <p:cNvSpPr txBox="1"/>
          <p:nvPr/>
        </p:nvSpPr>
        <p:spPr>
          <a:xfrm>
            <a:off x="971600" y="188640"/>
            <a:ext cx="77768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prstClr val="black"/>
                </a:solidFill>
              </a:rPr>
              <a:t>Plan Estratégico </a:t>
            </a:r>
            <a:r>
              <a:rPr lang="es-MX" sz="2600" b="1" dirty="0" smtClean="0">
                <a:solidFill>
                  <a:prstClr val="black"/>
                </a:solidFill>
              </a:rPr>
              <a:t>– </a:t>
            </a:r>
            <a:r>
              <a:rPr lang="es-MX" sz="2600" b="1" dirty="0" smtClean="0">
                <a:solidFill>
                  <a:prstClr val="black"/>
                </a:solidFill>
              </a:rPr>
              <a:t>y Metas </a:t>
            </a:r>
            <a:r>
              <a:rPr lang="es-MX" sz="2600" b="1" dirty="0" smtClean="0">
                <a:solidFill>
                  <a:prstClr val="black"/>
                </a:solidFill>
              </a:rPr>
              <a:t>propuestas año 2017.</a:t>
            </a:r>
            <a:endParaRPr lang="es-MX" sz="2600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017567"/>
              </p:ext>
            </p:extLst>
          </p:nvPr>
        </p:nvGraphicFramePr>
        <p:xfrm>
          <a:off x="996388" y="926630"/>
          <a:ext cx="7752076" cy="5458007"/>
        </p:xfrm>
        <a:graphic>
          <a:graphicData uri="http://schemas.openxmlformats.org/drawingml/2006/table">
            <a:tbl>
              <a:tblPr firstRow="1" firstCol="1" bandRow="1"/>
              <a:tblGrid>
                <a:gridCol w="551276"/>
                <a:gridCol w="2160240"/>
                <a:gridCol w="5040560"/>
              </a:tblGrid>
              <a:tr h="414138">
                <a:tc>
                  <a:txBody>
                    <a:bodyPr/>
                    <a:lstStyle/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OBJETIVOS ESTRATEGICOS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7310" algn="just" fontAlgn="base"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solidFill>
                            <a:schemeClr val="tx1"/>
                          </a:solidFill>
                          <a:effectLst/>
                        </a:rPr>
                        <a:t>METAS DEL PLAN OPERATIVO DEL AÑO 2017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gridSpan="3">
                  <a:txBody>
                    <a:bodyPr/>
                    <a:lstStyle/>
                    <a:p>
                      <a:pPr marL="73025" marR="6413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E2 - FORTALECER LA EFICIENCIA Y MEJORA DE CALIDAD EN LA GESTION INSTITUCIONAL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898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2.3</a:t>
                      </a:r>
                      <a:endParaRPr lang="es-ES_tradnl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13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OE3. INNOVAR ESQUEMAS DEL NEGOCIO Y PROCESOS DE TRABAJO APLICANDO TECNOLOGIAS DE INFORMACION.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1) Revisar y actualizar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el</a:t>
                      </a:r>
                      <a:r>
                        <a:rPr lang="es-ES_tradnl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mapa de procesos y los procedimientos de los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procesos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claves. 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) Preparar propuesta sobre factibilidad de implementar  pagos móviles.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Renovar equipos de cómputo y licencias de office conforme al Plan de Tecnología.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8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2.4</a:t>
                      </a:r>
                      <a:endParaRPr lang="es-ES_tradnl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13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OE4. FORTALECER LAS RELACIONES DE TRABAJO, LA COORDINACION Y COMUNICACIÓN INSTITUCIONAL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1)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Mejorar el nivel de respuesta positiva en 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encuesta de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clima respecto de la obtenida en 2016 que fue de 89.5% (acuerdo 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y total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acuerdo).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)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Mejorar la comunicación realizando reuniones trimestrales de la Gerencia con 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el personal para comunicar eventos relevantes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y 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conocer requerimientos.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2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2.5</a:t>
                      </a:r>
                      <a:endParaRPr lang="es-ES_tradnl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13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OE5. LOGRAR UNA CULTURA DE COMPROMISO CON LA CALIDAD, EFICIENCIA Y ETICA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)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Capacitar al Comité 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Ejecutivo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en cultura 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 calidad y gestión por procesos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)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Mejorar nivel de respuesta positiva 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de cliente externo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en excelencia</a:t>
                      </a:r>
                      <a:r>
                        <a:rPr lang="es-ES_tradnl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de servicio respecto de la obtenida en 2016 que fue de 77.5%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,</a:t>
                      </a:r>
                      <a:r>
                        <a:rPr lang="es-ES_tradnl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capacitando en cultura de servicio a personal que atiende </a:t>
                      </a:r>
                      <a:r>
                        <a:rPr lang="es-ES_tradnl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clientes </a:t>
                      </a:r>
                      <a:r>
                        <a:rPr lang="es-ES_tradnl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externos.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) 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Mejorar % promedio de cumplimiento de POA respecto del obtenido en 2016 que fue de 96%.</a:t>
                      </a:r>
                      <a:endParaRPr lang="es-ES_tradnl" sz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4) Mejorar nota evaluativa del IAIP respecto del promedio</a:t>
                      </a:r>
                      <a:r>
                        <a:rPr lang="es-ES_tradnl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o</a:t>
                      </a: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btenido en 2016 que fue de 6.29</a:t>
                      </a:r>
                    </a:p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_tradnl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r>
                        <a:rPr lang="es-ES_tradnl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) Dictamen de Auditoria Externa con opinión limpia para ejercicio 2017.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32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CuadroTexto"/>
          <p:cNvSpPr txBox="1"/>
          <p:nvPr/>
        </p:nvSpPr>
        <p:spPr>
          <a:xfrm>
            <a:off x="971600" y="188640"/>
            <a:ext cx="77768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solidFill>
                  <a:prstClr val="black"/>
                </a:solidFill>
              </a:rPr>
              <a:t>Plan Estratégico </a:t>
            </a:r>
            <a:r>
              <a:rPr lang="es-MX" sz="2600" b="1" dirty="0" smtClean="0">
                <a:solidFill>
                  <a:prstClr val="black"/>
                </a:solidFill>
              </a:rPr>
              <a:t>– </a:t>
            </a:r>
            <a:r>
              <a:rPr lang="es-MX" sz="2600" b="1" dirty="0" smtClean="0">
                <a:solidFill>
                  <a:prstClr val="black"/>
                </a:solidFill>
              </a:rPr>
              <a:t>y Metas </a:t>
            </a:r>
            <a:r>
              <a:rPr lang="es-MX" sz="2600" b="1" dirty="0" smtClean="0">
                <a:solidFill>
                  <a:prstClr val="black"/>
                </a:solidFill>
              </a:rPr>
              <a:t>propuestas año 2017.</a:t>
            </a:r>
            <a:endParaRPr lang="es-MX" sz="2600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21900"/>
              </p:ext>
            </p:extLst>
          </p:nvPr>
        </p:nvGraphicFramePr>
        <p:xfrm>
          <a:off x="971599" y="1196752"/>
          <a:ext cx="7776865" cy="3918866"/>
        </p:xfrm>
        <a:graphic>
          <a:graphicData uri="http://schemas.openxmlformats.org/drawingml/2006/table">
            <a:tbl>
              <a:tblPr firstRow="1" firstCol="1" bandRow="1"/>
              <a:tblGrid>
                <a:gridCol w="786703"/>
                <a:gridCol w="2383455"/>
                <a:gridCol w="4606707"/>
              </a:tblGrid>
              <a:tr h="628520">
                <a:tc>
                  <a:txBody>
                    <a:bodyPr/>
                    <a:lstStyle/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b="1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OBJETIVOS ESTRATEGICOS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67310" algn="just" fontAlgn="base"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solidFill>
                            <a:schemeClr val="tx1"/>
                          </a:solidFill>
                          <a:effectLst/>
                        </a:rPr>
                        <a:t>METAS DEL PLAN OPERATIVO DEL AÑO 2017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308">
                <a:tc gridSpan="3">
                  <a:txBody>
                    <a:bodyPr/>
                    <a:lstStyle/>
                    <a:p>
                      <a:pPr marL="73025" marR="6413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E3 - FORTALECER LA IMAGEN INSTITUCIONAL REALIZANDO MAYOR DIVULGACION SOBRE LA FUNCION Y DESEMPEÑO DEL FOSAFFI.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120509">
                <a:tc>
                  <a:txBody>
                    <a:bodyPr/>
                    <a:lstStyle/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3.6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OE6. POSICIONAR AL FOSAFFI COMO INSTITUCIÓN ESPECIALIZADA EN GESTION Y RECUPERACION DE ACTIVOS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1) Realizar al menos tres eventos de divulgación externa: a) Ponencia en programa de educación financiera, b) Publicación de artículo</a:t>
                      </a:r>
                      <a:r>
                        <a:rPr lang="es-ES" sz="120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 en revista, y c) Participación en foro académico.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2) Presentar informe de rendición de cuentas, ampliando alcance a por lo menos en una comunidad donde hay gran presencia de clientes de nuestra cartera.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366950">
                <a:tc gridSpan="3">
                  <a:txBody>
                    <a:bodyPr/>
                    <a:lstStyle/>
                    <a:p>
                      <a:pPr marL="73025" marR="6413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E4 - AMPLIAR LAS FACULTADES DEL FONDO EN ESQUEMAS DE RESOLUCIÓN Y RECUPERACIÓN DE ACTIVOS. 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838121">
                <a:tc>
                  <a:txBody>
                    <a:bodyPr/>
                    <a:lstStyle/>
                    <a:p>
                      <a:pPr marL="73025" marR="64135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4.7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64135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OE7. PROMOVER REFORMAS PARA AMPLIAR LAS FACULTADES DEL FONDO. 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Promover en las instancias correspondientes el </a:t>
                      </a: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proyecto </a:t>
                      </a:r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final de propuesta de Reforma a la Ley  de Saneamiento y Fortalecimiento Financiero.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14" marR="41214" marT="20607" marB="20607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96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598</Words>
  <Application>Microsoft Office PowerPoint</Application>
  <PresentationFormat>Presentación en pantalla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Tema de Office</vt:lpstr>
      <vt:lpstr>1_Tema de Office</vt:lpstr>
      <vt:lpstr>PLAN OPERATIVO ANUAL 2017 Metas para el año 2017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cumplimiento de objetivos P.E. – año 2015</dc:title>
  <dc:creator>Jaime Preza</dc:creator>
  <cp:lastModifiedBy>Jaime Preza</cp:lastModifiedBy>
  <cp:revision>56</cp:revision>
  <cp:lastPrinted>2017-02-08T21:08:09Z</cp:lastPrinted>
  <dcterms:created xsi:type="dcterms:W3CDTF">2016-01-20T17:21:42Z</dcterms:created>
  <dcterms:modified xsi:type="dcterms:W3CDTF">2017-03-22T17:50:43Z</dcterms:modified>
</cp:coreProperties>
</file>