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2"/>
  </p:handoutMasterIdLst>
  <p:sldIdLst>
    <p:sldId id="256" r:id="rId2"/>
    <p:sldId id="258" r:id="rId3"/>
    <p:sldId id="259" r:id="rId4"/>
    <p:sldId id="278" r:id="rId5"/>
    <p:sldId id="270" r:id="rId6"/>
    <p:sldId id="271" r:id="rId7"/>
    <p:sldId id="272" r:id="rId8"/>
    <p:sldId id="264" r:id="rId9"/>
    <p:sldId id="273" r:id="rId10"/>
    <p:sldId id="274" r:id="rId11"/>
  </p:sldIdLst>
  <p:sldSz cx="9144000" cy="6858000" type="screen4x3"/>
  <p:notesSz cx="7010400" cy="92964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B6C4F10E-D1C2-4A15-A326-55AC1DECA578}">
          <p14:sldIdLst>
            <p14:sldId id="256"/>
            <p14:sldId id="258"/>
            <p14:sldId id="259"/>
            <p14:sldId id="278"/>
          </p14:sldIdLst>
        </p14:section>
        <p14:section name="Sección sin título" id="{75B89B8F-C387-4CC6-AADA-E869C69258DB}">
          <p14:sldIdLst>
            <p14:sldId id="270"/>
            <p14:sldId id="271"/>
            <p14:sldId id="272"/>
            <p14:sldId id="264"/>
            <p14:sldId id="273"/>
            <p14:sldId id="274"/>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Estilo medio 3 - Énfasis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380" y="-3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ABD9CA-AB96-456B-8B69-21EB7C3F0961}" type="doc">
      <dgm:prSet loTypeId="urn:microsoft.com/office/officeart/2005/8/layout/vList6" loCatId="process" qsTypeId="urn:microsoft.com/office/officeart/2005/8/quickstyle/simple3" qsCatId="simple" csTypeId="urn:microsoft.com/office/officeart/2005/8/colors/colorful3" csCatId="colorful" phldr="1"/>
      <dgm:spPr/>
      <dgm:t>
        <a:bodyPr/>
        <a:lstStyle/>
        <a:p>
          <a:endParaRPr lang="es-ES_tradnl"/>
        </a:p>
      </dgm:t>
    </dgm:pt>
    <dgm:pt modelId="{8CC2808E-42D9-4D95-9F61-726B4DA9B49D}">
      <dgm:prSet phldrT="[Texto]" custT="1"/>
      <dgm:spPr/>
      <dgm:t>
        <a:bodyPr/>
        <a:lstStyle/>
        <a:p>
          <a:pPr rtl="0"/>
          <a:r>
            <a:rPr lang="es-SV" sz="1400" u="none" strike="noStrike" dirty="0" smtClean="0">
              <a:effectLst/>
            </a:rPr>
            <a:t>E1 - FORTALECER EL PATRIMONIO INSTITUCIONAL PRIORIZANDO LA GESTION HACIA ACTIVOS VIABLES DE RECUPERACION</a:t>
          </a:r>
          <a:endParaRPr lang="es-ES_tradnl" sz="1400" dirty="0"/>
        </a:p>
      </dgm:t>
    </dgm:pt>
    <dgm:pt modelId="{977385A8-9B76-4A60-BBC4-D98E977F0A86}" type="parTrans" cxnId="{45C4893B-7DB0-46F2-9F79-95AE92E1AA6E}">
      <dgm:prSet/>
      <dgm:spPr/>
      <dgm:t>
        <a:bodyPr/>
        <a:lstStyle/>
        <a:p>
          <a:endParaRPr lang="es-ES_tradnl" sz="1400">
            <a:solidFill>
              <a:schemeClr val="tx1"/>
            </a:solidFill>
          </a:endParaRPr>
        </a:p>
      </dgm:t>
    </dgm:pt>
    <dgm:pt modelId="{CA8332CE-1CE0-4D3A-B879-30BA2A36E5BC}" type="sibTrans" cxnId="{45C4893B-7DB0-46F2-9F79-95AE92E1AA6E}">
      <dgm:prSet custT="1"/>
      <dgm:spPr/>
      <dgm:t>
        <a:bodyPr/>
        <a:lstStyle/>
        <a:p>
          <a:endParaRPr lang="es-ES_tradnl" sz="1400">
            <a:solidFill>
              <a:schemeClr val="tx1"/>
            </a:solidFill>
          </a:endParaRPr>
        </a:p>
      </dgm:t>
    </dgm:pt>
    <dgm:pt modelId="{3BFF7ABA-87E8-4211-B3F4-EB2FFD46E525}">
      <dgm:prSet phldrT="[Texto]" custT="1"/>
      <dgm:spPr/>
      <dgm:t>
        <a:bodyPr/>
        <a:lstStyle/>
        <a:p>
          <a:pPr algn="just" rtl="0"/>
          <a:r>
            <a:rPr lang="es-SV" sz="1200" b="0" i="0" u="none" smtClean="0"/>
            <a:t>OE1.MEJORAR EFICIENCIA EN RECUPERACION DE ACTIVOS Y GESTION DE INVERSIONES.</a:t>
          </a:r>
          <a:endParaRPr lang="es-ES_tradnl" sz="1200"/>
        </a:p>
      </dgm:t>
    </dgm:pt>
    <dgm:pt modelId="{55AFCFE9-62A2-4222-BF00-563FCDD55FDE}" type="parTrans" cxnId="{38A142F4-D2CE-4EBE-BB51-136296531307}">
      <dgm:prSet/>
      <dgm:spPr/>
      <dgm:t>
        <a:bodyPr/>
        <a:lstStyle/>
        <a:p>
          <a:endParaRPr lang="es-ES_tradnl" sz="1400">
            <a:solidFill>
              <a:schemeClr val="tx1"/>
            </a:solidFill>
          </a:endParaRPr>
        </a:p>
      </dgm:t>
    </dgm:pt>
    <dgm:pt modelId="{AE42BACD-9C22-47F7-ADA9-4F043C3DFE3E}" type="sibTrans" cxnId="{38A142F4-D2CE-4EBE-BB51-136296531307}">
      <dgm:prSet/>
      <dgm:spPr/>
      <dgm:t>
        <a:bodyPr/>
        <a:lstStyle/>
        <a:p>
          <a:endParaRPr lang="es-ES_tradnl" sz="1400">
            <a:solidFill>
              <a:schemeClr val="tx1"/>
            </a:solidFill>
          </a:endParaRPr>
        </a:p>
      </dgm:t>
    </dgm:pt>
    <dgm:pt modelId="{AD0F4E40-0DEB-412C-BE63-C33B5E87E0E0}">
      <dgm:prSet phldrT="[Texto]" custT="1"/>
      <dgm:spPr/>
      <dgm:t>
        <a:bodyPr/>
        <a:lstStyle/>
        <a:p>
          <a:pPr rtl="0"/>
          <a:r>
            <a:rPr lang="es-SV" sz="1400" u="none" strike="noStrike" dirty="0" smtClean="0">
              <a:effectLst/>
            </a:rPr>
            <a:t>E2 - FORTALECER LA EFICIENCIA Y MEJORA DE CALIDAD EN LA GESTION INSTITUCIONAL</a:t>
          </a:r>
          <a:endParaRPr lang="es-ES_tradnl" sz="1400" dirty="0"/>
        </a:p>
      </dgm:t>
    </dgm:pt>
    <dgm:pt modelId="{2E03001D-4448-4486-A9C1-4AF7DE886E54}" type="parTrans" cxnId="{85DDDAF7-0951-4476-8E89-3F317EDD7599}">
      <dgm:prSet/>
      <dgm:spPr/>
      <dgm:t>
        <a:bodyPr/>
        <a:lstStyle/>
        <a:p>
          <a:endParaRPr lang="es-ES_tradnl" sz="1400">
            <a:solidFill>
              <a:schemeClr val="tx1"/>
            </a:solidFill>
          </a:endParaRPr>
        </a:p>
      </dgm:t>
    </dgm:pt>
    <dgm:pt modelId="{C97A40B9-AAB1-427B-B5EE-33F0895E8AB0}" type="sibTrans" cxnId="{85DDDAF7-0951-4476-8E89-3F317EDD7599}">
      <dgm:prSet custT="1"/>
      <dgm:spPr/>
      <dgm:t>
        <a:bodyPr/>
        <a:lstStyle/>
        <a:p>
          <a:endParaRPr lang="es-ES_tradnl" sz="1400">
            <a:solidFill>
              <a:schemeClr val="tx1"/>
            </a:solidFill>
          </a:endParaRPr>
        </a:p>
      </dgm:t>
    </dgm:pt>
    <dgm:pt modelId="{A06F881C-A141-4BDF-BD09-5986A319C41D}">
      <dgm:prSet phldrT="[Texto]" custT="1"/>
      <dgm:spPr/>
      <dgm:t>
        <a:bodyPr/>
        <a:lstStyle/>
        <a:p>
          <a:pPr algn="just" rtl="0"/>
          <a:r>
            <a:rPr lang="es-SV" sz="1200" b="0" i="0" u="none" dirty="0" smtClean="0"/>
            <a:t>OE3. INNOVAR ESQUEMAS DEL NEGOCIO Y PROCESOS DE TRABAJO APLICANDO TECNOLOGIAS DE INFORMACION.</a:t>
          </a:r>
          <a:endParaRPr lang="es-ES_tradnl" sz="1200" dirty="0"/>
        </a:p>
      </dgm:t>
    </dgm:pt>
    <dgm:pt modelId="{33F1ACFA-6659-499D-8FB4-4CE5A0C72E82}" type="parTrans" cxnId="{1BB1C2AE-AA0C-49EA-A62D-696E4E101A47}">
      <dgm:prSet/>
      <dgm:spPr/>
      <dgm:t>
        <a:bodyPr/>
        <a:lstStyle/>
        <a:p>
          <a:endParaRPr lang="es-ES_tradnl" sz="1400">
            <a:solidFill>
              <a:schemeClr val="tx1"/>
            </a:solidFill>
          </a:endParaRPr>
        </a:p>
      </dgm:t>
    </dgm:pt>
    <dgm:pt modelId="{DABC9CB5-4055-47B2-AF87-F1B4960CE29C}" type="sibTrans" cxnId="{1BB1C2AE-AA0C-49EA-A62D-696E4E101A47}">
      <dgm:prSet/>
      <dgm:spPr/>
      <dgm:t>
        <a:bodyPr/>
        <a:lstStyle/>
        <a:p>
          <a:endParaRPr lang="es-ES_tradnl" sz="1400">
            <a:solidFill>
              <a:schemeClr val="tx1"/>
            </a:solidFill>
          </a:endParaRPr>
        </a:p>
      </dgm:t>
    </dgm:pt>
    <dgm:pt modelId="{5BBF83C0-8945-4EF4-946E-85EF2BDE9BE3}">
      <dgm:prSet phldrT="[Texto]" custT="1"/>
      <dgm:spPr/>
      <dgm:t>
        <a:bodyPr/>
        <a:lstStyle/>
        <a:p>
          <a:pPr rtl="0"/>
          <a:r>
            <a:rPr lang="es-SV" sz="1400" u="none" strike="noStrike" dirty="0" smtClean="0">
              <a:effectLst/>
            </a:rPr>
            <a:t>E3 - FORTALECER LA IMAGEN INSTITUCIONAL REALIZANDO MAYOR DIVULGACION SOBRE LA FUNCION Y DESEMPEÑO DEL FOSAFFI.</a:t>
          </a:r>
          <a:endParaRPr lang="es-ES_tradnl" sz="1400" dirty="0"/>
        </a:p>
      </dgm:t>
    </dgm:pt>
    <dgm:pt modelId="{B7CAEB1A-1E25-4857-8659-F7D72238457D}" type="parTrans" cxnId="{6C2B2F00-49F7-4344-B953-9A1F4F4C267F}">
      <dgm:prSet/>
      <dgm:spPr/>
      <dgm:t>
        <a:bodyPr/>
        <a:lstStyle/>
        <a:p>
          <a:endParaRPr lang="es-ES_tradnl" sz="1400">
            <a:solidFill>
              <a:schemeClr val="tx1"/>
            </a:solidFill>
          </a:endParaRPr>
        </a:p>
      </dgm:t>
    </dgm:pt>
    <dgm:pt modelId="{6FAC22D8-A175-40CD-8023-01A4624FD721}" type="sibTrans" cxnId="{6C2B2F00-49F7-4344-B953-9A1F4F4C267F}">
      <dgm:prSet custT="1"/>
      <dgm:spPr/>
      <dgm:t>
        <a:bodyPr/>
        <a:lstStyle/>
        <a:p>
          <a:endParaRPr lang="es-ES_tradnl" sz="1400">
            <a:solidFill>
              <a:schemeClr val="tx1"/>
            </a:solidFill>
          </a:endParaRPr>
        </a:p>
      </dgm:t>
    </dgm:pt>
    <dgm:pt modelId="{8D3E9AAB-2018-45B5-860F-75688A41BCB3}">
      <dgm:prSet phldrT="[Texto]" custT="1"/>
      <dgm:spPr/>
      <dgm:t>
        <a:bodyPr/>
        <a:lstStyle/>
        <a:p>
          <a:pPr algn="just" rtl="0"/>
          <a:r>
            <a:rPr lang="es-SV" sz="1200" u="none" strike="noStrike" smtClean="0">
              <a:effectLst/>
            </a:rPr>
            <a:t>OE6. POSICIONAR AL FOSAFFI COMO INSTITUCIÓN ESPECIALIZADA EN GESTION Y RECUPERACION DE ACTIVOS</a:t>
          </a:r>
          <a:endParaRPr lang="es-ES_tradnl" sz="1200"/>
        </a:p>
      </dgm:t>
    </dgm:pt>
    <dgm:pt modelId="{CD77C3A0-32AA-404E-B1D3-4F201A96B490}" type="parTrans" cxnId="{5FB6C0AD-6828-4A61-988A-860E6AED1623}">
      <dgm:prSet/>
      <dgm:spPr/>
      <dgm:t>
        <a:bodyPr/>
        <a:lstStyle/>
        <a:p>
          <a:endParaRPr lang="es-ES_tradnl" sz="1400">
            <a:solidFill>
              <a:schemeClr val="tx1"/>
            </a:solidFill>
          </a:endParaRPr>
        </a:p>
      </dgm:t>
    </dgm:pt>
    <dgm:pt modelId="{59494100-F8E8-43D9-9D7F-7BF2C6017DF5}" type="sibTrans" cxnId="{5FB6C0AD-6828-4A61-988A-860E6AED1623}">
      <dgm:prSet/>
      <dgm:spPr/>
      <dgm:t>
        <a:bodyPr/>
        <a:lstStyle/>
        <a:p>
          <a:endParaRPr lang="es-ES_tradnl" sz="1400">
            <a:solidFill>
              <a:schemeClr val="tx1"/>
            </a:solidFill>
          </a:endParaRPr>
        </a:p>
      </dgm:t>
    </dgm:pt>
    <dgm:pt modelId="{936EC805-85C7-43A1-AF7F-96CFF40908FC}">
      <dgm:prSet phldrT="[Texto]" custT="1"/>
      <dgm:spPr/>
      <dgm:t>
        <a:bodyPr/>
        <a:lstStyle/>
        <a:p>
          <a:pPr rtl="0"/>
          <a:r>
            <a:rPr lang="es-SV" sz="1400" u="none" strike="noStrike" smtClean="0">
              <a:effectLst/>
            </a:rPr>
            <a:t>E4 - AMPLIAR LAS FACULTADES DEL FONDO EN ESQUEMAS DE RESOLUCIÓN Y RECUPERACIÓN DE ACTIVOS. </a:t>
          </a:r>
          <a:endParaRPr lang="es-ES_tradnl" sz="1400"/>
        </a:p>
      </dgm:t>
    </dgm:pt>
    <dgm:pt modelId="{C08A7D6F-45A2-4F92-A426-35AFA8DCFB49}" type="parTrans" cxnId="{A80F3D04-FEFC-4854-8C95-25AC2D53FCE9}">
      <dgm:prSet/>
      <dgm:spPr/>
      <dgm:t>
        <a:bodyPr/>
        <a:lstStyle/>
        <a:p>
          <a:endParaRPr lang="es-ES_tradnl" sz="1400">
            <a:solidFill>
              <a:schemeClr val="tx1"/>
            </a:solidFill>
          </a:endParaRPr>
        </a:p>
      </dgm:t>
    </dgm:pt>
    <dgm:pt modelId="{4EC4D7BC-0E58-46FD-A824-4B5866B5B63F}" type="sibTrans" cxnId="{A80F3D04-FEFC-4854-8C95-25AC2D53FCE9}">
      <dgm:prSet/>
      <dgm:spPr/>
      <dgm:t>
        <a:bodyPr/>
        <a:lstStyle/>
        <a:p>
          <a:endParaRPr lang="es-ES_tradnl" sz="1400">
            <a:solidFill>
              <a:schemeClr val="tx1"/>
            </a:solidFill>
          </a:endParaRPr>
        </a:p>
      </dgm:t>
    </dgm:pt>
    <dgm:pt modelId="{DA3BF431-C603-43F2-99E4-86917E992C1B}">
      <dgm:prSet custT="1"/>
      <dgm:spPr/>
      <dgm:t>
        <a:bodyPr/>
        <a:lstStyle/>
        <a:p>
          <a:pPr algn="just"/>
          <a:r>
            <a:rPr lang="es-SV" sz="1200" b="0" i="0" u="none" smtClean="0"/>
            <a:t>OE2. DETERMINAR LA PERSPECTIVA DE RECUPERACION DE LA CARTERA Y PRIORIZAR SU GESTION</a:t>
          </a:r>
          <a:endParaRPr lang="es-ES_tradnl" sz="1200"/>
        </a:p>
      </dgm:t>
    </dgm:pt>
    <dgm:pt modelId="{29ED6DB2-4680-4269-83CB-2697EBA93660}" type="parTrans" cxnId="{463B52EC-E535-4828-93F3-38A6F910D390}">
      <dgm:prSet/>
      <dgm:spPr/>
      <dgm:t>
        <a:bodyPr/>
        <a:lstStyle/>
        <a:p>
          <a:endParaRPr lang="es-ES_tradnl" sz="1400">
            <a:solidFill>
              <a:schemeClr val="tx1"/>
            </a:solidFill>
          </a:endParaRPr>
        </a:p>
      </dgm:t>
    </dgm:pt>
    <dgm:pt modelId="{602F7C1F-1893-4AE5-8B88-52D6171A445B}" type="sibTrans" cxnId="{463B52EC-E535-4828-93F3-38A6F910D390}">
      <dgm:prSet/>
      <dgm:spPr/>
      <dgm:t>
        <a:bodyPr/>
        <a:lstStyle/>
        <a:p>
          <a:endParaRPr lang="es-ES_tradnl" sz="1400">
            <a:solidFill>
              <a:schemeClr val="tx1"/>
            </a:solidFill>
          </a:endParaRPr>
        </a:p>
      </dgm:t>
    </dgm:pt>
    <dgm:pt modelId="{F856813F-05EF-4CE6-B212-7DDDBC47C71F}">
      <dgm:prSet custT="1"/>
      <dgm:spPr/>
      <dgm:t>
        <a:bodyPr/>
        <a:lstStyle/>
        <a:p>
          <a:pPr algn="just"/>
          <a:r>
            <a:rPr lang="es-SV" sz="1200" b="0" i="0" u="none" smtClean="0"/>
            <a:t>OE4. FORTALECER LAS RELACIONES DE TRABAJO, LA COORDINACION Y COMUNICACIÓN INSTITUCIONAL</a:t>
          </a:r>
          <a:endParaRPr lang="es-ES_tradnl" sz="1200"/>
        </a:p>
      </dgm:t>
    </dgm:pt>
    <dgm:pt modelId="{452EF827-1E19-4C0E-ABEB-D2AD44D8E3D3}" type="parTrans" cxnId="{B8FE155C-2F3D-4E62-BA8D-7A8F7DF3D4C4}">
      <dgm:prSet/>
      <dgm:spPr/>
      <dgm:t>
        <a:bodyPr/>
        <a:lstStyle/>
        <a:p>
          <a:endParaRPr lang="es-ES_tradnl" sz="1400">
            <a:solidFill>
              <a:schemeClr val="tx1"/>
            </a:solidFill>
          </a:endParaRPr>
        </a:p>
      </dgm:t>
    </dgm:pt>
    <dgm:pt modelId="{BEA1B3F5-8F52-4F12-BACC-933FF359E49E}" type="sibTrans" cxnId="{B8FE155C-2F3D-4E62-BA8D-7A8F7DF3D4C4}">
      <dgm:prSet/>
      <dgm:spPr/>
      <dgm:t>
        <a:bodyPr/>
        <a:lstStyle/>
        <a:p>
          <a:endParaRPr lang="es-ES_tradnl" sz="1400">
            <a:solidFill>
              <a:schemeClr val="tx1"/>
            </a:solidFill>
          </a:endParaRPr>
        </a:p>
      </dgm:t>
    </dgm:pt>
    <dgm:pt modelId="{C28F5FC6-4076-40A1-BBFC-DC89F1F18F2D}">
      <dgm:prSet custT="1"/>
      <dgm:spPr/>
      <dgm:t>
        <a:bodyPr/>
        <a:lstStyle/>
        <a:p>
          <a:pPr algn="just"/>
          <a:r>
            <a:rPr lang="es-SV" sz="1200" b="0" i="0" u="none" smtClean="0"/>
            <a:t>OE5. LOGRAR UNA CULTURA DE COMPROMISO CON LA CALIDAD, EFICIENCIA Y ETICA</a:t>
          </a:r>
          <a:endParaRPr lang="es-ES_tradnl" sz="1200"/>
        </a:p>
      </dgm:t>
    </dgm:pt>
    <dgm:pt modelId="{8CB66B69-A52F-456C-BC85-647265F353FE}" type="parTrans" cxnId="{02C4C942-B3BA-4584-B9AD-6CC19D5CF440}">
      <dgm:prSet/>
      <dgm:spPr/>
      <dgm:t>
        <a:bodyPr/>
        <a:lstStyle/>
        <a:p>
          <a:endParaRPr lang="es-ES_tradnl" sz="1400">
            <a:solidFill>
              <a:schemeClr val="tx1"/>
            </a:solidFill>
          </a:endParaRPr>
        </a:p>
      </dgm:t>
    </dgm:pt>
    <dgm:pt modelId="{A4379328-B461-4E8B-B333-AA5D59654AF1}" type="sibTrans" cxnId="{02C4C942-B3BA-4584-B9AD-6CC19D5CF440}">
      <dgm:prSet/>
      <dgm:spPr/>
      <dgm:t>
        <a:bodyPr/>
        <a:lstStyle/>
        <a:p>
          <a:endParaRPr lang="es-ES_tradnl" sz="1400">
            <a:solidFill>
              <a:schemeClr val="tx1"/>
            </a:solidFill>
          </a:endParaRPr>
        </a:p>
      </dgm:t>
    </dgm:pt>
    <dgm:pt modelId="{04BB82AA-1E56-4911-9DDB-DDC780EA0166}">
      <dgm:prSet phldrT="[Texto]" custT="1"/>
      <dgm:spPr/>
      <dgm:t>
        <a:bodyPr/>
        <a:lstStyle/>
        <a:p>
          <a:pPr algn="just" rtl="0"/>
          <a:r>
            <a:rPr lang="es-SV" sz="1200" u="none" strike="noStrike" smtClean="0">
              <a:effectLst/>
            </a:rPr>
            <a:t>OE7. PROMOVER REFORMAS PARA AMPLIAR LAS FACULTADES DEL FONDO. </a:t>
          </a:r>
          <a:endParaRPr lang="es-ES_tradnl" sz="1200"/>
        </a:p>
      </dgm:t>
    </dgm:pt>
    <dgm:pt modelId="{8F6474D6-520F-47D2-9D32-F0C2742F25A9}" type="parTrans" cxnId="{39A8A33F-2349-4274-A406-EB4F2F1DC614}">
      <dgm:prSet/>
      <dgm:spPr/>
      <dgm:t>
        <a:bodyPr/>
        <a:lstStyle/>
        <a:p>
          <a:endParaRPr lang="es-ES_tradnl" sz="1400">
            <a:solidFill>
              <a:schemeClr val="tx1"/>
            </a:solidFill>
          </a:endParaRPr>
        </a:p>
      </dgm:t>
    </dgm:pt>
    <dgm:pt modelId="{0DE9C4D0-E906-49C5-AF95-69DA0A8F631B}" type="sibTrans" cxnId="{39A8A33F-2349-4274-A406-EB4F2F1DC614}">
      <dgm:prSet/>
      <dgm:spPr/>
      <dgm:t>
        <a:bodyPr/>
        <a:lstStyle/>
        <a:p>
          <a:endParaRPr lang="es-ES_tradnl" sz="1400">
            <a:solidFill>
              <a:schemeClr val="tx1"/>
            </a:solidFill>
          </a:endParaRPr>
        </a:p>
      </dgm:t>
    </dgm:pt>
    <dgm:pt modelId="{9CFD4497-C5E4-426E-8AEE-5F2B2C36C4D1}">
      <dgm:prSet custT="1"/>
      <dgm:spPr/>
      <dgm:t>
        <a:bodyPr/>
        <a:lstStyle/>
        <a:p>
          <a:pPr algn="just"/>
          <a:endParaRPr lang="es-ES_tradnl" sz="1200" dirty="0">
            <a:solidFill>
              <a:schemeClr val="tx1"/>
            </a:solidFill>
          </a:endParaRPr>
        </a:p>
      </dgm:t>
    </dgm:pt>
    <dgm:pt modelId="{9B0480AE-6BC1-4B1E-9F6C-6C0699416D39}" type="parTrans" cxnId="{B6EF7E55-E6DA-4A61-9333-2098ABB76E41}">
      <dgm:prSet/>
      <dgm:spPr/>
      <dgm:t>
        <a:bodyPr/>
        <a:lstStyle/>
        <a:p>
          <a:endParaRPr lang="es-ES_tradnl">
            <a:solidFill>
              <a:schemeClr val="tx1"/>
            </a:solidFill>
          </a:endParaRPr>
        </a:p>
      </dgm:t>
    </dgm:pt>
    <dgm:pt modelId="{A5D790F0-EE30-4084-82EA-CA101C63939B}" type="sibTrans" cxnId="{B6EF7E55-E6DA-4A61-9333-2098ABB76E41}">
      <dgm:prSet/>
      <dgm:spPr/>
      <dgm:t>
        <a:bodyPr/>
        <a:lstStyle/>
        <a:p>
          <a:endParaRPr lang="es-ES_tradnl">
            <a:solidFill>
              <a:schemeClr val="tx1"/>
            </a:solidFill>
          </a:endParaRPr>
        </a:p>
      </dgm:t>
    </dgm:pt>
    <dgm:pt modelId="{360669F0-19FC-4BBE-816E-0C5BB746734D}">
      <dgm:prSet custT="1"/>
      <dgm:spPr/>
      <dgm:t>
        <a:bodyPr/>
        <a:lstStyle/>
        <a:p>
          <a:pPr algn="just"/>
          <a:endParaRPr lang="es-ES_tradnl" sz="1200">
            <a:solidFill>
              <a:schemeClr val="tx1"/>
            </a:solidFill>
          </a:endParaRPr>
        </a:p>
      </dgm:t>
    </dgm:pt>
    <dgm:pt modelId="{01DC4775-A187-4608-AFCF-0D0A0E691918}" type="parTrans" cxnId="{41D7DD4B-FDC5-4E0F-AE82-C846D9D3F45E}">
      <dgm:prSet/>
      <dgm:spPr/>
      <dgm:t>
        <a:bodyPr/>
        <a:lstStyle/>
        <a:p>
          <a:endParaRPr lang="es-ES_tradnl">
            <a:solidFill>
              <a:schemeClr val="tx1"/>
            </a:solidFill>
          </a:endParaRPr>
        </a:p>
      </dgm:t>
    </dgm:pt>
    <dgm:pt modelId="{681A8BCD-1ABF-4091-BFA4-C664D070CF02}" type="sibTrans" cxnId="{41D7DD4B-FDC5-4E0F-AE82-C846D9D3F45E}">
      <dgm:prSet/>
      <dgm:spPr/>
      <dgm:t>
        <a:bodyPr/>
        <a:lstStyle/>
        <a:p>
          <a:endParaRPr lang="es-ES_tradnl">
            <a:solidFill>
              <a:schemeClr val="tx1"/>
            </a:solidFill>
          </a:endParaRPr>
        </a:p>
      </dgm:t>
    </dgm:pt>
    <dgm:pt modelId="{FF8756D6-E493-49F6-9C0D-120D34ED6264}">
      <dgm:prSet custT="1"/>
      <dgm:spPr/>
      <dgm:t>
        <a:bodyPr/>
        <a:lstStyle/>
        <a:p>
          <a:pPr algn="just"/>
          <a:endParaRPr lang="es-ES_tradnl" sz="1200">
            <a:solidFill>
              <a:schemeClr val="tx1"/>
            </a:solidFill>
          </a:endParaRPr>
        </a:p>
      </dgm:t>
    </dgm:pt>
    <dgm:pt modelId="{0100BD2C-F4FB-49FF-B424-0FA0018F9853}" type="parTrans" cxnId="{63F087C2-71E8-4C81-AD97-0A2F9FCE3182}">
      <dgm:prSet/>
      <dgm:spPr/>
      <dgm:t>
        <a:bodyPr/>
        <a:lstStyle/>
        <a:p>
          <a:endParaRPr lang="es-ES_tradnl">
            <a:solidFill>
              <a:schemeClr val="tx1"/>
            </a:solidFill>
          </a:endParaRPr>
        </a:p>
      </dgm:t>
    </dgm:pt>
    <dgm:pt modelId="{B2BAB155-8DD5-426E-91B7-C643755C869C}" type="sibTrans" cxnId="{63F087C2-71E8-4C81-AD97-0A2F9FCE3182}">
      <dgm:prSet/>
      <dgm:spPr/>
      <dgm:t>
        <a:bodyPr/>
        <a:lstStyle/>
        <a:p>
          <a:endParaRPr lang="es-ES_tradnl">
            <a:solidFill>
              <a:schemeClr val="tx1"/>
            </a:solidFill>
          </a:endParaRPr>
        </a:p>
      </dgm:t>
    </dgm:pt>
    <dgm:pt modelId="{4CBAF4F8-87BB-42C3-815A-6E6990401812}">
      <dgm:prSet phldrT="[Texto]" custT="1"/>
      <dgm:spPr/>
      <dgm:t>
        <a:bodyPr/>
        <a:lstStyle/>
        <a:p>
          <a:pPr algn="just" rtl="0"/>
          <a:endParaRPr lang="es-ES_tradnl" sz="1200">
            <a:solidFill>
              <a:schemeClr val="tx1"/>
            </a:solidFill>
          </a:endParaRPr>
        </a:p>
      </dgm:t>
    </dgm:pt>
    <dgm:pt modelId="{3610B580-3ED3-4A6E-B23B-E69F1C38EF6B}" type="parTrans" cxnId="{C33BB67D-5BAD-4A0C-B9A8-40797C595731}">
      <dgm:prSet/>
      <dgm:spPr/>
      <dgm:t>
        <a:bodyPr/>
        <a:lstStyle/>
        <a:p>
          <a:endParaRPr lang="es-ES_tradnl">
            <a:solidFill>
              <a:schemeClr val="tx1"/>
            </a:solidFill>
          </a:endParaRPr>
        </a:p>
      </dgm:t>
    </dgm:pt>
    <dgm:pt modelId="{289748C7-5C27-4419-961B-44E2BB9BD877}" type="sibTrans" cxnId="{C33BB67D-5BAD-4A0C-B9A8-40797C595731}">
      <dgm:prSet/>
      <dgm:spPr/>
      <dgm:t>
        <a:bodyPr/>
        <a:lstStyle/>
        <a:p>
          <a:endParaRPr lang="es-ES_tradnl">
            <a:solidFill>
              <a:schemeClr val="tx1"/>
            </a:solidFill>
          </a:endParaRPr>
        </a:p>
      </dgm:t>
    </dgm:pt>
    <dgm:pt modelId="{D68641AD-E6AF-419D-AED7-99AE789DE290}">
      <dgm:prSet phldrT="[Texto]" custT="1"/>
      <dgm:spPr/>
      <dgm:t>
        <a:bodyPr/>
        <a:lstStyle/>
        <a:p>
          <a:pPr algn="just" rtl="0"/>
          <a:endParaRPr lang="es-ES_tradnl" sz="1200">
            <a:solidFill>
              <a:schemeClr val="tx1"/>
            </a:solidFill>
          </a:endParaRPr>
        </a:p>
      </dgm:t>
    </dgm:pt>
    <dgm:pt modelId="{B677419D-A355-4FA2-9F96-BBCF61EFBA6D}" type="parTrans" cxnId="{A42E545F-C592-4BC0-8A57-7656100DE34F}">
      <dgm:prSet/>
      <dgm:spPr/>
      <dgm:t>
        <a:bodyPr/>
        <a:lstStyle/>
        <a:p>
          <a:endParaRPr lang="es-ES_tradnl">
            <a:solidFill>
              <a:schemeClr val="tx1"/>
            </a:solidFill>
          </a:endParaRPr>
        </a:p>
      </dgm:t>
    </dgm:pt>
    <dgm:pt modelId="{65AE289E-B924-4C42-B029-1D5A1765A020}" type="sibTrans" cxnId="{A42E545F-C592-4BC0-8A57-7656100DE34F}">
      <dgm:prSet/>
      <dgm:spPr/>
      <dgm:t>
        <a:bodyPr/>
        <a:lstStyle/>
        <a:p>
          <a:endParaRPr lang="es-ES_tradnl">
            <a:solidFill>
              <a:schemeClr val="tx1"/>
            </a:solidFill>
          </a:endParaRPr>
        </a:p>
      </dgm:t>
    </dgm:pt>
    <dgm:pt modelId="{A3AFE132-37BE-445F-8E39-9F1C15EDE844}" type="pres">
      <dgm:prSet presAssocID="{F8ABD9CA-AB96-456B-8B69-21EB7C3F0961}" presName="Name0" presStyleCnt="0">
        <dgm:presLayoutVars>
          <dgm:dir/>
          <dgm:animLvl val="lvl"/>
          <dgm:resizeHandles/>
        </dgm:presLayoutVars>
      </dgm:prSet>
      <dgm:spPr/>
      <dgm:t>
        <a:bodyPr/>
        <a:lstStyle/>
        <a:p>
          <a:endParaRPr lang="es-ES_tradnl"/>
        </a:p>
      </dgm:t>
    </dgm:pt>
    <dgm:pt modelId="{C0EE376E-C58D-4398-B6E2-D7F84AAE5465}" type="pres">
      <dgm:prSet presAssocID="{8CC2808E-42D9-4D95-9F61-726B4DA9B49D}" presName="linNode" presStyleCnt="0"/>
      <dgm:spPr/>
      <dgm:t>
        <a:bodyPr/>
        <a:lstStyle/>
        <a:p>
          <a:endParaRPr lang="es-SV"/>
        </a:p>
      </dgm:t>
    </dgm:pt>
    <dgm:pt modelId="{990CE561-6B6D-40BF-9527-71479B806192}" type="pres">
      <dgm:prSet presAssocID="{8CC2808E-42D9-4D95-9F61-726B4DA9B49D}" presName="parentShp" presStyleLbl="node1" presStyleIdx="0" presStyleCnt="4" custScaleX="88261" custLinFactNeighborX="-5839" custLinFactNeighborY="764">
        <dgm:presLayoutVars>
          <dgm:bulletEnabled val="1"/>
        </dgm:presLayoutVars>
      </dgm:prSet>
      <dgm:spPr/>
      <dgm:t>
        <a:bodyPr/>
        <a:lstStyle/>
        <a:p>
          <a:endParaRPr lang="es-ES_tradnl"/>
        </a:p>
      </dgm:t>
    </dgm:pt>
    <dgm:pt modelId="{F8943342-57B4-4575-AD2F-FFA67E3DA8E6}" type="pres">
      <dgm:prSet presAssocID="{8CC2808E-42D9-4D95-9F61-726B4DA9B49D}" presName="childShp" presStyleLbl="bgAccFollowNode1" presStyleIdx="0" presStyleCnt="4" custScaleX="90973" custScaleY="138540" custLinFactNeighborX="2282" custLinFactNeighborY="2501">
        <dgm:presLayoutVars>
          <dgm:bulletEnabled val="1"/>
        </dgm:presLayoutVars>
      </dgm:prSet>
      <dgm:spPr/>
      <dgm:t>
        <a:bodyPr/>
        <a:lstStyle/>
        <a:p>
          <a:endParaRPr lang="es-ES_tradnl"/>
        </a:p>
      </dgm:t>
    </dgm:pt>
    <dgm:pt modelId="{7DAD8E95-340D-4AEF-BDAD-23E58EC1B9A3}" type="pres">
      <dgm:prSet presAssocID="{CA8332CE-1CE0-4D3A-B879-30BA2A36E5BC}" presName="spacing" presStyleCnt="0"/>
      <dgm:spPr/>
      <dgm:t>
        <a:bodyPr/>
        <a:lstStyle/>
        <a:p>
          <a:endParaRPr lang="es-SV"/>
        </a:p>
      </dgm:t>
    </dgm:pt>
    <dgm:pt modelId="{508FF582-4BFB-4207-AC8B-BF7527CEAA5A}" type="pres">
      <dgm:prSet presAssocID="{AD0F4E40-0DEB-412C-BE63-C33B5E87E0E0}" presName="linNode" presStyleCnt="0"/>
      <dgm:spPr/>
      <dgm:t>
        <a:bodyPr/>
        <a:lstStyle/>
        <a:p>
          <a:endParaRPr lang="es-SV"/>
        </a:p>
      </dgm:t>
    </dgm:pt>
    <dgm:pt modelId="{E95404C3-1A59-475F-B105-5A3FEA9A5E94}" type="pres">
      <dgm:prSet presAssocID="{AD0F4E40-0DEB-412C-BE63-C33B5E87E0E0}" presName="parentShp" presStyleLbl="node1" presStyleIdx="1" presStyleCnt="4" custScaleX="88310" custScaleY="164186" custLinFactNeighborX="-2758" custLinFactNeighborY="-33626">
        <dgm:presLayoutVars>
          <dgm:bulletEnabled val="1"/>
        </dgm:presLayoutVars>
      </dgm:prSet>
      <dgm:spPr/>
      <dgm:t>
        <a:bodyPr/>
        <a:lstStyle/>
        <a:p>
          <a:endParaRPr lang="es-ES_tradnl"/>
        </a:p>
      </dgm:t>
    </dgm:pt>
    <dgm:pt modelId="{C3D99B9E-0A28-4E4D-A733-BEA050171992}" type="pres">
      <dgm:prSet presAssocID="{AD0F4E40-0DEB-412C-BE63-C33B5E87E0E0}" presName="childShp" presStyleLbl="bgAccFollowNode1" presStyleIdx="1" presStyleCnt="4" custScaleX="97102" custScaleY="215777" custLinFactNeighborX="6854" custLinFactNeighborY="-30839">
        <dgm:presLayoutVars>
          <dgm:bulletEnabled val="1"/>
        </dgm:presLayoutVars>
      </dgm:prSet>
      <dgm:spPr/>
      <dgm:t>
        <a:bodyPr/>
        <a:lstStyle/>
        <a:p>
          <a:endParaRPr lang="es-ES_tradnl"/>
        </a:p>
      </dgm:t>
    </dgm:pt>
    <dgm:pt modelId="{C2A2B13B-9EC6-4041-9B25-AC21577AAED6}" type="pres">
      <dgm:prSet presAssocID="{C97A40B9-AAB1-427B-B5EE-33F0895E8AB0}" presName="spacing" presStyleCnt="0"/>
      <dgm:spPr/>
      <dgm:t>
        <a:bodyPr/>
        <a:lstStyle/>
        <a:p>
          <a:endParaRPr lang="es-SV"/>
        </a:p>
      </dgm:t>
    </dgm:pt>
    <dgm:pt modelId="{EB835CEB-2C04-4180-943E-C23EA808FD28}" type="pres">
      <dgm:prSet presAssocID="{5BBF83C0-8945-4EF4-946E-85EF2BDE9BE3}" presName="linNode" presStyleCnt="0"/>
      <dgm:spPr/>
      <dgm:t>
        <a:bodyPr/>
        <a:lstStyle/>
        <a:p>
          <a:endParaRPr lang="es-SV"/>
        </a:p>
      </dgm:t>
    </dgm:pt>
    <dgm:pt modelId="{BED5C472-9291-4B71-90B0-0DB8CCDC049F}" type="pres">
      <dgm:prSet presAssocID="{5BBF83C0-8945-4EF4-946E-85EF2BDE9BE3}" presName="parentShp" presStyleLbl="node1" presStyleIdx="2" presStyleCnt="4" custScaleX="88310" custScaleY="117466" custLinFactNeighborX="-5823" custLinFactNeighborY="-47162">
        <dgm:presLayoutVars>
          <dgm:bulletEnabled val="1"/>
        </dgm:presLayoutVars>
      </dgm:prSet>
      <dgm:spPr/>
      <dgm:t>
        <a:bodyPr/>
        <a:lstStyle/>
        <a:p>
          <a:endParaRPr lang="es-ES_tradnl"/>
        </a:p>
      </dgm:t>
    </dgm:pt>
    <dgm:pt modelId="{6E5A99E0-D53A-44C5-AEC3-BCACBA3BFDDA}" type="pres">
      <dgm:prSet presAssocID="{5BBF83C0-8945-4EF4-946E-85EF2BDE9BE3}" presName="childShp" presStyleLbl="bgAccFollowNode1" presStyleIdx="2" presStyleCnt="4" custScaleX="90973" custScaleY="128199" custLinFactNeighborX="2078" custLinFactNeighborY="-38274">
        <dgm:presLayoutVars>
          <dgm:bulletEnabled val="1"/>
        </dgm:presLayoutVars>
      </dgm:prSet>
      <dgm:spPr/>
      <dgm:t>
        <a:bodyPr/>
        <a:lstStyle/>
        <a:p>
          <a:endParaRPr lang="es-ES_tradnl"/>
        </a:p>
      </dgm:t>
    </dgm:pt>
    <dgm:pt modelId="{1D035A86-A47A-4EAF-84E8-B2B615B9F1E1}" type="pres">
      <dgm:prSet presAssocID="{6FAC22D8-A175-40CD-8023-01A4624FD721}" presName="spacing" presStyleCnt="0"/>
      <dgm:spPr/>
      <dgm:t>
        <a:bodyPr/>
        <a:lstStyle/>
        <a:p>
          <a:endParaRPr lang="es-SV"/>
        </a:p>
      </dgm:t>
    </dgm:pt>
    <dgm:pt modelId="{C6352281-6BC7-4B64-95BF-F3F43BBF6A26}" type="pres">
      <dgm:prSet presAssocID="{936EC805-85C7-43A1-AF7F-96CFF40908FC}" presName="linNode" presStyleCnt="0"/>
      <dgm:spPr/>
      <dgm:t>
        <a:bodyPr/>
        <a:lstStyle/>
        <a:p>
          <a:endParaRPr lang="es-SV"/>
        </a:p>
      </dgm:t>
    </dgm:pt>
    <dgm:pt modelId="{4ACD0837-7AF1-46A7-9E9C-3CD47D0EB578}" type="pres">
      <dgm:prSet presAssocID="{936EC805-85C7-43A1-AF7F-96CFF40908FC}" presName="parentShp" presStyleLbl="node1" presStyleIdx="3" presStyleCnt="4" custScaleX="88310" custLinFactNeighborX="-5608" custLinFactNeighborY="-41853">
        <dgm:presLayoutVars>
          <dgm:bulletEnabled val="1"/>
        </dgm:presLayoutVars>
      </dgm:prSet>
      <dgm:spPr/>
      <dgm:t>
        <a:bodyPr/>
        <a:lstStyle/>
        <a:p>
          <a:endParaRPr lang="es-ES_tradnl"/>
        </a:p>
      </dgm:t>
    </dgm:pt>
    <dgm:pt modelId="{9812951A-C6B0-43E9-8FC4-58A763F1ADDC}" type="pres">
      <dgm:prSet presAssocID="{936EC805-85C7-43A1-AF7F-96CFF40908FC}" presName="childShp" presStyleLbl="bgAccFollowNode1" presStyleIdx="3" presStyleCnt="4" custScaleX="90973" custLinFactNeighborX="2389" custLinFactNeighborY="-32965">
        <dgm:presLayoutVars>
          <dgm:bulletEnabled val="1"/>
        </dgm:presLayoutVars>
      </dgm:prSet>
      <dgm:spPr/>
      <dgm:t>
        <a:bodyPr/>
        <a:lstStyle/>
        <a:p>
          <a:endParaRPr lang="es-ES_tradnl"/>
        </a:p>
      </dgm:t>
    </dgm:pt>
  </dgm:ptLst>
  <dgm:cxnLst>
    <dgm:cxn modelId="{5FB6C0AD-6828-4A61-988A-860E6AED1623}" srcId="{5BBF83C0-8945-4EF4-946E-85EF2BDE9BE3}" destId="{8D3E9AAB-2018-45B5-860F-75688A41BCB3}" srcOrd="1" destOrd="0" parTransId="{CD77C3A0-32AA-404E-B1D3-4F201A96B490}" sibTransId="{59494100-F8E8-43D9-9D7F-7BF2C6017DF5}"/>
    <dgm:cxn modelId="{E4AA9FEA-DC76-4012-8ABC-06E808355144}" type="presOf" srcId="{F856813F-05EF-4CE6-B212-7DDDBC47C71F}" destId="{C3D99B9E-0A28-4E4D-A733-BEA050171992}" srcOrd="0" destOrd="2" presId="urn:microsoft.com/office/officeart/2005/8/layout/vList6"/>
    <dgm:cxn modelId="{B8FE155C-2F3D-4E62-BA8D-7A8F7DF3D4C4}" srcId="{AD0F4E40-0DEB-412C-BE63-C33B5E87E0E0}" destId="{F856813F-05EF-4CE6-B212-7DDDBC47C71F}" srcOrd="2" destOrd="0" parTransId="{452EF827-1E19-4C0E-ABEB-D2AD44D8E3D3}" sibTransId="{BEA1B3F5-8F52-4F12-BACC-933FF359E49E}"/>
    <dgm:cxn modelId="{611F0D2E-6707-42B1-ADF2-3B0546A3538C}" type="presOf" srcId="{D68641AD-E6AF-419D-AED7-99AE789DE290}" destId="{9812951A-C6B0-43E9-8FC4-58A763F1ADDC}" srcOrd="0" destOrd="0" presId="urn:microsoft.com/office/officeart/2005/8/layout/vList6"/>
    <dgm:cxn modelId="{41D7DD4B-FDC5-4E0F-AE82-C846D9D3F45E}" srcId="{AD0F4E40-0DEB-412C-BE63-C33B5E87E0E0}" destId="{360669F0-19FC-4BBE-816E-0C5BB746734D}" srcOrd="1" destOrd="0" parTransId="{01DC4775-A187-4608-AFCF-0D0A0E691918}" sibTransId="{681A8BCD-1ABF-4091-BFA4-C664D070CF02}"/>
    <dgm:cxn modelId="{A42E545F-C592-4BC0-8A57-7656100DE34F}" srcId="{936EC805-85C7-43A1-AF7F-96CFF40908FC}" destId="{D68641AD-E6AF-419D-AED7-99AE789DE290}" srcOrd="0" destOrd="0" parTransId="{B677419D-A355-4FA2-9F96-BBCF61EFBA6D}" sibTransId="{65AE289E-B924-4C42-B029-1D5A1765A020}"/>
    <dgm:cxn modelId="{A60CD2CE-ACC8-4F39-B36C-867833BC3A8E}" type="presOf" srcId="{3BFF7ABA-87E8-4211-B3F4-EB2FFD46E525}" destId="{F8943342-57B4-4575-AD2F-FFA67E3DA8E6}" srcOrd="0" destOrd="0" presId="urn:microsoft.com/office/officeart/2005/8/layout/vList6"/>
    <dgm:cxn modelId="{A77361E3-EE57-4BC2-B047-6207F386B3DA}" type="presOf" srcId="{8D3E9AAB-2018-45B5-860F-75688A41BCB3}" destId="{6E5A99E0-D53A-44C5-AEC3-BCACBA3BFDDA}" srcOrd="0" destOrd="1" presId="urn:microsoft.com/office/officeart/2005/8/layout/vList6"/>
    <dgm:cxn modelId="{2C46ABC5-CFF2-48AE-9A01-D7D545F6A1C9}" type="presOf" srcId="{DA3BF431-C603-43F2-99E4-86917E992C1B}" destId="{F8943342-57B4-4575-AD2F-FFA67E3DA8E6}" srcOrd="0" destOrd="2" presId="urn:microsoft.com/office/officeart/2005/8/layout/vList6"/>
    <dgm:cxn modelId="{97360762-56AC-4BD3-8F65-ACB095800AEC}" type="presOf" srcId="{360669F0-19FC-4BBE-816E-0C5BB746734D}" destId="{C3D99B9E-0A28-4E4D-A733-BEA050171992}" srcOrd="0" destOrd="1" presId="urn:microsoft.com/office/officeart/2005/8/layout/vList6"/>
    <dgm:cxn modelId="{39A8A33F-2349-4274-A406-EB4F2F1DC614}" srcId="{936EC805-85C7-43A1-AF7F-96CFF40908FC}" destId="{04BB82AA-1E56-4911-9DDB-DDC780EA0166}" srcOrd="1" destOrd="0" parTransId="{8F6474D6-520F-47D2-9D32-F0C2742F25A9}" sibTransId="{0DE9C4D0-E906-49C5-AF95-69DA0A8F631B}"/>
    <dgm:cxn modelId="{B6EF7E55-E6DA-4A61-9333-2098ABB76E41}" srcId="{8CC2808E-42D9-4D95-9F61-726B4DA9B49D}" destId="{9CFD4497-C5E4-426E-8AEE-5F2B2C36C4D1}" srcOrd="1" destOrd="0" parTransId="{9B0480AE-6BC1-4B1E-9F6C-6C0699416D39}" sibTransId="{A5D790F0-EE30-4084-82EA-CA101C63939B}"/>
    <dgm:cxn modelId="{8BAEFFD5-07B2-453F-BD5A-9FEC7EF741A9}" type="presOf" srcId="{4CBAF4F8-87BB-42C3-815A-6E6990401812}" destId="{6E5A99E0-D53A-44C5-AEC3-BCACBA3BFDDA}" srcOrd="0" destOrd="0" presId="urn:microsoft.com/office/officeart/2005/8/layout/vList6"/>
    <dgm:cxn modelId="{BE857DCA-1432-4418-9B99-F9CD816493DE}" type="presOf" srcId="{936EC805-85C7-43A1-AF7F-96CFF40908FC}" destId="{4ACD0837-7AF1-46A7-9E9C-3CD47D0EB578}" srcOrd="0" destOrd="0" presId="urn:microsoft.com/office/officeart/2005/8/layout/vList6"/>
    <dgm:cxn modelId="{45C4893B-7DB0-46F2-9F79-95AE92E1AA6E}" srcId="{F8ABD9CA-AB96-456B-8B69-21EB7C3F0961}" destId="{8CC2808E-42D9-4D95-9F61-726B4DA9B49D}" srcOrd="0" destOrd="0" parTransId="{977385A8-9B76-4A60-BBC4-D98E977F0A86}" sibTransId="{CA8332CE-1CE0-4D3A-B879-30BA2A36E5BC}"/>
    <dgm:cxn modelId="{6B23CB73-175F-47EA-A9FF-5CDC07A4131C}" type="presOf" srcId="{8CC2808E-42D9-4D95-9F61-726B4DA9B49D}" destId="{990CE561-6B6D-40BF-9527-71479B806192}" srcOrd="0" destOrd="0" presId="urn:microsoft.com/office/officeart/2005/8/layout/vList6"/>
    <dgm:cxn modelId="{1BB1C2AE-AA0C-49EA-A62D-696E4E101A47}" srcId="{AD0F4E40-0DEB-412C-BE63-C33B5E87E0E0}" destId="{A06F881C-A141-4BDF-BD09-5986A319C41D}" srcOrd="0" destOrd="0" parTransId="{33F1ACFA-6659-499D-8FB4-4CE5A0C72E82}" sibTransId="{DABC9CB5-4055-47B2-AF87-F1B4960CE29C}"/>
    <dgm:cxn modelId="{85DDDAF7-0951-4476-8E89-3F317EDD7599}" srcId="{F8ABD9CA-AB96-456B-8B69-21EB7C3F0961}" destId="{AD0F4E40-0DEB-412C-BE63-C33B5E87E0E0}" srcOrd="1" destOrd="0" parTransId="{2E03001D-4448-4486-A9C1-4AF7DE886E54}" sibTransId="{C97A40B9-AAB1-427B-B5EE-33F0895E8AB0}"/>
    <dgm:cxn modelId="{63F087C2-71E8-4C81-AD97-0A2F9FCE3182}" srcId="{AD0F4E40-0DEB-412C-BE63-C33B5E87E0E0}" destId="{FF8756D6-E493-49F6-9C0D-120D34ED6264}" srcOrd="3" destOrd="0" parTransId="{0100BD2C-F4FB-49FF-B424-0FA0018F9853}" sibTransId="{B2BAB155-8DD5-426E-91B7-C643755C869C}"/>
    <dgm:cxn modelId="{6C2B2F00-49F7-4344-B953-9A1F4F4C267F}" srcId="{F8ABD9CA-AB96-456B-8B69-21EB7C3F0961}" destId="{5BBF83C0-8945-4EF4-946E-85EF2BDE9BE3}" srcOrd="2" destOrd="0" parTransId="{B7CAEB1A-1E25-4857-8659-F7D72238457D}" sibTransId="{6FAC22D8-A175-40CD-8023-01A4624FD721}"/>
    <dgm:cxn modelId="{45692FE8-C1B4-411B-8B61-73C2203727F6}" type="presOf" srcId="{5BBF83C0-8945-4EF4-946E-85EF2BDE9BE3}" destId="{BED5C472-9291-4B71-90B0-0DB8CCDC049F}" srcOrd="0" destOrd="0" presId="urn:microsoft.com/office/officeart/2005/8/layout/vList6"/>
    <dgm:cxn modelId="{02C4C942-B3BA-4584-B9AD-6CC19D5CF440}" srcId="{AD0F4E40-0DEB-412C-BE63-C33B5E87E0E0}" destId="{C28F5FC6-4076-40A1-BBFC-DC89F1F18F2D}" srcOrd="4" destOrd="0" parTransId="{8CB66B69-A52F-456C-BC85-647265F353FE}" sibTransId="{A4379328-B461-4E8B-B333-AA5D59654AF1}"/>
    <dgm:cxn modelId="{3AD3E076-7C15-4F3D-B4FD-B50512E191FB}" type="presOf" srcId="{04BB82AA-1E56-4911-9DDB-DDC780EA0166}" destId="{9812951A-C6B0-43E9-8FC4-58A763F1ADDC}" srcOrd="0" destOrd="1" presId="urn:microsoft.com/office/officeart/2005/8/layout/vList6"/>
    <dgm:cxn modelId="{463B52EC-E535-4828-93F3-38A6F910D390}" srcId="{8CC2808E-42D9-4D95-9F61-726B4DA9B49D}" destId="{DA3BF431-C603-43F2-99E4-86917E992C1B}" srcOrd="2" destOrd="0" parTransId="{29ED6DB2-4680-4269-83CB-2697EBA93660}" sibTransId="{602F7C1F-1893-4AE5-8B88-52D6171A445B}"/>
    <dgm:cxn modelId="{AA937343-B2C7-4173-A6B4-6FBE33E103E3}" type="presOf" srcId="{C28F5FC6-4076-40A1-BBFC-DC89F1F18F2D}" destId="{C3D99B9E-0A28-4E4D-A733-BEA050171992}" srcOrd="0" destOrd="4" presId="urn:microsoft.com/office/officeart/2005/8/layout/vList6"/>
    <dgm:cxn modelId="{70403FF0-0342-4BF8-B443-7AF8FD8F35E1}" type="presOf" srcId="{AD0F4E40-0DEB-412C-BE63-C33B5E87E0E0}" destId="{E95404C3-1A59-475F-B105-5A3FEA9A5E94}" srcOrd="0" destOrd="0" presId="urn:microsoft.com/office/officeart/2005/8/layout/vList6"/>
    <dgm:cxn modelId="{C33BB67D-5BAD-4A0C-B9A8-40797C595731}" srcId="{5BBF83C0-8945-4EF4-946E-85EF2BDE9BE3}" destId="{4CBAF4F8-87BB-42C3-815A-6E6990401812}" srcOrd="0" destOrd="0" parTransId="{3610B580-3ED3-4A6E-B23B-E69F1C38EF6B}" sibTransId="{289748C7-5C27-4419-961B-44E2BB9BD877}"/>
    <dgm:cxn modelId="{171B9222-F25A-4BCA-8CA5-45FAB9B40658}" type="presOf" srcId="{FF8756D6-E493-49F6-9C0D-120D34ED6264}" destId="{C3D99B9E-0A28-4E4D-A733-BEA050171992}" srcOrd="0" destOrd="3" presId="urn:microsoft.com/office/officeart/2005/8/layout/vList6"/>
    <dgm:cxn modelId="{81478A40-DCE6-463A-A646-69DAD25591F5}" type="presOf" srcId="{A06F881C-A141-4BDF-BD09-5986A319C41D}" destId="{C3D99B9E-0A28-4E4D-A733-BEA050171992}" srcOrd="0" destOrd="0" presId="urn:microsoft.com/office/officeart/2005/8/layout/vList6"/>
    <dgm:cxn modelId="{539E8FC6-200E-4809-994A-8F9784A573C1}" type="presOf" srcId="{F8ABD9CA-AB96-456B-8B69-21EB7C3F0961}" destId="{A3AFE132-37BE-445F-8E39-9F1C15EDE844}" srcOrd="0" destOrd="0" presId="urn:microsoft.com/office/officeart/2005/8/layout/vList6"/>
    <dgm:cxn modelId="{A80F3D04-FEFC-4854-8C95-25AC2D53FCE9}" srcId="{F8ABD9CA-AB96-456B-8B69-21EB7C3F0961}" destId="{936EC805-85C7-43A1-AF7F-96CFF40908FC}" srcOrd="3" destOrd="0" parTransId="{C08A7D6F-45A2-4F92-A426-35AFA8DCFB49}" sibTransId="{4EC4D7BC-0E58-46FD-A824-4B5866B5B63F}"/>
    <dgm:cxn modelId="{A44438E2-7ACB-4BC1-97B3-BAF51F66EF7E}" type="presOf" srcId="{9CFD4497-C5E4-426E-8AEE-5F2B2C36C4D1}" destId="{F8943342-57B4-4575-AD2F-FFA67E3DA8E6}" srcOrd="0" destOrd="1" presId="urn:microsoft.com/office/officeart/2005/8/layout/vList6"/>
    <dgm:cxn modelId="{38A142F4-D2CE-4EBE-BB51-136296531307}" srcId="{8CC2808E-42D9-4D95-9F61-726B4DA9B49D}" destId="{3BFF7ABA-87E8-4211-B3F4-EB2FFD46E525}" srcOrd="0" destOrd="0" parTransId="{55AFCFE9-62A2-4222-BF00-563FCDD55FDE}" sibTransId="{AE42BACD-9C22-47F7-ADA9-4F043C3DFE3E}"/>
    <dgm:cxn modelId="{F890E356-9E0D-4FC3-A77C-13D9B4FBD44B}" type="presParOf" srcId="{A3AFE132-37BE-445F-8E39-9F1C15EDE844}" destId="{C0EE376E-C58D-4398-B6E2-D7F84AAE5465}" srcOrd="0" destOrd="0" presId="urn:microsoft.com/office/officeart/2005/8/layout/vList6"/>
    <dgm:cxn modelId="{413F887A-BC18-45BF-8587-57DB5D76B0BE}" type="presParOf" srcId="{C0EE376E-C58D-4398-B6E2-D7F84AAE5465}" destId="{990CE561-6B6D-40BF-9527-71479B806192}" srcOrd="0" destOrd="0" presId="urn:microsoft.com/office/officeart/2005/8/layout/vList6"/>
    <dgm:cxn modelId="{FF413B52-D38E-4F96-A5EF-EA80975F56A9}" type="presParOf" srcId="{C0EE376E-C58D-4398-B6E2-D7F84AAE5465}" destId="{F8943342-57B4-4575-AD2F-FFA67E3DA8E6}" srcOrd="1" destOrd="0" presId="urn:microsoft.com/office/officeart/2005/8/layout/vList6"/>
    <dgm:cxn modelId="{03B55BB7-6814-41A4-9F98-ED4B94D00D4F}" type="presParOf" srcId="{A3AFE132-37BE-445F-8E39-9F1C15EDE844}" destId="{7DAD8E95-340D-4AEF-BDAD-23E58EC1B9A3}" srcOrd="1" destOrd="0" presId="urn:microsoft.com/office/officeart/2005/8/layout/vList6"/>
    <dgm:cxn modelId="{D2AB60CD-C753-468C-A897-1C884E5868AE}" type="presParOf" srcId="{A3AFE132-37BE-445F-8E39-9F1C15EDE844}" destId="{508FF582-4BFB-4207-AC8B-BF7527CEAA5A}" srcOrd="2" destOrd="0" presId="urn:microsoft.com/office/officeart/2005/8/layout/vList6"/>
    <dgm:cxn modelId="{98DDFEF8-BCDB-4C71-85A5-7DB9A5FB6559}" type="presParOf" srcId="{508FF582-4BFB-4207-AC8B-BF7527CEAA5A}" destId="{E95404C3-1A59-475F-B105-5A3FEA9A5E94}" srcOrd="0" destOrd="0" presId="urn:microsoft.com/office/officeart/2005/8/layout/vList6"/>
    <dgm:cxn modelId="{7E4557BF-D407-436D-BFAD-E4C430041FAB}" type="presParOf" srcId="{508FF582-4BFB-4207-AC8B-BF7527CEAA5A}" destId="{C3D99B9E-0A28-4E4D-A733-BEA050171992}" srcOrd="1" destOrd="0" presId="urn:microsoft.com/office/officeart/2005/8/layout/vList6"/>
    <dgm:cxn modelId="{458DB3FF-832B-4B40-80A2-F6F9E9F6037E}" type="presParOf" srcId="{A3AFE132-37BE-445F-8E39-9F1C15EDE844}" destId="{C2A2B13B-9EC6-4041-9B25-AC21577AAED6}" srcOrd="3" destOrd="0" presId="urn:microsoft.com/office/officeart/2005/8/layout/vList6"/>
    <dgm:cxn modelId="{387D0EEE-6BB2-462B-AEDD-0EF11CAD812A}" type="presParOf" srcId="{A3AFE132-37BE-445F-8E39-9F1C15EDE844}" destId="{EB835CEB-2C04-4180-943E-C23EA808FD28}" srcOrd="4" destOrd="0" presId="urn:microsoft.com/office/officeart/2005/8/layout/vList6"/>
    <dgm:cxn modelId="{E1C7A902-02CF-4A65-9890-6102DEC24D4D}" type="presParOf" srcId="{EB835CEB-2C04-4180-943E-C23EA808FD28}" destId="{BED5C472-9291-4B71-90B0-0DB8CCDC049F}" srcOrd="0" destOrd="0" presId="urn:microsoft.com/office/officeart/2005/8/layout/vList6"/>
    <dgm:cxn modelId="{DBAAE802-67DF-4FEB-82A5-E8A232217ABB}" type="presParOf" srcId="{EB835CEB-2C04-4180-943E-C23EA808FD28}" destId="{6E5A99E0-D53A-44C5-AEC3-BCACBA3BFDDA}" srcOrd="1" destOrd="0" presId="urn:microsoft.com/office/officeart/2005/8/layout/vList6"/>
    <dgm:cxn modelId="{4F1A0612-B979-40D5-9AC3-FF961C89FB65}" type="presParOf" srcId="{A3AFE132-37BE-445F-8E39-9F1C15EDE844}" destId="{1D035A86-A47A-4EAF-84E8-B2B615B9F1E1}" srcOrd="5" destOrd="0" presId="urn:microsoft.com/office/officeart/2005/8/layout/vList6"/>
    <dgm:cxn modelId="{2CFBE3E0-15EE-491F-820F-4B1B2B428E7E}" type="presParOf" srcId="{A3AFE132-37BE-445F-8E39-9F1C15EDE844}" destId="{C6352281-6BC7-4B64-95BF-F3F43BBF6A26}" srcOrd="6" destOrd="0" presId="urn:microsoft.com/office/officeart/2005/8/layout/vList6"/>
    <dgm:cxn modelId="{7B2355C2-8064-4CA1-A237-C1161DC73206}" type="presParOf" srcId="{C6352281-6BC7-4B64-95BF-F3F43BBF6A26}" destId="{4ACD0837-7AF1-46A7-9E9C-3CD47D0EB578}" srcOrd="0" destOrd="0" presId="urn:microsoft.com/office/officeart/2005/8/layout/vList6"/>
    <dgm:cxn modelId="{7C2EAD3D-B5A4-4D9C-BB9F-6DB52ABB2402}" type="presParOf" srcId="{C6352281-6BC7-4B64-95BF-F3F43BBF6A26}" destId="{9812951A-C6B0-43E9-8FC4-58A763F1ADDC}"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943342-57B4-4575-AD2F-FFA67E3DA8E6}">
      <dsp:nvSpPr>
        <dsp:cNvPr id="0" name=""/>
        <dsp:cNvSpPr/>
      </dsp:nvSpPr>
      <dsp:spPr>
        <a:xfrm>
          <a:off x="3296101" y="25149"/>
          <a:ext cx="4353948" cy="1231247"/>
        </a:xfrm>
        <a:prstGeom prst="rightArrow">
          <a:avLst>
            <a:gd name="adj1" fmla="val 75000"/>
            <a:gd name="adj2" fmla="val 50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just" defTabSz="533400" rtl="0">
            <a:lnSpc>
              <a:spcPct val="90000"/>
            </a:lnSpc>
            <a:spcBef>
              <a:spcPct val="0"/>
            </a:spcBef>
            <a:spcAft>
              <a:spcPct val="15000"/>
            </a:spcAft>
            <a:buChar char="••"/>
          </a:pPr>
          <a:r>
            <a:rPr lang="es-SV" sz="1200" b="0" i="0" u="none" kern="1200" smtClean="0"/>
            <a:t>OE1.MEJORAR EFICIENCIA EN RECUPERACION DE ACTIVOS Y GESTION DE INVERSIONES.</a:t>
          </a:r>
          <a:endParaRPr lang="es-ES_tradnl" sz="1200" kern="1200"/>
        </a:p>
        <a:p>
          <a:pPr marL="114300" lvl="1" indent="-114300" algn="just" defTabSz="533400">
            <a:lnSpc>
              <a:spcPct val="90000"/>
            </a:lnSpc>
            <a:spcBef>
              <a:spcPct val="0"/>
            </a:spcBef>
            <a:spcAft>
              <a:spcPct val="15000"/>
            </a:spcAft>
            <a:buChar char="••"/>
          </a:pPr>
          <a:endParaRPr lang="es-ES_tradnl" sz="1200" kern="1200" dirty="0">
            <a:solidFill>
              <a:schemeClr val="tx1"/>
            </a:solidFill>
          </a:endParaRPr>
        </a:p>
        <a:p>
          <a:pPr marL="114300" lvl="1" indent="-114300" algn="just" defTabSz="533400">
            <a:lnSpc>
              <a:spcPct val="90000"/>
            </a:lnSpc>
            <a:spcBef>
              <a:spcPct val="0"/>
            </a:spcBef>
            <a:spcAft>
              <a:spcPct val="15000"/>
            </a:spcAft>
            <a:buChar char="••"/>
          </a:pPr>
          <a:r>
            <a:rPr lang="es-SV" sz="1200" b="0" i="0" u="none" kern="1200" smtClean="0"/>
            <a:t>OE2. DETERMINAR LA PERSPECTIVA DE RECUPERACION DE LA CARTERA Y PRIORIZAR SU GESTION</a:t>
          </a:r>
          <a:endParaRPr lang="es-ES_tradnl" sz="1200" kern="1200"/>
        </a:p>
      </dsp:txBody>
      <dsp:txXfrm>
        <a:off x="3296101" y="179055"/>
        <a:ext cx="3892230" cy="923435"/>
      </dsp:txXfrm>
    </dsp:sp>
    <dsp:sp modelId="{990CE561-6B6D-40BF-9527-71479B806192}">
      <dsp:nvSpPr>
        <dsp:cNvPr id="0" name=""/>
        <dsp:cNvSpPr/>
      </dsp:nvSpPr>
      <dsp:spPr>
        <a:xfrm>
          <a:off x="127735" y="180970"/>
          <a:ext cx="2816101" cy="888730"/>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s-SV" sz="1400" u="none" strike="noStrike" kern="1200" dirty="0" smtClean="0">
              <a:effectLst/>
            </a:rPr>
            <a:t>E1 - FORTALECER EL PATRIMONIO INSTITUCIONAL PRIORIZANDO LA GESTION HACIA ACTIVOS VIABLES DE RECUPERACION</a:t>
          </a:r>
          <a:endParaRPr lang="es-ES_tradnl" sz="1400" kern="1200" dirty="0"/>
        </a:p>
      </dsp:txBody>
      <dsp:txXfrm>
        <a:off x="171119" y="224354"/>
        <a:ext cx="2729333" cy="801962"/>
      </dsp:txXfrm>
    </dsp:sp>
    <dsp:sp modelId="{C3D99B9E-0A28-4E4D-A733-BEA050171992}">
      <dsp:nvSpPr>
        <dsp:cNvPr id="0" name=""/>
        <dsp:cNvSpPr/>
      </dsp:nvSpPr>
      <dsp:spPr>
        <a:xfrm>
          <a:off x="3296093" y="1048967"/>
          <a:ext cx="4647280" cy="1917675"/>
        </a:xfrm>
        <a:prstGeom prst="rightArrow">
          <a:avLst>
            <a:gd name="adj1" fmla="val 75000"/>
            <a:gd name="adj2" fmla="val 50000"/>
          </a:avLst>
        </a:prstGeom>
        <a:solidFill>
          <a:schemeClr val="accent3">
            <a:tint val="40000"/>
            <a:alpha val="90000"/>
            <a:hueOff val="794311"/>
            <a:satOff val="-16096"/>
            <a:lumOff val="-1046"/>
            <a:alphaOff val="0"/>
          </a:schemeClr>
        </a:solidFill>
        <a:ln w="9525" cap="flat" cmpd="sng" algn="ctr">
          <a:solidFill>
            <a:schemeClr val="accent3">
              <a:tint val="40000"/>
              <a:alpha val="90000"/>
              <a:hueOff val="794311"/>
              <a:satOff val="-16096"/>
              <a:lumOff val="-104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just" defTabSz="533400" rtl="0">
            <a:lnSpc>
              <a:spcPct val="90000"/>
            </a:lnSpc>
            <a:spcBef>
              <a:spcPct val="0"/>
            </a:spcBef>
            <a:spcAft>
              <a:spcPct val="15000"/>
            </a:spcAft>
            <a:buChar char="••"/>
          </a:pPr>
          <a:r>
            <a:rPr lang="es-SV" sz="1200" b="0" i="0" u="none" kern="1200" dirty="0" smtClean="0"/>
            <a:t>OE3. INNOVAR ESQUEMAS DEL NEGOCIO Y PROCESOS DE TRABAJO APLICANDO TECNOLOGIAS DE INFORMACION.</a:t>
          </a:r>
          <a:endParaRPr lang="es-ES_tradnl" sz="1200" kern="1200" dirty="0"/>
        </a:p>
        <a:p>
          <a:pPr marL="114300" lvl="1" indent="-114300" algn="just" defTabSz="533400">
            <a:lnSpc>
              <a:spcPct val="90000"/>
            </a:lnSpc>
            <a:spcBef>
              <a:spcPct val="0"/>
            </a:spcBef>
            <a:spcAft>
              <a:spcPct val="15000"/>
            </a:spcAft>
            <a:buChar char="••"/>
          </a:pPr>
          <a:endParaRPr lang="es-ES_tradnl" sz="1200" kern="1200">
            <a:solidFill>
              <a:schemeClr val="tx1"/>
            </a:solidFill>
          </a:endParaRPr>
        </a:p>
        <a:p>
          <a:pPr marL="114300" lvl="1" indent="-114300" algn="just" defTabSz="533400">
            <a:lnSpc>
              <a:spcPct val="90000"/>
            </a:lnSpc>
            <a:spcBef>
              <a:spcPct val="0"/>
            </a:spcBef>
            <a:spcAft>
              <a:spcPct val="15000"/>
            </a:spcAft>
            <a:buChar char="••"/>
          </a:pPr>
          <a:r>
            <a:rPr lang="es-SV" sz="1200" b="0" i="0" u="none" kern="1200" smtClean="0"/>
            <a:t>OE4. FORTALECER LAS RELACIONES DE TRABAJO, LA COORDINACION Y COMUNICACIÓN INSTITUCIONAL</a:t>
          </a:r>
          <a:endParaRPr lang="es-ES_tradnl" sz="1200" kern="1200"/>
        </a:p>
        <a:p>
          <a:pPr marL="114300" lvl="1" indent="-114300" algn="just" defTabSz="533400">
            <a:lnSpc>
              <a:spcPct val="90000"/>
            </a:lnSpc>
            <a:spcBef>
              <a:spcPct val="0"/>
            </a:spcBef>
            <a:spcAft>
              <a:spcPct val="15000"/>
            </a:spcAft>
            <a:buChar char="••"/>
          </a:pPr>
          <a:endParaRPr lang="es-ES_tradnl" sz="1200" kern="1200">
            <a:solidFill>
              <a:schemeClr val="tx1"/>
            </a:solidFill>
          </a:endParaRPr>
        </a:p>
        <a:p>
          <a:pPr marL="114300" lvl="1" indent="-114300" algn="just" defTabSz="533400">
            <a:lnSpc>
              <a:spcPct val="90000"/>
            </a:lnSpc>
            <a:spcBef>
              <a:spcPct val="0"/>
            </a:spcBef>
            <a:spcAft>
              <a:spcPct val="15000"/>
            </a:spcAft>
            <a:buChar char="••"/>
          </a:pPr>
          <a:r>
            <a:rPr lang="es-SV" sz="1200" b="0" i="0" u="none" kern="1200" smtClean="0"/>
            <a:t>OE5. LOGRAR UNA CULTURA DE COMPROMISO CON LA CALIDAD, EFICIENCIA Y ETICA</a:t>
          </a:r>
          <a:endParaRPr lang="es-ES_tradnl" sz="1200" kern="1200"/>
        </a:p>
      </dsp:txBody>
      <dsp:txXfrm>
        <a:off x="3296093" y="1288676"/>
        <a:ext cx="3928152" cy="1438257"/>
      </dsp:txXfrm>
    </dsp:sp>
    <dsp:sp modelId="{E95404C3-1A59-475F-B105-5A3FEA9A5E94}">
      <dsp:nvSpPr>
        <dsp:cNvPr id="0" name=""/>
        <dsp:cNvSpPr/>
      </dsp:nvSpPr>
      <dsp:spPr>
        <a:xfrm>
          <a:off x="127743" y="1253450"/>
          <a:ext cx="2817665" cy="1459170"/>
        </a:xfrm>
        <a:prstGeom prst="roundRect">
          <a:avLst/>
        </a:prstGeom>
        <a:gradFill rotWithShape="0">
          <a:gsLst>
            <a:gs pos="0">
              <a:schemeClr val="accent3">
                <a:hueOff val="536108"/>
                <a:satOff val="-4698"/>
                <a:lumOff val="-1830"/>
                <a:alphaOff val="0"/>
                <a:tint val="50000"/>
                <a:satMod val="300000"/>
              </a:schemeClr>
            </a:gs>
            <a:gs pos="35000">
              <a:schemeClr val="accent3">
                <a:hueOff val="536108"/>
                <a:satOff val="-4698"/>
                <a:lumOff val="-1830"/>
                <a:alphaOff val="0"/>
                <a:tint val="37000"/>
                <a:satMod val="300000"/>
              </a:schemeClr>
            </a:gs>
            <a:gs pos="100000">
              <a:schemeClr val="accent3">
                <a:hueOff val="536108"/>
                <a:satOff val="-4698"/>
                <a:lumOff val="-183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s-SV" sz="1400" u="none" strike="noStrike" kern="1200" dirty="0" smtClean="0">
              <a:effectLst/>
            </a:rPr>
            <a:t>E2 - FORTALECER LA EFICIENCIA Y MEJORA DE CALIDAD EN LA GESTION INSTITUCIONAL</a:t>
          </a:r>
          <a:endParaRPr lang="es-ES_tradnl" sz="1400" kern="1200" dirty="0"/>
        </a:p>
      </dsp:txBody>
      <dsp:txXfrm>
        <a:off x="198974" y="1324681"/>
        <a:ext cx="2675203" cy="1316708"/>
      </dsp:txXfrm>
    </dsp:sp>
    <dsp:sp modelId="{6E5A99E0-D53A-44C5-AEC3-BCACBA3BFDDA}">
      <dsp:nvSpPr>
        <dsp:cNvPr id="0" name=""/>
        <dsp:cNvSpPr/>
      </dsp:nvSpPr>
      <dsp:spPr>
        <a:xfrm>
          <a:off x="3290374" y="2989438"/>
          <a:ext cx="4353948" cy="1139343"/>
        </a:xfrm>
        <a:prstGeom prst="rightArrow">
          <a:avLst>
            <a:gd name="adj1" fmla="val 75000"/>
            <a:gd name="adj2" fmla="val 50000"/>
          </a:avLst>
        </a:prstGeom>
        <a:solidFill>
          <a:schemeClr val="accent3">
            <a:tint val="40000"/>
            <a:alpha val="90000"/>
            <a:hueOff val="1588622"/>
            <a:satOff val="-32193"/>
            <a:lumOff val="-2092"/>
            <a:alphaOff val="0"/>
          </a:schemeClr>
        </a:solidFill>
        <a:ln w="9525" cap="flat" cmpd="sng" algn="ctr">
          <a:solidFill>
            <a:schemeClr val="accent3">
              <a:tint val="40000"/>
              <a:alpha val="90000"/>
              <a:hueOff val="1588622"/>
              <a:satOff val="-32193"/>
              <a:lumOff val="-209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just" defTabSz="533400" rtl="0">
            <a:lnSpc>
              <a:spcPct val="90000"/>
            </a:lnSpc>
            <a:spcBef>
              <a:spcPct val="0"/>
            </a:spcBef>
            <a:spcAft>
              <a:spcPct val="15000"/>
            </a:spcAft>
            <a:buChar char="••"/>
          </a:pPr>
          <a:endParaRPr lang="es-ES_tradnl" sz="1200" kern="1200">
            <a:solidFill>
              <a:schemeClr val="tx1"/>
            </a:solidFill>
          </a:endParaRPr>
        </a:p>
        <a:p>
          <a:pPr marL="114300" lvl="1" indent="-114300" algn="just" defTabSz="533400" rtl="0">
            <a:lnSpc>
              <a:spcPct val="90000"/>
            </a:lnSpc>
            <a:spcBef>
              <a:spcPct val="0"/>
            </a:spcBef>
            <a:spcAft>
              <a:spcPct val="15000"/>
            </a:spcAft>
            <a:buChar char="••"/>
          </a:pPr>
          <a:r>
            <a:rPr lang="es-SV" sz="1200" u="none" strike="noStrike" kern="1200" smtClean="0">
              <a:effectLst/>
            </a:rPr>
            <a:t>OE6. POSICIONAR AL FOSAFFI COMO INSTITUCIÓN ESPECIALIZADA EN GESTION Y RECUPERACION DE ACTIVOS</a:t>
          </a:r>
          <a:endParaRPr lang="es-ES_tradnl" sz="1200" kern="1200"/>
        </a:p>
      </dsp:txBody>
      <dsp:txXfrm>
        <a:off x="3290374" y="3131856"/>
        <a:ext cx="3926694" cy="854507"/>
      </dsp:txXfrm>
    </dsp:sp>
    <dsp:sp modelId="{BED5C472-9291-4B71-90B0-0DB8CCDC049F}">
      <dsp:nvSpPr>
        <dsp:cNvPr id="0" name=""/>
        <dsp:cNvSpPr/>
      </dsp:nvSpPr>
      <dsp:spPr>
        <a:xfrm>
          <a:off x="127719" y="2958142"/>
          <a:ext cx="2817665" cy="1043956"/>
        </a:xfrm>
        <a:prstGeom prst="roundRect">
          <a:avLst/>
        </a:prstGeom>
        <a:gradFill rotWithShape="0">
          <a:gsLst>
            <a:gs pos="0">
              <a:schemeClr val="accent3">
                <a:hueOff val="1072217"/>
                <a:satOff val="-9396"/>
                <a:lumOff val="-3661"/>
                <a:alphaOff val="0"/>
                <a:tint val="50000"/>
                <a:satMod val="300000"/>
              </a:schemeClr>
            </a:gs>
            <a:gs pos="35000">
              <a:schemeClr val="accent3">
                <a:hueOff val="1072217"/>
                <a:satOff val="-9396"/>
                <a:lumOff val="-3661"/>
                <a:alphaOff val="0"/>
                <a:tint val="37000"/>
                <a:satMod val="300000"/>
              </a:schemeClr>
            </a:gs>
            <a:gs pos="100000">
              <a:schemeClr val="accent3">
                <a:hueOff val="1072217"/>
                <a:satOff val="-9396"/>
                <a:lumOff val="-366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s-SV" sz="1400" u="none" strike="noStrike" kern="1200" dirty="0" smtClean="0">
              <a:effectLst/>
            </a:rPr>
            <a:t>E3 - FORTALECER LA IMAGEN INSTITUCIONAL REALIZANDO MAYOR DIVULGACION SOBRE LA FUNCION Y DESEMPEÑO DEL FOSAFFI.</a:t>
          </a:r>
          <a:endParaRPr lang="es-ES_tradnl" sz="1400" kern="1200" dirty="0"/>
        </a:p>
      </dsp:txBody>
      <dsp:txXfrm>
        <a:off x="178681" y="3009104"/>
        <a:ext cx="2715741" cy="942032"/>
      </dsp:txXfrm>
    </dsp:sp>
    <dsp:sp modelId="{9812951A-C6B0-43E9-8FC4-58A763F1ADDC}">
      <dsp:nvSpPr>
        <dsp:cNvPr id="0" name=""/>
        <dsp:cNvSpPr/>
      </dsp:nvSpPr>
      <dsp:spPr>
        <a:xfrm>
          <a:off x="3299620" y="4264838"/>
          <a:ext cx="4358204" cy="888730"/>
        </a:xfrm>
        <a:prstGeom prst="rightArrow">
          <a:avLst>
            <a:gd name="adj1" fmla="val 75000"/>
            <a:gd name="adj2" fmla="val 50000"/>
          </a:avLst>
        </a:prstGeom>
        <a:solidFill>
          <a:schemeClr val="accent3">
            <a:tint val="40000"/>
            <a:alpha val="90000"/>
            <a:hueOff val="2382933"/>
            <a:satOff val="-48289"/>
            <a:lumOff val="-3138"/>
            <a:alphaOff val="0"/>
          </a:schemeClr>
        </a:solidFill>
        <a:ln w="9525" cap="flat" cmpd="sng" algn="ctr">
          <a:solidFill>
            <a:schemeClr val="accent3">
              <a:tint val="40000"/>
              <a:alpha val="90000"/>
              <a:hueOff val="2382933"/>
              <a:satOff val="-48289"/>
              <a:lumOff val="-313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 tIns="7620" rIns="7620" bIns="7620" numCol="1" spcCol="1270" anchor="t" anchorCtr="0">
          <a:noAutofit/>
        </a:bodyPr>
        <a:lstStyle/>
        <a:p>
          <a:pPr marL="114300" lvl="1" indent="-114300" algn="just" defTabSz="533400" rtl="0">
            <a:lnSpc>
              <a:spcPct val="90000"/>
            </a:lnSpc>
            <a:spcBef>
              <a:spcPct val="0"/>
            </a:spcBef>
            <a:spcAft>
              <a:spcPct val="15000"/>
            </a:spcAft>
            <a:buChar char="••"/>
          </a:pPr>
          <a:endParaRPr lang="es-ES_tradnl" sz="1200" kern="1200">
            <a:solidFill>
              <a:schemeClr val="tx1"/>
            </a:solidFill>
          </a:endParaRPr>
        </a:p>
        <a:p>
          <a:pPr marL="114300" lvl="1" indent="-114300" algn="just" defTabSz="533400" rtl="0">
            <a:lnSpc>
              <a:spcPct val="90000"/>
            </a:lnSpc>
            <a:spcBef>
              <a:spcPct val="0"/>
            </a:spcBef>
            <a:spcAft>
              <a:spcPct val="15000"/>
            </a:spcAft>
            <a:buChar char="••"/>
          </a:pPr>
          <a:r>
            <a:rPr lang="es-SV" sz="1200" u="none" strike="noStrike" kern="1200" smtClean="0">
              <a:effectLst/>
            </a:rPr>
            <a:t>OE7. PROMOVER REFORMAS PARA AMPLIAR LAS FACULTADES DEL FONDO. </a:t>
          </a:r>
          <a:endParaRPr lang="es-ES_tradnl" sz="1200" kern="1200"/>
        </a:p>
      </dsp:txBody>
      <dsp:txXfrm>
        <a:off x="3299620" y="4375929"/>
        <a:ext cx="4024930" cy="666548"/>
      </dsp:txXfrm>
    </dsp:sp>
    <dsp:sp modelId="{4ACD0837-7AF1-46A7-9E9C-3CD47D0EB578}">
      <dsp:nvSpPr>
        <dsp:cNvPr id="0" name=""/>
        <dsp:cNvSpPr/>
      </dsp:nvSpPr>
      <dsp:spPr>
        <a:xfrm>
          <a:off x="134242" y="4185847"/>
          <a:ext cx="2820419" cy="888730"/>
        </a:xfrm>
        <a:prstGeom prst="roundRect">
          <a:avLst/>
        </a:prstGeom>
        <a:gradFill rotWithShape="0">
          <a:gsLst>
            <a:gs pos="0">
              <a:schemeClr val="accent3">
                <a:hueOff val="1608325"/>
                <a:satOff val="-14094"/>
                <a:lumOff val="-5491"/>
                <a:alphaOff val="0"/>
                <a:tint val="50000"/>
                <a:satMod val="300000"/>
              </a:schemeClr>
            </a:gs>
            <a:gs pos="35000">
              <a:schemeClr val="accent3">
                <a:hueOff val="1608325"/>
                <a:satOff val="-14094"/>
                <a:lumOff val="-5491"/>
                <a:alphaOff val="0"/>
                <a:tint val="37000"/>
                <a:satMod val="300000"/>
              </a:schemeClr>
            </a:gs>
            <a:gs pos="100000">
              <a:schemeClr val="accent3">
                <a:hueOff val="1608325"/>
                <a:satOff val="-14094"/>
                <a:lumOff val="-549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s-SV" sz="1400" u="none" strike="noStrike" kern="1200" smtClean="0">
              <a:effectLst/>
            </a:rPr>
            <a:t>E4 - AMPLIAR LAS FACULTADES DEL FONDO EN ESQUEMAS DE RESOLUCIÓN Y RECUPERACIÓN DE ACTIVOS. </a:t>
          </a:r>
          <a:endParaRPr lang="es-ES_tradnl" sz="1400" kern="1200"/>
        </a:p>
      </dsp:txBody>
      <dsp:txXfrm>
        <a:off x="177626" y="4229231"/>
        <a:ext cx="2733651" cy="801962"/>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SV"/>
          </a:p>
        </p:txBody>
      </p:sp>
      <p:sp>
        <p:nvSpPr>
          <p:cNvPr id="3" name="2 Marcador de fecha"/>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542CD3C-B8B0-4E36-8525-C7B5E86C4855}" type="datetimeFigureOut">
              <a:rPr lang="es-SV" smtClean="0"/>
              <a:t>02/08/2018</a:t>
            </a:fld>
            <a:endParaRPr lang="es-SV"/>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s-SV"/>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4B35B08-7CDC-4ABD-8BEA-30F54EF4CAAD}" type="slidenum">
              <a:rPr lang="es-SV" smtClean="0"/>
              <a:t>‹Nº›</a:t>
            </a:fld>
            <a:endParaRPr lang="es-SV"/>
          </a:p>
        </p:txBody>
      </p:sp>
    </p:spTree>
    <p:extLst>
      <p:ext uri="{BB962C8B-B14F-4D97-AF65-F5344CB8AC3E}">
        <p14:creationId xmlns:p14="http://schemas.microsoft.com/office/powerpoint/2010/main" val="7066377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26112" y="4541473"/>
            <a:ext cx="4803702" cy="724877"/>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dirty="0"/>
          </a:p>
        </p:txBody>
      </p:sp>
      <p:sp>
        <p:nvSpPr>
          <p:cNvPr id="7" name="Title 6"/>
          <p:cNvSpPr>
            <a:spLocks noGrp="1"/>
          </p:cNvSpPr>
          <p:nvPr>
            <p:ph type="title"/>
          </p:nvPr>
        </p:nvSpPr>
        <p:spPr>
          <a:xfrm>
            <a:off x="3826116" y="3314700"/>
            <a:ext cx="4803703" cy="1143000"/>
          </a:xfrm>
        </p:spPr>
        <p:txBody>
          <a:bodyPr>
            <a:noAutofit/>
          </a:bodyPr>
          <a:lstStyle>
            <a:lvl1pPr>
              <a:defRPr sz="2800"/>
            </a:lvl1pPr>
          </a:lstStyle>
          <a:p>
            <a:r>
              <a:rPr lang="es-ES_tradnl" smtClean="0"/>
              <a:t>Click to edit Master title style</a:t>
            </a:r>
            <a:endParaRPr lang="en-US" dirty="0"/>
          </a:p>
        </p:txBody>
      </p:sp>
      <p:pic>
        <p:nvPicPr>
          <p:cNvPr id="8" name="Picture 7" descr="Sin título-1-09.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51641" y="420300"/>
            <a:ext cx="5415576" cy="3686863"/>
          </a:xfrm>
          <a:prstGeom prst="rect">
            <a:avLst/>
          </a:prstGeom>
        </p:spPr>
      </p:pic>
      <p:pic>
        <p:nvPicPr>
          <p:cNvPr id="5" name="Picture 4" descr="Sin título-1-09.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51641" y="420300"/>
            <a:ext cx="5415576" cy="3686863"/>
          </a:xfrm>
          <a:prstGeom prst="rect">
            <a:avLst/>
          </a:prstGeom>
        </p:spPr>
      </p:pic>
    </p:spTree>
    <p:extLst>
      <p:ext uri="{BB962C8B-B14F-4D97-AF65-F5344CB8AC3E}">
        <p14:creationId xmlns:p14="http://schemas.microsoft.com/office/powerpoint/2010/main" val="3833248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33" y="153511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10" name="Title 1"/>
          <p:cNvSpPr>
            <a:spLocks noGrp="1"/>
          </p:cNvSpPr>
          <p:nvPr>
            <p:ph type="title"/>
          </p:nvPr>
        </p:nvSpPr>
        <p:spPr>
          <a:xfrm>
            <a:off x="3003910" y="1099"/>
            <a:ext cx="5682895" cy="1143000"/>
          </a:xfrm>
        </p:spPr>
        <p:txBody>
          <a:bodyPr>
            <a:noAutofit/>
          </a:bodyPr>
          <a:lstStyle>
            <a:lvl1pPr>
              <a:defRPr sz="3200">
                <a:solidFill>
                  <a:schemeClr val="bg1"/>
                </a:solidFill>
              </a:defRPr>
            </a:lvl1pPr>
          </a:lstStyle>
          <a:p>
            <a:r>
              <a:rPr lang="es-ES_tradnl" dirty="0" err="1" smtClean="0"/>
              <a:t>Click</a:t>
            </a:r>
            <a:r>
              <a:rPr lang="es-ES_tradnl" dirty="0" smtClean="0"/>
              <a:t> </a:t>
            </a:r>
            <a:r>
              <a:rPr lang="es-ES_tradnl" dirty="0" err="1" smtClean="0"/>
              <a:t>to</a:t>
            </a:r>
            <a:r>
              <a:rPr lang="es-ES_tradnl" dirty="0" smtClean="0"/>
              <a:t> </a:t>
            </a:r>
            <a:r>
              <a:rPr lang="es-ES_tradnl" dirty="0" err="1" smtClean="0"/>
              <a:t>edit</a:t>
            </a:r>
            <a:r>
              <a:rPr lang="es-ES_tradnl" dirty="0" smtClean="0"/>
              <a:t> Master </a:t>
            </a:r>
            <a:r>
              <a:rPr lang="es-ES_tradnl" dirty="0" err="1" smtClean="0"/>
              <a:t>title</a:t>
            </a:r>
            <a:r>
              <a:rPr lang="es-ES_tradnl" dirty="0" smtClean="0"/>
              <a:t> </a:t>
            </a:r>
            <a:r>
              <a:rPr lang="es-ES_tradnl" dirty="0" err="1" smtClean="0"/>
              <a:t>style</a:t>
            </a:r>
            <a:endParaRPr lang="en-US" dirty="0"/>
          </a:p>
        </p:txBody>
      </p:sp>
    </p:spTree>
    <p:extLst>
      <p:ext uri="{BB962C8B-B14F-4D97-AF65-F5344CB8AC3E}">
        <p14:creationId xmlns:p14="http://schemas.microsoft.com/office/powerpoint/2010/main" val="1602134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Only">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3003910" y="1099"/>
            <a:ext cx="5682895" cy="1143000"/>
          </a:xfrm>
        </p:spPr>
        <p:txBody>
          <a:bodyPr>
            <a:noAutofit/>
          </a:bodyPr>
          <a:lstStyle>
            <a:lvl1pPr>
              <a:defRPr sz="3200">
                <a:solidFill>
                  <a:schemeClr val="bg1"/>
                </a:solidFill>
              </a:defRPr>
            </a:lvl1pPr>
          </a:lstStyle>
          <a:p>
            <a:r>
              <a:rPr lang="es-ES_tradnl" dirty="0" err="1" smtClean="0"/>
              <a:t>Click</a:t>
            </a:r>
            <a:r>
              <a:rPr lang="es-ES_tradnl" dirty="0" smtClean="0"/>
              <a:t> </a:t>
            </a:r>
            <a:r>
              <a:rPr lang="es-ES_tradnl" dirty="0" err="1" smtClean="0"/>
              <a:t>to</a:t>
            </a:r>
            <a:r>
              <a:rPr lang="es-ES_tradnl" dirty="0" smtClean="0"/>
              <a:t> </a:t>
            </a:r>
            <a:r>
              <a:rPr lang="es-ES_tradnl" dirty="0" err="1" smtClean="0"/>
              <a:t>edit</a:t>
            </a:r>
            <a:r>
              <a:rPr lang="es-ES_tradnl" dirty="0" smtClean="0"/>
              <a:t> Master </a:t>
            </a:r>
            <a:r>
              <a:rPr lang="es-ES_tradnl" dirty="0" err="1" smtClean="0"/>
              <a:t>title</a:t>
            </a:r>
            <a:r>
              <a:rPr lang="es-ES_tradnl" dirty="0" smtClean="0"/>
              <a:t> </a:t>
            </a:r>
            <a:r>
              <a:rPr lang="es-ES_tradnl" dirty="0" err="1" smtClean="0"/>
              <a:t>style</a:t>
            </a:r>
            <a:endParaRPr lang="en-US" dirty="0"/>
          </a:p>
        </p:txBody>
      </p:sp>
    </p:spTree>
    <p:extLst>
      <p:ext uri="{BB962C8B-B14F-4D97-AF65-F5344CB8AC3E}">
        <p14:creationId xmlns:p14="http://schemas.microsoft.com/office/powerpoint/2010/main" val="1888436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E102ABA0-D71F-40CB-A303-739310E0D213}" type="datetimeFigureOut">
              <a:rPr lang="es-SV" smtClean="0"/>
              <a:t>02/08/2018</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8FFBF928-7EA7-400C-8142-B847A88898F1}" type="slidenum">
              <a:rPr lang="es-SV" smtClean="0"/>
              <a:t>‹Nº›</a:t>
            </a:fld>
            <a:endParaRPr lang="es-SV"/>
          </a:p>
        </p:txBody>
      </p:sp>
    </p:spTree>
    <p:extLst>
      <p:ext uri="{BB962C8B-B14F-4D97-AF65-F5344CB8AC3E}">
        <p14:creationId xmlns:p14="http://schemas.microsoft.com/office/powerpoint/2010/main" val="1904909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03910" y="1099"/>
            <a:ext cx="5682895" cy="1143000"/>
          </a:xfrm>
        </p:spPr>
        <p:txBody>
          <a:bodyPr>
            <a:noAutofit/>
          </a:bodyPr>
          <a:lstStyle>
            <a:lvl1pPr>
              <a:defRPr sz="3200">
                <a:solidFill>
                  <a:schemeClr val="bg1"/>
                </a:solidFill>
              </a:defRPr>
            </a:lvl1pPr>
          </a:lstStyle>
          <a:p>
            <a:r>
              <a:rPr lang="es-ES_tradnl" smtClean="0"/>
              <a:t>Click to edit Master title style</a:t>
            </a:r>
            <a:endParaRPr lang="en-US" dirty="0"/>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Tree>
    <p:extLst>
      <p:ext uri="{BB962C8B-B14F-4D97-AF65-F5344CB8AC3E}">
        <p14:creationId xmlns:p14="http://schemas.microsoft.com/office/powerpoint/2010/main" val="1106038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3556979"/>
            <a:ext cx="7772400" cy="1362076"/>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056789"/>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Tree>
    <p:extLst>
      <p:ext uri="{BB962C8B-B14F-4D97-AF65-F5344CB8AC3E}">
        <p14:creationId xmlns:p14="http://schemas.microsoft.com/office/powerpoint/2010/main" val="251531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5651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dirty="0"/>
          </a:p>
        </p:txBody>
      </p:sp>
      <p:sp>
        <p:nvSpPr>
          <p:cNvPr id="4" name="Content Placeholder 3"/>
          <p:cNvSpPr>
            <a:spLocks noGrp="1"/>
          </p:cNvSpPr>
          <p:nvPr>
            <p:ph sz="half" idx="2"/>
          </p:nvPr>
        </p:nvSpPr>
        <p:spPr>
          <a:xfrm>
            <a:off x="4648200" y="175651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8" name="Title 1"/>
          <p:cNvSpPr>
            <a:spLocks noGrp="1"/>
          </p:cNvSpPr>
          <p:nvPr>
            <p:ph type="title"/>
          </p:nvPr>
        </p:nvSpPr>
        <p:spPr>
          <a:xfrm>
            <a:off x="3003910" y="1099"/>
            <a:ext cx="5682895" cy="1143000"/>
          </a:xfrm>
        </p:spPr>
        <p:txBody>
          <a:bodyPr>
            <a:noAutofit/>
          </a:bodyPr>
          <a:lstStyle>
            <a:lvl1pPr>
              <a:defRPr sz="3200">
                <a:solidFill>
                  <a:schemeClr val="bg1"/>
                </a:solidFill>
              </a:defRPr>
            </a:lvl1pPr>
          </a:lstStyle>
          <a:p>
            <a:r>
              <a:rPr lang="es-ES_tradnl" smtClean="0"/>
              <a:t>Click to edit Master title style</a:t>
            </a:r>
            <a:endParaRPr lang="en-US" dirty="0"/>
          </a:p>
        </p:txBody>
      </p:sp>
    </p:spTree>
    <p:extLst>
      <p:ext uri="{BB962C8B-B14F-4D97-AF65-F5344CB8AC3E}">
        <p14:creationId xmlns:p14="http://schemas.microsoft.com/office/powerpoint/2010/main" val="2437971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33" y="153511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10" name="Title 1"/>
          <p:cNvSpPr>
            <a:spLocks noGrp="1"/>
          </p:cNvSpPr>
          <p:nvPr>
            <p:ph type="title"/>
          </p:nvPr>
        </p:nvSpPr>
        <p:spPr>
          <a:xfrm>
            <a:off x="3003910" y="1099"/>
            <a:ext cx="5682895" cy="1143000"/>
          </a:xfrm>
        </p:spPr>
        <p:txBody>
          <a:bodyPr>
            <a:noAutofit/>
          </a:bodyPr>
          <a:lstStyle>
            <a:lvl1pPr>
              <a:defRPr sz="3200">
                <a:solidFill>
                  <a:schemeClr val="bg1"/>
                </a:solidFill>
              </a:defRPr>
            </a:lvl1pPr>
          </a:lstStyle>
          <a:p>
            <a:r>
              <a:rPr lang="es-ES_tradnl" smtClean="0"/>
              <a:t>Click to edit Master title style</a:t>
            </a:r>
            <a:endParaRPr lang="en-US" dirty="0"/>
          </a:p>
        </p:txBody>
      </p:sp>
    </p:spTree>
    <p:extLst>
      <p:ext uri="{BB962C8B-B14F-4D97-AF65-F5344CB8AC3E}">
        <p14:creationId xmlns:p14="http://schemas.microsoft.com/office/powerpoint/2010/main" val="1602134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a:xfrm>
            <a:off x="3003910" y="1099"/>
            <a:ext cx="5682895" cy="1143000"/>
          </a:xfrm>
        </p:spPr>
        <p:txBody>
          <a:bodyPr>
            <a:noAutofit/>
          </a:bodyPr>
          <a:lstStyle>
            <a:lvl1pPr>
              <a:defRPr sz="3200">
                <a:solidFill>
                  <a:schemeClr val="bg1"/>
                </a:solidFill>
              </a:defRPr>
            </a:lvl1pPr>
          </a:lstStyle>
          <a:p>
            <a:r>
              <a:rPr lang="es-ES_tradnl" smtClean="0"/>
              <a:t>Click to edit Master title style</a:t>
            </a:r>
            <a:endParaRPr lang="en-US" dirty="0"/>
          </a:p>
        </p:txBody>
      </p:sp>
    </p:spTree>
    <p:extLst>
      <p:ext uri="{BB962C8B-B14F-4D97-AF65-F5344CB8AC3E}">
        <p14:creationId xmlns:p14="http://schemas.microsoft.com/office/powerpoint/2010/main" val="1888436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4" y="1533769"/>
            <a:ext cx="3008313" cy="911753"/>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1533772"/>
            <a:ext cx="5111750" cy="45923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dirty="0"/>
          </a:p>
        </p:txBody>
      </p:sp>
      <p:sp>
        <p:nvSpPr>
          <p:cNvPr id="4" name="Text Placeholder 3"/>
          <p:cNvSpPr>
            <a:spLocks noGrp="1"/>
          </p:cNvSpPr>
          <p:nvPr>
            <p:ph type="body" sz="half" idx="2"/>
          </p:nvPr>
        </p:nvSpPr>
        <p:spPr>
          <a:xfrm>
            <a:off x="457204" y="2445528"/>
            <a:ext cx="3008313" cy="368064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8" name="Title 1"/>
          <p:cNvSpPr txBox="1">
            <a:spLocks/>
          </p:cNvSpPr>
          <p:nvPr/>
        </p:nvSpPr>
        <p:spPr>
          <a:xfrm>
            <a:off x="3003910" y="1099"/>
            <a:ext cx="5682895"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200" kern="1200">
                <a:solidFill>
                  <a:schemeClr val="bg1"/>
                </a:solidFill>
                <a:latin typeface="+mj-lt"/>
                <a:ea typeface="+mj-ea"/>
                <a:cs typeface="+mj-cs"/>
              </a:defRPr>
            </a:lvl1pPr>
          </a:lstStyle>
          <a:p>
            <a:r>
              <a:rPr lang="es-ES_tradnl" smtClean="0"/>
              <a:t>Click to edit Master title style</a:t>
            </a:r>
            <a:endParaRPr lang="en-US" dirty="0"/>
          </a:p>
        </p:txBody>
      </p:sp>
      <p:sp>
        <p:nvSpPr>
          <p:cNvPr id="6" name="Title 1"/>
          <p:cNvSpPr txBox="1">
            <a:spLocks/>
          </p:cNvSpPr>
          <p:nvPr/>
        </p:nvSpPr>
        <p:spPr>
          <a:xfrm>
            <a:off x="3003910" y="1099"/>
            <a:ext cx="5682895" cy="114300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200" kern="1200">
                <a:solidFill>
                  <a:schemeClr val="bg1"/>
                </a:solidFill>
                <a:latin typeface="+mj-lt"/>
                <a:ea typeface="+mj-ea"/>
                <a:cs typeface="+mj-cs"/>
              </a:defRPr>
            </a:lvl1pPr>
          </a:lstStyle>
          <a:p>
            <a:r>
              <a:rPr lang="es-ES_tradnl" smtClean="0"/>
              <a:t>Click to edit Master title style</a:t>
            </a:r>
            <a:endParaRPr lang="en-US" dirty="0"/>
          </a:p>
        </p:txBody>
      </p:sp>
    </p:spTree>
    <p:extLst>
      <p:ext uri="{BB962C8B-B14F-4D97-AF65-F5344CB8AC3E}">
        <p14:creationId xmlns:p14="http://schemas.microsoft.com/office/powerpoint/2010/main" val="785295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26112" y="4541473"/>
            <a:ext cx="4803702" cy="724877"/>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dirty="0" err="1" smtClean="0"/>
              <a:t>Click</a:t>
            </a:r>
            <a:r>
              <a:rPr lang="es-ES_tradnl" dirty="0" smtClean="0"/>
              <a:t> </a:t>
            </a:r>
            <a:r>
              <a:rPr lang="es-ES_tradnl" dirty="0" err="1" smtClean="0"/>
              <a:t>to</a:t>
            </a:r>
            <a:r>
              <a:rPr lang="es-ES_tradnl" dirty="0" smtClean="0"/>
              <a:t> </a:t>
            </a:r>
            <a:r>
              <a:rPr lang="es-ES_tradnl" dirty="0" err="1" smtClean="0"/>
              <a:t>edit</a:t>
            </a:r>
            <a:r>
              <a:rPr lang="es-ES_tradnl" dirty="0" smtClean="0"/>
              <a:t> Master </a:t>
            </a:r>
            <a:r>
              <a:rPr lang="es-ES_tradnl" dirty="0" err="1" smtClean="0"/>
              <a:t>subtitle</a:t>
            </a:r>
            <a:r>
              <a:rPr lang="es-ES_tradnl" dirty="0" smtClean="0"/>
              <a:t> </a:t>
            </a:r>
            <a:r>
              <a:rPr lang="es-ES_tradnl" dirty="0" err="1" smtClean="0"/>
              <a:t>style</a:t>
            </a:r>
            <a:endParaRPr lang="en-US" dirty="0"/>
          </a:p>
        </p:txBody>
      </p:sp>
      <p:sp>
        <p:nvSpPr>
          <p:cNvPr id="7" name="Title 6"/>
          <p:cNvSpPr>
            <a:spLocks noGrp="1"/>
          </p:cNvSpPr>
          <p:nvPr>
            <p:ph type="title"/>
          </p:nvPr>
        </p:nvSpPr>
        <p:spPr>
          <a:xfrm>
            <a:off x="3826116" y="3314700"/>
            <a:ext cx="4803703" cy="1143000"/>
          </a:xfrm>
        </p:spPr>
        <p:txBody>
          <a:bodyPr>
            <a:noAutofit/>
          </a:bodyPr>
          <a:lstStyle>
            <a:lvl1pPr>
              <a:defRPr sz="2800"/>
            </a:lvl1pPr>
          </a:lstStyle>
          <a:p>
            <a:r>
              <a:rPr lang="es-ES_tradnl" dirty="0" err="1" smtClean="0"/>
              <a:t>Click</a:t>
            </a:r>
            <a:r>
              <a:rPr lang="es-ES_tradnl" dirty="0" smtClean="0"/>
              <a:t> </a:t>
            </a:r>
            <a:r>
              <a:rPr lang="es-ES_tradnl" dirty="0" err="1" smtClean="0"/>
              <a:t>to</a:t>
            </a:r>
            <a:r>
              <a:rPr lang="es-ES_tradnl" dirty="0" smtClean="0"/>
              <a:t> </a:t>
            </a:r>
            <a:r>
              <a:rPr lang="es-ES_tradnl" dirty="0" err="1" smtClean="0"/>
              <a:t>edit</a:t>
            </a:r>
            <a:r>
              <a:rPr lang="es-ES_tradnl" dirty="0" smtClean="0"/>
              <a:t> Master </a:t>
            </a:r>
            <a:r>
              <a:rPr lang="es-ES_tradnl" dirty="0" err="1" smtClean="0"/>
              <a:t>title</a:t>
            </a:r>
            <a:r>
              <a:rPr lang="es-ES_tradnl" dirty="0" smtClean="0"/>
              <a:t> </a:t>
            </a:r>
            <a:r>
              <a:rPr lang="es-ES_tradnl" dirty="0" err="1" smtClean="0"/>
              <a:t>style</a:t>
            </a:r>
            <a:endParaRPr lang="en-US" dirty="0"/>
          </a:p>
        </p:txBody>
      </p:sp>
      <p:pic>
        <p:nvPicPr>
          <p:cNvPr id="8" name="Picture 7" descr="Sin título-1-09.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51641" y="420300"/>
            <a:ext cx="5415576" cy="3686863"/>
          </a:xfrm>
          <a:prstGeom prst="rect">
            <a:avLst/>
          </a:prstGeom>
        </p:spPr>
      </p:pic>
    </p:spTree>
    <p:extLst>
      <p:ext uri="{BB962C8B-B14F-4D97-AF65-F5344CB8AC3E}">
        <p14:creationId xmlns:p14="http://schemas.microsoft.com/office/powerpoint/2010/main" val="3833248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5651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dirty="0" err="1" smtClean="0"/>
              <a:t>Click</a:t>
            </a:r>
            <a:r>
              <a:rPr lang="es-ES_tradnl" dirty="0" smtClean="0"/>
              <a:t> </a:t>
            </a:r>
            <a:r>
              <a:rPr lang="es-ES_tradnl" dirty="0" err="1" smtClean="0"/>
              <a:t>to</a:t>
            </a:r>
            <a:r>
              <a:rPr lang="es-ES_tradnl" dirty="0" smtClean="0"/>
              <a:t> </a:t>
            </a:r>
            <a:r>
              <a:rPr lang="es-ES_tradnl" dirty="0" err="1" smtClean="0"/>
              <a:t>edit</a:t>
            </a:r>
            <a:r>
              <a:rPr lang="es-ES_tradnl" dirty="0" smtClean="0"/>
              <a:t> Master </a:t>
            </a:r>
            <a:r>
              <a:rPr lang="es-ES_tradnl" dirty="0" err="1" smtClean="0"/>
              <a:t>text</a:t>
            </a:r>
            <a:r>
              <a:rPr lang="es-ES_tradnl" dirty="0" smtClean="0"/>
              <a:t> </a:t>
            </a:r>
            <a:r>
              <a:rPr lang="es-ES_tradnl" dirty="0" err="1" smtClean="0"/>
              <a:t>styles</a:t>
            </a:r>
            <a:endParaRPr lang="es-ES_tradnl" dirty="0" smtClean="0"/>
          </a:p>
          <a:p>
            <a:pPr lvl="1"/>
            <a:r>
              <a:rPr lang="es-ES_tradnl" dirty="0" err="1" smtClean="0"/>
              <a:t>Second</a:t>
            </a:r>
            <a:r>
              <a:rPr lang="es-ES_tradnl" dirty="0" smtClean="0"/>
              <a:t> </a:t>
            </a:r>
            <a:r>
              <a:rPr lang="es-ES_tradnl" dirty="0" err="1" smtClean="0"/>
              <a:t>level</a:t>
            </a:r>
            <a:endParaRPr lang="es-ES_tradnl" dirty="0" smtClean="0"/>
          </a:p>
          <a:p>
            <a:pPr lvl="2"/>
            <a:r>
              <a:rPr lang="es-ES_tradnl" dirty="0" err="1" smtClean="0"/>
              <a:t>Third</a:t>
            </a:r>
            <a:r>
              <a:rPr lang="es-ES_tradnl" dirty="0" smtClean="0"/>
              <a:t> </a:t>
            </a:r>
            <a:r>
              <a:rPr lang="es-ES_tradnl" dirty="0" err="1" smtClean="0"/>
              <a:t>level</a:t>
            </a:r>
            <a:endParaRPr lang="es-ES_tradnl" dirty="0" smtClean="0"/>
          </a:p>
          <a:p>
            <a:pPr lvl="3"/>
            <a:r>
              <a:rPr lang="es-ES_tradnl" dirty="0" err="1" smtClean="0"/>
              <a:t>Fourth</a:t>
            </a:r>
            <a:r>
              <a:rPr lang="es-ES_tradnl" dirty="0" smtClean="0"/>
              <a:t> </a:t>
            </a:r>
            <a:r>
              <a:rPr lang="es-ES_tradnl" dirty="0" err="1" smtClean="0"/>
              <a:t>level</a:t>
            </a:r>
            <a:endParaRPr lang="es-ES_tradnl" dirty="0" smtClean="0"/>
          </a:p>
          <a:p>
            <a:pPr lvl="4"/>
            <a:r>
              <a:rPr lang="es-ES_tradnl" dirty="0" err="1" smtClean="0"/>
              <a:t>Fifth</a:t>
            </a:r>
            <a:r>
              <a:rPr lang="es-ES_tradnl" dirty="0" smtClean="0"/>
              <a:t> </a:t>
            </a:r>
            <a:r>
              <a:rPr lang="es-ES_tradnl" dirty="0" err="1" smtClean="0"/>
              <a:t>level</a:t>
            </a:r>
            <a:endParaRPr lang="en-US" dirty="0"/>
          </a:p>
        </p:txBody>
      </p:sp>
      <p:sp>
        <p:nvSpPr>
          <p:cNvPr id="4" name="Content Placeholder 3"/>
          <p:cNvSpPr>
            <a:spLocks noGrp="1"/>
          </p:cNvSpPr>
          <p:nvPr>
            <p:ph sz="half" idx="2"/>
          </p:nvPr>
        </p:nvSpPr>
        <p:spPr>
          <a:xfrm>
            <a:off x="4648200" y="175651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8" name="Title 1"/>
          <p:cNvSpPr>
            <a:spLocks noGrp="1"/>
          </p:cNvSpPr>
          <p:nvPr>
            <p:ph type="title"/>
          </p:nvPr>
        </p:nvSpPr>
        <p:spPr>
          <a:xfrm>
            <a:off x="3003910" y="1099"/>
            <a:ext cx="5682895" cy="1143000"/>
          </a:xfrm>
        </p:spPr>
        <p:txBody>
          <a:bodyPr>
            <a:noAutofit/>
          </a:bodyPr>
          <a:lstStyle>
            <a:lvl1pPr>
              <a:defRPr sz="3200">
                <a:solidFill>
                  <a:schemeClr val="bg1"/>
                </a:solidFill>
              </a:defRPr>
            </a:lvl1pPr>
          </a:lstStyle>
          <a:p>
            <a:r>
              <a:rPr lang="es-ES_tradnl" dirty="0" err="1" smtClean="0"/>
              <a:t>Click</a:t>
            </a:r>
            <a:r>
              <a:rPr lang="es-ES_tradnl" dirty="0" smtClean="0"/>
              <a:t> </a:t>
            </a:r>
            <a:r>
              <a:rPr lang="es-ES_tradnl" dirty="0" err="1" smtClean="0"/>
              <a:t>to</a:t>
            </a:r>
            <a:r>
              <a:rPr lang="es-ES_tradnl" dirty="0" smtClean="0"/>
              <a:t> </a:t>
            </a:r>
            <a:r>
              <a:rPr lang="es-ES_tradnl" dirty="0" err="1" smtClean="0"/>
              <a:t>edit</a:t>
            </a:r>
            <a:r>
              <a:rPr lang="es-ES_tradnl" dirty="0" smtClean="0"/>
              <a:t> Master </a:t>
            </a:r>
            <a:r>
              <a:rPr lang="es-ES_tradnl" dirty="0" err="1" smtClean="0"/>
              <a:t>title</a:t>
            </a:r>
            <a:r>
              <a:rPr lang="es-ES_tradnl" dirty="0" smtClean="0"/>
              <a:t> </a:t>
            </a:r>
            <a:r>
              <a:rPr lang="es-ES_tradnl" dirty="0" err="1" smtClean="0"/>
              <a:t>style</a:t>
            </a:r>
            <a:endParaRPr lang="en-US" dirty="0"/>
          </a:p>
        </p:txBody>
      </p:sp>
    </p:spTree>
    <p:extLst>
      <p:ext uri="{BB962C8B-B14F-4D97-AF65-F5344CB8AC3E}">
        <p14:creationId xmlns:p14="http://schemas.microsoft.com/office/powerpoint/2010/main" val="2437971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2"/>
          </p:nvPr>
        </p:nvSpPr>
        <p:spPr>
          <a:xfrm>
            <a:off x="457200" y="635635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02ABA0-D71F-40CB-A303-739310E0D213}" type="datetimeFigureOut">
              <a:rPr lang="es-SV" smtClean="0"/>
              <a:t>02/08/2018</a:t>
            </a:fld>
            <a:endParaRPr lang="es-SV"/>
          </a:p>
        </p:txBody>
      </p:sp>
      <p:sp>
        <p:nvSpPr>
          <p:cNvPr id="5" name="Footer Placeholder 4"/>
          <p:cNvSpPr>
            <a:spLocks noGrp="1"/>
          </p:cNvSpPr>
          <p:nvPr>
            <p:ph type="ftr" sz="quarter" idx="3"/>
          </p:nvPr>
        </p:nvSpPr>
        <p:spPr>
          <a:xfrm>
            <a:off x="3124200" y="635635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Slide Number Placeholder 5"/>
          <p:cNvSpPr>
            <a:spLocks noGrp="1"/>
          </p:cNvSpPr>
          <p:nvPr>
            <p:ph type="sldNum" sz="quarter" idx="4"/>
          </p:nvPr>
        </p:nvSpPr>
        <p:spPr>
          <a:xfrm>
            <a:off x="6553200" y="635635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FBF928-7EA7-400C-8142-B847A88898F1}" type="slidenum">
              <a:rPr lang="es-SV" smtClean="0"/>
              <a:t>‹Nº›</a:t>
            </a:fld>
            <a:endParaRPr lang="es-SV"/>
          </a:p>
        </p:txBody>
      </p:sp>
    </p:spTree>
    <p:extLst>
      <p:ext uri="{BB962C8B-B14F-4D97-AF65-F5344CB8AC3E}">
        <p14:creationId xmlns:p14="http://schemas.microsoft.com/office/powerpoint/2010/main" val="29112459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716801" y="332656"/>
            <a:ext cx="7772400" cy="1470025"/>
          </a:xfrm>
        </p:spPr>
        <p:txBody>
          <a:bodyPr/>
          <a:lstStyle/>
          <a:p>
            <a:r>
              <a:rPr lang="es-SV" dirty="0" smtClean="0"/>
              <a:t>Informe de seguimiento</a:t>
            </a:r>
            <a:endParaRPr lang="es-SV" dirty="0"/>
          </a:p>
        </p:txBody>
      </p:sp>
      <p:sp>
        <p:nvSpPr>
          <p:cNvPr id="3" name="2 Subtítulo"/>
          <p:cNvSpPr>
            <a:spLocks noGrp="1"/>
          </p:cNvSpPr>
          <p:nvPr>
            <p:ph type="subTitle" idx="1"/>
          </p:nvPr>
        </p:nvSpPr>
        <p:spPr>
          <a:xfrm>
            <a:off x="755577" y="1700808"/>
            <a:ext cx="7632848" cy="1752600"/>
          </a:xfrm>
        </p:spPr>
        <p:txBody>
          <a:bodyPr>
            <a:noAutofit/>
          </a:bodyPr>
          <a:lstStyle/>
          <a:p>
            <a:r>
              <a:rPr lang="es-SV" sz="4000" dirty="0" smtClean="0">
                <a:solidFill>
                  <a:srgbClr val="0000FF"/>
                </a:solidFill>
              </a:rPr>
              <a:t>Plan Estratégico</a:t>
            </a:r>
          </a:p>
          <a:p>
            <a:r>
              <a:rPr lang="es-SV" sz="4000" dirty="0" smtClean="0">
                <a:solidFill>
                  <a:srgbClr val="0000FF"/>
                </a:solidFill>
              </a:rPr>
              <a:t>Cumplimiento de metas año 2017</a:t>
            </a:r>
            <a:endParaRPr lang="es-SV" sz="4000" dirty="0">
              <a:solidFill>
                <a:srgbClr val="0000FF"/>
              </a:solidFill>
            </a:endParaRPr>
          </a:p>
        </p:txBody>
      </p:sp>
      <p:sp>
        <p:nvSpPr>
          <p:cNvPr id="4" name="2 Subtítulo"/>
          <p:cNvSpPr txBox="1">
            <a:spLocks/>
          </p:cNvSpPr>
          <p:nvPr/>
        </p:nvSpPr>
        <p:spPr>
          <a:xfrm>
            <a:off x="2339752" y="3713956"/>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ES" dirty="0" smtClean="0"/>
              <a:t>CA 06/2018</a:t>
            </a:r>
          </a:p>
          <a:p>
            <a:r>
              <a:rPr lang="es-ES" dirty="0" smtClean="0"/>
              <a:t>Memo </a:t>
            </a:r>
            <a:r>
              <a:rPr lang="es-ES" dirty="0" err="1" smtClean="0"/>
              <a:t>secs</a:t>
            </a:r>
            <a:r>
              <a:rPr lang="es-ES" dirty="0" smtClean="0"/>
              <a:t> 0012/2018</a:t>
            </a:r>
            <a:endParaRPr lang="es-ES_tradnl" dirty="0"/>
          </a:p>
        </p:txBody>
      </p:sp>
    </p:spTree>
    <p:extLst>
      <p:ext uri="{BB962C8B-B14F-4D97-AF65-F5344CB8AC3E}">
        <p14:creationId xmlns:p14="http://schemas.microsoft.com/office/powerpoint/2010/main" val="400588889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_tradnl" dirty="0">
              <a:solidFill>
                <a:prstClr val="black"/>
              </a:solidFill>
            </a:endParaRPr>
          </a:p>
        </p:txBody>
      </p:sp>
      <p:sp>
        <p:nvSpPr>
          <p:cNvPr id="5" name="4 CuadroTexto"/>
          <p:cNvSpPr txBox="1"/>
          <p:nvPr/>
        </p:nvSpPr>
        <p:spPr>
          <a:xfrm>
            <a:off x="1043608" y="1193114"/>
            <a:ext cx="7704856" cy="769441"/>
          </a:xfrm>
          <a:prstGeom prst="rect">
            <a:avLst/>
          </a:prstGeom>
          <a:noFill/>
        </p:spPr>
        <p:txBody>
          <a:bodyPr wrap="square" rtlCol="0">
            <a:spAutoFit/>
          </a:bodyPr>
          <a:lstStyle/>
          <a:p>
            <a:pPr algn="just" fontAlgn="base"/>
            <a:r>
              <a:rPr lang="es-SV" sz="2600" dirty="0" smtClean="0">
                <a:solidFill>
                  <a:prstClr val="black"/>
                </a:solidFill>
              </a:rPr>
              <a:t>ACUERDOS:</a:t>
            </a:r>
            <a:endParaRPr lang="es-ES_tradnl" sz="2600" dirty="0">
              <a:solidFill>
                <a:prstClr val="black"/>
              </a:solidFill>
            </a:endParaRPr>
          </a:p>
          <a:p>
            <a:pPr algn="just" fontAlgn="base"/>
            <a:r>
              <a:rPr lang="es-SV" dirty="0">
                <a:solidFill>
                  <a:prstClr val="black"/>
                </a:solidFill>
              </a:rPr>
              <a:t> </a:t>
            </a:r>
            <a:endParaRPr lang="es-ES_tradnl" dirty="0">
              <a:solidFill>
                <a:prstClr val="black"/>
              </a:solidFill>
            </a:endParaRPr>
          </a:p>
        </p:txBody>
      </p:sp>
      <p:sp>
        <p:nvSpPr>
          <p:cNvPr id="9" name="8 CuadroTexto"/>
          <p:cNvSpPr txBox="1"/>
          <p:nvPr/>
        </p:nvSpPr>
        <p:spPr>
          <a:xfrm>
            <a:off x="3059832" y="116632"/>
            <a:ext cx="5976664" cy="984885"/>
          </a:xfrm>
          <a:prstGeom prst="rect">
            <a:avLst/>
          </a:prstGeom>
          <a:noFill/>
        </p:spPr>
        <p:txBody>
          <a:bodyPr wrap="square" rtlCol="0">
            <a:spAutoFit/>
          </a:bodyPr>
          <a:lstStyle/>
          <a:p>
            <a:pPr algn="ctr"/>
            <a:r>
              <a:rPr lang="es-MX" sz="3000" b="1" dirty="0" smtClean="0">
                <a:solidFill>
                  <a:prstClr val="black"/>
                </a:solidFill>
              </a:rPr>
              <a:t>Objetivos Estratégicos </a:t>
            </a:r>
            <a:r>
              <a:rPr lang="es-MX" sz="3000" b="1" dirty="0">
                <a:solidFill>
                  <a:prstClr val="black"/>
                </a:solidFill>
              </a:rPr>
              <a:t>2015 -2019 </a:t>
            </a:r>
            <a:r>
              <a:rPr lang="es-MX" sz="1400" b="1" dirty="0">
                <a:solidFill>
                  <a:prstClr val="black"/>
                </a:solidFill>
              </a:rPr>
              <a:t>(Aprobado en CA 04/2015)</a:t>
            </a:r>
          </a:p>
          <a:p>
            <a:pPr algn="ctr"/>
            <a:r>
              <a:rPr lang="es-MX" sz="1400" b="1" dirty="0" smtClean="0">
                <a:solidFill>
                  <a:prstClr val="black"/>
                </a:solidFill>
              </a:rPr>
              <a:t>Metas </a:t>
            </a:r>
            <a:r>
              <a:rPr lang="es-MX" sz="1400" b="1" dirty="0">
                <a:solidFill>
                  <a:prstClr val="black"/>
                </a:solidFill>
              </a:rPr>
              <a:t>del año </a:t>
            </a:r>
            <a:r>
              <a:rPr lang="es-MX" sz="1400" b="1" dirty="0" smtClean="0">
                <a:solidFill>
                  <a:prstClr val="black"/>
                </a:solidFill>
              </a:rPr>
              <a:t>2017, </a:t>
            </a:r>
            <a:r>
              <a:rPr lang="es-ES" sz="1400" b="1" dirty="0" smtClean="0">
                <a:solidFill>
                  <a:schemeClr val="tx1"/>
                </a:solidFill>
                <a:effectLst/>
              </a:rPr>
              <a:t>Autorizadas en CA 07/2017 </a:t>
            </a:r>
            <a:endParaRPr lang="es-ES_tradnl" sz="1400" b="1" dirty="0">
              <a:solidFill>
                <a:prstClr val="black"/>
              </a:solidFill>
            </a:endParaRPr>
          </a:p>
        </p:txBody>
      </p:sp>
      <p:sp>
        <p:nvSpPr>
          <p:cNvPr id="3" name="2 CuadroTexto"/>
          <p:cNvSpPr txBox="1"/>
          <p:nvPr/>
        </p:nvSpPr>
        <p:spPr>
          <a:xfrm>
            <a:off x="323528" y="1772816"/>
            <a:ext cx="8568952" cy="4298100"/>
          </a:xfrm>
          <a:prstGeom prst="rect">
            <a:avLst/>
          </a:prstGeom>
          <a:noFill/>
        </p:spPr>
        <p:txBody>
          <a:bodyPr wrap="square" rtlCol="0">
            <a:spAutoFit/>
          </a:bodyPr>
          <a:lstStyle/>
          <a:p>
            <a:pPr marL="342900" lvl="0" indent="-342900" algn="just">
              <a:lnSpc>
                <a:spcPct val="115000"/>
              </a:lnSpc>
              <a:spcAft>
                <a:spcPts val="1200"/>
              </a:spcAft>
              <a:buFont typeface="+mj-lt"/>
              <a:buAutoNum type="alphaUcPeriod"/>
            </a:pPr>
            <a:r>
              <a:rPr lang="es-ES" sz="1400" dirty="0">
                <a:ea typeface="MS Mincho"/>
              </a:rPr>
              <a:t>Darse por informado de los resultados y nivel de cumplimiento de las metas del año 2017 relacionadas con los objetivos estratégicos definidos para el periodo 2015 – 2019.</a:t>
            </a:r>
            <a:endParaRPr lang="es-SV" sz="1400" dirty="0">
              <a:latin typeface="Times New Roman"/>
              <a:ea typeface="MS Mincho"/>
            </a:endParaRPr>
          </a:p>
          <a:p>
            <a:pPr marL="342900" lvl="0" indent="-342900" algn="just">
              <a:lnSpc>
                <a:spcPct val="115000"/>
              </a:lnSpc>
              <a:spcBef>
                <a:spcPts val="600"/>
              </a:spcBef>
              <a:spcAft>
                <a:spcPts val="1000"/>
              </a:spcAft>
              <a:buFont typeface="+mj-lt"/>
              <a:buAutoNum type="alphaUcPeriod"/>
            </a:pPr>
            <a:r>
              <a:rPr lang="es-ES" sz="1400" dirty="0">
                <a:ea typeface="MS Mincho"/>
              </a:rPr>
              <a:t>Requerir a la Gerencia por medio de las unidades correspondientes, que a más tardar el 30 de junio 2018, se revisen los planes y estrategias de recuperación, y se presenten las modificaciones correspondientes, para enfocarse en la cartera que se califique como recuperable, y para la comercialización de los activos extraordinarios</a:t>
            </a:r>
            <a:r>
              <a:rPr lang="es-SV" sz="1400" dirty="0">
                <a:ea typeface="Times New Roman"/>
              </a:rPr>
              <a:t>.</a:t>
            </a:r>
            <a:endParaRPr lang="es-SV" sz="1400" dirty="0">
              <a:latin typeface="Times New Roman"/>
              <a:ea typeface="MS Mincho"/>
            </a:endParaRPr>
          </a:p>
          <a:p>
            <a:pPr marL="342900" lvl="0" indent="-342900" algn="just">
              <a:lnSpc>
                <a:spcPct val="115000"/>
              </a:lnSpc>
              <a:spcBef>
                <a:spcPts val="600"/>
              </a:spcBef>
              <a:spcAft>
                <a:spcPts val="1000"/>
              </a:spcAft>
              <a:buFont typeface="+mj-lt"/>
              <a:buAutoNum type="alphaUcPeriod"/>
            </a:pPr>
            <a:r>
              <a:rPr lang="es-ES" sz="1400" dirty="0">
                <a:ea typeface="MS Mincho"/>
              </a:rPr>
              <a:t>Instruir a la Gerencia para que elabore y ejecute un Plan de Revisión de Instrumentos Administrativos para que en un plazo que no exceda de diciembre 2018, se haya actualizado la normativa interna que requiera ser modificada para adecuarla al nuevo perfil institucional derivado del nuevo mapa de procesos y de las reformas a la Ley del Fondo.</a:t>
            </a:r>
            <a:endParaRPr lang="es-SV" sz="1400" dirty="0">
              <a:latin typeface="Times New Roman"/>
              <a:ea typeface="MS Mincho"/>
            </a:endParaRPr>
          </a:p>
          <a:p>
            <a:pPr marL="342900" lvl="0" indent="-342900" algn="just">
              <a:lnSpc>
                <a:spcPct val="115000"/>
              </a:lnSpc>
              <a:spcBef>
                <a:spcPts val="600"/>
              </a:spcBef>
              <a:spcAft>
                <a:spcPts val="1000"/>
              </a:spcAft>
              <a:buFont typeface="+mj-lt"/>
              <a:buAutoNum type="alphaUcPeriod"/>
            </a:pPr>
            <a:r>
              <a:rPr lang="es-ES" sz="1400" dirty="0">
                <a:ea typeface="MS Mincho"/>
              </a:rPr>
              <a:t>Requerir a la Gerencia que a más tardar al final del primer semestre de 2018, presente propuesta de </a:t>
            </a:r>
            <a:r>
              <a:rPr lang="es-ES" sz="1400" dirty="0" smtClean="0">
                <a:ea typeface="MS Mincho"/>
              </a:rPr>
              <a:t> nuevo </a:t>
            </a:r>
            <a:r>
              <a:rPr lang="es-ES" sz="1400" dirty="0">
                <a:ea typeface="MS Mincho"/>
              </a:rPr>
              <a:t>perfil </a:t>
            </a:r>
            <a:r>
              <a:rPr lang="es-ES" sz="1400" dirty="0" smtClean="0">
                <a:ea typeface="MS Mincho"/>
              </a:rPr>
              <a:t>institucional de </a:t>
            </a:r>
            <a:r>
              <a:rPr lang="es-ES" sz="1400" dirty="0">
                <a:ea typeface="MS Mincho"/>
              </a:rPr>
              <a:t>gestión por </a:t>
            </a:r>
            <a:r>
              <a:rPr lang="es-ES" sz="1400" dirty="0" smtClean="0">
                <a:ea typeface="MS Mincho"/>
              </a:rPr>
              <a:t>procesos, según se ha definido </a:t>
            </a:r>
            <a:r>
              <a:rPr lang="es-ES" sz="1400" dirty="0">
                <a:ea typeface="MS Mincho"/>
              </a:rPr>
              <a:t>en el mapa de procesos autorizado en la sesión CA 49/2017</a:t>
            </a:r>
            <a:r>
              <a:rPr lang="es-ES" sz="1400" dirty="0" smtClean="0">
                <a:ea typeface="MS Mincho"/>
              </a:rPr>
              <a:t>.</a:t>
            </a:r>
            <a:endParaRPr lang="es-SV" sz="1400" dirty="0">
              <a:latin typeface="Times New Roman"/>
              <a:ea typeface="MS Mincho"/>
            </a:endParaRPr>
          </a:p>
          <a:p>
            <a:endParaRPr lang="es-SV" sz="1400" dirty="0"/>
          </a:p>
        </p:txBody>
      </p:sp>
    </p:spTree>
    <p:extLst>
      <p:ext uri="{BB962C8B-B14F-4D97-AF65-F5344CB8AC3E}">
        <p14:creationId xmlns:p14="http://schemas.microsoft.com/office/powerpoint/2010/main" val="1296960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_tradnl" dirty="0">
              <a:solidFill>
                <a:prstClr val="black"/>
              </a:solidFill>
            </a:endParaRPr>
          </a:p>
        </p:txBody>
      </p:sp>
      <p:sp>
        <p:nvSpPr>
          <p:cNvPr id="6" name="5 CuadroTexto"/>
          <p:cNvSpPr txBox="1"/>
          <p:nvPr/>
        </p:nvSpPr>
        <p:spPr>
          <a:xfrm>
            <a:off x="3347864" y="188640"/>
            <a:ext cx="5472608" cy="769441"/>
          </a:xfrm>
          <a:prstGeom prst="rect">
            <a:avLst/>
          </a:prstGeom>
          <a:noFill/>
        </p:spPr>
        <p:txBody>
          <a:bodyPr wrap="square" rtlCol="0">
            <a:spAutoFit/>
          </a:bodyPr>
          <a:lstStyle/>
          <a:p>
            <a:pPr algn="ctr"/>
            <a:r>
              <a:rPr lang="es-MX" sz="3000" b="1" dirty="0">
                <a:solidFill>
                  <a:prstClr val="black"/>
                </a:solidFill>
              </a:rPr>
              <a:t>Plan Estratégico 2015 - 2019.</a:t>
            </a:r>
          </a:p>
          <a:p>
            <a:pPr algn="ctr"/>
            <a:r>
              <a:rPr lang="es-MX" sz="1400" b="1" dirty="0">
                <a:solidFill>
                  <a:prstClr val="black"/>
                </a:solidFill>
              </a:rPr>
              <a:t>Aprobado en CA 04-2015</a:t>
            </a:r>
            <a:endParaRPr lang="es-ES_tradnl" sz="1400" b="1" dirty="0">
              <a:solidFill>
                <a:prstClr val="black"/>
              </a:solidFill>
            </a:endParaRPr>
          </a:p>
        </p:txBody>
      </p:sp>
      <p:graphicFrame>
        <p:nvGraphicFramePr>
          <p:cNvPr id="5" name="4 Diagrama"/>
          <p:cNvGraphicFramePr/>
          <p:nvPr>
            <p:extLst>
              <p:ext uri="{D42A27DB-BD31-4B8C-83A1-F6EECF244321}">
                <p14:modId xmlns:p14="http://schemas.microsoft.com/office/powerpoint/2010/main" val="626001516"/>
              </p:ext>
            </p:extLst>
          </p:nvPr>
        </p:nvGraphicFramePr>
        <p:xfrm>
          <a:off x="771858" y="1088823"/>
          <a:ext cx="7984428" cy="544946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606958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_tradnl" dirty="0">
              <a:solidFill>
                <a:prstClr val="black"/>
              </a:solidFill>
            </a:endParaRPr>
          </a:p>
        </p:txBody>
      </p:sp>
      <p:sp>
        <p:nvSpPr>
          <p:cNvPr id="6" name="5 CuadroTexto"/>
          <p:cNvSpPr txBox="1"/>
          <p:nvPr/>
        </p:nvSpPr>
        <p:spPr>
          <a:xfrm>
            <a:off x="3203848" y="116632"/>
            <a:ext cx="5832648" cy="769441"/>
          </a:xfrm>
          <a:prstGeom prst="rect">
            <a:avLst/>
          </a:prstGeom>
          <a:noFill/>
        </p:spPr>
        <p:txBody>
          <a:bodyPr wrap="square" rtlCol="0">
            <a:spAutoFit/>
          </a:bodyPr>
          <a:lstStyle/>
          <a:p>
            <a:pPr algn="ctr"/>
            <a:r>
              <a:rPr lang="es-MX" sz="3000" b="1" dirty="0" smtClean="0">
                <a:solidFill>
                  <a:prstClr val="black"/>
                </a:solidFill>
              </a:rPr>
              <a:t>Objetivos Estratégicos </a:t>
            </a:r>
            <a:r>
              <a:rPr lang="es-MX" sz="3000" b="1" dirty="0">
                <a:solidFill>
                  <a:prstClr val="black"/>
                </a:solidFill>
              </a:rPr>
              <a:t>2015 -2019 </a:t>
            </a:r>
            <a:r>
              <a:rPr lang="es-MX" sz="1400" b="1" dirty="0">
                <a:solidFill>
                  <a:prstClr val="black"/>
                </a:solidFill>
              </a:rPr>
              <a:t>(Aprobado en CA 04/2015</a:t>
            </a:r>
            <a:r>
              <a:rPr lang="es-MX" sz="1400" b="1" dirty="0" smtClean="0">
                <a:solidFill>
                  <a:prstClr val="black"/>
                </a:solidFill>
              </a:rPr>
              <a:t>)</a:t>
            </a:r>
            <a:endParaRPr lang="es-MX" sz="1400" b="1" dirty="0">
              <a:solidFill>
                <a:prstClr val="black"/>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3700232793"/>
              </p:ext>
            </p:extLst>
          </p:nvPr>
        </p:nvGraphicFramePr>
        <p:xfrm>
          <a:off x="179512" y="1082874"/>
          <a:ext cx="8856984" cy="4801967"/>
        </p:xfrm>
        <a:graphic>
          <a:graphicData uri="http://schemas.openxmlformats.org/drawingml/2006/table">
            <a:tbl>
              <a:tblPr firstRow="1" firstCol="1" bandRow="1">
                <a:tableStyleId>{0660B408-B3CF-4A94-85FC-2B1E0A45F4A2}</a:tableStyleId>
              </a:tblPr>
              <a:tblGrid>
                <a:gridCol w="1660684"/>
                <a:gridCol w="1401822"/>
                <a:gridCol w="2266086"/>
                <a:gridCol w="3528392"/>
              </a:tblGrid>
              <a:tr h="550007">
                <a:tc>
                  <a:txBody>
                    <a:bodyPr/>
                    <a:lstStyle/>
                    <a:p>
                      <a:pPr algn="ctr">
                        <a:lnSpc>
                          <a:spcPct val="115000"/>
                        </a:lnSpc>
                        <a:spcAft>
                          <a:spcPts val="600"/>
                        </a:spcAft>
                      </a:pPr>
                      <a:r>
                        <a:rPr lang="es-ES" sz="1200" dirty="0">
                          <a:solidFill>
                            <a:schemeClr val="tx1"/>
                          </a:solidFill>
                          <a:effectLst/>
                        </a:rPr>
                        <a:t>OBJETIVOS ESTRATEGICOS</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es-ES" sz="1200">
                          <a:solidFill>
                            <a:schemeClr val="tx1"/>
                          </a:solidFill>
                          <a:effectLst/>
                        </a:rPr>
                        <a:t>KPI</a:t>
                      </a:r>
                      <a:endParaRPr lang="es-ES_tradnl" sz="120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dirty="0" smtClean="0">
                          <a:solidFill>
                            <a:schemeClr val="tx1"/>
                          </a:solidFill>
                        </a:rPr>
                        <a:t>Metas del año 2017, </a:t>
                      </a:r>
                      <a:r>
                        <a:rPr lang="es-ES" sz="1200" dirty="0" smtClean="0">
                          <a:solidFill>
                            <a:schemeClr val="tx1"/>
                          </a:solidFill>
                          <a:effectLst/>
                        </a:rPr>
                        <a:t>Autorizadas en CA 07/2017 </a:t>
                      </a:r>
                      <a:endParaRPr lang="es-ES_tradnl"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es-ES" sz="1200" dirty="0">
                          <a:solidFill>
                            <a:schemeClr val="tx1"/>
                          </a:solidFill>
                          <a:effectLst/>
                        </a:rPr>
                        <a:t>Evaluación </a:t>
                      </a:r>
                      <a:r>
                        <a:rPr lang="es-ES" sz="1200" dirty="0" smtClean="0">
                          <a:solidFill>
                            <a:schemeClr val="tx1"/>
                          </a:solidFill>
                          <a:effectLst/>
                        </a:rPr>
                        <a:t> a DICIEMBRE 2017</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39017">
                <a:tc>
                  <a:txBody>
                    <a:bodyPr/>
                    <a:lstStyle/>
                    <a:p>
                      <a:pPr marL="228600" algn="just" fontAlgn="b">
                        <a:lnSpc>
                          <a:spcPct val="115000"/>
                        </a:lnSpc>
                        <a:spcAft>
                          <a:spcPts val="0"/>
                        </a:spcAft>
                      </a:pPr>
                      <a:r>
                        <a:rPr lang="es-SV" sz="1200" kern="1200" dirty="0">
                          <a:solidFill>
                            <a:schemeClr val="tx1"/>
                          </a:solidFill>
                          <a:effectLst/>
                        </a:rPr>
                        <a:t>OE.1 MEJORAR LA EFICIENCIA EN LA RECUPERACION DE ACTIVOS Y GESTION DE INVERSIONES.</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15000"/>
                        </a:lnSpc>
                        <a:spcBef>
                          <a:spcPts val="0"/>
                        </a:spcBef>
                        <a:spcAft>
                          <a:spcPts val="0"/>
                        </a:spcAft>
                        <a:buClrTx/>
                        <a:buSzTx/>
                        <a:buFontTx/>
                        <a:buNone/>
                        <a:tabLst/>
                        <a:defRPr/>
                      </a:pPr>
                      <a:r>
                        <a:rPr lang="es-ES_tradnl" sz="1100" kern="1200" dirty="0" smtClean="0">
                          <a:solidFill>
                            <a:schemeClr val="tx1"/>
                          </a:solidFill>
                          <a:effectLst/>
                        </a:rPr>
                        <a:t>INDICADOR: COSTO DE RECUPERACIONES Presupuesto de funcionamiento /  total de ingreso. 1,794,223 / 6,909,361.6 = 26.0% (proyectado)</a:t>
                      </a:r>
                      <a:endParaRPr lang="es-SV" sz="1100" kern="1200" dirty="0" smtClean="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100" kern="1200" dirty="0" smtClean="0">
                          <a:solidFill>
                            <a:schemeClr val="tx1"/>
                          </a:solidFill>
                          <a:effectLst/>
                        </a:rPr>
                        <a:t>METAS</a:t>
                      </a:r>
                      <a:endParaRPr lang="es-SV" sz="1100" kern="1200" dirty="0" smtClean="0">
                        <a:solidFill>
                          <a:schemeClr val="tx1"/>
                        </a:solidFill>
                        <a:effectLst/>
                      </a:endParaRPr>
                    </a:p>
                    <a:p>
                      <a:r>
                        <a:rPr lang="es-ES_tradnl" sz="1100" kern="1200" dirty="0" smtClean="0">
                          <a:solidFill>
                            <a:schemeClr val="tx1"/>
                          </a:solidFill>
                          <a:effectLst/>
                        </a:rPr>
                        <a:t>1) Mantener gasto de presupuesto de funcionamiento aportado por BCR no mayor al 35% del total de ingreso.</a:t>
                      </a:r>
                      <a:br>
                        <a:rPr lang="es-ES_tradnl" sz="1100" kern="1200" dirty="0" smtClean="0">
                          <a:solidFill>
                            <a:schemeClr val="tx1"/>
                          </a:solidFill>
                          <a:effectLst/>
                        </a:rPr>
                      </a:br>
                      <a:endParaRPr lang="es-ES_tradnl" sz="1100" kern="1200" dirty="0" smtClean="0">
                        <a:solidFill>
                          <a:schemeClr val="tx1"/>
                        </a:solidFill>
                        <a:effectLst/>
                      </a:endParaRPr>
                    </a:p>
                    <a:p>
                      <a:r>
                        <a:rPr lang="es-ES_tradnl" sz="1100" kern="1200" dirty="0" smtClean="0">
                          <a:solidFill>
                            <a:schemeClr val="tx1"/>
                          </a:solidFill>
                          <a:effectLst/>
                        </a:rPr>
                        <a:t>2)  Incrementar las gestiones de recuperación, incluyendo la gestión de cartera que administran otras entidades, sin incrementar el presupuesto general del año anterior. </a:t>
                      </a:r>
                      <a:br>
                        <a:rPr lang="es-ES_tradnl" sz="1100" kern="1200" dirty="0" smtClean="0">
                          <a:solidFill>
                            <a:schemeClr val="tx1"/>
                          </a:solidFill>
                          <a:effectLst/>
                        </a:rPr>
                      </a:br>
                      <a:endParaRPr lang="es-ES_tradnl" sz="1100" kern="1200" dirty="0" smtClean="0">
                        <a:solidFill>
                          <a:schemeClr val="tx1"/>
                        </a:solidFill>
                        <a:effectLst/>
                      </a:endParaRPr>
                    </a:p>
                    <a:p>
                      <a:r>
                        <a:rPr lang="es-ES_tradnl" sz="1100" kern="1200" dirty="0" smtClean="0">
                          <a:solidFill>
                            <a:schemeClr val="tx1"/>
                          </a:solidFill>
                          <a:effectLst/>
                        </a:rPr>
                        <a:t>3) Implementación de modelo de gestión de procesos.</a:t>
                      </a:r>
                      <a:endParaRPr lang="es-ES_tradnl" sz="1100" dirty="0">
                        <a:solidFill>
                          <a:schemeClr val="tx1"/>
                        </a:solidFill>
                        <a:effectLst/>
                        <a:latin typeface="Times New Roman"/>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300" kern="1200" dirty="0" smtClean="0">
                          <a:solidFill>
                            <a:schemeClr val="dk1"/>
                          </a:solidFill>
                          <a:effectLst/>
                          <a:latin typeface="+mn-lt"/>
                          <a:ea typeface="+mn-ea"/>
                          <a:cs typeface="+mn-cs"/>
                        </a:rPr>
                        <a:t>1) </a:t>
                      </a:r>
                      <a:r>
                        <a:rPr lang="es-ES" sz="1300" kern="1200" dirty="0" smtClean="0">
                          <a:solidFill>
                            <a:schemeClr val="dk1"/>
                          </a:solidFill>
                          <a:effectLst/>
                          <a:latin typeface="+mn-lt"/>
                          <a:ea typeface="+mn-ea"/>
                          <a:cs typeface="+mn-cs"/>
                        </a:rPr>
                        <a:t>Al 31 de diciembre se registra un gasto de funcionamiento de </a:t>
                      </a:r>
                      <a:r>
                        <a:rPr lang="es-ES" sz="1300" kern="1200" dirty="0" smtClean="0">
                          <a:solidFill>
                            <a:schemeClr val="tx1"/>
                          </a:solidFill>
                          <a:effectLst/>
                          <a:latin typeface="+mn-lt"/>
                          <a:ea typeface="+mn-ea"/>
                          <a:cs typeface="+mn-cs"/>
                        </a:rPr>
                        <a:t>US$1,792,848.45 y un Ingreso de US$3,043,515.95; resultando un 58.9%. (En 2016 fue de 30.3% incluyendo ingresos por dividendos por US$3.03 millones, excluyendo ese ingreso, el indicador fue del 58%). En 2017 no se ha recibido dividendos. Adicionalmente recuperación de US$ 1.0 millón de AVIACAR programada para 2017, se recuperó en enero 2018.</a:t>
                      </a:r>
                      <a:endParaRPr lang="es-SV" sz="1300" kern="1200" dirty="0" smtClean="0">
                        <a:solidFill>
                          <a:schemeClr val="tx1"/>
                        </a:solidFill>
                        <a:effectLst/>
                        <a:latin typeface="+mn-lt"/>
                        <a:ea typeface="+mn-ea"/>
                        <a:cs typeface="+mn-cs"/>
                      </a:endParaRPr>
                    </a:p>
                    <a:p>
                      <a:r>
                        <a:rPr lang="es-ES_tradnl" sz="1300" kern="1200" dirty="0" smtClean="0">
                          <a:solidFill>
                            <a:schemeClr val="tx1"/>
                          </a:solidFill>
                          <a:effectLst/>
                          <a:latin typeface="+mn-lt"/>
                          <a:ea typeface="+mn-ea"/>
                          <a:cs typeface="+mn-cs"/>
                        </a:rPr>
                        <a:t> </a:t>
                      </a:r>
                      <a:endParaRPr lang="es-SV" sz="1300" kern="1200" dirty="0" smtClean="0">
                        <a:solidFill>
                          <a:schemeClr val="tx1"/>
                        </a:solidFill>
                        <a:effectLst/>
                        <a:latin typeface="+mn-lt"/>
                        <a:ea typeface="+mn-ea"/>
                        <a:cs typeface="+mn-cs"/>
                      </a:endParaRPr>
                    </a:p>
                    <a:p>
                      <a:r>
                        <a:rPr lang="es-ES_tradnl" sz="1300" kern="1200" dirty="0" smtClean="0">
                          <a:solidFill>
                            <a:schemeClr val="tx1"/>
                          </a:solidFill>
                          <a:effectLst/>
                          <a:latin typeface="+mn-lt"/>
                          <a:ea typeface="+mn-ea"/>
                          <a:cs typeface="+mn-cs"/>
                        </a:rPr>
                        <a:t>2) En el periodo 2016 el presupuesto de funcionamiento ejecutado fue de US$1,927.8 miles; en 2017 ha sido de US$1,792.8; el cual es menor al del año anterior.</a:t>
                      </a:r>
                      <a:endParaRPr lang="es-SV" sz="1300" kern="1200" dirty="0" smtClean="0">
                        <a:solidFill>
                          <a:schemeClr val="tx1"/>
                        </a:solidFill>
                        <a:effectLst/>
                        <a:latin typeface="+mn-lt"/>
                        <a:ea typeface="+mn-ea"/>
                        <a:cs typeface="+mn-cs"/>
                      </a:endParaRPr>
                    </a:p>
                    <a:p>
                      <a:r>
                        <a:rPr lang="es-ES_tradnl" sz="1300" kern="1200" dirty="0" smtClean="0">
                          <a:solidFill>
                            <a:schemeClr val="tx1"/>
                          </a:solidFill>
                          <a:effectLst/>
                          <a:latin typeface="+mn-lt"/>
                          <a:ea typeface="+mn-ea"/>
                          <a:cs typeface="+mn-cs"/>
                        </a:rPr>
                        <a:t> </a:t>
                      </a:r>
                      <a:endParaRPr lang="es-SV" sz="1300" kern="1200" dirty="0" smtClean="0">
                        <a:solidFill>
                          <a:schemeClr val="tx1"/>
                        </a:solidFill>
                        <a:effectLst/>
                        <a:latin typeface="+mn-lt"/>
                        <a:ea typeface="+mn-ea"/>
                        <a:cs typeface="+mn-cs"/>
                      </a:endParaRPr>
                    </a:p>
                    <a:p>
                      <a:r>
                        <a:rPr lang="es-ES_tradnl" sz="1300" kern="1200" dirty="0" smtClean="0">
                          <a:solidFill>
                            <a:schemeClr val="tx1"/>
                          </a:solidFill>
                          <a:effectLst/>
                          <a:latin typeface="+mn-lt"/>
                          <a:ea typeface="+mn-ea"/>
                          <a:cs typeface="+mn-cs"/>
                        </a:rPr>
                        <a:t>3) 75% cumplimiento. Se ha concluido la primera etapa en la que se efectuó revisión de procesos y sub procesos y se presentó</a:t>
                      </a:r>
                      <a:r>
                        <a:rPr lang="es-ES_tradnl" sz="1300" kern="1200" baseline="0" dirty="0" smtClean="0">
                          <a:solidFill>
                            <a:schemeClr val="tx1"/>
                          </a:solidFill>
                          <a:effectLst/>
                          <a:latin typeface="+mn-lt"/>
                          <a:ea typeface="+mn-ea"/>
                          <a:cs typeface="+mn-cs"/>
                        </a:rPr>
                        <a:t> nuevo mapa de procesos de primer nivel que fue aprobado en </a:t>
                      </a:r>
                      <a:r>
                        <a:rPr lang="es-ES_tradnl" sz="1300" kern="1200" dirty="0" smtClean="0">
                          <a:solidFill>
                            <a:schemeClr val="tx1"/>
                          </a:solidFill>
                          <a:effectLst/>
                          <a:latin typeface="+mn-lt"/>
                          <a:ea typeface="+mn-ea"/>
                          <a:cs typeface="+mn-cs"/>
                        </a:rPr>
                        <a:t>sesión CA 49/2017 del 14 de diciembre de 2017. </a:t>
                      </a:r>
                      <a:endParaRPr lang="es-ES_tradnl" sz="1300" dirty="0">
                        <a:solidFill>
                          <a:schemeClr val="tx1"/>
                        </a:solidFill>
                        <a:effectLst/>
                        <a:latin typeface="Times New Roman"/>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962344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_tradnl" dirty="0">
              <a:solidFill>
                <a:prstClr val="black"/>
              </a:solidFill>
            </a:endParaRPr>
          </a:p>
        </p:txBody>
      </p:sp>
      <p:sp>
        <p:nvSpPr>
          <p:cNvPr id="6" name="5 CuadroTexto"/>
          <p:cNvSpPr txBox="1"/>
          <p:nvPr/>
        </p:nvSpPr>
        <p:spPr>
          <a:xfrm>
            <a:off x="3203848" y="116632"/>
            <a:ext cx="5832648" cy="769441"/>
          </a:xfrm>
          <a:prstGeom prst="rect">
            <a:avLst/>
          </a:prstGeom>
          <a:noFill/>
        </p:spPr>
        <p:txBody>
          <a:bodyPr wrap="square" rtlCol="0">
            <a:spAutoFit/>
          </a:bodyPr>
          <a:lstStyle/>
          <a:p>
            <a:pPr algn="ctr"/>
            <a:r>
              <a:rPr lang="es-MX" sz="3000" b="1" dirty="0" smtClean="0">
                <a:solidFill>
                  <a:prstClr val="black"/>
                </a:solidFill>
              </a:rPr>
              <a:t>Objetivos Estratégicos </a:t>
            </a:r>
            <a:r>
              <a:rPr lang="es-MX" sz="3000" b="1" dirty="0">
                <a:solidFill>
                  <a:prstClr val="black"/>
                </a:solidFill>
              </a:rPr>
              <a:t>2015 -2019 </a:t>
            </a:r>
            <a:r>
              <a:rPr lang="es-MX" sz="1400" b="1" dirty="0">
                <a:solidFill>
                  <a:prstClr val="black"/>
                </a:solidFill>
              </a:rPr>
              <a:t>(Aprobado en CA 04/2015</a:t>
            </a:r>
            <a:r>
              <a:rPr lang="es-MX" sz="1400" b="1" dirty="0" smtClean="0">
                <a:solidFill>
                  <a:prstClr val="black"/>
                </a:solidFill>
              </a:rPr>
              <a:t>)</a:t>
            </a:r>
            <a:endParaRPr lang="es-MX" sz="1400" b="1" dirty="0">
              <a:solidFill>
                <a:prstClr val="black"/>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1625835855"/>
              </p:ext>
            </p:extLst>
          </p:nvPr>
        </p:nvGraphicFramePr>
        <p:xfrm>
          <a:off x="179512" y="1082874"/>
          <a:ext cx="8856984" cy="5579207"/>
        </p:xfrm>
        <a:graphic>
          <a:graphicData uri="http://schemas.openxmlformats.org/drawingml/2006/table">
            <a:tbl>
              <a:tblPr firstRow="1" firstCol="1" bandRow="1">
                <a:tableStyleId>{0660B408-B3CF-4A94-85FC-2B1E0A45F4A2}</a:tableStyleId>
              </a:tblPr>
              <a:tblGrid>
                <a:gridCol w="1660684"/>
                <a:gridCol w="1401822"/>
                <a:gridCol w="2666798"/>
                <a:gridCol w="3127680"/>
              </a:tblGrid>
              <a:tr h="550007">
                <a:tc>
                  <a:txBody>
                    <a:bodyPr/>
                    <a:lstStyle/>
                    <a:p>
                      <a:pPr algn="ctr">
                        <a:lnSpc>
                          <a:spcPct val="115000"/>
                        </a:lnSpc>
                        <a:spcAft>
                          <a:spcPts val="600"/>
                        </a:spcAft>
                      </a:pPr>
                      <a:r>
                        <a:rPr lang="es-ES" sz="1200" dirty="0">
                          <a:solidFill>
                            <a:schemeClr val="tx1"/>
                          </a:solidFill>
                          <a:effectLst/>
                        </a:rPr>
                        <a:t>OBJETIVOS ESTRATEGICOS</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es-ES" sz="1200">
                          <a:solidFill>
                            <a:schemeClr val="tx1"/>
                          </a:solidFill>
                          <a:effectLst/>
                        </a:rPr>
                        <a:t>KPI</a:t>
                      </a:r>
                      <a:endParaRPr lang="es-ES_tradnl" sz="120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dirty="0" smtClean="0">
                          <a:solidFill>
                            <a:schemeClr val="tx1"/>
                          </a:solidFill>
                        </a:rPr>
                        <a:t>Metas del año 2017, </a:t>
                      </a:r>
                      <a:r>
                        <a:rPr lang="es-ES" sz="1200" dirty="0" smtClean="0">
                          <a:solidFill>
                            <a:schemeClr val="tx1"/>
                          </a:solidFill>
                          <a:effectLst/>
                        </a:rPr>
                        <a:t>Autorizadas en CA 07/2017 </a:t>
                      </a:r>
                      <a:endParaRPr lang="es-ES_tradnl"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es-ES" sz="1200" dirty="0">
                          <a:solidFill>
                            <a:schemeClr val="tx1"/>
                          </a:solidFill>
                          <a:effectLst/>
                        </a:rPr>
                        <a:t>Evaluación </a:t>
                      </a:r>
                      <a:r>
                        <a:rPr lang="es-ES" sz="1200" dirty="0" smtClean="0">
                          <a:solidFill>
                            <a:schemeClr val="tx1"/>
                          </a:solidFill>
                          <a:effectLst/>
                        </a:rPr>
                        <a:t> a DICIEMBRE 2017</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9079">
                <a:tc>
                  <a:txBody>
                    <a:bodyPr/>
                    <a:lstStyle/>
                    <a:p>
                      <a:pPr marL="228600" algn="just" fontAlgn="b">
                        <a:lnSpc>
                          <a:spcPct val="115000"/>
                        </a:lnSpc>
                        <a:spcAft>
                          <a:spcPts val="0"/>
                        </a:spcAft>
                      </a:pPr>
                      <a:r>
                        <a:rPr lang="es-SV" sz="1200" kern="1200" dirty="0">
                          <a:solidFill>
                            <a:schemeClr val="tx1"/>
                          </a:solidFill>
                          <a:effectLst/>
                        </a:rPr>
                        <a:t>OE.2 DETERMINAR LA PERSPECTIVA DE RECUPERACION DE LA CARTERA Y PRIORIZAR SU GESTION</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100" kern="1200" dirty="0" smtClean="0">
                          <a:solidFill>
                            <a:schemeClr val="tx1"/>
                          </a:solidFill>
                          <a:effectLst/>
                        </a:rPr>
                        <a:t>INDICADOR: % DE CARTERA REVISADA Y CALIFICADA POR EL C.A.</a:t>
                      </a:r>
                      <a:endParaRPr lang="es-SV" sz="1100" kern="1200" dirty="0" smtClean="0">
                        <a:solidFill>
                          <a:schemeClr val="tx1"/>
                        </a:solidFill>
                        <a:effectLst/>
                      </a:endParaRPr>
                    </a:p>
                    <a:p>
                      <a:r>
                        <a:rPr lang="es-ES_tradnl" sz="1100" kern="1200" dirty="0" smtClean="0">
                          <a:solidFill>
                            <a:schemeClr val="tx1"/>
                          </a:solidFill>
                          <a:effectLst/>
                        </a:rPr>
                        <a:t> </a:t>
                      </a:r>
                      <a:endParaRPr lang="es-SV" sz="1100" kern="1200" dirty="0" smtClean="0">
                        <a:solidFill>
                          <a:schemeClr val="tx1"/>
                        </a:solidFill>
                        <a:effectLst/>
                      </a:endParaRPr>
                    </a:p>
                    <a:p>
                      <a:pPr algn="ctr">
                        <a:lnSpc>
                          <a:spcPct val="115000"/>
                        </a:lnSpc>
                        <a:spcAft>
                          <a:spcPts val="600"/>
                        </a:spcAft>
                      </a:pPr>
                      <a:endParaRPr lang="es-ES_tradnl" sz="11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100" kern="1200" dirty="0" smtClean="0">
                          <a:solidFill>
                            <a:schemeClr val="tx1"/>
                          </a:solidFill>
                          <a:effectLst/>
                        </a:rPr>
                        <a:t>METAS</a:t>
                      </a:r>
                      <a:endParaRPr lang="es-SV" sz="1100" kern="1200" dirty="0" smtClean="0">
                        <a:solidFill>
                          <a:schemeClr val="tx1"/>
                        </a:solidFill>
                        <a:effectLst/>
                      </a:endParaRPr>
                    </a:p>
                    <a:p>
                      <a:r>
                        <a:rPr lang="es-ES_tradnl" sz="1100" kern="1200" dirty="0" smtClean="0">
                          <a:solidFill>
                            <a:schemeClr val="tx1"/>
                          </a:solidFill>
                          <a:effectLst/>
                        </a:rPr>
                        <a:t>1) Concluir plan de depuración y clasificación de recuperabilidad de créditos con estatus de NO ESPECIFICADO</a:t>
                      </a:r>
                      <a:br>
                        <a:rPr lang="es-ES_tradnl" sz="1100" kern="1200" dirty="0" smtClean="0">
                          <a:solidFill>
                            <a:schemeClr val="tx1"/>
                          </a:solidFill>
                          <a:effectLst/>
                        </a:rPr>
                      </a:br>
                      <a:endParaRPr lang="es-ES_tradnl" sz="1100" kern="1200" dirty="0" smtClean="0">
                        <a:solidFill>
                          <a:schemeClr val="tx1"/>
                        </a:solidFill>
                        <a:effectLst/>
                      </a:endParaRPr>
                    </a:p>
                    <a:p>
                      <a:r>
                        <a:rPr lang="es-ES_tradnl" sz="1100" kern="1200" dirty="0" smtClean="0">
                          <a:solidFill>
                            <a:schemeClr val="tx1"/>
                          </a:solidFill>
                          <a:effectLst/>
                        </a:rPr>
                        <a:t>2) Sanear US$754.3 miles en créditos y US$690.7 miles en activos no factibles para la venta.</a:t>
                      </a:r>
                      <a:br>
                        <a:rPr lang="es-ES_tradnl" sz="1100" kern="1200" dirty="0" smtClean="0">
                          <a:solidFill>
                            <a:schemeClr val="tx1"/>
                          </a:solidFill>
                          <a:effectLst/>
                        </a:rPr>
                      </a:br>
                      <a:endParaRPr lang="es-ES_tradnl" sz="1100" kern="1200" dirty="0" smtClean="0">
                        <a:solidFill>
                          <a:schemeClr val="tx1"/>
                        </a:solidFill>
                        <a:effectLst/>
                      </a:endParaRPr>
                    </a:p>
                    <a:p>
                      <a:r>
                        <a:rPr lang="es-ES_tradnl" sz="1100" kern="1200" dirty="0" smtClean="0">
                          <a:solidFill>
                            <a:schemeClr val="tx1"/>
                          </a:solidFill>
                          <a:effectLst/>
                        </a:rPr>
                        <a:t>3) Concluir la integración de cartera para su administración y control directo por medio del sistema de préstamos del FOSAFFI.</a:t>
                      </a:r>
                      <a:endParaRPr lang="es-ES_tradnl" sz="1100" b="1" i="1" dirty="0" smtClean="0">
                        <a:solidFill>
                          <a:schemeClr val="tx1"/>
                        </a:soli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800" kern="1200" dirty="0" smtClean="0">
                          <a:solidFill>
                            <a:schemeClr val="dk1"/>
                          </a:solidFill>
                          <a:effectLst/>
                          <a:latin typeface="+mn-lt"/>
                          <a:ea typeface="+mn-ea"/>
                          <a:cs typeface="+mn-cs"/>
                        </a:rPr>
                        <a:t>1) </a:t>
                      </a:r>
                      <a:r>
                        <a:rPr lang="es-ES" sz="1800" kern="1200" dirty="0" smtClean="0">
                          <a:solidFill>
                            <a:schemeClr val="dk1"/>
                          </a:solidFill>
                          <a:effectLst/>
                          <a:latin typeface="+mn-lt"/>
                          <a:ea typeface="+mn-ea"/>
                          <a:cs typeface="+mn-cs"/>
                        </a:rPr>
                        <a:t>A diciembre 2016 había 9,118 casos “No identificados” pendientes de revisar; a diciembre 2017, el sistema muestra 1,834 casos, el plan para el 2017 se cumplió en 100%.</a:t>
                      </a:r>
                      <a:endParaRPr lang="es-SV"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 </a:t>
                      </a:r>
                      <a:endParaRPr lang="es-SV"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2) </a:t>
                      </a:r>
                      <a:r>
                        <a:rPr lang="es-ES" sz="1800" kern="1200" dirty="0" smtClean="0">
                          <a:solidFill>
                            <a:schemeClr val="dk1"/>
                          </a:solidFill>
                          <a:effectLst/>
                          <a:latin typeface="+mn-lt"/>
                          <a:ea typeface="+mn-ea"/>
                          <a:cs typeface="+mn-cs"/>
                        </a:rPr>
                        <a:t>Se sanearon US$1,771.5 miles en créditos y US$735.9 miles en activos, se cumplió en 100% plan de saneamiento.</a:t>
                      </a:r>
                      <a:endParaRPr lang="es-SV"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 </a:t>
                      </a:r>
                      <a:endParaRPr lang="es-SV" sz="1800" kern="1200" dirty="0" smtClean="0">
                        <a:solidFill>
                          <a:schemeClr val="dk1"/>
                        </a:solidFill>
                        <a:effectLst/>
                        <a:latin typeface="+mn-lt"/>
                        <a:ea typeface="+mn-ea"/>
                        <a:cs typeface="+mn-cs"/>
                      </a:endParaRPr>
                    </a:p>
                    <a:p>
                      <a:r>
                        <a:rPr lang="es-ES_tradnl" sz="1800" kern="1200" dirty="0" smtClean="0">
                          <a:solidFill>
                            <a:schemeClr val="dk1"/>
                          </a:solidFill>
                          <a:effectLst/>
                          <a:latin typeface="+mn-lt"/>
                          <a:ea typeface="+mn-ea"/>
                          <a:cs typeface="+mn-cs"/>
                        </a:rPr>
                        <a:t>3) Se integró completamente la cartera Banco Hipotecario. Se continúa haciendo gestiones para recibir la cartera Banco Agrícola.</a:t>
                      </a:r>
                      <a:endParaRPr lang="es-ES_tradnl" sz="1100" dirty="0">
                        <a:solidFill>
                          <a:schemeClr val="tx1"/>
                        </a:solidFill>
                        <a:effectLst/>
                        <a:latin typeface="Times New Roman"/>
                        <a:ea typeface="Times New Roman"/>
                        <a:cs typeface="Times New Roma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0930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_tradnl" dirty="0">
              <a:solidFill>
                <a:prstClr val="black"/>
              </a:solidFill>
            </a:endParaRPr>
          </a:p>
        </p:txBody>
      </p:sp>
      <p:sp>
        <p:nvSpPr>
          <p:cNvPr id="6" name="5 CuadroTexto"/>
          <p:cNvSpPr txBox="1"/>
          <p:nvPr/>
        </p:nvSpPr>
        <p:spPr>
          <a:xfrm>
            <a:off x="3203848" y="116632"/>
            <a:ext cx="5832648" cy="769441"/>
          </a:xfrm>
          <a:prstGeom prst="rect">
            <a:avLst/>
          </a:prstGeom>
          <a:noFill/>
        </p:spPr>
        <p:txBody>
          <a:bodyPr wrap="square" rtlCol="0">
            <a:spAutoFit/>
          </a:bodyPr>
          <a:lstStyle/>
          <a:p>
            <a:pPr algn="ctr"/>
            <a:r>
              <a:rPr lang="es-MX" sz="3000" b="1" dirty="0" smtClean="0">
                <a:solidFill>
                  <a:prstClr val="black"/>
                </a:solidFill>
              </a:rPr>
              <a:t>Objetivos Estratégicos </a:t>
            </a:r>
            <a:r>
              <a:rPr lang="es-MX" sz="3000" b="1" dirty="0">
                <a:solidFill>
                  <a:prstClr val="black"/>
                </a:solidFill>
              </a:rPr>
              <a:t>2015 -2019 </a:t>
            </a:r>
            <a:r>
              <a:rPr lang="es-MX" sz="1400" b="1" dirty="0">
                <a:solidFill>
                  <a:prstClr val="black"/>
                </a:solidFill>
              </a:rPr>
              <a:t>(Aprobado en CA 04/2015</a:t>
            </a:r>
            <a:r>
              <a:rPr lang="es-MX" sz="1400" b="1" dirty="0" smtClean="0">
                <a:solidFill>
                  <a:prstClr val="black"/>
                </a:solidFill>
              </a:rPr>
              <a:t>)</a:t>
            </a:r>
            <a:endParaRPr lang="es-MX" sz="1400" b="1" dirty="0">
              <a:solidFill>
                <a:prstClr val="black"/>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1685163297"/>
              </p:ext>
            </p:extLst>
          </p:nvPr>
        </p:nvGraphicFramePr>
        <p:xfrm>
          <a:off x="107504" y="980728"/>
          <a:ext cx="8928992" cy="5680110"/>
        </p:xfrm>
        <a:graphic>
          <a:graphicData uri="http://schemas.openxmlformats.org/drawingml/2006/table">
            <a:tbl>
              <a:tblPr firstRow="1" firstCol="1" bandRow="1">
                <a:tableStyleId>{0660B408-B3CF-4A94-85FC-2B1E0A45F4A2}</a:tableStyleId>
              </a:tblPr>
              <a:tblGrid>
                <a:gridCol w="1674186"/>
                <a:gridCol w="1413219"/>
                <a:gridCol w="2530079"/>
                <a:gridCol w="3311508"/>
              </a:tblGrid>
              <a:tr h="557069">
                <a:tc>
                  <a:txBody>
                    <a:bodyPr/>
                    <a:lstStyle/>
                    <a:p>
                      <a:pPr marL="0" algn="l" defTabSz="457200" rtl="0" eaLnBrk="1" latinLnBrk="0" hangingPunct="1">
                        <a:lnSpc>
                          <a:spcPct val="115000"/>
                        </a:lnSpc>
                        <a:spcAft>
                          <a:spcPts val="600"/>
                        </a:spcAft>
                      </a:pPr>
                      <a:r>
                        <a:rPr lang="es-ES" sz="1100" kern="1200" dirty="0">
                          <a:solidFill>
                            <a:schemeClr val="tx1"/>
                          </a:solidFill>
                          <a:effectLst/>
                        </a:rPr>
                        <a:t>OBJETIVOS ESTRATEGICOS</a:t>
                      </a:r>
                      <a:endParaRPr lang="es-ES_tradnl" sz="11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lnSpc>
                          <a:spcPct val="115000"/>
                        </a:lnSpc>
                        <a:spcAft>
                          <a:spcPts val="600"/>
                        </a:spcAft>
                      </a:pPr>
                      <a:r>
                        <a:rPr lang="es-ES" sz="1100" kern="1200" dirty="0">
                          <a:solidFill>
                            <a:schemeClr val="tx1"/>
                          </a:solidFill>
                          <a:effectLst/>
                        </a:rPr>
                        <a:t>KPI</a:t>
                      </a:r>
                      <a:endParaRPr lang="es-ES_tradnl" sz="11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s-MX" sz="1100" kern="1200" dirty="0" smtClean="0">
                          <a:solidFill>
                            <a:schemeClr val="tx1"/>
                          </a:solidFill>
                          <a:effectLst/>
                        </a:rPr>
                        <a:t>Metas del año 2017, </a:t>
                      </a:r>
                      <a:r>
                        <a:rPr lang="es-ES" sz="1100" kern="1200" dirty="0" smtClean="0">
                          <a:solidFill>
                            <a:schemeClr val="tx1"/>
                          </a:solidFill>
                          <a:effectLst/>
                        </a:rPr>
                        <a:t>Autorizadas en CA 07/2017 </a:t>
                      </a:r>
                      <a:endParaRPr lang="es-ES_tradnl" sz="11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lnSpc>
                          <a:spcPct val="115000"/>
                        </a:lnSpc>
                        <a:spcAft>
                          <a:spcPts val="600"/>
                        </a:spcAft>
                      </a:pPr>
                      <a:r>
                        <a:rPr lang="es-ES" sz="1100" kern="1200" dirty="0">
                          <a:solidFill>
                            <a:schemeClr val="tx1"/>
                          </a:solidFill>
                          <a:effectLst/>
                        </a:rPr>
                        <a:t>Evaluación </a:t>
                      </a:r>
                      <a:r>
                        <a:rPr lang="es-ES" sz="1100" kern="1200" dirty="0" smtClean="0">
                          <a:solidFill>
                            <a:schemeClr val="tx1"/>
                          </a:solidFill>
                          <a:effectLst/>
                        </a:rPr>
                        <a:t> a DICIEMBRE 2017</a:t>
                      </a:r>
                      <a:endParaRPr lang="es-ES_tradnl" sz="11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35081">
                <a:tc>
                  <a:txBody>
                    <a:bodyPr/>
                    <a:lstStyle/>
                    <a:p>
                      <a:pPr marL="0" marR="0" indent="0" algn="l" defTabSz="457200" rtl="0" eaLnBrk="1" fontAlgn="b" latinLnBrk="0" hangingPunct="1">
                        <a:lnSpc>
                          <a:spcPct val="115000"/>
                        </a:lnSpc>
                        <a:spcBef>
                          <a:spcPts val="0"/>
                        </a:spcBef>
                        <a:spcAft>
                          <a:spcPts val="0"/>
                        </a:spcAft>
                        <a:buClrTx/>
                        <a:buSzTx/>
                        <a:buFontTx/>
                        <a:buNone/>
                        <a:tabLst/>
                        <a:defRPr/>
                      </a:pPr>
                      <a:r>
                        <a:rPr lang="es-SV" sz="1100" kern="1200" dirty="0" smtClean="0">
                          <a:solidFill>
                            <a:schemeClr val="tx1"/>
                          </a:solidFill>
                          <a:effectLst/>
                        </a:rPr>
                        <a:t>OE.3 INNOVAR ESQUEMAS DEL NEGOCIO Y PROCESOS DE TRABAJO APLICANDO TECNOLOGIAS DE INFORMACION.</a:t>
                      </a:r>
                      <a:endParaRPr lang="es-ES_tradnl" sz="1100" kern="1200" dirty="0" smtClean="0">
                        <a:solidFill>
                          <a:schemeClr val="tx1"/>
                        </a:solidFill>
                        <a:effectLst/>
                      </a:endParaRPr>
                    </a:p>
                    <a:p>
                      <a:pPr marL="0" algn="l" defTabSz="457200" rtl="0" eaLnBrk="1" fontAlgn="b" latinLnBrk="0" hangingPunct="1">
                        <a:lnSpc>
                          <a:spcPct val="115000"/>
                        </a:lnSpc>
                        <a:spcAft>
                          <a:spcPts val="0"/>
                        </a:spcAft>
                      </a:pPr>
                      <a:endParaRPr lang="es-ES_tradnl" sz="11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b" latinLnBrk="0" hangingPunct="1">
                        <a:lnSpc>
                          <a:spcPct val="115000"/>
                        </a:lnSpc>
                        <a:spcBef>
                          <a:spcPts val="0"/>
                        </a:spcBef>
                        <a:spcAft>
                          <a:spcPts val="0"/>
                        </a:spcAft>
                        <a:buClrTx/>
                        <a:buSzTx/>
                        <a:buFontTx/>
                        <a:buNone/>
                        <a:tabLst/>
                        <a:defRPr/>
                      </a:pPr>
                      <a:r>
                        <a:rPr lang="es-ES_tradnl" sz="1100" kern="1200" dirty="0" smtClean="0">
                          <a:solidFill>
                            <a:schemeClr val="tx1"/>
                          </a:solidFill>
                          <a:effectLst/>
                        </a:rPr>
                        <a:t>INDICADOR: PROCESOS ACTUALIZADOS y % DE RENOVACION TECNOLOGICA</a:t>
                      </a:r>
                      <a:endParaRPr lang="es-SV" sz="1100" kern="1200" dirty="0" smtClean="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s-ES_tradnl" sz="1100" kern="1200" dirty="0" smtClean="0">
                          <a:solidFill>
                            <a:schemeClr val="tx1"/>
                          </a:solidFill>
                          <a:effectLst/>
                        </a:rPr>
                        <a:t>METAS</a:t>
                      </a:r>
                      <a:endParaRPr lang="es-SV" sz="1100" kern="1200" dirty="0" smtClean="0">
                        <a:solidFill>
                          <a:schemeClr val="tx1"/>
                        </a:solidFill>
                        <a:effectLst/>
                      </a:endParaRPr>
                    </a:p>
                    <a:p>
                      <a:pPr marL="0" algn="l" defTabSz="457200" rtl="0" eaLnBrk="1" latinLnBrk="0" hangingPunct="1"/>
                      <a:r>
                        <a:rPr lang="es-ES_tradnl" sz="1100" kern="1200" dirty="0" smtClean="0">
                          <a:solidFill>
                            <a:schemeClr val="tx1"/>
                          </a:solidFill>
                          <a:effectLst/>
                        </a:rPr>
                        <a:t>1) Revisar y actualizar el mapa de procesos y los procedimientos de los procesos claves. </a:t>
                      </a:r>
                      <a:br>
                        <a:rPr lang="es-ES_tradnl" sz="1100" kern="1200" dirty="0" smtClean="0">
                          <a:solidFill>
                            <a:schemeClr val="tx1"/>
                          </a:solidFill>
                          <a:effectLst/>
                        </a:rPr>
                      </a:br>
                      <a:endParaRPr lang="es-ES_tradnl" sz="1100" kern="1200" dirty="0" smtClean="0">
                        <a:solidFill>
                          <a:schemeClr val="tx1"/>
                        </a:solidFill>
                        <a:effectLst/>
                      </a:endParaRPr>
                    </a:p>
                    <a:p>
                      <a:pPr marL="0" algn="l" defTabSz="457200" rtl="0" eaLnBrk="1" latinLnBrk="0" hangingPunct="1"/>
                      <a:r>
                        <a:rPr lang="es-ES_tradnl" sz="1100" kern="1200" dirty="0" smtClean="0">
                          <a:solidFill>
                            <a:schemeClr val="tx1"/>
                          </a:solidFill>
                          <a:effectLst/>
                        </a:rPr>
                        <a:t>2) Preparar propuesta sobre factibilidad de implementar  pagos móviles.</a:t>
                      </a:r>
                      <a:br>
                        <a:rPr lang="es-ES_tradnl" sz="1100" kern="1200" dirty="0" smtClean="0">
                          <a:solidFill>
                            <a:schemeClr val="tx1"/>
                          </a:solidFill>
                          <a:effectLst/>
                        </a:rPr>
                      </a:br>
                      <a:endParaRPr lang="es-ES_tradnl" sz="1100" kern="1200" dirty="0" smtClean="0">
                        <a:solidFill>
                          <a:schemeClr val="tx1"/>
                        </a:solidFill>
                        <a:effectLst/>
                      </a:endParaRPr>
                    </a:p>
                    <a:p>
                      <a:pPr marL="0" algn="l" defTabSz="457200" rtl="0" eaLnBrk="1" latinLnBrk="0" hangingPunct="1"/>
                      <a:r>
                        <a:rPr lang="es-ES_tradnl" sz="1100" kern="1200" dirty="0" smtClean="0">
                          <a:solidFill>
                            <a:schemeClr val="tx1"/>
                          </a:solidFill>
                          <a:effectLst/>
                        </a:rPr>
                        <a:t>3) Renovar equipos de cómputo y licencias de office conforme al Plan de Tecnología.</a:t>
                      </a:r>
                      <a:endParaRPr lang="es-ES_tradnl" sz="11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s-ES_tradnl" sz="1200" dirty="0">
                          <a:solidFill>
                            <a:schemeClr val="tx1"/>
                          </a:solidFill>
                          <a:effectLst/>
                          <a:latin typeface="Calibri"/>
                          <a:ea typeface="Times New Roman"/>
                          <a:cs typeface="Times New Roman"/>
                        </a:rPr>
                        <a:t> </a:t>
                      </a:r>
                      <a:endParaRPr lang="es-SV" sz="1200" dirty="0">
                        <a:solidFill>
                          <a:schemeClr val="tx1"/>
                        </a:solidFill>
                        <a:effectLst/>
                        <a:latin typeface="Times New Roman"/>
                        <a:ea typeface="MS Mincho"/>
                        <a:cs typeface="Times New Roman"/>
                      </a:endParaRPr>
                    </a:p>
                    <a:p>
                      <a:pPr algn="just">
                        <a:lnSpc>
                          <a:spcPct val="115000"/>
                        </a:lnSpc>
                        <a:spcBef>
                          <a:spcPts val="600"/>
                        </a:spcBef>
                        <a:spcAft>
                          <a:spcPts val="0"/>
                        </a:spcAft>
                      </a:pPr>
                      <a:r>
                        <a:rPr lang="es-ES_tradnl" sz="1200" dirty="0">
                          <a:solidFill>
                            <a:schemeClr val="tx1"/>
                          </a:solidFill>
                          <a:effectLst/>
                          <a:latin typeface="Calibri"/>
                          <a:ea typeface="Times New Roman"/>
                          <a:cs typeface="Times New Roman"/>
                        </a:rPr>
                        <a:t>1) </a:t>
                      </a:r>
                      <a:r>
                        <a:rPr lang="es-ES_tradnl" sz="1200" dirty="0" smtClean="0">
                          <a:solidFill>
                            <a:schemeClr val="tx1"/>
                          </a:solidFill>
                          <a:effectLst/>
                          <a:latin typeface="Calibri"/>
                          <a:ea typeface="Times New Roman"/>
                          <a:cs typeface="Times New Roman"/>
                        </a:rPr>
                        <a:t>Conforme</a:t>
                      </a:r>
                      <a:r>
                        <a:rPr lang="es-ES_tradnl" sz="1200" baseline="0" dirty="0" smtClean="0">
                          <a:solidFill>
                            <a:schemeClr val="tx1"/>
                          </a:solidFill>
                          <a:effectLst/>
                          <a:latin typeface="Calibri"/>
                          <a:ea typeface="Times New Roman"/>
                          <a:cs typeface="Times New Roman"/>
                        </a:rPr>
                        <a:t> al nuevo </a:t>
                      </a:r>
                      <a:r>
                        <a:rPr lang="es-ES_tradnl" sz="1200" dirty="0" smtClean="0">
                          <a:solidFill>
                            <a:schemeClr val="tx1"/>
                          </a:solidFill>
                          <a:effectLst/>
                          <a:latin typeface="Calibri"/>
                          <a:ea typeface="Times New Roman"/>
                          <a:cs typeface="Times New Roman"/>
                        </a:rPr>
                        <a:t>mapa </a:t>
                      </a:r>
                      <a:r>
                        <a:rPr lang="es-ES_tradnl" sz="1200" dirty="0">
                          <a:solidFill>
                            <a:schemeClr val="tx1"/>
                          </a:solidFill>
                          <a:effectLst/>
                          <a:latin typeface="Calibri"/>
                          <a:ea typeface="Times New Roman"/>
                          <a:cs typeface="Times New Roman"/>
                        </a:rPr>
                        <a:t>de procesos </a:t>
                      </a:r>
                      <a:r>
                        <a:rPr lang="es-ES_tradnl" sz="1200" dirty="0" smtClean="0">
                          <a:solidFill>
                            <a:schemeClr val="tx1"/>
                          </a:solidFill>
                          <a:effectLst/>
                          <a:latin typeface="Calibri"/>
                          <a:ea typeface="Times New Roman"/>
                          <a:cs typeface="Times New Roman"/>
                        </a:rPr>
                        <a:t>autorizado en </a:t>
                      </a:r>
                      <a:r>
                        <a:rPr lang="es-ES_tradnl" sz="1200" dirty="0">
                          <a:solidFill>
                            <a:schemeClr val="tx1"/>
                          </a:solidFill>
                          <a:effectLst/>
                          <a:latin typeface="Calibri"/>
                          <a:ea typeface="Times New Roman"/>
                          <a:cs typeface="Times New Roman"/>
                        </a:rPr>
                        <a:t>sesión CA </a:t>
                      </a:r>
                      <a:r>
                        <a:rPr lang="es-ES_tradnl" sz="1200" dirty="0" smtClean="0">
                          <a:solidFill>
                            <a:schemeClr val="tx1"/>
                          </a:solidFill>
                          <a:effectLst/>
                          <a:latin typeface="Calibri"/>
                          <a:ea typeface="Times New Roman"/>
                          <a:cs typeface="Times New Roman"/>
                        </a:rPr>
                        <a:t>49/2017; se </a:t>
                      </a:r>
                      <a:r>
                        <a:rPr lang="es-ES_tradnl" sz="1200" dirty="0">
                          <a:solidFill>
                            <a:schemeClr val="tx1"/>
                          </a:solidFill>
                          <a:effectLst/>
                          <a:latin typeface="Calibri"/>
                          <a:ea typeface="Times New Roman"/>
                          <a:cs typeface="Times New Roman"/>
                        </a:rPr>
                        <a:t>ha </a:t>
                      </a:r>
                      <a:r>
                        <a:rPr lang="es-ES_tradnl" sz="1200" dirty="0" smtClean="0">
                          <a:solidFill>
                            <a:schemeClr val="tx1"/>
                          </a:solidFill>
                          <a:effectLst/>
                          <a:latin typeface="Calibri"/>
                          <a:ea typeface="Times New Roman"/>
                          <a:cs typeface="Times New Roman"/>
                        </a:rPr>
                        <a:t>revisado y actualizado 16 </a:t>
                      </a:r>
                      <a:r>
                        <a:rPr lang="es-ES_tradnl" sz="1200" dirty="0">
                          <a:solidFill>
                            <a:schemeClr val="tx1"/>
                          </a:solidFill>
                          <a:effectLst/>
                          <a:latin typeface="Calibri"/>
                          <a:ea typeface="Times New Roman"/>
                          <a:cs typeface="Times New Roman"/>
                        </a:rPr>
                        <a:t>procedimientos relacionados a los procesos de negocio, los cuales tendrán vigencia a partir del 02 de enero de 2018.</a:t>
                      </a:r>
                      <a:endParaRPr lang="es-SV" sz="1200" dirty="0">
                        <a:solidFill>
                          <a:schemeClr val="tx1"/>
                        </a:solidFill>
                        <a:effectLst/>
                        <a:latin typeface="Times New Roman"/>
                        <a:ea typeface="MS Mincho"/>
                        <a:cs typeface="Times New Roman"/>
                      </a:endParaRPr>
                    </a:p>
                    <a:p>
                      <a:pPr algn="just">
                        <a:lnSpc>
                          <a:spcPct val="115000"/>
                        </a:lnSpc>
                        <a:spcBef>
                          <a:spcPts val="600"/>
                        </a:spcBef>
                        <a:spcAft>
                          <a:spcPts val="0"/>
                        </a:spcAft>
                      </a:pPr>
                      <a:r>
                        <a:rPr lang="es-ES_tradnl" sz="1200" dirty="0">
                          <a:solidFill>
                            <a:schemeClr val="tx1"/>
                          </a:solidFill>
                          <a:effectLst/>
                          <a:latin typeface="Calibri"/>
                          <a:ea typeface="Times New Roman"/>
                          <a:cs typeface="Times New Roman"/>
                        </a:rPr>
                        <a:t> </a:t>
                      </a:r>
                      <a:r>
                        <a:rPr lang="es-ES_tradnl" sz="1200" dirty="0" smtClean="0">
                          <a:solidFill>
                            <a:schemeClr val="tx1"/>
                          </a:solidFill>
                          <a:effectLst/>
                          <a:latin typeface="Calibri"/>
                          <a:ea typeface="Times New Roman"/>
                          <a:cs typeface="Times New Roman"/>
                        </a:rPr>
                        <a:t>2</a:t>
                      </a:r>
                      <a:r>
                        <a:rPr lang="es-ES_tradnl" sz="1200" dirty="0">
                          <a:solidFill>
                            <a:schemeClr val="tx1"/>
                          </a:solidFill>
                          <a:effectLst/>
                          <a:latin typeface="Calibri"/>
                          <a:ea typeface="Times New Roman"/>
                          <a:cs typeface="Times New Roman"/>
                        </a:rPr>
                        <a:t>) Se realizó investigación y se presentó propuesta al comité de tecnología. Se aprobaron los criterios para la preparación de los términos de referencia.</a:t>
                      </a:r>
                      <a:endParaRPr lang="es-SV" sz="1200" dirty="0">
                        <a:solidFill>
                          <a:schemeClr val="tx1"/>
                        </a:solidFill>
                        <a:effectLst/>
                        <a:latin typeface="Times New Roman"/>
                        <a:ea typeface="MS Mincho"/>
                        <a:cs typeface="Times New Roman"/>
                      </a:endParaRPr>
                    </a:p>
                    <a:p>
                      <a:pPr algn="just">
                        <a:lnSpc>
                          <a:spcPct val="115000"/>
                        </a:lnSpc>
                        <a:spcBef>
                          <a:spcPts val="600"/>
                        </a:spcBef>
                        <a:spcAft>
                          <a:spcPts val="0"/>
                        </a:spcAft>
                      </a:pPr>
                      <a:r>
                        <a:rPr lang="es-ES_tradnl" sz="1200" dirty="0">
                          <a:solidFill>
                            <a:schemeClr val="tx1"/>
                          </a:solidFill>
                          <a:effectLst/>
                          <a:latin typeface="Calibri"/>
                          <a:ea typeface="Times New Roman"/>
                          <a:cs typeface="Times New Roman"/>
                        </a:rPr>
                        <a:t>3) Se concluyó la renovación del hardware programada para este año. Las Licencias de office se reprogramará su adquisición para el año 2018.</a:t>
                      </a:r>
                      <a:endParaRPr lang="es-SV" sz="1200" dirty="0">
                        <a:solidFill>
                          <a:schemeClr val="tx1"/>
                        </a:solidFill>
                        <a:effectLst/>
                        <a:latin typeface="Times New Roman"/>
                        <a:ea typeface="MS Mincho"/>
                        <a:cs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7960">
                <a:tc>
                  <a:txBody>
                    <a:bodyPr/>
                    <a:lstStyle/>
                    <a:p>
                      <a:pPr marL="0" marR="0" indent="0" algn="l" defTabSz="457200" rtl="0" eaLnBrk="1" fontAlgn="b" latinLnBrk="0" hangingPunct="1">
                        <a:lnSpc>
                          <a:spcPct val="115000"/>
                        </a:lnSpc>
                        <a:spcBef>
                          <a:spcPts val="0"/>
                        </a:spcBef>
                        <a:spcAft>
                          <a:spcPts val="0"/>
                        </a:spcAft>
                        <a:buClrTx/>
                        <a:buSzTx/>
                        <a:buFontTx/>
                        <a:buNone/>
                        <a:tabLst/>
                        <a:defRPr/>
                      </a:pPr>
                      <a:r>
                        <a:rPr lang="es-SV" sz="1100" kern="1200" dirty="0" smtClean="0">
                          <a:solidFill>
                            <a:schemeClr val="tx1"/>
                          </a:solidFill>
                          <a:effectLst/>
                        </a:rPr>
                        <a:t>OE.4 FORTALECER LAS RELACIONES DE TRABAJO, LA COORDINACION Y COMUNICACIÓN INSTITUCIONAL.</a:t>
                      </a:r>
                      <a:endParaRPr lang="es-ES_tradnl" sz="1100" kern="1200" dirty="0" smtClean="0">
                        <a:solidFill>
                          <a:schemeClr val="tx1"/>
                        </a:solidFill>
                        <a:effectLst/>
                      </a:endParaRPr>
                    </a:p>
                    <a:p>
                      <a:pPr marL="0" algn="l" defTabSz="457200" rtl="0" eaLnBrk="1" fontAlgn="b" latinLnBrk="0" hangingPunct="1">
                        <a:lnSpc>
                          <a:spcPct val="115000"/>
                        </a:lnSpc>
                        <a:spcAft>
                          <a:spcPts val="0"/>
                        </a:spcAft>
                      </a:pPr>
                      <a:endParaRPr lang="es-ES_tradnl" sz="11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s-ES_tradnl" sz="1100" kern="1200" dirty="0" smtClean="0">
                          <a:solidFill>
                            <a:schemeClr val="tx1"/>
                          </a:solidFill>
                          <a:effectLst/>
                        </a:rPr>
                        <a:t>INDICADOR: % DE RESPUESTA POSITIVA EN EVALUACION DE CLIMA LABORAL</a:t>
                      </a:r>
                      <a:endParaRPr lang="es-SV" sz="1100" kern="1200" dirty="0" smtClean="0">
                        <a:solidFill>
                          <a:schemeClr val="tx1"/>
                        </a:solidFill>
                        <a:effectLst/>
                      </a:endParaRPr>
                    </a:p>
                    <a:p>
                      <a:pPr marL="0" algn="l" defTabSz="457200" rtl="0" eaLnBrk="1" latinLnBrk="0" hangingPunct="1"/>
                      <a:r>
                        <a:rPr lang="es-ES_tradnl" sz="1100" kern="1200" dirty="0" smtClean="0">
                          <a:solidFill>
                            <a:schemeClr val="tx1"/>
                          </a:solidFill>
                          <a:effectLst/>
                        </a:rPr>
                        <a:t> </a:t>
                      </a:r>
                      <a:endParaRPr lang="es-SV" sz="1100" kern="1200" dirty="0" smtClean="0">
                        <a:solidFill>
                          <a:schemeClr val="tx1"/>
                        </a:solidFill>
                        <a:effectLst/>
                      </a:endParaRPr>
                    </a:p>
                    <a:p>
                      <a:pPr marL="0" algn="l" defTabSz="457200" rtl="0" eaLnBrk="1" latinLnBrk="0" hangingPunct="1">
                        <a:lnSpc>
                          <a:spcPct val="115000"/>
                        </a:lnSpc>
                        <a:spcAft>
                          <a:spcPts val="600"/>
                        </a:spcAft>
                      </a:pPr>
                      <a:endParaRPr lang="es-ES_tradnl" sz="11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r>
                        <a:rPr lang="es-ES_tradnl" sz="1100" kern="1200" dirty="0" smtClean="0">
                          <a:solidFill>
                            <a:schemeClr val="tx1"/>
                          </a:solidFill>
                          <a:effectLst/>
                        </a:rPr>
                        <a:t>METAS</a:t>
                      </a:r>
                      <a:endParaRPr lang="es-SV" sz="1100" kern="1200" dirty="0" smtClean="0">
                        <a:solidFill>
                          <a:schemeClr val="tx1"/>
                        </a:solidFill>
                        <a:effectLst/>
                      </a:endParaRPr>
                    </a:p>
                    <a:p>
                      <a:pPr marL="0" algn="l" defTabSz="457200" rtl="0" eaLnBrk="1" latinLnBrk="0" hangingPunct="1"/>
                      <a:r>
                        <a:rPr lang="es-ES_tradnl" sz="1100" kern="1200" dirty="0" smtClean="0">
                          <a:solidFill>
                            <a:schemeClr val="tx1"/>
                          </a:solidFill>
                          <a:effectLst/>
                        </a:rPr>
                        <a:t>1) Mejorar el nivel de respuesta positiva en encuesta de clima respecto de la obtenida en 2016 que fue de 89.5% (acuerdo y total acuerdo).</a:t>
                      </a:r>
                      <a:br>
                        <a:rPr lang="es-ES_tradnl" sz="1100" kern="1200" dirty="0" smtClean="0">
                          <a:solidFill>
                            <a:schemeClr val="tx1"/>
                          </a:solidFill>
                          <a:effectLst/>
                        </a:rPr>
                      </a:br>
                      <a:endParaRPr lang="es-ES_tradnl" sz="1100" kern="1200" dirty="0" smtClean="0">
                        <a:solidFill>
                          <a:schemeClr val="tx1"/>
                        </a:solidFill>
                        <a:effectLst/>
                      </a:endParaRPr>
                    </a:p>
                    <a:p>
                      <a:pPr marL="0" algn="l" defTabSz="457200" rtl="0" eaLnBrk="1" latinLnBrk="0" hangingPunct="1"/>
                      <a:r>
                        <a:rPr lang="es-ES_tradnl" sz="1100" kern="1200" dirty="0" smtClean="0">
                          <a:solidFill>
                            <a:schemeClr val="tx1"/>
                          </a:solidFill>
                          <a:effectLst/>
                        </a:rPr>
                        <a:t> 2) Mejorar la comunicación realizando reuniones trimestrales de la Gerencia con el personal para comunicar eventos relevantes y conocer requerimientos.</a:t>
                      </a:r>
                      <a:endParaRPr lang="es-ES_tradnl" sz="1100" kern="1200" dirty="0" smtClean="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es-ES_tradnl" sz="1200" dirty="0">
                          <a:effectLst/>
                          <a:latin typeface="Calibri"/>
                          <a:ea typeface="Times New Roman"/>
                          <a:cs typeface="Times New Roman"/>
                        </a:rPr>
                        <a:t> </a:t>
                      </a:r>
                      <a:endParaRPr lang="es-SV" sz="1200" dirty="0">
                        <a:effectLst/>
                        <a:latin typeface="Times New Roman"/>
                        <a:ea typeface="MS Mincho"/>
                        <a:cs typeface="Times New Roman"/>
                      </a:endParaRPr>
                    </a:p>
                    <a:p>
                      <a:pPr algn="just">
                        <a:lnSpc>
                          <a:spcPct val="115000"/>
                        </a:lnSpc>
                        <a:spcAft>
                          <a:spcPts val="0"/>
                        </a:spcAft>
                      </a:pPr>
                      <a:r>
                        <a:rPr lang="es-ES_tradnl" sz="1200" dirty="0">
                          <a:effectLst/>
                          <a:latin typeface="Calibri"/>
                          <a:ea typeface="Times New Roman"/>
                          <a:cs typeface="Times New Roman"/>
                        </a:rPr>
                        <a:t> </a:t>
                      </a:r>
                      <a:endParaRPr lang="es-SV" sz="1200" dirty="0">
                        <a:effectLst/>
                        <a:latin typeface="Times New Roman"/>
                        <a:ea typeface="MS Mincho"/>
                        <a:cs typeface="Times New Roman"/>
                      </a:endParaRPr>
                    </a:p>
                    <a:p>
                      <a:pPr algn="just">
                        <a:lnSpc>
                          <a:spcPct val="115000"/>
                        </a:lnSpc>
                        <a:spcAft>
                          <a:spcPts val="0"/>
                        </a:spcAft>
                      </a:pPr>
                      <a:r>
                        <a:rPr lang="es-ES_tradnl" sz="1200" dirty="0">
                          <a:effectLst/>
                          <a:latin typeface="Calibri"/>
                          <a:ea typeface="Times New Roman"/>
                          <a:cs typeface="Times New Roman"/>
                        </a:rPr>
                        <a:t> </a:t>
                      </a:r>
                      <a:endParaRPr lang="es-SV" sz="1200" dirty="0">
                        <a:effectLst/>
                        <a:latin typeface="Times New Roman"/>
                        <a:ea typeface="MS Mincho"/>
                        <a:cs typeface="Times New Roman"/>
                      </a:endParaRPr>
                    </a:p>
                    <a:p>
                      <a:pPr algn="just">
                        <a:lnSpc>
                          <a:spcPct val="115000"/>
                        </a:lnSpc>
                        <a:spcAft>
                          <a:spcPts val="0"/>
                        </a:spcAft>
                      </a:pPr>
                      <a:r>
                        <a:rPr lang="es-ES_tradnl" sz="1200" dirty="0">
                          <a:effectLst/>
                          <a:latin typeface="Calibri"/>
                          <a:ea typeface="Times New Roman"/>
                          <a:cs typeface="Times New Roman"/>
                        </a:rPr>
                        <a:t>1) Se obtuvo el 91% de respuesta positiva en evaluación de 2017 (acuerdo y total acuerdo). </a:t>
                      </a:r>
                      <a:endParaRPr lang="es-SV" sz="1200" dirty="0">
                        <a:effectLst/>
                        <a:latin typeface="Times New Roman"/>
                        <a:ea typeface="MS Mincho"/>
                        <a:cs typeface="Times New Roman"/>
                      </a:endParaRPr>
                    </a:p>
                    <a:p>
                      <a:pPr algn="just">
                        <a:lnSpc>
                          <a:spcPct val="115000"/>
                        </a:lnSpc>
                        <a:spcAft>
                          <a:spcPts val="0"/>
                        </a:spcAft>
                      </a:pPr>
                      <a:r>
                        <a:rPr lang="es-ES_tradnl" sz="1200" dirty="0">
                          <a:effectLst/>
                          <a:latin typeface="Calibri"/>
                          <a:ea typeface="Times New Roman"/>
                          <a:cs typeface="Times New Roman"/>
                        </a:rPr>
                        <a:t> </a:t>
                      </a:r>
                      <a:endParaRPr lang="es-SV" sz="1200" dirty="0">
                        <a:effectLst/>
                        <a:latin typeface="Times New Roman"/>
                        <a:ea typeface="MS Mincho"/>
                        <a:cs typeface="Times New Roman"/>
                      </a:endParaRPr>
                    </a:p>
                    <a:p>
                      <a:pPr algn="just">
                        <a:lnSpc>
                          <a:spcPct val="115000"/>
                        </a:lnSpc>
                        <a:spcAft>
                          <a:spcPts val="0"/>
                        </a:spcAft>
                      </a:pPr>
                      <a:r>
                        <a:rPr lang="es-ES_tradnl" sz="1200" dirty="0">
                          <a:effectLst/>
                          <a:latin typeface="Calibri"/>
                          <a:ea typeface="Times New Roman"/>
                          <a:cs typeface="Times New Roman"/>
                        </a:rPr>
                        <a:t>2) Se han realizado reuniones con las unidades para la revisión de los planes operativos de forma trimestral, y en reuniones semanales con jefes en comité ejecutivo.</a:t>
                      </a:r>
                      <a:endParaRPr lang="es-SV" sz="1200" dirty="0">
                        <a:effectLst/>
                        <a:latin typeface="Times New Roman"/>
                        <a:ea typeface="MS Mincho"/>
                        <a:cs typeface="Times New Roman"/>
                      </a:endParaRPr>
                    </a:p>
                  </a:txBody>
                  <a:tcPr marL="44450" marR="4445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152207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_tradnl" dirty="0">
              <a:solidFill>
                <a:prstClr val="black"/>
              </a:solidFill>
            </a:endParaRPr>
          </a:p>
        </p:txBody>
      </p:sp>
      <p:sp>
        <p:nvSpPr>
          <p:cNvPr id="6" name="5 CuadroTexto"/>
          <p:cNvSpPr txBox="1"/>
          <p:nvPr/>
        </p:nvSpPr>
        <p:spPr>
          <a:xfrm>
            <a:off x="3131840" y="116632"/>
            <a:ext cx="5904656" cy="769441"/>
          </a:xfrm>
          <a:prstGeom prst="rect">
            <a:avLst/>
          </a:prstGeom>
          <a:noFill/>
        </p:spPr>
        <p:txBody>
          <a:bodyPr wrap="square" rtlCol="0">
            <a:spAutoFit/>
          </a:bodyPr>
          <a:lstStyle/>
          <a:p>
            <a:pPr algn="ctr"/>
            <a:r>
              <a:rPr lang="es-MX" sz="3000" b="1" dirty="0" smtClean="0">
                <a:solidFill>
                  <a:prstClr val="black"/>
                </a:solidFill>
              </a:rPr>
              <a:t>Objetivos Estratégicos </a:t>
            </a:r>
            <a:r>
              <a:rPr lang="es-MX" sz="3000" b="1" dirty="0">
                <a:solidFill>
                  <a:prstClr val="black"/>
                </a:solidFill>
              </a:rPr>
              <a:t>2015 -2019 </a:t>
            </a:r>
            <a:r>
              <a:rPr lang="es-MX" sz="1400" b="1" dirty="0">
                <a:solidFill>
                  <a:prstClr val="black"/>
                </a:solidFill>
              </a:rPr>
              <a:t>(Aprobado en CA 04/2015</a:t>
            </a:r>
            <a:r>
              <a:rPr lang="es-MX" sz="1400" b="1" dirty="0" smtClean="0">
                <a:solidFill>
                  <a:prstClr val="black"/>
                </a:solidFill>
              </a:rPr>
              <a:t>)</a:t>
            </a:r>
            <a:endParaRPr lang="es-MX" sz="1400" b="1" dirty="0">
              <a:solidFill>
                <a:prstClr val="black"/>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2517738898"/>
              </p:ext>
            </p:extLst>
          </p:nvPr>
        </p:nvGraphicFramePr>
        <p:xfrm>
          <a:off x="251520" y="1052736"/>
          <a:ext cx="8640960" cy="5464086"/>
        </p:xfrm>
        <a:graphic>
          <a:graphicData uri="http://schemas.openxmlformats.org/drawingml/2006/table">
            <a:tbl>
              <a:tblPr firstRow="1" firstCol="1" bandRow="1">
                <a:tableStyleId>{0660B408-B3CF-4A94-85FC-2B1E0A45F4A2}</a:tableStyleId>
              </a:tblPr>
              <a:tblGrid>
                <a:gridCol w="1620180"/>
                <a:gridCol w="1882614"/>
                <a:gridCol w="2533937"/>
                <a:gridCol w="2604229"/>
              </a:tblGrid>
              <a:tr h="629606">
                <a:tc>
                  <a:txBody>
                    <a:bodyPr/>
                    <a:lstStyle/>
                    <a:p>
                      <a:pPr algn="ctr">
                        <a:lnSpc>
                          <a:spcPct val="115000"/>
                        </a:lnSpc>
                        <a:spcAft>
                          <a:spcPts val="600"/>
                        </a:spcAft>
                      </a:pPr>
                      <a:r>
                        <a:rPr lang="es-ES" sz="1200" dirty="0">
                          <a:solidFill>
                            <a:schemeClr val="tx1"/>
                          </a:solidFill>
                          <a:effectLst/>
                        </a:rPr>
                        <a:t>OBJETIVOS ESTRATEGICOS</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es-ES" sz="1200">
                          <a:solidFill>
                            <a:schemeClr val="tx1"/>
                          </a:solidFill>
                          <a:effectLst/>
                        </a:rPr>
                        <a:t>KPI</a:t>
                      </a:r>
                      <a:endParaRPr lang="es-ES_tradnl" sz="120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dirty="0" smtClean="0">
                          <a:solidFill>
                            <a:schemeClr val="tx1"/>
                          </a:solidFill>
                        </a:rPr>
                        <a:t>Metas del año 2017, </a:t>
                      </a:r>
                      <a:r>
                        <a:rPr lang="es-ES" sz="1200" dirty="0" smtClean="0">
                          <a:solidFill>
                            <a:schemeClr val="tx1"/>
                          </a:solidFill>
                          <a:effectLst/>
                        </a:rPr>
                        <a:t>Autorizadas en CA 07/2017 </a:t>
                      </a:r>
                      <a:endParaRPr lang="es-ES_tradnl"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es-ES" sz="1200" dirty="0">
                          <a:solidFill>
                            <a:schemeClr val="tx1"/>
                          </a:solidFill>
                          <a:effectLst/>
                        </a:rPr>
                        <a:t>Evaluación </a:t>
                      </a:r>
                      <a:r>
                        <a:rPr lang="es-ES" sz="1200" dirty="0" smtClean="0">
                          <a:solidFill>
                            <a:schemeClr val="tx1"/>
                          </a:solidFill>
                          <a:effectLst/>
                        </a:rPr>
                        <a:t> a DICIEMBRE  2017</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834480">
                <a:tc>
                  <a:txBody>
                    <a:bodyPr/>
                    <a:lstStyle/>
                    <a:p>
                      <a:pPr marL="228600" marR="0" indent="0" algn="just" defTabSz="914400" rtl="0" eaLnBrk="1" fontAlgn="b" latinLnBrk="0" hangingPunct="1">
                        <a:lnSpc>
                          <a:spcPct val="115000"/>
                        </a:lnSpc>
                        <a:spcBef>
                          <a:spcPts val="0"/>
                        </a:spcBef>
                        <a:spcAft>
                          <a:spcPts val="0"/>
                        </a:spcAft>
                        <a:buClrTx/>
                        <a:buSzTx/>
                        <a:buFontTx/>
                        <a:buNone/>
                        <a:tabLst/>
                        <a:defRPr/>
                      </a:pPr>
                      <a:r>
                        <a:rPr lang="es-SV" sz="1200" kern="1200" dirty="0" smtClean="0">
                          <a:solidFill>
                            <a:schemeClr val="tx1"/>
                          </a:solidFill>
                          <a:effectLst/>
                        </a:rPr>
                        <a:t>OE.5 LOGRAR UNA CULTURA DE COMPROMISO CON LA CALIDAD, EFICIENCIA Y ETICA</a:t>
                      </a:r>
                      <a:endParaRPr lang="es-ES_tradnl" sz="1200" dirty="0" smtClean="0">
                        <a:solidFill>
                          <a:schemeClr val="tx1"/>
                        </a:solidFill>
                        <a:effectLst/>
                      </a:endParaRPr>
                    </a:p>
                    <a:p>
                      <a:pPr marL="228600" algn="just" fontAlgn="b">
                        <a:lnSpc>
                          <a:spcPct val="115000"/>
                        </a:lnSpc>
                        <a:spcAft>
                          <a:spcPts val="0"/>
                        </a:spcAft>
                      </a:pP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15000"/>
                        </a:lnSpc>
                        <a:spcBef>
                          <a:spcPts val="0"/>
                        </a:spcBef>
                        <a:spcAft>
                          <a:spcPts val="0"/>
                        </a:spcAft>
                        <a:buClrTx/>
                        <a:buSzTx/>
                        <a:buFontTx/>
                        <a:buNone/>
                        <a:tabLst/>
                        <a:defRPr/>
                      </a:pPr>
                      <a:r>
                        <a:rPr lang="es-ES_tradnl" sz="1200" kern="1200" dirty="0" smtClean="0">
                          <a:solidFill>
                            <a:schemeClr val="tx1"/>
                          </a:solidFill>
                          <a:effectLst/>
                        </a:rPr>
                        <a:t>INDICADOR: % CUMPLIMIENTO DE COMPROMISOS</a:t>
                      </a:r>
                      <a:endParaRPr lang="es-SV" sz="1200" kern="1200" dirty="0" smtClean="0">
                        <a:solidFill>
                          <a:schemeClr val="tx1"/>
                        </a:solidFill>
                        <a:effectLst/>
                      </a:endParaRPr>
                    </a:p>
                    <a:p>
                      <a:pPr marL="0" marR="0" indent="0" algn="ctr" defTabSz="914400" rtl="0" eaLnBrk="1" fontAlgn="b" latinLnBrk="0" hangingPunct="1">
                        <a:lnSpc>
                          <a:spcPct val="115000"/>
                        </a:lnSpc>
                        <a:spcBef>
                          <a:spcPts val="0"/>
                        </a:spcBef>
                        <a:spcAft>
                          <a:spcPts val="0"/>
                        </a:spcAft>
                        <a:buClrTx/>
                        <a:buSzTx/>
                        <a:buFontTx/>
                        <a:buNone/>
                        <a:tabLst/>
                        <a:defRPr/>
                      </a:pPr>
                      <a:endParaRPr lang="es-SV" sz="1200" kern="1200" dirty="0" smtClean="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200" kern="1200" dirty="0" smtClean="0">
                          <a:solidFill>
                            <a:schemeClr val="tx1"/>
                          </a:solidFill>
                          <a:effectLst/>
                        </a:rPr>
                        <a:t>METAS</a:t>
                      </a:r>
                      <a:endParaRPr lang="es-SV" sz="1200" kern="1200" dirty="0" smtClean="0">
                        <a:solidFill>
                          <a:schemeClr val="tx1"/>
                        </a:solidFill>
                        <a:effectLst/>
                      </a:endParaRPr>
                    </a:p>
                    <a:p>
                      <a:r>
                        <a:rPr lang="es-ES_tradnl" sz="1200" kern="1200" dirty="0" smtClean="0">
                          <a:solidFill>
                            <a:schemeClr val="tx1"/>
                          </a:solidFill>
                          <a:effectLst/>
                        </a:rPr>
                        <a:t>1) Capacitar al Comité Ejecutivo en cultura de calidad y gestión por procesos</a:t>
                      </a:r>
                      <a:br>
                        <a:rPr lang="es-ES_tradnl" sz="1200" kern="1200" dirty="0" smtClean="0">
                          <a:solidFill>
                            <a:schemeClr val="tx1"/>
                          </a:solidFill>
                          <a:effectLst/>
                        </a:rPr>
                      </a:br>
                      <a:endParaRPr lang="es-ES_tradnl" sz="1200" kern="1200" dirty="0" smtClean="0">
                        <a:solidFill>
                          <a:schemeClr val="tx1"/>
                        </a:solidFill>
                        <a:effectLst/>
                      </a:endParaRPr>
                    </a:p>
                    <a:p>
                      <a:r>
                        <a:rPr lang="es-ES_tradnl" sz="1200" kern="1200" dirty="0" smtClean="0">
                          <a:solidFill>
                            <a:schemeClr val="tx1"/>
                          </a:solidFill>
                          <a:effectLst/>
                        </a:rPr>
                        <a:t>2) Mejorar nivel de respuesta positiva de cliente externo en excelencia de servicio respecto de la obtenida en 2016 que fue de 77.5%, capacitando en cultura de servicio a personal que atiende clientes externos.</a:t>
                      </a:r>
                      <a:br>
                        <a:rPr lang="es-ES_tradnl" sz="1200" kern="1200" dirty="0" smtClean="0">
                          <a:solidFill>
                            <a:schemeClr val="tx1"/>
                          </a:solidFill>
                          <a:effectLst/>
                        </a:rPr>
                      </a:br>
                      <a:endParaRPr lang="es-ES_tradnl" sz="1200" kern="1200" dirty="0" smtClean="0">
                        <a:solidFill>
                          <a:schemeClr val="tx1"/>
                        </a:solidFill>
                        <a:effectLst/>
                      </a:endParaRPr>
                    </a:p>
                    <a:p>
                      <a:r>
                        <a:rPr lang="es-ES_tradnl" sz="1200" kern="1200" dirty="0" smtClean="0">
                          <a:solidFill>
                            <a:schemeClr val="tx1"/>
                          </a:solidFill>
                          <a:effectLst/>
                        </a:rPr>
                        <a:t>3) Mejorar % promedio de cumplimiento de Plan Operativo Anual respecto del obtenido en 2016 que fue de 96%.</a:t>
                      </a:r>
                      <a:br>
                        <a:rPr lang="es-ES_tradnl" sz="1200" kern="1200" dirty="0" smtClean="0">
                          <a:solidFill>
                            <a:schemeClr val="tx1"/>
                          </a:solidFill>
                          <a:effectLst/>
                        </a:rPr>
                      </a:br>
                      <a:endParaRPr lang="es-ES_tradnl" sz="1200" kern="1200" dirty="0" smtClean="0">
                        <a:solidFill>
                          <a:schemeClr val="tx1"/>
                        </a:solidFill>
                        <a:effectLst/>
                      </a:endParaRPr>
                    </a:p>
                    <a:p>
                      <a:r>
                        <a:rPr lang="es-ES_tradnl" sz="1200" kern="1200" dirty="0" smtClean="0">
                          <a:solidFill>
                            <a:schemeClr val="tx1"/>
                          </a:solidFill>
                          <a:effectLst/>
                        </a:rPr>
                        <a:t>4) Mejorar nota evaluativa del IAIP respecto del promedio obtenido en 2016 que fue de 6.29</a:t>
                      </a:r>
                      <a:br>
                        <a:rPr lang="es-ES_tradnl" sz="1200" kern="1200" dirty="0" smtClean="0">
                          <a:solidFill>
                            <a:schemeClr val="tx1"/>
                          </a:solidFill>
                          <a:effectLst/>
                        </a:rPr>
                      </a:br>
                      <a:endParaRPr lang="es-ES_tradnl" sz="1200" kern="1200" dirty="0" smtClean="0">
                        <a:solidFill>
                          <a:schemeClr val="tx1"/>
                        </a:solidFill>
                        <a:effectLst/>
                      </a:endParaRPr>
                    </a:p>
                    <a:p>
                      <a:r>
                        <a:rPr lang="es-ES_tradnl" sz="1200" kern="1200" dirty="0" smtClean="0">
                          <a:solidFill>
                            <a:schemeClr val="tx1"/>
                          </a:solidFill>
                          <a:effectLst/>
                        </a:rPr>
                        <a:t>5) Dictamen de Auditoria Externa con opinión limpia para ejercicio 2017.</a:t>
                      </a:r>
                      <a:endParaRPr lang="es-ES_tradnl" sz="1200" dirty="0">
                        <a:solidFill>
                          <a:schemeClr val="tx1"/>
                        </a:solidFill>
                        <a:effectLst/>
                        <a:latin typeface="Times New Roman"/>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300" kern="1200" dirty="0" smtClean="0">
                          <a:solidFill>
                            <a:schemeClr val="dk1"/>
                          </a:solidFill>
                          <a:effectLst/>
                          <a:latin typeface="+mn-lt"/>
                          <a:ea typeface="+mn-ea"/>
                          <a:cs typeface="+mn-cs"/>
                        </a:rPr>
                        <a:t>1) Con el apoyo de un Experto en Procesos, se ha realizado 10 reuniones de capacitación de jefaturas en teoría de procesos y solución de problemas.</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 </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2) La medición de 2017 muestra un 88% de respuestas de “Excelente”.</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 </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3) Al cierre de ejercicio 2017 resulta en 93.4% de cumplimiento promedio de metas del POA.</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 </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4) Se ha dado cumplimiento a las observaciones señaladas por el IAIP, pero no han remitido la nota correspondiente al 2017.</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 </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5) Para el ejercicio 2016 la Auditoria Externa emitió Opinión Limpia; respecto a las revisiones en 2017, no ha habido observaciones.</a:t>
                      </a:r>
                      <a:endParaRPr lang="es-ES_tradnl" sz="1300" dirty="0">
                        <a:solidFill>
                          <a:schemeClr val="tx1"/>
                        </a:solidFill>
                        <a:effectLst/>
                        <a:latin typeface="Times New Roman"/>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409177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_tradnl" dirty="0">
              <a:solidFill>
                <a:prstClr val="black"/>
              </a:solidFill>
            </a:endParaRPr>
          </a:p>
        </p:txBody>
      </p:sp>
      <p:sp>
        <p:nvSpPr>
          <p:cNvPr id="6" name="5 CuadroTexto"/>
          <p:cNvSpPr txBox="1"/>
          <p:nvPr/>
        </p:nvSpPr>
        <p:spPr>
          <a:xfrm>
            <a:off x="3131840" y="116632"/>
            <a:ext cx="5904656" cy="769441"/>
          </a:xfrm>
          <a:prstGeom prst="rect">
            <a:avLst/>
          </a:prstGeom>
          <a:noFill/>
        </p:spPr>
        <p:txBody>
          <a:bodyPr wrap="square" rtlCol="0">
            <a:spAutoFit/>
          </a:bodyPr>
          <a:lstStyle/>
          <a:p>
            <a:pPr algn="ctr"/>
            <a:r>
              <a:rPr lang="es-MX" sz="3000" b="1" dirty="0">
                <a:solidFill>
                  <a:prstClr val="black"/>
                </a:solidFill>
              </a:rPr>
              <a:t>Objetivos </a:t>
            </a:r>
            <a:r>
              <a:rPr lang="es-MX" sz="3000" b="1" dirty="0" smtClean="0">
                <a:solidFill>
                  <a:prstClr val="black"/>
                </a:solidFill>
              </a:rPr>
              <a:t>Estratégicos </a:t>
            </a:r>
            <a:r>
              <a:rPr lang="es-MX" sz="3000" b="1" dirty="0">
                <a:solidFill>
                  <a:prstClr val="black"/>
                </a:solidFill>
              </a:rPr>
              <a:t>2015 -2019 </a:t>
            </a:r>
            <a:r>
              <a:rPr lang="es-MX" sz="1400" b="1" dirty="0">
                <a:solidFill>
                  <a:prstClr val="black"/>
                </a:solidFill>
              </a:rPr>
              <a:t>(Aprobado en CA 04/2015</a:t>
            </a:r>
            <a:r>
              <a:rPr lang="es-MX" sz="1400" b="1" dirty="0" smtClean="0">
                <a:solidFill>
                  <a:prstClr val="black"/>
                </a:solidFill>
              </a:rPr>
              <a:t>)</a:t>
            </a:r>
            <a:endParaRPr lang="es-MX" sz="1400" b="1" dirty="0">
              <a:solidFill>
                <a:prstClr val="black"/>
              </a:solidFill>
            </a:endParaRPr>
          </a:p>
        </p:txBody>
      </p:sp>
      <p:graphicFrame>
        <p:nvGraphicFramePr>
          <p:cNvPr id="3" name="2 Tabla"/>
          <p:cNvGraphicFramePr>
            <a:graphicFrameLocks noGrp="1"/>
          </p:cNvGraphicFramePr>
          <p:nvPr>
            <p:extLst>
              <p:ext uri="{D42A27DB-BD31-4B8C-83A1-F6EECF244321}">
                <p14:modId xmlns:p14="http://schemas.microsoft.com/office/powerpoint/2010/main" val="1844781009"/>
              </p:ext>
            </p:extLst>
          </p:nvPr>
        </p:nvGraphicFramePr>
        <p:xfrm>
          <a:off x="323525" y="1074862"/>
          <a:ext cx="8712971" cy="5216554"/>
        </p:xfrm>
        <a:graphic>
          <a:graphicData uri="http://schemas.openxmlformats.org/drawingml/2006/table">
            <a:tbl>
              <a:tblPr firstRow="1" firstCol="1" bandRow="1">
                <a:tableStyleId>{0660B408-B3CF-4A94-85FC-2B1E0A45F4A2}</a:tableStyleId>
              </a:tblPr>
              <a:tblGrid>
                <a:gridCol w="1633682"/>
                <a:gridCol w="1379029"/>
                <a:gridCol w="2848882"/>
                <a:gridCol w="2851378"/>
              </a:tblGrid>
              <a:tr h="444701">
                <a:tc>
                  <a:txBody>
                    <a:bodyPr/>
                    <a:lstStyle/>
                    <a:p>
                      <a:pPr algn="ctr">
                        <a:lnSpc>
                          <a:spcPct val="115000"/>
                        </a:lnSpc>
                        <a:spcAft>
                          <a:spcPts val="600"/>
                        </a:spcAft>
                      </a:pPr>
                      <a:r>
                        <a:rPr lang="es-ES" sz="1200" dirty="0">
                          <a:solidFill>
                            <a:schemeClr val="tx1"/>
                          </a:solidFill>
                          <a:effectLst/>
                        </a:rPr>
                        <a:t>OBJETIVOS ESTRATEGICOS</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es-ES" sz="1200">
                          <a:solidFill>
                            <a:schemeClr val="tx1"/>
                          </a:solidFill>
                          <a:effectLst/>
                        </a:rPr>
                        <a:t>KPI</a:t>
                      </a:r>
                      <a:endParaRPr lang="es-ES_tradnl" sz="120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200" dirty="0" smtClean="0">
                          <a:solidFill>
                            <a:schemeClr val="tx1"/>
                          </a:solidFill>
                        </a:rPr>
                        <a:t>Metas del año 2017, </a:t>
                      </a:r>
                      <a:r>
                        <a:rPr lang="es-ES" sz="1200" dirty="0" smtClean="0">
                          <a:solidFill>
                            <a:schemeClr val="tx1"/>
                          </a:solidFill>
                          <a:effectLst/>
                        </a:rPr>
                        <a:t>Autorizadas en CA 07/2017 </a:t>
                      </a:r>
                      <a:endParaRPr lang="es-ES_tradnl"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600"/>
                        </a:spcAft>
                      </a:pPr>
                      <a:r>
                        <a:rPr lang="es-ES" sz="1200" dirty="0">
                          <a:solidFill>
                            <a:schemeClr val="tx1"/>
                          </a:solidFill>
                          <a:effectLst/>
                        </a:rPr>
                        <a:t>Evaluación </a:t>
                      </a:r>
                      <a:r>
                        <a:rPr lang="es-ES" sz="1200" dirty="0" smtClean="0">
                          <a:solidFill>
                            <a:schemeClr val="tx1"/>
                          </a:solidFill>
                          <a:effectLst/>
                        </a:rPr>
                        <a:t> a DICIEMBRE 2017</a:t>
                      </a: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14764">
                <a:tc>
                  <a:txBody>
                    <a:bodyPr/>
                    <a:lstStyle/>
                    <a:p>
                      <a:pPr marL="228600" algn="just" fontAlgn="b">
                        <a:lnSpc>
                          <a:spcPct val="115000"/>
                        </a:lnSpc>
                        <a:spcAft>
                          <a:spcPts val="0"/>
                        </a:spcAft>
                      </a:pPr>
                      <a:endParaRPr lang="es-SV" sz="1200" kern="1200" dirty="0" smtClean="0">
                        <a:solidFill>
                          <a:schemeClr val="tx1"/>
                        </a:solidFill>
                        <a:effectLst/>
                      </a:endParaRPr>
                    </a:p>
                    <a:p>
                      <a:pPr marL="228600" algn="just" fontAlgn="b">
                        <a:lnSpc>
                          <a:spcPct val="115000"/>
                        </a:lnSpc>
                        <a:spcAft>
                          <a:spcPts val="0"/>
                        </a:spcAft>
                      </a:pPr>
                      <a:r>
                        <a:rPr lang="es-SV" sz="1200" kern="1200" dirty="0" smtClean="0">
                          <a:solidFill>
                            <a:schemeClr val="tx1"/>
                          </a:solidFill>
                          <a:effectLst/>
                        </a:rPr>
                        <a:t>OE.6 </a:t>
                      </a:r>
                      <a:r>
                        <a:rPr lang="es-SV" sz="1200" kern="1200" dirty="0">
                          <a:solidFill>
                            <a:schemeClr val="tx1"/>
                          </a:solidFill>
                          <a:effectLst/>
                        </a:rPr>
                        <a:t>POSICIONAR AL FOSAFFI COMO INSTITUCIÓN ESPECIALIZADA EN GESTION Y RECUPERACION DE ACTIVOS</a:t>
                      </a:r>
                      <a:endParaRPr lang="es-ES_tradnl" sz="1200" dirty="0">
                        <a:solidFill>
                          <a:schemeClr val="tx1"/>
                        </a:solidFill>
                        <a:effectLst/>
                        <a:latin typeface="Calibri"/>
                        <a:ea typeface="Times New Roman"/>
                        <a:cs typeface="Times New Roman"/>
                      </a:endParaRPr>
                    </a:p>
                  </a:txBody>
                  <a:tcPr marL="53975" marR="53975"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b" latinLnBrk="0" hangingPunct="1">
                        <a:lnSpc>
                          <a:spcPct val="115000"/>
                        </a:lnSpc>
                        <a:spcBef>
                          <a:spcPts val="0"/>
                        </a:spcBef>
                        <a:spcAft>
                          <a:spcPts val="0"/>
                        </a:spcAft>
                        <a:buClrTx/>
                        <a:buSzTx/>
                        <a:buFontTx/>
                        <a:buNone/>
                        <a:tabLst/>
                        <a:defRPr/>
                      </a:pPr>
                      <a:r>
                        <a:rPr lang="es-ES_tradnl" sz="1200" kern="1200" dirty="0" smtClean="0">
                          <a:solidFill>
                            <a:schemeClr val="tx1"/>
                          </a:solidFill>
                          <a:effectLst/>
                        </a:rPr>
                        <a:t>INDICADOR: EVENTOS REALIZADOS</a:t>
                      </a:r>
                      <a:endParaRPr lang="es-SV" sz="1200" kern="1200" dirty="0" smtClean="0">
                        <a:solidFill>
                          <a:schemeClr val="tx1"/>
                        </a:solidFill>
                        <a:effectLst/>
                      </a:endParaRPr>
                    </a:p>
                    <a:p>
                      <a:pPr marL="0" marR="0" indent="0" algn="ctr" defTabSz="914400" rtl="0" eaLnBrk="1" fontAlgn="b" latinLnBrk="0" hangingPunct="1">
                        <a:lnSpc>
                          <a:spcPct val="115000"/>
                        </a:lnSpc>
                        <a:spcBef>
                          <a:spcPts val="0"/>
                        </a:spcBef>
                        <a:spcAft>
                          <a:spcPts val="0"/>
                        </a:spcAft>
                        <a:buClrTx/>
                        <a:buSzTx/>
                        <a:buFontTx/>
                        <a:buNone/>
                        <a:tabLst/>
                        <a:defRPr/>
                      </a:pPr>
                      <a:endParaRPr lang="es-SV" sz="1200" kern="1200" dirty="0" smtClean="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200" kern="1200" dirty="0" smtClean="0">
                          <a:solidFill>
                            <a:schemeClr val="tx1"/>
                          </a:solidFill>
                          <a:effectLst/>
                        </a:rPr>
                        <a:t> </a:t>
                      </a:r>
                      <a:endParaRPr lang="es-SV" sz="1200" kern="1200" dirty="0" smtClean="0">
                        <a:solidFill>
                          <a:schemeClr val="tx1"/>
                        </a:solidFill>
                        <a:effectLst/>
                      </a:endParaRPr>
                    </a:p>
                    <a:p>
                      <a:r>
                        <a:rPr lang="es-ES_tradnl" sz="1200" kern="1200" dirty="0" smtClean="0">
                          <a:solidFill>
                            <a:schemeClr val="tx1"/>
                          </a:solidFill>
                          <a:effectLst/>
                        </a:rPr>
                        <a:t>METAS</a:t>
                      </a:r>
                      <a:endParaRPr lang="es-SV" sz="1200" kern="1200" dirty="0" smtClean="0">
                        <a:solidFill>
                          <a:schemeClr val="tx1"/>
                        </a:solidFill>
                        <a:effectLst/>
                      </a:endParaRPr>
                    </a:p>
                    <a:p>
                      <a:pPr marL="228600" indent="-228600">
                        <a:buAutoNum type="arabicParenR"/>
                      </a:pPr>
                      <a:r>
                        <a:rPr lang="es-ES_tradnl" sz="1200" kern="1200" dirty="0" smtClean="0">
                          <a:solidFill>
                            <a:schemeClr val="tx1"/>
                          </a:solidFill>
                          <a:effectLst/>
                        </a:rPr>
                        <a:t>Realizar al menos tres eventos de divulgación externa: a) Ponencia en programa de educación financiera, b) Publicación de artículo en revista, y c) Participación en foro académico.</a:t>
                      </a:r>
                      <a:br>
                        <a:rPr lang="es-ES_tradnl" sz="1200" kern="1200" dirty="0" smtClean="0">
                          <a:solidFill>
                            <a:schemeClr val="tx1"/>
                          </a:solidFill>
                          <a:effectLst/>
                        </a:rPr>
                      </a:br>
                      <a:endParaRPr lang="es-ES_tradnl" sz="1200" kern="1200" dirty="0" smtClean="0">
                        <a:solidFill>
                          <a:schemeClr val="tx1"/>
                        </a:solidFill>
                        <a:effectLst/>
                      </a:endParaRPr>
                    </a:p>
                    <a:p>
                      <a:pPr marL="228600" indent="-228600">
                        <a:buAutoNum type="arabicParenR"/>
                      </a:pPr>
                      <a:r>
                        <a:rPr lang="es-ES_tradnl" sz="1200" kern="1200" dirty="0" smtClean="0">
                          <a:solidFill>
                            <a:schemeClr val="tx1"/>
                          </a:solidFill>
                          <a:effectLst/>
                        </a:rPr>
                        <a:t>Presentar informe de rendición de cuentas, ampliando alcance a por lo menos en una comunidad donde hay gran presencia de clientes de nuestra cartera.</a:t>
                      </a:r>
                      <a:endParaRPr lang="es-ES_tradnl" sz="1200" dirty="0">
                        <a:solidFill>
                          <a:schemeClr val="tx1"/>
                        </a:solidFill>
                        <a:effectLst/>
                        <a:latin typeface="Times New Roman"/>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300" kern="1200" dirty="0" smtClean="0">
                          <a:solidFill>
                            <a:schemeClr val="dk1"/>
                          </a:solidFill>
                          <a:effectLst/>
                          <a:latin typeface="+mn-lt"/>
                          <a:ea typeface="+mn-ea"/>
                          <a:cs typeface="+mn-cs"/>
                        </a:rPr>
                        <a:t>1)  Participación en un evento expositivo en una Universidad, compartiendo el tema del Saneamiento del Sistema Financiero;  se participó a nivel interinstitucional en preparación de artículo sobre Privatización de la Banca, el cual está en proceso</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 </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2) Se realizó evento de divulgación en </a:t>
                      </a:r>
                      <a:r>
                        <a:rPr lang="es-ES_tradnl" sz="1300" kern="1200" dirty="0" err="1" smtClean="0">
                          <a:solidFill>
                            <a:schemeClr val="dk1"/>
                          </a:solidFill>
                          <a:effectLst/>
                          <a:latin typeface="+mn-lt"/>
                          <a:ea typeface="+mn-ea"/>
                          <a:cs typeface="+mn-cs"/>
                        </a:rPr>
                        <a:t>Atiquizaya</a:t>
                      </a:r>
                      <a:r>
                        <a:rPr lang="es-ES_tradnl" sz="1300" kern="1200" dirty="0" smtClean="0">
                          <a:solidFill>
                            <a:schemeClr val="dk1"/>
                          </a:solidFill>
                          <a:effectLst/>
                          <a:latin typeface="+mn-lt"/>
                          <a:ea typeface="+mn-ea"/>
                          <a:cs typeface="+mn-cs"/>
                        </a:rPr>
                        <a:t> (10 de agosto 2017). </a:t>
                      </a:r>
                      <a:endParaRPr lang="es-SV" sz="1300" kern="1200" dirty="0" smtClean="0">
                        <a:solidFill>
                          <a:schemeClr val="dk1"/>
                        </a:solidFill>
                        <a:effectLst/>
                        <a:latin typeface="+mn-lt"/>
                        <a:ea typeface="+mn-ea"/>
                        <a:cs typeface="+mn-cs"/>
                      </a:endParaRPr>
                    </a:p>
                    <a:p>
                      <a:r>
                        <a:rPr lang="es-ES_tradnl" sz="1300" kern="1200" dirty="0" smtClean="0">
                          <a:solidFill>
                            <a:schemeClr val="dk1"/>
                          </a:solidFill>
                          <a:effectLst/>
                          <a:latin typeface="+mn-lt"/>
                          <a:ea typeface="+mn-ea"/>
                          <a:cs typeface="+mn-cs"/>
                        </a:rPr>
                        <a:t>Se realizó presentación de informe de rendición de Cuentas (21 de agosto 2017).</a:t>
                      </a:r>
                      <a:endParaRPr lang="es-ES_tradnl" sz="1300" dirty="0">
                        <a:solidFill>
                          <a:schemeClr val="tx1"/>
                        </a:solidFill>
                        <a:effectLst/>
                        <a:latin typeface="Times New Roman"/>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37490">
                <a:tc>
                  <a:txBody>
                    <a:bodyPr/>
                    <a:lstStyle/>
                    <a:p>
                      <a:pPr marL="228600" algn="just" fontAlgn="b">
                        <a:lnSpc>
                          <a:spcPct val="115000"/>
                        </a:lnSpc>
                        <a:spcAft>
                          <a:spcPts val="0"/>
                        </a:spcAft>
                      </a:pPr>
                      <a:r>
                        <a:rPr lang="es-SV" sz="1200" kern="1200" dirty="0" smtClean="0">
                          <a:solidFill>
                            <a:schemeClr val="tx1"/>
                          </a:solidFill>
                          <a:effectLst/>
                        </a:rPr>
                        <a:t>OE.7 </a:t>
                      </a:r>
                      <a:r>
                        <a:rPr lang="es-SV" sz="1200" kern="1200" dirty="0">
                          <a:solidFill>
                            <a:schemeClr val="tx1"/>
                          </a:solidFill>
                          <a:effectLst/>
                        </a:rPr>
                        <a:t>PROMOVER REFORMAS PARA AMPLIAR LAS FACULTADES DEL FONDO. </a:t>
                      </a:r>
                      <a:endParaRPr lang="es-ES_tradnl" sz="1200" dirty="0">
                        <a:solidFill>
                          <a:schemeClr val="tx1"/>
                        </a:solidFill>
                        <a:effectLst/>
                        <a:latin typeface="Calibri"/>
                        <a:ea typeface="Times New Roman"/>
                        <a:cs typeface="Times New Roman"/>
                      </a:endParaRPr>
                    </a:p>
                  </a:txBody>
                  <a:tcPr marL="53975" marR="53975" marT="17780" marB="177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600"/>
                        </a:spcAft>
                        <a:buClrTx/>
                        <a:buSzTx/>
                        <a:buFontTx/>
                        <a:buNone/>
                        <a:tabLst/>
                        <a:defRPr/>
                      </a:pPr>
                      <a:r>
                        <a:rPr lang="es-ES_tradnl" sz="1200" kern="1200" dirty="0" smtClean="0">
                          <a:solidFill>
                            <a:schemeClr val="tx1"/>
                          </a:solidFill>
                          <a:effectLst/>
                        </a:rPr>
                        <a:t>INDICADOR: PROYECTO PROPUESTO.</a:t>
                      </a:r>
                      <a:endParaRPr lang="es-SV" sz="1200" kern="1200" dirty="0" smtClean="0">
                        <a:solidFill>
                          <a:schemeClr val="tx1"/>
                        </a:solidFill>
                        <a:effectLst/>
                      </a:endParaRPr>
                    </a:p>
                    <a:p>
                      <a:pPr algn="ctr">
                        <a:lnSpc>
                          <a:spcPct val="115000"/>
                        </a:lnSpc>
                        <a:spcAft>
                          <a:spcPts val="600"/>
                        </a:spcAft>
                      </a:pPr>
                      <a:endParaRPr lang="es-ES_tradnl" sz="1200" dirty="0">
                        <a:solidFill>
                          <a:schemeClr val="tx1"/>
                        </a:solidFill>
                        <a:effectLst/>
                        <a:latin typeface="Calibri"/>
                        <a:ea typeface="Times New Roman"/>
                        <a:cs typeface="Times New Roman"/>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ES_tradnl" sz="1200" dirty="0" smtClean="0">
                          <a:solidFill>
                            <a:schemeClr val="tx1"/>
                          </a:solidFill>
                          <a:effectLst/>
                        </a:rPr>
                        <a:t>Presentar proyecto</a:t>
                      </a:r>
                      <a:endParaRPr lang="es-ES_tradnl" sz="1200" b="1" i="1" dirty="0" smtClean="0">
                        <a:solidFill>
                          <a:schemeClr val="tx1"/>
                        </a:solidFill>
                        <a:effectLs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s-ES_tradnl" sz="1300" kern="1200" dirty="0" smtClean="0">
                          <a:solidFill>
                            <a:schemeClr val="dk1"/>
                          </a:solidFill>
                          <a:effectLst/>
                          <a:latin typeface="+mn-lt"/>
                          <a:ea typeface="+mn-ea"/>
                          <a:cs typeface="+mn-cs"/>
                        </a:rPr>
                        <a:t>Se autorizaron reformas mediante Decreto Legislativo No. 863 de fecha 15 de diciembre de 2017, el cual será publicado en el Diario Oficial del 22 de diciembre de 2017  y con vigencia a partir del 30 de diciembre de 2017 </a:t>
                      </a:r>
                      <a:endParaRPr lang="es-ES_tradnl" sz="1300" kern="1200" dirty="0">
                        <a:solidFill>
                          <a:schemeClr val="tx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409177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_tradnl" dirty="0">
              <a:solidFill>
                <a:prstClr val="black"/>
              </a:solidFill>
            </a:endParaRPr>
          </a:p>
        </p:txBody>
      </p:sp>
      <p:sp>
        <p:nvSpPr>
          <p:cNvPr id="5" name="4 CuadroTexto"/>
          <p:cNvSpPr txBox="1"/>
          <p:nvPr/>
        </p:nvSpPr>
        <p:spPr>
          <a:xfrm>
            <a:off x="1043608" y="1193114"/>
            <a:ext cx="7704856" cy="769441"/>
          </a:xfrm>
          <a:prstGeom prst="rect">
            <a:avLst/>
          </a:prstGeom>
          <a:noFill/>
        </p:spPr>
        <p:txBody>
          <a:bodyPr wrap="square" rtlCol="0">
            <a:spAutoFit/>
          </a:bodyPr>
          <a:lstStyle/>
          <a:p>
            <a:pPr algn="just" fontAlgn="base"/>
            <a:r>
              <a:rPr lang="es-SV" sz="2600" dirty="0" smtClean="0">
                <a:solidFill>
                  <a:prstClr val="black"/>
                </a:solidFill>
              </a:rPr>
              <a:t>Conclusiones:</a:t>
            </a:r>
            <a:endParaRPr lang="es-ES_tradnl" sz="2600" dirty="0">
              <a:solidFill>
                <a:prstClr val="black"/>
              </a:solidFill>
            </a:endParaRPr>
          </a:p>
          <a:p>
            <a:pPr algn="just" fontAlgn="base"/>
            <a:r>
              <a:rPr lang="es-SV" dirty="0">
                <a:solidFill>
                  <a:prstClr val="black"/>
                </a:solidFill>
              </a:rPr>
              <a:t> </a:t>
            </a:r>
            <a:endParaRPr lang="es-ES_tradnl" dirty="0">
              <a:solidFill>
                <a:prstClr val="black"/>
              </a:solidFill>
            </a:endParaRPr>
          </a:p>
        </p:txBody>
      </p:sp>
      <p:sp>
        <p:nvSpPr>
          <p:cNvPr id="9" name="8 CuadroTexto"/>
          <p:cNvSpPr txBox="1"/>
          <p:nvPr/>
        </p:nvSpPr>
        <p:spPr>
          <a:xfrm>
            <a:off x="3059832" y="116632"/>
            <a:ext cx="5976664" cy="984885"/>
          </a:xfrm>
          <a:prstGeom prst="rect">
            <a:avLst/>
          </a:prstGeom>
          <a:noFill/>
        </p:spPr>
        <p:txBody>
          <a:bodyPr wrap="square" rtlCol="0">
            <a:spAutoFit/>
          </a:bodyPr>
          <a:lstStyle/>
          <a:p>
            <a:pPr algn="ctr"/>
            <a:r>
              <a:rPr lang="es-MX" sz="3000" b="1" dirty="0" smtClean="0">
                <a:solidFill>
                  <a:prstClr val="black"/>
                </a:solidFill>
              </a:rPr>
              <a:t>Objetivos Estratégicos </a:t>
            </a:r>
            <a:r>
              <a:rPr lang="es-MX" sz="3000" b="1" dirty="0">
                <a:solidFill>
                  <a:prstClr val="black"/>
                </a:solidFill>
              </a:rPr>
              <a:t>2015 -2019 </a:t>
            </a:r>
            <a:r>
              <a:rPr lang="es-MX" sz="1400" b="1" dirty="0">
                <a:solidFill>
                  <a:prstClr val="black"/>
                </a:solidFill>
              </a:rPr>
              <a:t>(Aprobado en CA 04/2015)</a:t>
            </a:r>
          </a:p>
          <a:p>
            <a:pPr algn="ctr"/>
            <a:r>
              <a:rPr lang="es-MX" sz="1400" b="1" dirty="0" smtClean="0">
                <a:solidFill>
                  <a:prstClr val="black"/>
                </a:solidFill>
              </a:rPr>
              <a:t>Metas </a:t>
            </a:r>
            <a:r>
              <a:rPr lang="es-MX" sz="1400" b="1" dirty="0">
                <a:solidFill>
                  <a:prstClr val="black"/>
                </a:solidFill>
              </a:rPr>
              <a:t>del año </a:t>
            </a:r>
            <a:r>
              <a:rPr lang="es-MX" sz="1400" b="1" dirty="0" smtClean="0">
                <a:solidFill>
                  <a:prstClr val="black"/>
                </a:solidFill>
              </a:rPr>
              <a:t>2017, </a:t>
            </a:r>
            <a:r>
              <a:rPr lang="es-ES" sz="1400" b="1" dirty="0" smtClean="0">
                <a:solidFill>
                  <a:schemeClr val="tx1"/>
                </a:solidFill>
                <a:effectLst/>
              </a:rPr>
              <a:t>Autorizadas en CA 07/2017 </a:t>
            </a:r>
            <a:endParaRPr lang="es-ES_tradnl" sz="1400" b="1" dirty="0">
              <a:solidFill>
                <a:prstClr val="black"/>
              </a:solidFill>
            </a:endParaRPr>
          </a:p>
        </p:txBody>
      </p:sp>
      <p:sp>
        <p:nvSpPr>
          <p:cNvPr id="4" name="3 CuadroTexto"/>
          <p:cNvSpPr txBox="1"/>
          <p:nvPr/>
        </p:nvSpPr>
        <p:spPr>
          <a:xfrm>
            <a:off x="395536" y="2029485"/>
            <a:ext cx="8424936" cy="3908762"/>
          </a:xfrm>
          <a:prstGeom prst="rect">
            <a:avLst/>
          </a:prstGeom>
          <a:noFill/>
        </p:spPr>
        <p:txBody>
          <a:bodyPr wrap="square" rtlCol="0">
            <a:spAutoFit/>
          </a:bodyPr>
          <a:lstStyle/>
          <a:p>
            <a:pPr marL="400050" indent="-400050" algn="just">
              <a:spcBef>
                <a:spcPts val="1200"/>
              </a:spcBef>
              <a:buAutoNum type="romanLcParenR"/>
            </a:pPr>
            <a:r>
              <a:rPr lang="es-ES" dirty="0" smtClean="0"/>
              <a:t>Se </a:t>
            </a:r>
            <a:r>
              <a:rPr lang="es-ES" dirty="0"/>
              <a:t>debe continuar gestionando la mejora en la eficiencia (Objetivo E1</a:t>
            </a:r>
            <a:r>
              <a:rPr lang="es-ES" dirty="0" smtClean="0"/>
              <a:t>); un solo evento puede cambiar significativamente el nivel de cumplimiento del indicador.</a:t>
            </a:r>
          </a:p>
          <a:p>
            <a:pPr marL="400050" indent="-400050" algn="just">
              <a:spcBef>
                <a:spcPts val="1200"/>
              </a:spcBef>
              <a:buAutoNum type="romanLcParenR"/>
            </a:pPr>
            <a:r>
              <a:rPr lang="es-ES" dirty="0" smtClean="0"/>
              <a:t>Se </a:t>
            </a:r>
            <a:r>
              <a:rPr lang="es-ES" dirty="0"/>
              <a:t>ha avanzado significativamente en determinar y precisar la perspectiva de recuperación (Objetivo E2</a:t>
            </a:r>
            <a:r>
              <a:rPr lang="es-ES" dirty="0" smtClean="0"/>
              <a:t>);</a:t>
            </a:r>
          </a:p>
          <a:p>
            <a:pPr marL="400050" indent="-400050" algn="just">
              <a:spcBef>
                <a:spcPts val="1200"/>
              </a:spcBef>
              <a:buAutoNum type="romanLcParenR"/>
            </a:pPr>
            <a:r>
              <a:rPr lang="es-ES" dirty="0" smtClean="0"/>
              <a:t>Se </a:t>
            </a:r>
            <a:r>
              <a:rPr lang="es-ES" dirty="0"/>
              <a:t>ha avanzado en innovar esquemas del negocio y procesos de trabajo (Objetivo E3</a:t>
            </a:r>
            <a:r>
              <a:rPr lang="es-ES" dirty="0" smtClean="0"/>
              <a:t>);</a:t>
            </a:r>
          </a:p>
          <a:p>
            <a:pPr marL="400050" indent="-400050" algn="just">
              <a:spcBef>
                <a:spcPts val="1200"/>
              </a:spcBef>
              <a:buAutoNum type="romanLcParenR"/>
            </a:pPr>
            <a:r>
              <a:rPr lang="es-ES" dirty="0" smtClean="0"/>
              <a:t>Se </a:t>
            </a:r>
            <a:r>
              <a:rPr lang="es-ES" dirty="0"/>
              <a:t>ha mejorado las relaciones de trabajo y la comunicación interna (Objetivo E4</a:t>
            </a:r>
            <a:r>
              <a:rPr lang="es-ES" dirty="0" smtClean="0"/>
              <a:t>).;</a:t>
            </a:r>
          </a:p>
          <a:p>
            <a:pPr marL="400050" indent="-400050" algn="just">
              <a:spcBef>
                <a:spcPts val="1200"/>
              </a:spcBef>
              <a:buAutoNum type="romanLcParenR"/>
            </a:pPr>
            <a:r>
              <a:rPr lang="es-ES" dirty="0" smtClean="0"/>
              <a:t>El </a:t>
            </a:r>
            <a:r>
              <a:rPr lang="es-ES" dirty="0"/>
              <a:t>personal mantiene su compromiso con la calidad, la eficiencia y la ética (Objetivo E5</a:t>
            </a:r>
            <a:r>
              <a:rPr lang="es-ES" dirty="0" smtClean="0"/>
              <a:t>); </a:t>
            </a:r>
            <a:r>
              <a:rPr lang="es-ES" dirty="0"/>
              <a:t>y </a:t>
            </a:r>
            <a:endParaRPr lang="es-ES" dirty="0" smtClean="0"/>
          </a:p>
          <a:p>
            <a:pPr marL="400050" indent="-400050" algn="just">
              <a:spcBef>
                <a:spcPts val="1200"/>
              </a:spcBef>
              <a:buAutoNum type="romanLcParenR"/>
            </a:pPr>
            <a:r>
              <a:rPr lang="es-ES" dirty="0" smtClean="0"/>
              <a:t>FOSAFFI </a:t>
            </a:r>
            <a:r>
              <a:rPr lang="es-ES" dirty="0"/>
              <a:t>continúa avanzando en consolidarse y posicionarse como una institución especializada en la gestión y recuperación de activos (Objetivo E6 y Objetivo E7</a:t>
            </a:r>
            <a:r>
              <a:rPr lang="es-ES" dirty="0" smtClean="0"/>
              <a:t>).</a:t>
            </a:r>
            <a:endParaRPr lang="es-SV" dirty="0"/>
          </a:p>
        </p:txBody>
      </p:sp>
    </p:spTree>
    <p:extLst>
      <p:ext uri="{BB962C8B-B14F-4D97-AF65-F5344CB8AC3E}">
        <p14:creationId xmlns:p14="http://schemas.microsoft.com/office/powerpoint/2010/main" val="39568777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_tradnl" dirty="0">
              <a:solidFill>
                <a:prstClr val="black"/>
              </a:solidFill>
            </a:endParaRPr>
          </a:p>
        </p:txBody>
      </p:sp>
      <p:sp>
        <p:nvSpPr>
          <p:cNvPr id="9" name="8 CuadroTexto"/>
          <p:cNvSpPr txBox="1"/>
          <p:nvPr/>
        </p:nvSpPr>
        <p:spPr>
          <a:xfrm>
            <a:off x="3059832" y="116632"/>
            <a:ext cx="5976664" cy="984885"/>
          </a:xfrm>
          <a:prstGeom prst="rect">
            <a:avLst/>
          </a:prstGeom>
          <a:noFill/>
        </p:spPr>
        <p:txBody>
          <a:bodyPr wrap="square" rtlCol="0">
            <a:spAutoFit/>
          </a:bodyPr>
          <a:lstStyle/>
          <a:p>
            <a:pPr algn="ctr"/>
            <a:r>
              <a:rPr lang="es-MX" sz="3000" b="1" dirty="0" smtClean="0">
                <a:solidFill>
                  <a:prstClr val="black"/>
                </a:solidFill>
              </a:rPr>
              <a:t>Objetivos Estratégicos </a:t>
            </a:r>
            <a:r>
              <a:rPr lang="es-MX" sz="3000" b="1" dirty="0">
                <a:solidFill>
                  <a:prstClr val="black"/>
                </a:solidFill>
              </a:rPr>
              <a:t>2015 -2019 </a:t>
            </a:r>
            <a:r>
              <a:rPr lang="es-MX" sz="1400" b="1" dirty="0">
                <a:solidFill>
                  <a:prstClr val="black"/>
                </a:solidFill>
              </a:rPr>
              <a:t>(Aprobado en CA 04/2015)</a:t>
            </a:r>
          </a:p>
          <a:p>
            <a:pPr algn="ctr"/>
            <a:r>
              <a:rPr lang="es-MX" sz="1400" b="1" dirty="0" smtClean="0">
                <a:solidFill>
                  <a:prstClr val="black"/>
                </a:solidFill>
              </a:rPr>
              <a:t>Metas </a:t>
            </a:r>
            <a:r>
              <a:rPr lang="es-MX" sz="1400" b="1" dirty="0">
                <a:solidFill>
                  <a:prstClr val="black"/>
                </a:solidFill>
              </a:rPr>
              <a:t>del año </a:t>
            </a:r>
            <a:r>
              <a:rPr lang="es-MX" sz="1400" b="1" dirty="0" smtClean="0">
                <a:solidFill>
                  <a:prstClr val="black"/>
                </a:solidFill>
              </a:rPr>
              <a:t>2017, </a:t>
            </a:r>
            <a:r>
              <a:rPr lang="es-ES" sz="1400" b="1" dirty="0" smtClean="0">
                <a:solidFill>
                  <a:schemeClr val="tx1"/>
                </a:solidFill>
                <a:effectLst/>
              </a:rPr>
              <a:t>Autorizadas en CA 07/2017 </a:t>
            </a:r>
            <a:endParaRPr lang="es-ES_tradnl" sz="1400" b="1" dirty="0">
              <a:solidFill>
                <a:prstClr val="black"/>
              </a:solidFill>
            </a:endParaRPr>
          </a:p>
        </p:txBody>
      </p:sp>
      <p:sp>
        <p:nvSpPr>
          <p:cNvPr id="3" name="2 CuadroTexto"/>
          <p:cNvSpPr txBox="1"/>
          <p:nvPr/>
        </p:nvSpPr>
        <p:spPr>
          <a:xfrm>
            <a:off x="467544" y="1844824"/>
            <a:ext cx="8208912" cy="3724096"/>
          </a:xfrm>
          <a:prstGeom prst="rect">
            <a:avLst/>
          </a:prstGeom>
          <a:noFill/>
        </p:spPr>
        <p:txBody>
          <a:bodyPr wrap="square" rtlCol="0">
            <a:spAutoFit/>
          </a:bodyPr>
          <a:lstStyle/>
          <a:p>
            <a:pPr marL="400050" indent="-400050" algn="just">
              <a:spcBef>
                <a:spcPts val="1200"/>
              </a:spcBef>
              <a:buFont typeface="+mj-lt"/>
              <a:buAutoNum type="romanLcPeriod" startAt="7"/>
            </a:pPr>
            <a:r>
              <a:rPr lang="es-ES" dirty="0"/>
              <a:t>Es necesario que se concluya el proceso de depuración de cartera de créditos y de activos extraordinarios, y se presente un plan de negocios con estrategias específicas a desarrollar para recuperar la cartera que se califique como recuperable, y para la comercialización de los activos </a:t>
            </a:r>
            <a:r>
              <a:rPr lang="es-ES" dirty="0" smtClean="0"/>
              <a:t>extraordinarios</a:t>
            </a:r>
            <a:r>
              <a:rPr lang="es-ES" dirty="0"/>
              <a:t>.</a:t>
            </a:r>
            <a:endParaRPr lang="es-ES" dirty="0" smtClean="0"/>
          </a:p>
          <a:p>
            <a:pPr marL="400050" indent="-400050" algn="just">
              <a:spcBef>
                <a:spcPts val="1200"/>
              </a:spcBef>
              <a:buFont typeface="+mj-lt"/>
              <a:buAutoNum type="romanLcPeriod" startAt="7"/>
            </a:pPr>
            <a:r>
              <a:rPr lang="es-ES" dirty="0" smtClean="0"/>
              <a:t>Revisar </a:t>
            </a:r>
            <a:r>
              <a:rPr lang="es-ES" dirty="0"/>
              <a:t>la organización y adecuarla al nuevo perfil de gestión por procesos definido en el mapa de procesos autorizado en la sesión CA 49/2017. Esta revisión también debe implicar revisar la estructura de costos de recuperación y definir un nuevo indicador de costos </a:t>
            </a:r>
            <a:r>
              <a:rPr lang="es-ES" dirty="0" smtClean="0"/>
              <a:t>o los indicadores que sean pertinentes considerando </a:t>
            </a:r>
            <a:r>
              <a:rPr lang="es-ES" dirty="0"/>
              <a:t>las posibilidades de recuperación en los activos y el tamaño de la </a:t>
            </a:r>
            <a:r>
              <a:rPr lang="es-ES" dirty="0" smtClean="0"/>
              <a:t>organización</a:t>
            </a:r>
            <a:r>
              <a:rPr lang="es-ES" dirty="0"/>
              <a:t>.</a:t>
            </a:r>
            <a:endParaRPr lang="es-ES" dirty="0" smtClean="0"/>
          </a:p>
          <a:p>
            <a:pPr marL="400050" indent="-400050" algn="just">
              <a:spcBef>
                <a:spcPts val="1200"/>
              </a:spcBef>
              <a:buFont typeface="+mj-lt"/>
              <a:buAutoNum type="romanLcPeriod" startAt="7"/>
            </a:pPr>
            <a:r>
              <a:rPr lang="es-ES" dirty="0" smtClean="0"/>
              <a:t>Es </a:t>
            </a:r>
            <a:r>
              <a:rPr lang="es-ES" dirty="0"/>
              <a:t>necesario revisar la infraestructura normativa interna y adecuarla al nuevo perfil de prestación de servicios que potencialmente puede ofrecerse derivado de las nuevas facultades contenidas en las reformas a la Ley del Fondo.</a:t>
            </a:r>
            <a:endParaRPr lang="es-SV" dirty="0"/>
          </a:p>
        </p:txBody>
      </p:sp>
    </p:spTree>
    <p:extLst>
      <p:ext uri="{BB962C8B-B14F-4D97-AF65-F5344CB8AC3E}">
        <p14:creationId xmlns:p14="http://schemas.microsoft.com/office/powerpoint/2010/main" val="1296960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FOSAFFI1">
  <a:themeElements>
    <a:clrScheme name="Custom 6">
      <a:dk1>
        <a:sysClr val="windowText" lastClr="000000"/>
      </a:dk1>
      <a:lt1>
        <a:sysClr val="window" lastClr="FFFFFF"/>
      </a:lt1>
      <a:dk2>
        <a:srgbClr val="B9B5B7"/>
      </a:dk2>
      <a:lt2>
        <a:srgbClr val="EEECE1"/>
      </a:lt2>
      <a:accent1>
        <a:srgbClr val="FEF942"/>
      </a:accent1>
      <a:accent2>
        <a:srgbClr val="D7D53C"/>
      </a:accent2>
      <a:accent3>
        <a:srgbClr val="FF8000"/>
      </a:accent3>
      <a:accent4>
        <a:srgbClr val="D3C910"/>
      </a:accent4>
      <a:accent5>
        <a:srgbClr val="FEE40A"/>
      </a:accent5>
      <a:accent6>
        <a:srgbClr val="36200F"/>
      </a:accent6>
      <a:hlink>
        <a:srgbClr val="FFAB00"/>
      </a:hlink>
      <a:folHlink>
        <a:srgbClr val="808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6">
    <a:dk1>
      <a:sysClr val="windowText" lastClr="000000"/>
    </a:dk1>
    <a:lt1>
      <a:sysClr val="window" lastClr="FFFFFF"/>
    </a:lt1>
    <a:dk2>
      <a:srgbClr val="B9B5B7"/>
    </a:dk2>
    <a:lt2>
      <a:srgbClr val="EEECE1"/>
    </a:lt2>
    <a:accent1>
      <a:srgbClr val="FEF942"/>
    </a:accent1>
    <a:accent2>
      <a:srgbClr val="D7D53C"/>
    </a:accent2>
    <a:accent3>
      <a:srgbClr val="FF8000"/>
    </a:accent3>
    <a:accent4>
      <a:srgbClr val="D3C910"/>
    </a:accent4>
    <a:accent5>
      <a:srgbClr val="FEE40A"/>
    </a:accent5>
    <a:accent6>
      <a:srgbClr val="36200F"/>
    </a:accent6>
    <a:hlink>
      <a:srgbClr val="FFAB00"/>
    </a:hlink>
    <a:folHlink>
      <a:srgbClr val="808000"/>
    </a:folHlink>
  </a:clrScheme>
</a:themeOverride>
</file>

<file path=ppt/theme/themeOverride2.xml><?xml version="1.0" encoding="utf-8"?>
<a:themeOverride xmlns:a="http://schemas.openxmlformats.org/drawingml/2006/main">
  <a:clrScheme name="Custom 6">
    <a:dk1>
      <a:sysClr val="windowText" lastClr="000000"/>
    </a:dk1>
    <a:lt1>
      <a:sysClr val="window" lastClr="FFFFFF"/>
    </a:lt1>
    <a:dk2>
      <a:srgbClr val="B9B5B7"/>
    </a:dk2>
    <a:lt2>
      <a:srgbClr val="EEECE1"/>
    </a:lt2>
    <a:accent1>
      <a:srgbClr val="FEF942"/>
    </a:accent1>
    <a:accent2>
      <a:srgbClr val="D7D53C"/>
    </a:accent2>
    <a:accent3>
      <a:srgbClr val="FF8000"/>
    </a:accent3>
    <a:accent4>
      <a:srgbClr val="D3C910"/>
    </a:accent4>
    <a:accent5>
      <a:srgbClr val="FEE40A"/>
    </a:accent5>
    <a:accent6>
      <a:srgbClr val="36200F"/>
    </a:accent6>
    <a:hlink>
      <a:srgbClr val="FFAB00"/>
    </a:hlink>
    <a:folHlink>
      <a:srgbClr val="808000"/>
    </a:folHlink>
  </a:clrScheme>
</a:themeOverride>
</file>

<file path=ppt/theme/themeOverride3.xml><?xml version="1.0" encoding="utf-8"?>
<a:themeOverride xmlns:a="http://schemas.openxmlformats.org/drawingml/2006/main">
  <a:clrScheme name="Custom 6">
    <a:dk1>
      <a:sysClr val="windowText" lastClr="000000"/>
    </a:dk1>
    <a:lt1>
      <a:sysClr val="window" lastClr="FFFFFF"/>
    </a:lt1>
    <a:dk2>
      <a:srgbClr val="B9B5B7"/>
    </a:dk2>
    <a:lt2>
      <a:srgbClr val="EEECE1"/>
    </a:lt2>
    <a:accent1>
      <a:srgbClr val="FEF942"/>
    </a:accent1>
    <a:accent2>
      <a:srgbClr val="D7D53C"/>
    </a:accent2>
    <a:accent3>
      <a:srgbClr val="FF8000"/>
    </a:accent3>
    <a:accent4>
      <a:srgbClr val="D3C910"/>
    </a:accent4>
    <a:accent5>
      <a:srgbClr val="FEE40A"/>
    </a:accent5>
    <a:accent6>
      <a:srgbClr val="36200F"/>
    </a:accent6>
    <a:hlink>
      <a:srgbClr val="FFAB00"/>
    </a:hlink>
    <a:folHlink>
      <a:srgbClr val="808000"/>
    </a:folHlink>
  </a:clrScheme>
</a:themeOverride>
</file>

<file path=ppt/theme/themeOverride4.xml><?xml version="1.0" encoding="utf-8"?>
<a:themeOverride xmlns:a="http://schemas.openxmlformats.org/drawingml/2006/main">
  <a:clrScheme name="Custom 6">
    <a:dk1>
      <a:sysClr val="windowText" lastClr="000000"/>
    </a:dk1>
    <a:lt1>
      <a:sysClr val="window" lastClr="FFFFFF"/>
    </a:lt1>
    <a:dk2>
      <a:srgbClr val="B9B5B7"/>
    </a:dk2>
    <a:lt2>
      <a:srgbClr val="EEECE1"/>
    </a:lt2>
    <a:accent1>
      <a:srgbClr val="FEF942"/>
    </a:accent1>
    <a:accent2>
      <a:srgbClr val="D7D53C"/>
    </a:accent2>
    <a:accent3>
      <a:srgbClr val="FF8000"/>
    </a:accent3>
    <a:accent4>
      <a:srgbClr val="D3C910"/>
    </a:accent4>
    <a:accent5>
      <a:srgbClr val="FEE40A"/>
    </a:accent5>
    <a:accent6>
      <a:srgbClr val="36200F"/>
    </a:accent6>
    <a:hlink>
      <a:srgbClr val="FFAB00"/>
    </a:hlink>
    <a:folHlink>
      <a:srgbClr val="808000"/>
    </a:folHlink>
  </a:clrScheme>
</a:themeOverride>
</file>

<file path=ppt/theme/themeOverride5.xml><?xml version="1.0" encoding="utf-8"?>
<a:themeOverride xmlns:a="http://schemas.openxmlformats.org/drawingml/2006/main">
  <a:clrScheme name="Custom 6">
    <a:dk1>
      <a:sysClr val="windowText" lastClr="000000"/>
    </a:dk1>
    <a:lt1>
      <a:sysClr val="window" lastClr="FFFFFF"/>
    </a:lt1>
    <a:dk2>
      <a:srgbClr val="B9B5B7"/>
    </a:dk2>
    <a:lt2>
      <a:srgbClr val="EEECE1"/>
    </a:lt2>
    <a:accent1>
      <a:srgbClr val="FEF942"/>
    </a:accent1>
    <a:accent2>
      <a:srgbClr val="D7D53C"/>
    </a:accent2>
    <a:accent3>
      <a:srgbClr val="FF8000"/>
    </a:accent3>
    <a:accent4>
      <a:srgbClr val="D3C910"/>
    </a:accent4>
    <a:accent5>
      <a:srgbClr val="FEE40A"/>
    </a:accent5>
    <a:accent6>
      <a:srgbClr val="36200F"/>
    </a:accent6>
    <a:hlink>
      <a:srgbClr val="FFAB00"/>
    </a:hlink>
    <a:folHlink>
      <a:srgbClr val="808000"/>
    </a:folHlink>
  </a:clrScheme>
</a:themeOverride>
</file>

<file path=ppt/theme/themeOverride6.xml><?xml version="1.0" encoding="utf-8"?>
<a:themeOverride xmlns:a="http://schemas.openxmlformats.org/drawingml/2006/main">
  <a:clrScheme name="Custom 6">
    <a:dk1>
      <a:sysClr val="windowText" lastClr="000000"/>
    </a:dk1>
    <a:lt1>
      <a:sysClr val="window" lastClr="FFFFFF"/>
    </a:lt1>
    <a:dk2>
      <a:srgbClr val="B9B5B7"/>
    </a:dk2>
    <a:lt2>
      <a:srgbClr val="EEECE1"/>
    </a:lt2>
    <a:accent1>
      <a:srgbClr val="FEF942"/>
    </a:accent1>
    <a:accent2>
      <a:srgbClr val="D7D53C"/>
    </a:accent2>
    <a:accent3>
      <a:srgbClr val="FF8000"/>
    </a:accent3>
    <a:accent4>
      <a:srgbClr val="D3C910"/>
    </a:accent4>
    <a:accent5>
      <a:srgbClr val="FEE40A"/>
    </a:accent5>
    <a:accent6>
      <a:srgbClr val="36200F"/>
    </a:accent6>
    <a:hlink>
      <a:srgbClr val="FFAB00"/>
    </a:hlink>
    <a:folHlink>
      <a:srgbClr val="808000"/>
    </a:folHlink>
  </a:clrScheme>
</a:themeOverride>
</file>

<file path=ppt/theme/themeOverride7.xml><?xml version="1.0" encoding="utf-8"?>
<a:themeOverride xmlns:a="http://schemas.openxmlformats.org/drawingml/2006/main">
  <a:clrScheme name="Custom 6">
    <a:dk1>
      <a:sysClr val="windowText" lastClr="000000"/>
    </a:dk1>
    <a:lt1>
      <a:sysClr val="window" lastClr="FFFFFF"/>
    </a:lt1>
    <a:dk2>
      <a:srgbClr val="B9B5B7"/>
    </a:dk2>
    <a:lt2>
      <a:srgbClr val="EEECE1"/>
    </a:lt2>
    <a:accent1>
      <a:srgbClr val="FEF942"/>
    </a:accent1>
    <a:accent2>
      <a:srgbClr val="D7D53C"/>
    </a:accent2>
    <a:accent3>
      <a:srgbClr val="FF8000"/>
    </a:accent3>
    <a:accent4>
      <a:srgbClr val="D3C910"/>
    </a:accent4>
    <a:accent5>
      <a:srgbClr val="FEE40A"/>
    </a:accent5>
    <a:accent6>
      <a:srgbClr val="36200F"/>
    </a:accent6>
    <a:hlink>
      <a:srgbClr val="FFAB00"/>
    </a:hlink>
    <a:folHlink>
      <a:srgbClr val="808000"/>
    </a:folHlink>
  </a:clrScheme>
</a:themeOverride>
</file>

<file path=docProps/app.xml><?xml version="1.0" encoding="utf-8"?>
<Properties xmlns="http://schemas.openxmlformats.org/officeDocument/2006/extended-properties" xmlns:vt="http://schemas.openxmlformats.org/officeDocument/2006/docPropsVTypes">
  <TotalTime>614</TotalTime>
  <Words>1318</Words>
  <Application>Microsoft Office PowerPoint</Application>
  <PresentationFormat>Presentación en pantalla (4:3)</PresentationFormat>
  <Paragraphs>143</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FOSAFFI1</vt:lpstr>
      <vt:lpstr>Informe de seguimiento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Informe de seguimiento</dc:title>
  <dc:creator>Jaime Preza</dc:creator>
  <cp:lastModifiedBy>Jaime Preza</cp:lastModifiedBy>
  <cp:revision>36</cp:revision>
  <cp:lastPrinted>2018-02-05T17:10:40Z</cp:lastPrinted>
  <dcterms:created xsi:type="dcterms:W3CDTF">2017-08-08T14:44:32Z</dcterms:created>
  <dcterms:modified xsi:type="dcterms:W3CDTF">2018-02-08T15:12:10Z</dcterms:modified>
</cp:coreProperties>
</file>