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C6389-3D7C-411E-BAC4-A12EBDB6E454}" v="1" dt="2025-01-02T16:37:40.52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3/1/2025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7.jpe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51714" y="3993502"/>
            <a:ext cx="336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ENERO- DICIEMBRE 2024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216378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14.451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25431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365.496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4860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574,729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17,115</a:t>
            </a:r>
            <a:r>
              <a:rPr lang="es-SV" sz="1300" dirty="0">
                <a:latin typeface="Palatino Linotype" panose="02040502050505030304" pitchFamily="18" charset="0"/>
              </a:rPr>
              <a:t> 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5,143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52,137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188950" y="6392718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7,790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523224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de salud (UDS) de 24 horas, fines de semana y periodos vacacionales. </a:t>
            </a:r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767" y="6173787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740692"/>
              </p:ext>
            </p:extLst>
          </p:nvPr>
        </p:nvGraphicFramePr>
        <p:xfrm>
          <a:off x="4462369" y="3046212"/>
          <a:ext cx="5592140" cy="3056575"/>
        </p:xfrm>
        <a:graphic>
          <a:graphicData uri="http://schemas.openxmlformats.org/drawingml/2006/table">
            <a:tbl>
              <a:tblPr firstRow="1" firstCol="1" bandRow="1"/>
              <a:tblGrid>
                <a:gridCol w="448363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5143777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</a:tblGrid>
              <a:tr h="325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24 horas (UDS)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Fines de Semana y días festivos (FDSDF)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 (OSI)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Centros de Espera Materna (CEM)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 (CAE)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  <a:tr h="592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Prevención y Tratamiento de Adicciones (CPTA)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CENTROS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centros, en los cuales las mujeres embarazadas que viven lejos de un hospital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296129" y="2562971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2,615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embarazadas alojadas de enero a diciembre 2024. Las edades de atención: 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12 a 54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en los centros fue de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7,900</a:t>
            </a:r>
            <a:r>
              <a:rPr lang="es-MX" sz="1200" b="1" dirty="0">
                <a:latin typeface="Palatino Linotype" panose="02040502050505030304" pitchFamily="18" charset="0"/>
              </a:rPr>
              <a:t> </a:t>
            </a:r>
            <a:r>
              <a:rPr lang="es-MX" sz="1200" dirty="0">
                <a:latin typeface="Palatino Linotype" panose="02040502050505030304" pitchFamily="18" charset="0"/>
              </a:rPr>
              <a:t>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8946097" y="5446928"/>
            <a:ext cx="2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14,924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2,789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brindadas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6,539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sesiones estimulación temprana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médica,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  <p:pic>
        <p:nvPicPr>
          <p:cNvPr id="2050" name="Picture 2" descr="Despacho de la Primera Dama lanza nuevo modelo de atención en Centros de Espera  Materna">
            <a:extLst>
              <a:ext uri="{FF2B5EF4-FFF2-40B4-BE49-F238E27FC236}">
                <a16:creationId xmlns:a16="http://schemas.microsoft.com/office/drawing/2014/main" id="{3538E8AE-CC98-B89A-9346-A8F55A41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1" y="337741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F8CFBAE-9736-EEB5-7063-13EEF26B81A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1868" y="74053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185 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84260" y="5660426"/>
            <a:ext cx="2422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1,122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316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156480" y="3075431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15,929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9,862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9,092 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081370" y="2563384"/>
            <a:ext cx="3215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5,447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4,457 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57,221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  <a:p>
            <a:r>
              <a:rPr lang="es-SV" sz="1400" b="1" dirty="0">
                <a:latin typeface="Palatino Linotype" panose="02040502050505030304" pitchFamily="18" charset="0"/>
              </a:rPr>
              <a:t>629</a:t>
            </a:r>
            <a:r>
              <a:rPr lang="es-SV" sz="1400" dirty="0">
                <a:latin typeface="Palatino Linotype" panose="02040502050505030304" pitchFamily="18" charset="0"/>
              </a:rPr>
              <a:t> cesación de consumo de drogas</a:t>
            </a:r>
          </a:p>
          <a:p>
            <a:r>
              <a:rPr lang="es-SV" sz="1400" b="1" dirty="0">
                <a:latin typeface="Palatino Linotype" panose="02040502050505030304" pitchFamily="18" charset="0"/>
              </a:rPr>
              <a:t>144</a:t>
            </a:r>
            <a:r>
              <a:rPr lang="es-SV" sz="1400" dirty="0">
                <a:latin typeface="Palatino Linotype" panose="02040502050505030304" pitchFamily="18" charset="0"/>
              </a:rPr>
              <a:t> rehabilitadas</a:t>
            </a:r>
          </a:p>
        </p:txBody>
      </p:sp>
      <p:pic>
        <p:nvPicPr>
          <p:cNvPr id="3074" name="Picture 2" descr="FONDO SOLIDARIO PARA LA SALUD">
            <a:extLst>
              <a:ext uri="{FF2B5EF4-FFF2-40B4-BE49-F238E27FC236}">
                <a16:creationId xmlns:a16="http://schemas.microsoft.com/office/drawing/2014/main" id="{6A09C1F0-B11C-E2B9-287B-56788820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4" y="8590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8D96826-9E34-1F4C-BEAC-2AABA6D3F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370" y="72887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352942" y="1208854"/>
            <a:ext cx="396894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352940" y="2244817"/>
            <a:ext cx="411796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Palatino Linotype" panose="02040502050505030304" pitchFamily="18" charset="0"/>
              </a:rPr>
              <a:t>Las unidades Móviles, han realizado </a:t>
            </a:r>
            <a:r>
              <a:rPr lang="es-MX" sz="1400" b="1" dirty="0">
                <a:latin typeface="Palatino Linotype" panose="02040502050505030304" pitchFamily="18" charset="0"/>
              </a:rPr>
              <a:t>185 </a:t>
            </a:r>
            <a:r>
              <a:rPr lang="es-MX" sz="1400" dirty="0">
                <a:latin typeface="Palatino Linotype" panose="02040502050505030304" pitchFamily="18" charset="0"/>
              </a:rPr>
              <a:t>jornadas medicas-odontológicas y </a:t>
            </a:r>
            <a:r>
              <a:rPr lang="es-MX" sz="1400" b="1" dirty="0">
                <a:latin typeface="Palatino Linotype" panose="02040502050505030304" pitchFamily="18" charset="0"/>
              </a:rPr>
              <a:t>26</a:t>
            </a:r>
            <a:r>
              <a:rPr lang="es-MX" sz="1400" dirty="0">
                <a:latin typeface="Palatino Linotype" panose="02040502050505030304" pitchFamily="18" charset="0"/>
              </a:rPr>
              <a:t> odontológicas brindando: </a:t>
            </a:r>
            <a:r>
              <a:rPr lang="es-MX" sz="1400" b="1" dirty="0">
                <a:latin typeface="Palatino Linotype" panose="02040502050505030304" pitchFamily="18" charset="0"/>
              </a:rPr>
              <a:t>42,053</a:t>
            </a:r>
            <a:r>
              <a:rPr lang="es-MX" sz="1400" dirty="0">
                <a:latin typeface="Palatino Linotype" panose="02040502050505030304" pitchFamily="18" charset="0"/>
              </a:rPr>
              <a:t> atenciones médicas, </a:t>
            </a:r>
            <a:r>
              <a:rPr lang="es-MX" sz="1400" b="1" dirty="0">
                <a:latin typeface="Palatino Linotype" panose="02040502050505030304" pitchFamily="18" charset="0"/>
              </a:rPr>
              <a:t>21,375</a:t>
            </a:r>
            <a:r>
              <a:rPr lang="es-MX" sz="1400" dirty="0">
                <a:latin typeface="Palatino Linotype" panose="02040502050505030304" pitchFamily="18" charset="0"/>
              </a:rPr>
              <a:t> atenciones odontológicas y </a:t>
            </a:r>
            <a:r>
              <a:rPr lang="es-MX" sz="1400" b="1" dirty="0">
                <a:latin typeface="Palatino Linotype" panose="02040502050505030304" pitchFamily="18" charset="0"/>
              </a:rPr>
              <a:t>34,211</a:t>
            </a:r>
            <a:r>
              <a:rPr lang="es-MX" sz="1400" dirty="0">
                <a:latin typeface="Palatino Linotype" panose="02040502050505030304" pitchFamily="18" charset="0"/>
              </a:rPr>
              <a:t> procedimientos odontológicas y se han realizado </a:t>
            </a:r>
            <a:r>
              <a:rPr lang="es-MX" sz="1400" b="1" dirty="0">
                <a:latin typeface="Palatino Linotype" panose="02040502050505030304" pitchFamily="18" charset="0"/>
              </a:rPr>
              <a:t>326</a:t>
            </a:r>
            <a:r>
              <a:rPr lang="es-MX" sz="1400" dirty="0">
                <a:latin typeface="Palatino Linotype" panose="02040502050505030304" pitchFamily="18" charset="0"/>
              </a:rPr>
              <a:t> referencias  a otros niveles de atención.</a:t>
            </a:r>
            <a:endParaRPr lang="es-SV" sz="1400" dirty="0">
              <a:latin typeface="Palatino Linotype" panose="02040502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65" y="3988666"/>
            <a:ext cx="2619375" cy="17430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43" y="2881940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7878164" y="1209856"/>
            <a:ext cx="322727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432457-BD0B-4BED-83A8-09AC97DE2F39}"/>
              </a:ext>
            </a:extLst>
          </p:cNvPr>
          <p:cNvSpPr txBox="1"/>
          <p:nvPr/>
        </p:nvSpPr>
        <p:spPr>
          <a:xfrm>
            <a:off x="8035943" y="4819793"/>
            <a:ext cx="2924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>
                <a:solidFill>
                  <a:srgbClr val="002060"/>
                </a:solidFill>
                <a:latin typeface="Palatino Linotype" panose="02040502050505030304" pitchFamily="18" charset="0"/>
              </a:rPr>
              <a:t>Ha brindado</a:t>
            </a:r>
            <a:endParaRPr lang="es-SV" sz="16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es-SV" sz="1600" dirty="0">
                <a:solidFill>
                  <a:srgbClr val="002060"/>
                </a:solidFill>
                <a:latin typeface="Palatino Linotype" panose="02040502050505030304" pitchFamily="18" charset="0"/>
              </a:rPr>
              <a:t>Atenciones           Emergencias      </a:t>
            </a:r>
          </a:p>
          <a:p>
            <a:r>
              <a:rPr lang="es-SV" sz="1600" b="1" dirty="0">
                <a:latin typeface="Palatino Linotype" panose="02040502050505030304" pitchFamily="18" charset="0"/>
              </a:rPr>
              <a:t>  22,968                             6,192</a:t>
            </a:r>
            <a:endParaRPr lang="es-SV" sz="1600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‪Continuamos... - Fondo Solidario para la Salud (FOSALUD) | فيسبوك‬‏">
            <a:extLst>
              <a:ext uri="{FF2B5EF4-FFF2-40B4-BE49-F238E27FC236}">
                <a16:creationId xmlns:a16="http://schemas.microsoft.com/office/drawing/2014/main" id="{98704509-5EE9-95C2-6794-3079928F5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20" y="4009824"/>
            <a:ext cx="26756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34703" y="4382677"/>
            <a:ext cx="306598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7,431,645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dirty="0">
                <a:latin typeface="Palatino Linotype" panose="02040502050505030304" pitchFamily="18" charset="0"/>
              </a:rPr>
              <a:t>tripulantes,  quienes han ingresado o salido por los diferentes puntos de entrada en nuestro país.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191757" y="4862142"/>
            <a:ext cx="3422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1,389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10,116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a deportados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292</a:t>
            </a:r>
            <a:r>
              <a:rPr lang="es-SV" sz="1300" dirty="0">
                <a:latin typeface="Palatino Linotype" panose="02040502050505030304" pitchFamily="18" charset="0"/>
              </a:rPr>
              <a:t> emergencias atendidas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864 </a:t>
            </a:r>
            <a:r>
              <a:rPr lang="es-SV" sz="1300" dirty="0">
                <a:latin typeface="Palatino Linotype" panose="02040502050505030304" pitchFamily="18" charset="0"/>
              </a:rPr>
              <a:t>referencias realizadas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8891319" y="4740412"/>
            <a:ext cx="27479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5,087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consultas médicas a viajeros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6,296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125</a:t>
            </a:r>
            <a:r>
              <a:rPr lang="es-SV" sz="1300" dirty="0">
                <a:latin typeface="Palatino Linotype" panose="02040502050505030304" pitchFamily="18" charset="0"/>
              </a:rPr>
              <a:t> sintomáticos respiratorios identificados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5377EC-9EA7-775F-A105-4BE2B50C3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610" y="2277667"/>
            <a:ext cx="2485326" cy="23344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6B3C18C-2228-5261-9792-D61C17DCC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20" y="2203926"/>
            <a:ext cx="2431545" cy="21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184 Unidades de Salud (UDS)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La Faringitis aguda,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177,128 </a:t>
            </a:r>
            <a:r>
              <a:rPr lang="es-SV" sz="1300" dirty="0">
                <a:latin typeface="Palatino Linotype" panose="02040502050505030304" pitchFamily="18" charset="0"/>
              </a:rPr>
              <a:t>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96" y="3325853"/>
            <a:ext cx="2194249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58,426 emergencias.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65479" y="4896266"/>
            <a:ext cx="2391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</a:t>
            </a:r>
            <a:r>
              <a:rPr lang="es-SV" sz="1300" b="1" dirty="0">
                <a:latin typeface="Palatino Linotype" panose="02040502050505030304" pitchFamily="18" charset="0"/>
              </a:rPr>
              <a:t>1,849,429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774911" y="3332695"/>
            <a:ext cx="3195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129,867 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173,669 procedimientos odontológicos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DA4BDFC-6BBD-291B-546C-AED51E34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8" y="1649846"/>
            <a:ext cx="1811655" cy="18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377C0A8-C65F-8BE6-43EE-80B9F74F39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00"/>
          <a:stretch/>
        </p:blipFill>
        <p:spPr>
          <a:xfrm>
            <a:off x="5505027" y="3278303"/>
            <a:ext cx="255174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03/01/2025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52781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4384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4" y="40538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906458" y="2928567"/>
            <a:ext cx="2734521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</a:t>
            </a:r>
            <a:r>
              <a:rPr lang="es-SV" sz="1300" b="1" dirty="0">
                <a:latin typeface="Palatino Linotype" panose="02040502050505030304" pitchFamily="18" charset="0"/>
              </a:rPr>
              <a:t>atenciones preventivas a menores de 9 años: </a:t>
            </a:r>
            <a:r>
              <a:rPr lang="es-SV" sz="1300" dirty="0">
                <a:latin typeface="Palatino Linotype" panose="02040502050505030304" pitchFamily="18" charset="0"/>
              </a:rPr>
              <a:t> </a:t>
            </a:r>
            <a:r>
              <a:rPr lang="es-SV" sz="1300" b="1" dirty="0">
                <a:latin typeface="Palatino Linotype" panose="02040502050505030304" pitchFamily="18" charset="0"/>
              </a:rPr>
              <a:t>58,087 en total.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1021605" y="5905960"/>
            <a:ext cx="27432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</a:t>
            </a:r>
            <a:r>
              <a:rPr lang="es-SV" sz="1300" b="1" dirty="0">
                <a:latin typeface="Palatino Linotype" panose="02040502050505030304" pitchFamily="18" charset="0"/>
              </a:rPr>
              <a:t>23,278</a:t>
            </a:r>
            <a:r>
              <a:rPr lang="es-SV" sz="1300" dirty="0">
                <a:latin typeface="Palatino Linotype" panose="02040502050505030304" pitchFamily="18" charset="0"/>
              </a:rPr>
              <a:t> atenciones maternas: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4,048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19,230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8836660" y="2926654"/>
            <a:ext cx="26193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3,003 </a:t>
            </a:r>
            <a:r>
              <a:rPr lang="es-SV" sz="1300" dirty="0">
                <a:latin typeface="Palatino Linotype" panose="02040502050505030304" pitchFamily="18" charset="0"/>
              </a:rPr>
              <a:t>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4,384 </a:t>
            </a:r>
            <a:r>
              <a:rPr lang="es-SV" sz="1300" dirty="0">
                <a:latin typeface="Palatino Linotype" panose="02040502050505030304" pitchFamily="18" charset="0"/>
              </a:rPr>
              <a:t>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2,589</a:t>
            </a:r>
            <a:r>
              <a:rPr lang="es-SV" sz="1300" dirty="0">
                <a:latin typeface="Palatino Linotype" panose="02040502050505030304" pitchFamily="18" charset="0"/>
              </a:rPr>
              <a:t>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108,689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  <p:pic>
        <p:nvPicPr>
          <p:cNvPr id="6146" name="Picture 2" descr="FONDO SOLIDARIO PARA LA SALUD">
            <a:extLst>
              <a:ext uri="{FF2B5EF4-FFF2-40B4-BE49-F238E27FC236}">
                <a16:creationId xmlns:a16="http://schemas.microsoft.com/office/drawing/2014/main" id="{353E1859-8559-7C4C-E341-94743C66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4" y="909133"/>
            <a:ext cx="2437623" cy="191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4749</TotalTime>
  <Words>830</Words>
  <Application>Microsoft Office PowerPoint</Application>
  <PresentationFormat>Panorámica</PresentationFormat>
  <Paragraphs>120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DE SALUD</vt:lpstr>
      <vt:lpstr>UNIDADES DE SALUD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39</cp:revision>
  <dcterms:created xsi:type="dcterms:W3CDTF">2021-01-28T16:05:24Z</dcterms:created>
  <dcterms:modified xsi:type="dcterms:W3CDTF">2025-01-03T13:33:34Z</dcterms:modified>
</cp:coreProperties>
</file>