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258" r:id="rId12"/>
    <p:sldId id="310" r:id="rId13"/>
    <p:sldId id="259" r:id="rId14"/>
    <p:sldId id="311" r:id="rId15"/>
    <p:sldId id="312" r:id="rId16"/>
    <p:sldId id="313" r:id="rId17"/>
    <p:sldId id="260" r:id="rId18"/>
    <p:sldId id="261" r:id="rId19"/>
    <p:sldId id="262" r:id="rId20"/>
    <p:sldId id="263" r:id="rId21"/>
    <p:sldId id="264" r:id="rId22"/>
    <p:sldId id="265" r:id="rId23"/>
    <p:sldId id="267" r:id="rId24"/>
    <p:sldId id="268" r:id="rId25"/>
    <p:sldId id="269" r:id="rId26"/>
    <p:sldId id="270" r:id="rId27"/>
    <p:sldId id="273" r:id="rId28"/>
    <p:sldId id="282" r:id="rId29"/>
    <p:sldId id="272" r:id="rId30"/>
    <p:sldId id="275" r:id="rId31"/>
    <p:sldId id="276" r:id="rId32"/>
    <p:sldId id="277" r:id="rId33"/>
    <p:sldId id="283" r:id="rId34"/>
    <p:sldId id="278" r:id="rId35"/>
    <p:sldId id="281" r:id="rId36"/>
    <p:sldId id="280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6" r:id="rId49"/>
    <p:sldId id="297" r:id="rId50"/>
    <p:sldId id="299" r:id="rId51"/>
    <p:sldId id="300" r:id="rId52"/>
    <p:sldId id="301" r:id="rId53"/>
    <p:sldId id="303" r:id="rId54"/>
    <p:sldId id="331" r:id="rId55"/>
    <p:sldId id="332" r:id="rId56"/>
    <p:sldId id="307" r:id="rId57"/>
    <p:sldId id="308" r:id="rId58"/>
    <p:sldId id="309" r:id="rId59"/>
    <p:sldId id="315" r:id="rId60"/>
    <p:sldId id="314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6AF9C-8B1F-40CD-B368-85C03DB9D2D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DB557D85-CF1D-4985-BA37-5AF9D2FA4A4E}">
      <dgm:prSet phldrT="[Texto]"/>
      <dgm:spPr/>
      <dgm:t>
        <a:bodyPr/>
        <a:lstStyle/>
        <a:p>
          <a:r>
            <a:rPr lang="es-SV" b="1" cap="small" baseline="0" dirty="0" smtClean="0"/>
            <a:t>Colocación en Créditos</a:t>
          </a:r>
          <a:endParaRPr lang="es-SV" b="1" cap="small" baseline="0" dirty="0"/>
        </a:p>
      </dgm:t>
    </dgm:pt>
    <dgm:pt modelId="{A8C6A1A3-B5AC-4B8E-A83F-F85486EF8B91}" type="parTrans" cxnId="{B74A68CD-04B4-451E-9256-7BC501A60EEA}">
      <dgm:prSet/>
      <dgm:spPr/>
      <dgm:t>
        <a:bodyPr/>
        <a:lstStyle/>
        <a:p>
          <a:endParaRPr lang="es-SV"/>
        </a:p>
      </dgm:t>
    </dgm:pt>
    <dgm:pt modelId="{1DF1676A-6408-4659-A8BB-5734EF8B0CFA}" type="sibTrans" cxnId="{B74A68CD-04B4-451E-9256-7BC501A60EEA}">
      <dgm:prSet/>
      <dgm:spPr/>
      <dgm:t>
        <a:bodyPr/>
        <a:lstStyle/>
        <a:p>
          <a:endParaRPr lang="es-SV"/>
        </a:p>
      </dgm:t>
    </dgm:pt>
    <dgm:pt modelId="{7E468B3B-187F-4598-8539-41C202E16885}">
      <dgm:prSet phldrT="[Texto]" custT="1"/>
      <dgm:spPr/>
      <dgm:t>
        <a:bodyPr/>
        <a:lstStyle/>
        <a:p>
          <a:pPr algn="ctr"/>
          <a:r>
            <a:rPr lang="es-SV" sz="2400" b="0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Agencia Centro, San Miguel, Santa Ana y ventanillas instaladas en Sedes de Ciudad Mujer</a:t>
          </a:r>
          <a:endParaRPr lang="es-SV" sz="2400" b="0" cap="sm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E6194-2DBF-4139-AF23-858E4BCFDD4D}" type="parTrans" cxnId="{9F3A30C5-7229-415C-8FB7-6E06207839F8}">
      <dgm:prSet/>
      <dgm:spPr/>
      <dgm:t>
        <a:bodyPr/>
        <a:lstStyle/>
        <a:p>
          <a:endParaRPr lang="es-SV"/>
        </a:p>
      </dgm:t>
    </dgm:pt>
    <dgm:pt modelId="{4480CECD-4D15-4F62-96BC-7A63345F6627}" type="sibTrans" cxnId="{9F3A30C5-7229-415C-8FB7-6E06207839F8}">
      <dgm:prSet/>
      <dgm:spPr/>
      <dgm:t>
        <a:bodyPr/>
        <a:lstStyle/>
        <a:p>
          <a:endParaRPr lang="es-SV"/>
        </a:p>
      </dgm:t>
    </dgm:pt>
    <dgm:pt modelId="{990C1446-4D1F-4EF9-BCFE-D1D8CD62EDD7}">
      <dgm:prSet phldrT="[Texto]"/>
      <dgm:spPr/>
      <dgm:t>
        <a:bodyPr/>
        <a:lstStyle/>
        <a:p>
          <a:r>
            <a:rPr lang="es-SV" cap="small" baseline="0" smtClean="0"/>
            <a:t>4,857 Beneficiados</a:t>
          </a:r>
          <a:endParaRPr lang="es-SV" cap="small" baseline="0" dirty="0"/>
        </a:p>
      </dgm:t>
    </dgm:pt>
    <dgm:pt modelId="{4748D921-705B-4293-B35C-3F1A0ECA61E1}" type="parTrans" cxnId="{59933E1E-5725-49CA-89F8-2DDAFA9FF76C}">
      <dgm:prSet/>
      <dgm:spPr/>
      <dgm:t>
        <a:bodyPr/>
        <a:lstStyle/>
        <a:p>
          <a:endParaRPr lang="es-SV"/>
        </a:p>
      </dgm:t>
    </dgm:pt>
    <dgm:pt modelId="{981D7F82-147C-4EFF-B07F-BB3A28D05B90}" type="sibTrans" cxnId="{59933E1E-5725-49CA-89F8-2DDAFA9FF76C}">
      <dgm:prSet/>
      <dgm:spPr/>
      <dgm:t>
        <a:bodyPr/>
        <a:lstStyle/>
        <a:p>
          <a:endParaRPr lang="es-SV"/>
        </a:p>
      </dgm:t>
    </dgm:pt>
    <dgm:pt modelId="{E9D6E9F6-E1BB-46D3-ACD1-02C21558362B}">
      <dgm:prSet phldrT="[Texto]" custT="1"/>
      <dgm:spPr/>
      <dgm:t>
        <a:bodyPr/>
        <a:lstStyle/>
        <a:p>
          <a:pPr algn="ctr"/>
          <a:r>
            <a:rPr lang="es-SV" sz="2700" cap="small" baseline="0" dirty="0" smtClean="0"/>
            <a:t>Empresarios y Emprendedores en sectores: productivos, comercio, industria, servicio</a:t>
          </a:r>
          <a:endParaRPr lang="es-SV" sz="2700" cap="small" baseline="0" dirty="0"/>
        </a:p>
      </dgm:t>
    </dgm:pt>
    <dgm:pt modelId="{3A238699-237E-4166-99BB-F29A92A0C6D0}" type="parTrans" cxnId="{26CE0DA1-92C1-41F5-BDB3-4598CE9656CC}">
      <dgm:prSet/>
      <dgm:spPr/>
      <dgm:t>
        <a:bodyPr/>
        <a:lstStyle/>
        <a:p>
          <a:endParaRPr lang="es-SV"/>
        </a:p>
      </dgm:t>
    </dgm:pt>
    <dgm:pt modelId="{74F74A36-461D-43D1-9BDD-D0F7029ED62E}" type="sibTrans" cxnId="{26CE0DA1-92C1-41F5-BDB3-4598CE9656CC}">
      <dgm:prSet/>
      <dgm:spPr/>
      <dgm:t>
        <a:bodyPr/>
        <a:lstStyle/>
        <a:p>
          <a:endParaRPr lang="es-SV"/>
        </a:p>
      </dgm:t>
    </dgm:pt>
    <dgm:pt modelId="{5622A590-4BF2-441A-9382-54D664CA975B}" type="pres">
      <dgm:prSet presAssocID="{7276AF9C-8B1F-40CD-B368-85C03DB9D2D1}" presName="Name0" presStyleCnt="0">
        <dgm:presLayoutVars>
          <dgm:dir/>
          <dgm:animLvl val="lvl"/>
          <dgm:resizeHandles/>
        </dgm:presLayoutVars>
      </dgm:prSet>
      <dgm:spPr/>
    </dgm:pt>
    <dgm:pt modelId="{F00A7129-A66E-4711-859B-1473B709BF4E}" type="pres">
      <dgm:prSet presAssocID="{DB557D85-CF1D-4985-BA37-5AF9D2FA4A4E}" presName="linNode" presStyleCnt="0"/>
      <dgm:spPr/>
    </dgm:pt>
    <dgm:pt modelId="{3C857EB2-6B58-479D-9B56-1563E97B9680}" type="pres">
      <dgm:prSet presAssocID="{DB557D85-CF1D-4985-BA37-5AF9D2FA4A4E}" presName="parentShp" presStyleLbl="node1" presStyleIdx="0" presStyleCnt="2" custLinFactNeighborX="-986" custLinFactNeighborY="-2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8DF5B88-1829-41F5-8A7C-3C06E1E19FA4}" type="pres">
      <dgm:prSet presAssocID="{DB557D85-CF1D-4985-BA37-5AF9D2FA4A4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4C8297A-AD63-45CE-BFD4-1C7593783CC6}" type="pres">
      <dgm:prSet presAssocID="{1DF1676A-6408-4659-A8BB-5734EF8B0CFA}" presName="spacing" presStyleCnt="0"/>
      <dgm:spPr/>
    </dgm:pt>
    <dgm:pt modelId="{DFA7DF11-1A87-40FC-96E8-33A4EB088D0B}" type="pres">
      <dgm:prSet presAssocID="{990C1446-4D1F-4EF9-BCFE-D1D8CD62EDD7}" presName="linNode" presStyleCnt="0"/>
      <dgm:spPr/>
    </dgm:pt>
    <dgm:pt modelId="{D33DC583-6C7E-4E67-943C-9CC2093A7389}" type="pres">
      <dgm:prSet presAssocID="{990C1446-4D1F-4EF9-BCFE-D1D8CD62EDD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714C017-3B3D-4B08-952B-F4DC46350A18}" type="pres">
      <dgm:prSet presAssocID="{990C1446-4D1F-4EF9-BCFE-D1D8CD62EDD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FDEA28A5-7B2F-46CB-B301-8B88A728652F}" type="presOf" srcId="{990C1446-4D1F-4EF9-BCFE-D1D8CD62EDD7}" destId="{D33DC583-6C7E-4E67-943C-9CC2093A7389}" srcOrd="0" destOrd="0" presId="urn:microsoft.com/office/officeart/2005/8/layout/vList6"/>
    <dgm:cxn modelId="{4A84A1AD-B316-4CBB-B392-DD066458FBA6}" type="presOf" srcId="{E9D6E9F6-E1BB-46D3-ACD1-02C21558362B}" destId="{0714C017-3B3D-4B08-952B-F4DC46350A18}" srcOrd="0" destOrd="0" presId="urn:microsoft.com/office/officeart/2005/8/layout/vList6"/>
    <dgm:cxn modelId="{26CE0DA1-92C1-41F5-BDB3-4598CE9656CC}" srcId="{990C1446-4D1F-4EF9-BCFE-D1D8CD62EDD7}" destId="{E9D6E9F6-E1BB-46D3-ACD1-02C21558362B}" srcOrd="0" destOrd="0" parTransId="{3A238699-237E-4166-99BB-F29A92A0C6D0}" sibTransId="{74F74A36-461D-43D1-9BDD-D0F7029ED62E}"/>
    <dgm:cxn modelId="{B74A68CD-04B4-451E-9256-7BC501A60EEA}" srcId="{7276AF9C-8B1F-40CD-B368-85C03DB9D2D1}" destId="{DB557D85-CF1D-4985-BA37-5AF9D2FA4A4E}" srcOrd="0" destOrd="0" parTransId="{A8C6A1A3-B5AC-4B8E-A83F-F85486EF8B91}" sibTransId="{1DF1676A-6408-4659-A8BB-5734EF8B0CFA}"/>
    <dgm:cxn modelId="{9F3A30C5-7229-415C-8FB7-6E06207839F8}" srcId="{DB557D85-CF1D-4985-BA37-5AF9D2FA4A4E}" destId="{7E468B3B-187F-4598-8539-41C202E16885}" srcOrd="0" destOrd="0" parTransId="{2D2E6194-2DBF-4139-AF23-858E4BCFDD4D}" sibTransId="{4480CECD-4D15-4F62-96BC-7A63345F6627}"/>
    <dgm:cxn modelId="{003A2803-153A-4743-B98F-283C22B9A999}" type="presOf" srcId="{DB557D85-CF1D-4985-BA37-5AF9D2FA4A4E}" destId="{3C857EB2-6B58-479D-9B56-1563E97B9680}" srcOrd="0" destOrd="0" presId="urn:microsoft.com/office/officeart/2005/8/layout/vList6"/>
    <dgm:cxn modelId="{59933E1E-5725-49CA-89F8-2DDAFA9FF76C}" srcId="{7276AF9C-8B1F-40CD-B368-85C03DB9D2D1}" destId="{990C1446-4D1F-4EF9-BCFE-D1D8CD62EDD7}" srcOrd="1" destOrd="0" parTransId="{4748D921-705B-4293-B35C-3F1A0ECA61E1}" sibTransId="{981D7F82-147C-4EFF-B07F-BB3A28D05B90}"/>
    <dgm:cxn modelId="{C2E4FD01-1C27-4B95-9983-E335309F71E6}" type="presOf" srcId="{7276AF9C-8B1F-40CD-B368-85C03DB9D2D1}" destId="{5622A590-4BF2-441A-9382-54D664CA975B}" srcOrd="0" destOrd="0" presId="urn:microsoft.com/office/officeart/2005/8/layout/vList6"/>
    <dgm:cxn modelId="{8016CCFE-67BA-416A-812C-9F96F62E8B91}" type="presOf" srcId="{7E468B3B-187F-4598-8539-41C202E16885}" destId="{08DF5B88-1829-41F5-8A7C-3C06E1E19FA4}" srcOrd="0" destOrd="0" presId="urn:microsoft.com/office/officeart/2005/8/layout/vList6"/>
    <dgm:cxn modelId="{3C3B629B-8943-4B2B-B421-0D7C187C2F52}" type="presParOf" srcId="{5622A590-4BF2-441A-9382-54D664CA975B}" destId="{F00A7129-A66E-4711-859B-1473B709BF4E}" srcOrd="0" destOrd="0" presId="urn:microsoft.com/office/officeart/2005/8/layout/vList6"/>
    <dgm:cxn modelId="{EDC0FF95-23D9-4C6D-9371-FBD5A2B6DE08}" type="presParOf" srcId="{F00A7129-A66E-4711-859B-1473B709BF4E}" destId="{3C857EB2-6B58-479D-9B56-1563E97B9680}" srcOrd="0" destOrd="0" presId="urn:microsoft.com/office/officeart/2005/8/layout/vList6"/>
    <dgm:cxn modelId="{4703C645-D4D2-49FB-927A-53021137008E}" type="presParOf" srcId="{F00A7129-A66E-4711-859B-1473B709BF4E}" destId="{08DF5B88-1829-41F5-8A7C-3C06E1E19FA4}" srcOrd="1" destOrd="0" presId="urn:microsoft.com/office/officeart/2005/8/layout/vList6"/>
    <dgm:cxn modelId="{301B830E-1307-45EE-B627-370764F685C3}" type="presParOf" srcId="{5622A590-4BF2-441A-9382-54D664CA975B}" destId="{64C8297A-AD63-45CE-BFD4-1C7593783CC6}" srcOrd="1" destOrd="0" presId="urn:microsoft.com/office/officeart/2005/8/layout/vList6"/>
    <dgm:cxn modelId="{B0A95268-F98A-4F74-8DD4-BCA3B2051953}" type="presParOf" srcId="{5622A590-4BF2-441A-9382-54D664CA975B}" destId="{DFA7DF11-1A87-40FC-96E8-33A4EB088D0B}" srcOrd="2" destOrd="0" presId="urn:microsoft.com/office/officeart/2005/8/layout/vList6"/>
    <dgm:cxn modelId="{A173DE2E-049D-4B4F-BFF9-A74BAB0FECA7}" type="presParOf" srcId="{DFA7DF11-1A87-40FC-96E8-33A4EB088D0B}" destId="{D33DC583-6C7E-4E67-943C-9CC2093A7389}" srcOrd="0" destOrd="0" presId="urn:microsoft.com/office/officeart/2005/8/layout/vList6"/>
    <dgm:cxn modelId="{A99946E2-50E3-4237-BECA-F8D75B8D1317}" type="presParOf" srcId="{DFA7DF11-1A87-40FC-96E8-33A4EB088D0B}" destId="{0714C017-3B3D-4B08-952B-F4DC46350A1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3A2A8-0D03-4AB3-8BDA-AF5E1A1A48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66599CBF-1ED2-40EC-A6AD-4E1D43CC01B1}">
      <dgm:prSet phldrT="[Texto]" custT="1"/>
      <dgm:spPr/>
      <dgm:t>
        <a:bodyPr/>
        <a:lstStyle/>
        <a:p>
          <a:pPr algn="ctr"/>
          <a:r>
            <a:rPr lang="es-SV" sz="3600" b="1" dirty="0" smtClean="0">
              <a:latin typeface="Arial" panose="020B0604020202020204" pitchFamily="34" charset="0"/>
              <a:cs typeface="Arial" panose="020B0604020202020204" pitchFamily="34" charset="0"/>
            </a:rPr>
            <a:t>PRESUPUESTO DE INGRESOS</a:t>
          </a:r>
          <a:endParaRPr lang="es-SV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EAB0D-80ED-4775-BCF3-4C77F235C209}" type="parTrans" cxnId="{F079AF46-7A19-4B61-93FC-8DE8A18C7AB5}">
      <dgm:prSet/>
      <dgm:spPr/>
      <dgm:t>
        <a:bodyPr/>
        <a:lstStyle/>
        <a:p>
          <a:endParaRPr lang="es-SV"/>
        </a:p>
      </dgm:t>
    </dgm:pt>
    <dgm:pt modelId="{AE629C22-A863-4F56-ABE8-FC2EB218DC4B}" type="sibTrans" cxnId="{F079AF46-7A19-4B61-93FC-8DE8A18C7AB5}">
      <dgm:prSet/>
      <dgm:spPr/>
      <dgm:t>
        <a:bodyPr/>
        <a:lstStyle/>
        <a:p>
          <a:endParaRPr lang="es-SV"/>
        </a:p>
      </dgm:t>
    </dgm:pt>
    <dgm:pt modelId="{CB9BE02C-09AB-4DEA-B3E3-3E11772CCE80}">
      <dgm:prSet phldrT="[Texto]" custT="1"/>
      <dgm:spPr/>
      <dgm:t>
        <a:bodyPr/>
        <a:lstStyle/>
        <a:p>
          <a:pPr algn="l"/>
          <a:r>
            <a:rPr lang="es-SV" sz="2800" dirty="0" smtClean="0">
              <a:latin typeface="Arial" panose="020B0604020202020204" pitchFamily="34" charset="0"/>
              <a:cs typeface="Arial" panose="020B0604020202020204" pitchFamily="34" charset="0"/>
            </a:rPr>
            <a:t>Tres millones ochocientos un mil cuatrocientos noventa y cuatro 00/100 dólares</a:t>
          </a:r>
          <a:endParaRPr lang="es-SV" sz="3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02214-55D9-41B7-842E-8AFF3ABEB222}" type="parTrans" cxnId="{E4388E9E-40B6-4092-9D8B-9F00FB15B58C}">
      <dgm:prSet/>
      <dgm:spPr/>
      <dgm:t>
        <a:bodyPr/>
        <a:lstStyle/>
        <a:p>
          <a:endParaRPr lang="es-SV"/>
        </a:p>
      </dgm:t>
    </dgm:pt>
    <dgm:pt modelId="{799B7281-D453-4A78-9C10-3641EFD1B9C6}" type="sibTrans" cxnId="{E4388E9E-40B6-4092-9D8B-9F00FB15B58C}">
      <dgm:prSet/>
      <dgm:spPr/>
      <dgm:t>
        <a:bodyPr/>
        <a:lstStyle/>
        <a:p>
          <a:endParaRPr lang="es-SV"/>
        </a:p>
      </dgm:t>
    </dgm:pt>
    <dgm:pt modelId="{1A26A5BA-67CB-4CB0-B9DB-30C085E14EB2}">
      <dgm:prSet phldrT="[Texto]" custT="1"/>
      <dgm:spPr/>
      <dgm:t>
        <a:bodyPr/>
        <a:lstStyle/>
        <a:p>
          <a:pPr algn="ctr"/>
          <a:r>
            <a:rPr lang="es-SV" sz="3600" b="1" dirty="0" smtClean="0">
              <a:latin typeface="Arial" panose="020B0604020202020204" pitchFamily="34" charset="0"/>
              <a:cs typeface="Arial" panose="020B0604020202020204" pitchFamily="34" charset="0"/>
            </a:rPr>
            <a:t>PRESUPUESTO DE GASTOS</a:t>
          </a:r>
          <a:endParaRPr lang="es-SV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4E405F-92DD-4F83-9422-4F6D77CEB79C}" type="parTrans" cxnId="{1AC9A1B7-E351-4F56-9B86-690C5967A627}">
      <dgm:prSet/>
      <dgm:spPr/>
      <dgm:t>
        <a:bodyPr/>
        <a:lstStyle/>
        <a:p>
          <a:endParaRPr lang="es-SV"/>
        </a:p>
      </dgm:t>
    </dgm:pt>
    <dgm:pt modelId="{5E6AAD3C-8D5B-4FDD-A403-A9B96D91DDCE}" type="sibTrans" cxnId="{1AC9A1B7-E351-4F56-9B86-690C5967A627}">
      <dgm:prSet/>
      <dgm:spPr/>
      <dgm:t>
        <a:bodyPr/>
        <a:lstStyle/>
        <a:p>
          <a:endParaRPr lang="es-SV"/>
        </a:p>
      </dgm:t>
    </dgm:pt>
    <dgm:pt modelId="{6F164972-1A13-4447-962A-FEAD367AE104}">
      <dgm:prSet phldrT="[Texto]" custT="1"/>
      <dgm:spPr/>
      <dgm:t>
        <a:bodyPr/>
        <a:lstStyle/>
        <a:p>
          <a:pPr algn="l"/>
          <a:r>
            <a:rPr lang="es-SV" sz="2800" dirty="0" smtClean="0">
              <a:latin typeface="Arial" panose="020B0604020202020204" pitchFamily="34" charset="0"/>
              <a:cs typeface="Arial" panose="020B0604020202020204" pitchFamily="34" charset="0"/>
            </a:rPr>
            <a:t>Cuatro millones ciento doce mil novecientos dieciséis 00/100 dólares</a:t>
          </a:r>
          <a:endParaRPr lang="es-SV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45BC9-3B10-4A14-8A03-C23613116064}" type="parTrans" cxnId="{3783FB64-9E7C-4D31-BCC1-FA9FE0159D86}">
      <dgm:prSet/>
      <dgm:spPr/>
      <dgm:t>
        <a:bodyPr/>
        <a:lstStyle/>
        <a:p>
          <a:endParaRPr lang="es-SV"/>
        </a:p>
      </dgm:t>
    </dgm:pt>
    <dgm:pt modelId="{8BABC437-45A5-414F-A05E-AEC8E45A2FF0}" type="sibTrans" cxnId="{3783FB64-9E7C-4D31-BCC1-FA9FE0159D86}">
      <dgm:prSet/>
      <dgm:spPr/>
      <dgm:t>
        <a:bodyPr/>
        <a:lstStyle/>
        <a:p>
          <a:endParaRPr lang="es-SV"/>
        </a:p>
      </dgm:t>
    </dgm:pt>
    <dgm:pt modelId="{3E5194DC-1C98-4EF0-B3D4-4DC0BBD25154}">
      <dgm:prSet phldrT="[Texto]" custT="1"/>
      <dgm:spPr/>
      <dgm:t>
        <a:bodyPr/>
        <a:lstStyle/>
        <a:p>
          <a:pPr algn="ctr"/>
          <a:r>
            <a:rPr lang="es-SV" sz="3300" dirty="0" smtClean="0">
              <a:latin typeface="Arial" panose="020B0604020202020204" pitchFamily="34" charset="0"/>
              <a:cs typeface="Arial" panose="020B0604020202020204" pitchFamily="34" charset="0"/>
            </a:rPr>
            <a:t>$ </a:t>
          </a:r>
          <a:r>
            <a:rPr lang="es-SV" sz="4400" b="1" dirty="0" smtClean="0">
              <a:latin typeface="Arial" panose="020B0604020202020204" pitchFamily="34" charset="0"/>
              <a:cs typeface="Arial" panose="020B0604020202020204" pitchFamily="34" charset="0"/>
            </a:rPr>
            <a:t>3,801,494.00</a:t>
          </a:r>
          <a:endParaRPr lang="es-SV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1BDC0-E3BF-4E54-8876-1E9B1E7B817E}" type="parTrans" cxnId="{36B3E66A-1F4C-4853-B6C2-9EF9808A785F}">
      <dgm:prSet/>
      <dgm:spPr/>
      <dgm:t>
        <a:bodyPr/>
        <a:lstStyle/>
        <a:p>
          <a:endParaRPr lang="es-SV"/>
        </a:p>
      </dgm:t>
    </dgm:pt>
    <dgm:pt modelId="{3B4E2624-A397-4AFF-B5A2-08F22B4FAB47}" type="sibTrans" cxnId="{36B3E66A-1F4C-4853-B6C2-9EF9808A785F}">
      <dgm:prSet/>
      <dgm:spPr/>
      <dgm:t>
        <a:bodyPr/>
        <a:lstStyle/>
        <a:p>
          <a:endParaRPr lang="es-SV"/>
        </a:p>
      </dgm:t>
    </dgm:pt>
    <dgm:pt modelId="{FA834CE1-7F0F-441A-A37E-6FBA4E314E62}">
      <dgm:prSet phldrT="[Texto]" custT="1"/>
      <dgm:spPr/>
      <dgm:t>
        <a:bodyPr/>
        <a:lstStyle/>
        <a:p>
          <a:pPr algn="ctr"/>
          <a:r>
            <a:rPr lang="es-SV" sz="4000" b="1" dirty="0" smtClean="0">
              <a:latin typeface="Arial" panose="020B0604020202020204" pitchFamily="34" charset="0"/>
              <a:cs typeface="Arial" panose="020B0604020202020204" pitchFamily="34" charset="0"/>
            </a:rPr>
            <a:t>$ 4,112,916.00</a:t>
          </a:r>
          <a:endParaRPr lang="es-SV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6E67E-A2ED-4B8F-AB2F-37D1D58ACE9F}" type="parTrans" cxnId="{9C04087B-2A18-4443-AD00-3DE9025071AD}">
      <dgm:prSet/>
      <dgm:spPr/>
      <dgm:t>
        <a:bodyPr/>
        <a:lstStyle/>
        <a:p>
          <a:endParaRPr lang="es-SV"/>
        </a:p>
      </dgm:t>
    </dgm:pt>
    <dgm:pt modelId="{72F56AD4-06E1-4633-83B0-D2548D4DCFFD}" type="sibTrans" cxnId="{9C04087B-2A18-4443-AD00-3DE9025071AD}">
      <dgm:prSet/>
      <dgm:spPr/>
      <dgm:t>
        <a:bodyPr/>
        <a:lstStyle/>
        <a:p>
          <a:endParaRPr lang="es-SV"/>
        </a:p>
      </dgm:t>
    </dgm:pt>
    <dgm:pt modelId="{17C0B664-4781-4166-BA0F-345B8C8634BB}" type="pres">
      <dgm:prSet presAssocID="{E533A2A8-0D03-4AB3-8BDA-AF5E1A1A48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949A4C81-F428-467D-8CEC-A7EA85CC8C51}" type="pres">
      <dgm:prSet presAssocID="{66599CBF-1ED2-40EC-A6AD-4E1D43CC01B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C6B8BCB-8A31-48F1-BF82-DCCAFFECC4F3}" type="pres">
      <dgm:prSet presAssocID="{66599CBF-1ED2-40EC-A6AD-4E1D43CC01B1}" presName="childText" presStyleLbl="revTx" presStyleIdx="0" presStyleCnt="2" custScaleY="10020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C0935E5-52AF-4F17-8B61-CB9D1AE140BE}" type="pres">
      <dgm:prSet presAssocID="{1A26A5BA-67CB-4CB0-B9DB-30C085E14E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703419E-3A4A-4AAC-9D66-656634A124A4}" type="pres">
      <dgm:prSet presAssocID="{1A26A5BA-67CB-4CB0-B9DB-30C085E14EB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783FB64-9E7C-4D31-BCC1-FA9FE0159D86}" srcId="{1A26A5BA-67CB-4CB0-B9DB-30C085E14EB2}" destId="{6F164972-1A13-4447-962A-FEAD367AE104}" srcOrd="0" destOrd="0" parTransId="{E0B45BC9-3B10-4A14-8A03-C23613116064}" sibTransId="{8BABC437-45A5-414F-A05E-AEC8E45A2FF0}"/>
    <dgm:cxn modelId="{6E18881B-4752-4674-83A3-C29257983361}" type="presOf" srcId="{3E5194DC-1C98-4EF0-B3D4-4DC0BBD25154}" destId="{3C6B8BCB-8A31-48F1-BF82-DCCAFFECC4F3}" srcOrd="0" destOrd="1" presId="urn:microsoft.com/office/officeart/2005/8/layout/vList2"/>
    <dgm:cxn modelId="{F079AF46-7A19-4B61-93FC-8DE8A18C7AB5}" srcId="{E533A2A8-0D03-4AB3-8BDA-AF5E1A1A48EA}" destId="{66599CBF-1ED2-40EC-A6AD-4E1D43CC01B1}" srcOrd="0" destOrd="0" parTransId="{FD1EAB0D-80ED-4775-BCF3-4C77F235C209}" sibTransId="{AE629C22-A863-4F56-ABE8-FC2EB218DC4B}"/>
    <dgm:cxn modelId="{B5B3AEEB-BCC8-4A5B-A1AA-6CDFE782DE61}" type="presOf" srcId="{E533A2A8-0D03-4AB3-8BDA-AF5E1A1A48EA}" destId="{17C0B664-4781-4166-BA0F-345B8C8634BB}" srcOrd="0" destOrd="0" presId="urn:microsoft.com/office/officeart/2005/8/layout/vList2"/>
    <dgm:cxn modelId="{C1E632BD-1291-4672-BFA5-161E961A0834}" type="presOf" srcId="{CB9BE02C-09AB-4DEA-B3E3-3E11772CCE80}" destId="{3C6B8BCB-8A31-48F1-BF82-DCCAFFECC4F3}" srcOrd="0" destOrd="0" presId="urn:microsoft.com/office/officeart/2005/8/layout/vList2"/>
    <dgm:cxn modelId="{FF596B97-AFA1-42FF-BA40-A0B28DEA602A}" type="presOf" srcId="{6F164972-1A13-4447-962A-FEAD367AE104}" destId="{6703419E-3A4A-4AAC-9D66-656634A124A4}" srcOrd="0" destOrd="0" presId="urn:microsoft.com/office/officeart/2005/8/layout/vList2"/>
    <dgm:cxn modelId="{E2333BFE-8B65-44B3-A00F-4CE801985123}" type="presOf" srcId="{1A26A5BA-67CB-4CB0-B9DB-30C085E14EB2}" destId="{4C0935E5-52AF-4F17-8B61-CB9D1AE140BE}" srcOrd="0" destOrd="0" presId="urn:microsoft.com/office/officeart/2005/8/layout/vList2"/>
    <dgm:cxn modelId="{E4388E9E-40B6-4092-9D8B-9F00FB15B58C}" srcId="{66599CBF-1ED2-40EC-A6AD-4E1D43CC01B1}" destId="{CB9BE02C-09AB-4DEA-B3E3-3E11772CCE80}" srcOrd="0" destOrd="0" parTransId="{53202214-55D9-41B7-842E-8AFF3ABEB222}" sibTransId="{799B7281-D453-4A78-9C10-3641EFD1B9C6}"/>
    <dgm:cxn modelId="{56BFE07A-1E11-459B-9A55-D45DAAF00AAF}" type="presOf" srcId="{FA834CE1-7F0F-441A-A37E-6FBA4E314E62}" destId="{6703419E-3A4A-4AAC-9D66-656634A124A4}" srcOrd="0" destOrd="1" presId="urn:microsoft.com/office/officeart/2005/8/layout/vList2"/>
    <dgm:cxn modelId="{36B3E66A-1F4C-4853-B6C2-9EF9808A785F}" srcId="{66599CBF-1ED2-40EC-A6AD-4E1D43CC01B1}" destId="{3E5194DC-1C98-4EF0-B3D4-4DC0BBD25154}" srcOrd="1" destOrd="0" parTransId="{F431BDC0-E3BF-4E54-8876-1E9B1E7B817E}" sibTransId="{3B4E2624-A397-4AFF-B5A2-08F22B4FAB47}"/>
    <dgm:cxn modelId="{1AC9A1B7-E351-4F56-9B86-690C5967A627}" srcId="{E533A2A8-0D03-4AB3-8BDA-AF5E1A1A48EA}" destId="{1A26A5BA-67CB-4CB0-B9DB-30C085E14EB2}" srcOrd="1" destOrd="0" parTransId="{AC4E405F-92DD-4F83-9422-4F6D77CEB79C}" sibTransId="{5E6AAD3C-8D5B-4FDD-A403-A9B96D91DDCE}"/>
    <dgm:cxn modelId="{1BF36E89-D279-4A6D-B9CD-3368AA1BFDAA}" type="presOf" srcId="{66599CBF-1ED2-40EC-A6AD-4E1D43CC01B1}" destId="{949A4C81-F428-467D-8CEC-A7EA85CC8C51}" srcOrd="0" destOrd="0" presId="urn:microsoft.com/office/officeart/2005/8/layout/vList2"/>
    <dgm:cxn modelId="{9C04087B-2A18-4443-AD00-3DE9025071AD}" srcId="{1A26A5BA-67CB-4CB0-B9DB-30C085E14EB2}" destId="{FA834CE1-7F0F-441A-A37E-6FBA4E314E62}" srcOrd="1" destOrd="0" parTransId="{1EF6E67E-A2ED-4B8F-AB2F-37D1D58ACE9F}" sibTransId="{72F56AD4-06E1-4633-83B0-D2548D4DCFFD}"/>
    <dgm:cxn modelId="{B0380169-C48D-4391-BD08-6390683A26F9}" type="presParOf" srcId="{17C0B664-4781-4166-BA0F-345B8C8634BB}" destId="{949A4C81-F428-467D-8CEC-A7EA85CC8C51}" srcOrd="0" destOrd="0" presId="urn:microsoft.com/office/officeart/2005/8/layout/vList2"/>
    <dgm:cxn modelId="{43F2D379-4047-4C5B-92A3-75FB6F1F7A9D}" type="presParOf" srcId="{17C0B664-4781-4166-BA0F-345B8C8634BB}" destId="{3C6B8BCB-8A31-48F1-BF82-DCCAFFECC4F3}" srcOrd="1" destOrd="0" presId="urn:microsoft.com/office/officeart/2005/8/layout/vList2"/>
    <dgm:cxn modelId="{B177CFD0-F36C-48C2-9369-3E2494069467}" type="presParOf" srcId="{17C0B664-4781-4166-BA0F-345B8C8634BB}" destId="{4C0935E5-52AF-4F17-8B61-CB9D1AE140BE}" srcOrd="2" destOrd="0" presId="urn:microsoft.com/office/officeart/2005/8/layout/vList2"/>
    <dgm:cxn modelId="{3BD6BF1C-F553-4120-9DCC-035492CF42BC}" type="presParOf" srcId="{17C0B664-4781-4166-BA0F-345B8C8634BB}" destId="{6703419E-3A4A-4AAC-9D66-656634A124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F961D-F4E9-4B1B-A485-7A873A4FD3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35CEB6B-0F7F-4E65-BAF8-BE95A23CFFEF}">
      <dgm:prSet phldrT="[Texto]" custT="1"/>
      <dgm:spPr>
        <a:solidFill>
          <a:srgbClr val="FFFF00"/>
        </a:solidFill>
      </dgm:spPr>
      <dgm:t>
        <a:bodyPr/>
        <a:lstStyle/>
        <a:p>
          <a:pPr algn="ctr"/>
          <a:r>
            <a:rPr lang="es-SV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PROGRAMA “EDUCACIÓN FINANCIERA PARA MUJERES</a:t>
          </a:r>
          <a:endParaRPr lang="es-SV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EF07C-CC61-4E87-802B-1F97A28BE816}" type="parTrans" cxnId="{075B96B4-9266-4116-8A0C-0F03615FE6A0}">
      <dgm:prSet/>
      <dgm:spPr/>
      <dgm:t>
        <a:bodyPr/>
        <a:lstStyle/>
        <a:p>
          <a:endParaRPr lang="es-SV"/>
        </a:p>
      </dgm:t>
    </dgm:pt>
    <dgm:pt modelId="{B4EED3BA-A3A3-4D71-A30A-4CA9DB7E006C}" type="sibTrans" cxnId="{075B96B4-9266-4116-8A0C-0F03615FE6A0}">
      <dgm:prSet/>
      <dgm:spPr/>
      <dgm:t>
        <a:bodyPr/>
        <a:lstStyle/>
        <a:p>
          <a:endParaRPr lang="es-SV"/>
        </a:p>
      </dgm:t>
    </dgm:pt>
    <dgm:pt modelId="{FFC68981-36D4-4E4C-9BFD-BD14D97B6521}">
      <dgm:prSet phldrT="[Texto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s-SV" sz="1800" b="1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5 Módulos</a:t>
          </a:r>
        </a:p>
        <a:p>
          <a:pPr algn="l"/>
          <a:r>
            <a:rPr lang="es-SV" sz="2000" dirty="0" smtClean="0">
              <a:latin typeface="Arial" panose="020B0604020202020204" pitchFamily="34" charset="0"/>
              <a:cs typeface="Arial" panose="020B0604020202020204" pitchFamily="34" charset="0"/>
            </a:rPr>
            <a:t>Economía del Cuidado.</a:t>
          </a:r>
        </a:p>
        <a:p>
          <a:pPr algn="l"/>
          <a:r>
            <a:rPr lang="es-SV" sz="2000" dirty="0" smtClean="0">
              <a:latin typeface="Arial" panose="020B0604020202020204" pitchFamily="34" charset="0"/>
              <a:cs typeface="Arial" panose="020B0604020202020204" pitchFamily="34" charset="0"/>
            </a:rPr>
            <a:t>Interdependencia Económica de la Mujeres.</a:t>
          </a:r>
        </a:p>
        <a:p>
          <a:pPr algn="l"/>
          <a:r>
            <a:rPr lang="es-SV" sz="2000" dirty="0" smtClean="0">
              <a:latin typeface="Arial" panose="020B0604020202020204" pitchFamily="34" charset="0"/>
              <a:cs typeface="Arial" panose="020B0604020202020204" pitchFamily="34" charset="0"/>
            </a:rPr>
            <a:t>Autonomía Económica del las Mujeres.</a:t>
          </a:r>
        </a:p>
        <a:p>
          <a:pPr algn="l"/>
          <a:r>
            <a:rPr lang="es-SV" sz="2000" dirty="0" smtClean="0">
              <a:latin typeface="Arial" panose="020B0604020202020204" pitchFamily="34" charset="0"/>
              <a:cs typeface="Arial" panose="020B0604020202020204" pitchFamily="34" charset="0"/>
            </a:rPr>
            <a:t>Mi Negocio mi Autonomía.</a:t>
          </a:r>
        </a:p>
        <a:p>
          <a:pPr algn="l"/>
          <a:r>
            <a:rPr lang="es-SV" sz="2000" dirty="0" smtClean="0">
              <a:latin typeface="Arial" panose="020B0604020202020204" pitchFamily="34" charset="0"/>
              <a:cs typeface="Arial" panose="020B0604020202020204" pitchFamily="34" charset="0"/>
            </a:rPr>
            <a:t>Manejo mis Ganancias</a:t>
          </a:r>
          <a:endParaRPr lang="es-SV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CF84C-5D33-4BB1-A16C-73EE550C31CE}" type="parTrans" cxnId="{F714E288-765F-44E6-80A1-F707F7FFC8B4}">
      <dgm:prSet/>
      <dgm:spPr/>
      <dgm:t>
        <a:bodyPr/>
        <a:lstStyle/>
        <a:p>
          <a:endParaRPr lang="es-SV"/>
        </a:p>
      </dgm:t>
    </dgm:pt>
    <dgm:pt modelId="{1D54184B-0B54-46AF-8F2F-500D50907633}" type="sibTrans" cxnId="{F714E288-765F-44E6-80A1-F707F7FFC8B4}">
      <dgm:prSet/>
      <dgm:spPr/>
      <dgm:t>
        <a:bodyPr/>
        <a:lstStyle/>
        <a:p>
          <a:endParaRPr lang="es-SV"/>
        </a:p>
      </dgm:t>
    </dgm:pt>
    <dgm:pt modelId="{F9A5CB7F-D5E0-43C1-B046-A7B46E172552}">
      <dgm:prSet phldrT="[Texto]"/>
      <dgm:spPr>
        <a:solidFill>
          <a:srgbClr val="FF0000"/>
        </a:solidFill>
      </dgm:spPr>
      <dgm:t>
        <a:bodyPr/>
        <a:lstStyle/>
        <a:p>
          <a:r>
            <a:rPr lang="es-SV" dirty="0" smtClean="0">
              <a:latin typeface="Arial" panose="020B0604020202020204" pitchFamily="34" charset="0"/>
              <a:cs typeface="Arial" panose="020B0604020202020204" pitchFamily="34" charset="0"/>
            </a:rPr>
            <a:t>APORTE ECONÓMICO DE INSTITUCIONES</a:t>
          </a:r>
          <a:endParaRPr lang="es-S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DDBC0-F964-48B6-BDB7-010B9F1C31F2}" type="parTrans" cxnId="{41F8B8F4-FD40-4BED-81AB-A66D19E67372}">
      <dgm:prSet/>
      <dgm:spPr/>
      <dgm:t>
        <a:bodyPr/>
        <a:lstStyle/>
        <a:p>
          <a:endParaRPr lang="es-SV"/>
        </a:p>
      </dgm:t>
    </dgm:pt>
    <dgm:pt modelId="{8FEC1833-6CBE-4CBA-B070-D897C2DE55DB}" type="sibTrans" cxnId="{41F8B8F4-FD40-4BED-81AB-A66D19E67372}">
      <dgm:prSet/>
      <dgm:spPr/>
      <dgm:t>
        <a:bodyPr/>
        <a:lstStyle/>
        <a:p>
          <a:endParaRPr lang="es-SV"/>
        </a:p>
      </dgm:t>
    </dgm:pt>
    <dgm:pt modelId="{FC63DFAE-A929-4C24-A1E9-CBDC68134903}">
      <dgm:prSet phldrT="[Texto]" custT="1"/>
      <dgm:spPr>
        <a:solidFill>
          <a:srgbClr val="FFFF00"/>
        </a:solidFill>
      </dgm:spPr>
      <dgm:t>
        <a:bodyPr/>
        <a:lstStyle/>
        <a:p>
          <a:pPr algn="ctr"/>
          <a:r>
            <a:rPr lang="es-SV" sz="2800" dirty="0" smtClean="0">
              <a:latin typeface="Arial" panose="020B0604020202020204" pitchFamily="34" charset="0"/>
              <a:cs typeface="Arial" panose="020B0604020202020204" pitchFamily="34" charset="0"/>
            </a:rPr>
            <a:t>BANDESAL</a:t>
          </a:r>
        </a:p>
        <a:p>
          <a:pPr algn="ctr"/>
          <a:r>
            <a:rPr lang="es-SV" sz="2800" dirty="0" smtClean="0">
              <a:latin typeface="Arial" panose="020B0604020202020204" pitchFamily="34" charset="0"/>
              <a:cs typeface="Arial" panose="020B0604020202020204" pitchFamily="34" charset="0"/>
            </a:rPr>
            <a:t>BANCO HIPOTECARIO</a:t>
          </a:r>
        </a:p>
        <a:p>
          <a:pPr algn="l"/>
          <a:r>
            <a:rPr lang="es-SV" sz="1800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Cooperan con fondos para la logística, pagos de expositores, materiales y refrigerios</a:t>
          </a:r>
          <a:endParaRPr lang="es-SV" sz="1800" cap="sm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5C5DF-A2E6-44E2-BADB-A819362F286B}" type="parTrans" cxnId="{F09540F9-7E4A-4D06-BE8D-50C25BD6CE34}">
      <dgm:prSet/>
      <dgm:spPr/>
      <dgm:t>
        <a:bodyPr/>
        <a:lstStyle/>
        <a:p>
          <a:endParaRPr lang="es-SV"/>
        </a:p>
      </dgm:t>
    </dgm:pt>
    <dgm:pt modelId="{C150A5E4-F539-4A7B-9B1B-41D619CC5009}" type="sibTrans" cxnId="{F09540F9-7E4A-4D06-BE8D-50C25BD6CE34}">
      <dgm:prSet/>
      <dgm:spPr/>
      <dgm:t>
        <a:bodyPr/>
        <a:lstStyle/>
        <a:p>
          <a:endParaRPr lang="es-SV"/>
        </a:p>
      </dgm:t>
    </dgm:pt>
    <dgm:pt modelId="{5098D9F5-5413-4556-AE7C-CBDCD3CC380B}">
      <dgm:prSet phldrT="[Texto]"/>
      <dgm:spPr/>
      <dgm:t>
        <a:bodyPr/>
        <a:lstStyle/>
        <a:p>
          <a:pPr algn="ctr"/>
          <a:r>
            <a:rPr lang="es-SV" dirty="0" smtClean="0"/>
            <a:t> </a:t>
          </a:r>
          <a:r>
            <a:rPr lang="es-SV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IMPARTIDOS</a:t>
          </a:r>
          <a:endParaRPr lang="es-SV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D7D1B-BC0C-443E-99A3-C90FE3CD774A}" type="parTrans" cxnId="{BC425B8F-FD0A-4D20-AD15-3CE2153974AF}">
      <dgm:prSet/>
      <dgm:spPr/>
      <dgm:t>
        <a:bodyPr/>
        <a:lstStyle/>
        <a:p>
          <a:endParaRPr lang="es-SV"/>
        </a:p>
      </dgm:t>
    </dgm:pt>
    <dgm:pt modelId="{E443B619-52C3-45A9-B9F6-B9FB83861FBC}" type="sibTrans" cxnId="{BC425B8F-FD0A-4D20-AD15-3CE2153974AF}">
      <dgm:prSet/>
      <dgm:spPr/>
      <dgm:t>
        <a:bodyPr/>
        <a:lstStyle/>
        <a:p>
          <a:endParaRPr lang="es-SV"/>
        </a:p>
      </dgm:t>
    </dgm:pt>
    <dgm:pt modelId="{D129BA3A-0E4D-4975-A33E-4542EB05440A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SV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Por Personal de la Institución del Área de Desarrollo Empresarial, a hombres y mujeres, clientes y potenciales clientes.</a:t>
          </a:r>
          <a:endParaRPr lang="es-SV" cap="sm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DFCDF-1395-4FE3-8606-72608EADC22E}" type="parTrans" cxnId="{3CC1C26E-C3EA-4767-A37E-2A81F3A498ED}">
      <dgm:prSet/>
      <dgm:spPr/>
      <dgm:t>
        <a:bodyPr/>
        <a:lstStyle/>
        <a:p>
          <a:endParaRPr lang="es-SV"/>
        </a:p>
      </dgm:t>
    </dgm:pt>
    <dgm:pt modelId="{2731956F-00C2-4BE7-B49B-A5F4AF411491}" type="sibTrans" cxnId="{3CC1C26E-C3EA-4767-A37E-2A81F3A498ED}">
      <dgm:prSet/>
      <dgm:spPr/>
      <dgm:t>
        <a:bodyPr/>
        <a:lstStyle/>
        <a:p>
          <a:endParaRPr lang="es-SV"/>
        </a:p>
      </dgm:t>
    </dgm:pt>
    <dgm:pt modelId="{816EC85E-3586-4EAA-919F-67FEC85C60D6}" type="pres">
      <dgm:prSet presAssocID="{30FF961D-F4E9-4B1B-A485-7A873A4FD3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2C16E0CD-052E-40D4-BF30-3626C9F41702}" type="pres">
      <dgm:prSet presAssocID="{735CEB6B-0F7F-4E65-BAF8-BE95A23CFFE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231BF56-E6ED-4F64-92F4-831C7D3BC965}" type="pres">
      <dgm:prSet presAssocID="{735CEB6B-0F7F-4E65-BAF8-BE95A23CFFEF}" presName="childText1" presStyleLbl="solidAlignAcc1" presStyleIdx="0" presStyleCnt="3" custScaleX="108658" custScaleY="113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50B7DED-52F6-4854-802B-9265E73C9F1F}" type="pres">
      <dgm:prSet presAssocID="{F9A5CB7F-D5E0-43C1-B046-A7B46E17255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B6E8793-73B8-4C42-AC13-63FB54D1E715}" type="pres">
      <dgm:prSet presAssocID="{F9A5CB7F-D5E0-43C1-B046-A7B46E172552}" presName="childText2" presStyleLbl="solidAlignAcc1" presStyleIdx="1" presStyleCnt="3" custLinFactNeighborX="158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08FE3DD-4A32-4817-9CE7-280CC8BF1034}" type="pres">
      <dgm:prSet presAssocID="{5098D9F5-5413-4556-AE7C-CBDCD3CC380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C1F3B9D-6F3B-4883-B6F9-F6466BC8DCB2}" type="pres">
      <dgm:prSet presAssocID="{5098D9F5-5413-4556-AE7C-CBDCD3CC380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1C5B74C-0A9F-48BE-9DC3-93B3B6DC5A12}" type="presOf" srcId="{5098D9F5-5413-4556-AE7C-CBDCD3CC380B}" destId="{C08FE3DD-4A32-4817-9CE7-280CC8BF1034}" srcOrd="0" destOrd="0" presId="urn:microsoft.com/office/officeart/2009/3/layout/IncreasingArrowsProcess"/>
    <dgm:cxn modelId="{3CC1C26E-C3EA-4767-A37E-2A81F3A498ED}" srcId="{5098D9F5-5413-4556-AE7C-CBDCD3CC380B}" destId="{D129BA3A-0E4D-4975-A33E-4542EB05440A}" srcOrd="0" destOrd="0" parTransId="{60BDFCDF-1395-4FE3-8606-72608EADC22E}" sibTransId="{2731956F-00C2-4BE7-B49B-A5F4AF411491}"/>
    <dgm:cxn modelId="{AA05F4A5-58B7-41C8-BDA4-DE6FD4F8CDF7}" type="presOf" srcId="{FC63DFAE-A929-4C24-A1E9-CBDC68134903}" destId="{8B6E8793-73B8-4C42-AC13-63FB54D1E715}" srcOrd="0" destOrd="0" presId="urn:microsoft.com/office/officeart/2009/3/layout/IncreasingArrowsProcess"/>
    <dgm:cxn modelId="{41F8B8F4-FD40-4BED-81AB-A66D19E67372}" srcId="{30FF961D-F4E9-4B1B-A485-7A873A4FD331}" destId="{F9A5CB7F-D5E0-43C1-B046-A7B46E172552}" srcOrd="1" destOrd="0" parTransId="{4C9DDBC0-F964-48B6-BDB7-010B9F1C31F2}" sibTransId="{8FEC1833-6CBE-4CBA-B070-D897C2DE55DB}"/>
    <dgm:cxn modelId="{F714E288-765F-44E6-80A1-F707F7FFC8B4}" srcId="{735CEB6B-0F7F-4E65-BAF8-BE95A23CFFEF}" destId="{FFC68981-36D4-4E4C-9BFD-BD14D97B6521}" srcOrd="0" destOrd="0" parTransId="{718CF84C-5D33-4BB1-A16C-73EE550C31CE}" sibTransId="{1D54184B-0B54-46AF-8F2F-500D50907633}"/>
    <dgm:cxn modelId="{D1CCE32C-2C43-4D3A-ACD0-316DC5221CB1}" type="presOf" srcId="{FFC68981-36D4-4E4C-9BFD-BD14D97B6521}" destId="{1231BF56-E6ED-4F64-92F4-831C7D3BC965}" srcOrd="0" destOrd="0" presId="urn:microsoft.com/office/officeart/2009/3/layout/IncreasingArrowsProcess"/>
    <dgm:cxn modelId="{444D34EA-34C5-4328-BCD7-D1C583A75068}" type="presOf" srcId="{D129BA3A-0E4D-4975-A33E-4542EB05440A}" destId="{DC1F3B9D-6F3B-4883-B6F9-F6466BC8DCB2}" srcOrd="0" destOrd="0" presId="urn:microsoft.com/office/officeart/2009/3/layout/IncreasingArrowsProcess"/>
    <dgm:cxn modelId="{E0CB5D90-3C40-45BE-B862-4A5F5B5D81BA}" type="presOf" srcId="{F9A5CB7F-D5E0-43C1-B046-A7B46E172552}" destId="{A50B7DED-52F6-4854-802B-9265E73C9F1F}" srcOrd="0" destOrd="0" presId="urn:microsoft.com/office/officeart/2009/3/layout/IncreasingArrowsProcess"/>
    <dgm:cxn modelId="{F09540F9-7E4A-4D06-BE8D-50C25BD6CE34}" srcId="{F9A5CB7F-D5E0-43C1-B046-A7B46E172552}" destId="{FC63DFAE-A929-4C24-A1E9-CBDC68134903}" srcOrd="0" destOrd="0" parTransId="{4935C5DF-A2E6-44E2-BADB-A819362F286B}" sibTransId="{C150A5E4-F539-4A7B-9B1B-41D619CC5009}"/>
    <dgm:cxn modelId="{12C93DF2-EEC9-4B68-AF32-E3B0E58773A0}" type="presOf" srcId="{30FF961D-F4E9-4B1B-A485-7A873A4FD331}" destId="{816EC85E-3586-4EAA-919F-67FEC85C60D6}" srcOrd="0" destOrd="0" presId="urn:microsoft.com/office/officeart/2009/3/layout/IncreasingArrowsProcess"/>
    <dgm:cxn modelId="{075B96B4-9266-4116-8A0C-0F03615FE6A0}" srcId="{30FF961D-F4E9-4B1B-A485-7A873A4FD331}" destId="{735CEB6B-0F7F-4E65-BAF8-BE95A23CFFEF}" srcOrd="0" destOrd="0" parTransId="{2E7EF07C-CC61-4E87-802B-1F97A28BE816}" sibTransId="{B4EED3BA-A3A3-4D71-A30A-4CA9DB7E006C}"/>
    <dgm:cxn modelId="{BC425B8F-FD0A-4D20-AD15-3CE2153974AF}" srcId="{30FF961D-F4E9-4B1B-A485-7A873A4FD331}" destId="{5098D9F5-5413-4556-AE7C-CBDCD3CC380B}" srcOrd="2" destOrd="0" parTransId="{0C2D7D1B-BC0C-443E-99A3-C90FE3CD774A}" sibTransId="{E443B619-52C3-45A9-B9F6-B9FB83861FBC}"/>
    <dgm:cxn modelId="{4E4501A8-81B5-4232-BDFA-9728B241B5C1}" type="presOf" srcId="{735CEB6B-0F7F-4E65-BAF8-BE95A23CFFEF}" destId="{2C16E0CD-052E-40D4-BF30-3626C9F41702}" srcOrd="0" destOrd="0" presId="urn:microsoft.com/office/officeart/2009/3/layout/IncreasingArrowsProcess"/>
    <dgm:cxn modelId="{BA9316B9-0322-45D2-AE9C-49D65E68028E}" type="presParOf" srcId="{816EC85E-3586-4EAA-919F-67FEC85C60D6}" destId="{2C16E0CD-052E-40D4-BF30-3626C9F41702}" srcOrd="0" destOrd="0" presId="urn:microsoft.com/office/officeart/2009/3/layout/IncreasingArrowsProcess"/>
    <dgm:cxn modelId="{092CEC70-7359-4206-8078-234698259239}" type="presParOf" srcId="{816EC85E-3586-4EAA-919F-67FEC85C60D6}" destId="{1231BF56-E6ED-4F64-92F4-831C7D3BC965}" srcOrd="1" destOrd="0" presId="urn:microsoft.com/office/officeart/2009/3/layout/IncreasingArrowsProcess"/>
    <dgm:cxn modelId="{C824AE75-E48B-49DA-AF60-00C5BD925691}" type="presParOf" srcId="{816EC85E-3586-4EAA-919F-67FEC85C60D6}" destId="{A50B7DED-52F6-4854-802B-9265E73C9F1F}" srcOrd="2" destOrd="0" presId="urn:microsoft.com/office/officeart/2009/3/layout/IncreasingArrowsProcess"/>
    <dgm:cxn modelId="{605E1713-E39A-45DA-8239-E7C886B36DB7}" type="presParOf" srcId="{816EC85E-3586-4EAA-919F-67FEC85C60D6}" destId="{8B6E8793-73B8-4C42-AC13-63FB54D1E715}" srcOrd="3" destOrd="0" presId="urn:microsoft.com/office/officeart/2009/3/layout/IncreasingArrowsProcess"/>
    <dgm:cxn modelId="{968F3C84-7890-438E-9A4D-8006EB1A9E0D}" type="presParOf" srcId="{816EC85E-3586-4EAA-919F-67FEC85C60D6}" destId="{C08FE3DD-4A32-4817-9CE7-280CC8BF1034}" srcOrd="4" destOrd="0" presId="urn:microsoft.com/office/officeart/2009/3/layout/IncreasingArrowsProcess"/>
    <dgm:cxn modelId="{1C7049DF-E35E-4DFA-AF3F-A95CD45E0547}" type="presParOf" srcId="{816EC85E-3586-4EAA-919F-67FEC85C60D6}" destId="{DC1F3B9D-6F3B-4883-B6F9-F6466BC8DCB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F5B88-1829-41F5-8A7C-3C06E1E19FA4}">
      <dsp:nvSpPr>
        <dsp:cNvPr id="0" name=""/>
        <dsp:cNvSpPr/>
      </dsp:nvSpPr>
      <dsp:spPr>
        <a:xfrm>
          <a:off x="3636435" y="396"/>
          <a:ext cx="5454653" cy="15459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400" b="0" kern="1200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Agencia Centro, San Miguel, Santa Ana y ventanillas instaladas en Sedes de Ciudad Mujer</a:t>
          </a:r>
          <a:endParaRPr lang="es-SV" sz="2400" b="0" kern="1200" cap="sm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6435" y="193635"/>
        <a:ext cx="4874935" cy="1159437"/>
      </dsp:txXfrm>
    </dsp:sp>
    <dsp:sp modelId="{3C857EB2-6B58-479D-9B56-1563E97B9680}">
      <dsp:nvSpPr>
        <dsp:cNvPr id="0" name=""/>
        <dsp:cNvSpPr/>
      </dsp:nvSpPr>
      <dsp:spPr>
        <a:xfrm>
          <a:off x="0" y="0"/>
          <a:ext cx="3636435" cy="1545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4300" b="1" kern="1200" cap="small" baseline="0" dirty="0" smtClean="0"/>
            <a:t>Colocación en Créditos</a:t>
          </a:r>
          <a:endParaRPr lang="es-SV" sz="4300" b="1" kern="1200" cap="small" baseline="0" dirty="0"/>
        </a:p>
      </dsp:txBody>
      <dsp:txXfrm>
        <a:off x="75465" y="75465"/>
        <a:ext cx="3485505" cy="1394985"/>
      </dsp:txXfrm>
    </dsp:sp>
    <dsp:sp modelId="{0714C017-3B3D-4B08-952B-F4DC46350A18}">
      <dsp:nvSpPr>
        <dsp:cNvPr id="0" name=""/>
        <dsp:cNvSpPr/>
      </dsp:nvSpPr>
      <dsp:spPr>
        <a:xfrm>
          <a:off x="3636435" y="1700903"/>
          <a:ext cx="5454653" cy="15459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700" kern="1200" cap="small" baseline="0" dirty="0" smtClean="0"/>
            <a:t>Empresarios y Emprendedores en sectores: productivos, comercio, industria, servicio</a:t>
          </a:r>
          <a:endParaRPr lang="es-SV" sz="2700" kern="1200" cap="small" baseline="0" dirty="0"/>
        </a:p>
      </dsp:txBody>
      <dsp:txXfrm>
        <a:off x="3636435" y="1894142"/>
        <a:ext cx="4874935" cy="1159437"/>
      </dsp:txXfrm>
    </dsp:sp>
    <dsp:sp modelId="{D33DC583-6C7E-4E67-943C-9CC2093A7389}">
      <dsp:nvSpPr>
        <dsp:cNvPr id="0" name=""/>
        <dsp:cNvSpPr/>
      </dsp:nvSpPr>
      <dsp:spPr>
        <a:xfrm>
          <a:off x="0" y="1700903"/>
          <a:ext cx="3636435" cy="1545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4300" kern="1200" cap="small" baseline="0" smtClean="0"/>
            <a:t>4,857 Beneficiados</a:t>
          </a:r>
          <a:endParaRPr lang="es-SV" sz="4300" kern="1200" cap="small" baseline="0" dirty="0"/>
        </a:p>
      </dsp:txBody>
      <dsp:txXfrm>
        <a:off x="75465" y="1776368"/>
        <a:ext cx="3485505" cy="1394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4C81-F428-467D-8CEC-A7EA85CC8C51}">
      <dsp:nvSpPr>
        <dsp:cNvPr id="0" name=""/>
        <dsp:cNvSpPr/>
      </dsp:nvSpPr>
      <dsp:spPr>
        <a:xfrm>
          <a:off x="0" y="27785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PRESUPUESTO DE INGRESOS</a:t>
          </a:r>
          <a:endParaRPr lang="es-SV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87184"/>
        <a:ext cx="8009202" cy="1098002"/>
      </dsp:txXfrm>
    </dsp:sp>
    <dsp:sp modelId="{3C6B8BCB-8A31-48F1-BF82-DCCAFFECC4F3}">
      <dsp:nvSpPr>
        <dsp:cNvPr id="0" name=""/>
        <dsp:cNvSpPr/>
      </dsp:nvSpPr>
      <dsp:spPr>
        <a:xfrm>
          <a:off x="0" y="1244585"/>
          <a:ext cx="8128000" cy="148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SV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Tres millones ochocientos un mil cuatrocientos noventa y cuatro 00/100 dólares</a:t>
          </a:r>
          <a:endParaRPr lang="es-SV" sz="3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SV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$ </a:t>
          </a:r>
          <a:r>
            <a:rPr lang="es-SV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3,801,494.00</a:t>
          </a:r>
          <a:endParaRPr lang="es-SV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44585"/>
        <a:ext cx="8128000" cy="1483084"/>
      </dsp:txXfrm>
    </dsp:sp>
    <dsp:sp modelId="{4C0935E5-52AF-4F17-8B61-CB9D1AE140BE}">
      <dsp:nvSpPr>
        <dsp:cNvPr id="0" name=""/>
        <dsp:cNvSpPr/>
      </dsp:nvSpPr>
      <dsp:spPr>
        <a:xfrm>
          <a:off x="0" y="2727669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PRESUPUESTO DE GASTOS</a:t>
          </a:r>
          <a:endParaRPr lang="es-SV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787068"/>
        <a:ext cx="8009202" cy="1098002"/>
      </dsp:txXfrm>
    </dsp:sp>
    <dsp:sp modelId="{6703419E-3A4A-4AAC-9D66-656634A124A4}">
      <dsp:nvSpPr>
        <dsp:cNvPr id="0" name=""/>
        <dsp:cNvSpPr/>
      </dsp:nvSpPr>
      <dsp:spPr>
        <a:xfrm>
          <a:off x="0" y="3944469"/>
          <a:ext cx="8128000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SV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Cuatro millones ciento doce mil novecientos dieciséis 00/100 dólares</a:t>
          </a:r>
          <a:endParaRPr lang="es-SV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SV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$ 4,112,916.00</a:t>
          </a:r>
          <a:endParaRPr lang="es-SV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44469"/>
        <a:ext cx="8128000" cy="1446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6E0CD-052E-40D4-BF30-3626C9F41702}">
      <dsp:nvSpPr>
        <dsp:cNvPr id="0" name=""/>
        <dsp:cNvSpPr/>
      </dsp:nvSpPr>
      <dsp:spPr>
        <a:xfrm>
          <a:off x="88919" y="451428"/>
          <a:ext cx="9294721" cy="1353665"/>
        </a:xfrm>
        <a:prstGeom prst="rightArrow">
          <a:avLst>
            <a:gd name="adj1" fmla="val 50000"/>
            <a:gd name="adj2" fmla="val 5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89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PROGRAMA “EDUCACIÓN FINANCIERA PARA MUJERES</a:t>
          </a:r>
          <a:endParaRPr lang="es-SV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919" y="789844"/>
        <a:ext cx="8956305" cy="676833"/>
      </dsp:txXfrm>
    </dsp:sp>
    <dsp:sp modelId="{1231BF56-E6ED-4F64-92F4-831C7D3BC965}">
      <dsp:nvSpPr>
        <dsp:cNvPr id="0" name=""/>
        <dsp:cNvSpPr/>
      </dsp:nvSpPr>
      <dsp:spPr>
        <a:xfrm>
          <a:off x="-35010" y="1320925"/>
          <a:ext cx="3110633" cy="2956406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5 Módulos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Economía del Cuidado.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Interdependencia Económica de la Mujeres.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Autonomía Económica del las Mujeres.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Mi Negocio mi Autonomía.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Manejo mis Ganancias</a:t>
          </a:r>
          <a:endParaRPr lang="es-SV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5010" y="1320925"/>
        <a:ext cx="3110633" cy="2956406"/>
      </dsp:txXfrm>
    </dsp:sp>
    <dsp:sp modelId="{A50B7DED-52F6-4854-802B-9265E73C9F1F}">
      <dsp:nvSpPr>
        <dsp:cNvPr id="0" name=""/>
        <dsp:cNvSpPr/>
      </dsp:nvSpPr>
      <dsp:spPr>
        <a:xfrm>
          <a:off x="2951693" y="902650"/>
          <a:ext cx="6431947" cy="1353665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1489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APORTE ECONÓMICO DE INSTITUCIONES</a:t>
          </a:r>
          <a:endParaRPr lang="es-SV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1693" y="1241066"/>
        <a:ext cx="6093531" cy="676833"/>
      </dsp:txXfrm>
    </dsp:sp>
    <dsp:sp modelId="{8B6E8793-73B8-4C42-AC13-63FB54D1E715}">
      <dsp:nvSpPr>
        <dsp:cNvPr id="0" name=""/>
        <dsp:cNvSpPr/>
      </dsp:nvSpPr>
      <dsp:spPr>
        <a:xfrm>
          <a:off x="2997040" y="1946521"/>
          <a:ext cx="2862774" cy="260765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BANDESAL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BANCO HIPOTECARIO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Cooperan con fondos para la logística, pagos de expositores, materiales y refrigerios</a:t>
          </a:r>
          <a:endParaRPr lang="es-SV" sz="1800" kern="1200" cap="sm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7040" y="1946521"/>
        <a:ext cx="2862774" cy="2607658"/>
      </dsp:txXfrm>
    </dsp:sp>
    <dsp:sp modelId="{C08FE3DD-4A32-4817-9CE7-280CC8BF1034}">
      <dsp:nvSpPr>
        <dsp:cNvPr id="0" name=""/>
        <dsp:cNvSpPr/>
      </dsp:nvSpPr>
      <dsp:spPr>
        <a:xfrm>
          <a:off x="5814467" y="1353871"/>
          <a:ext cx="3569173" cy="13536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1489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 </a:t>
          </a:r>
          <a:r>
            <a:rPr lang="es-SV" sz="22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IMPARTIDOS</a:t>
          </a:r>
          <a:endParaRPr lang="es-SV" sz="22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4467" y="1692287"/>
        <a:ext cx="3230757" cy="676833"/>
      </dsp:txXfrm>
    </dsp:sp>
    <dsp:sp modelId="{DC1F3B9D-6F3B-4883-B6F9-F6466BC8DCB2}">
      <dsp:nvSpPr>
        <dsp:cNvPr id="0" name=""/>
        <dsp:cNvSpPr/>
      </dsp:nvSpPr>
      <dsp:spPr>
        <a:xfrm>
          <a:off x="5814467" y="2397743"/>
          <a:ext cx="2862774" cy="256949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cap="small" baseline="0" dirty="0" smtClean="0">
              <a:latin typeface="Arial" panose="020B0604020202020204" pitchFamily="34" charset="0"/>
              <a:cs typeface="Arial" panose="020B0604020202020204" pitchFamily="34" charset="0"/>
            </a:rPr>
            <a:t>Por Personal de la Institución del Área de Desarrollo Empresarial, a hombres y mujeres, clientes y potenciales clientes.</a:t>
          </a:r>
          <a:endParaRPr lang="es-SV" sz="2200" kern="1200" cap="sm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4467" y="2397743"/>
        <a:ext cx="2862774" cy="2569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29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880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984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15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51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01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336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816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531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641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938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5BA8-E9A1-4703-A0EB-12F6E9595D58}" type="datetimeFigureOut">
              <a:rPr lang="es-SV" smtClean="0"/>
              <a:t>23/09/2017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C237-B3A3-4CBC-9FAE-ACCDA14E26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9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.png"/><Relationship Id="rId7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2.jpeg"/><Relationship Id="rId7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/>
          <p:cNvSpPr txBox="1"/>
          <p:nvPr/>
        </p:nvSpPr>
        <p:spPr>
          <a:xfrm>
            <a:off x="40436" y="2415328"/>
            <a:ext cx="121515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INFORME DE RENDICIÓN </a:t>
            </a:r>
          </a:p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DE CUENTAS</a:t>
            </a:r>
          </a:p>
          <a:p>
            <a:pPr algn="r"/>
            <a:r>
              <a:rPr lang="es-SV" sz="3200" dirty="0" smtClean="0"/>
              <a:t>Junio 2016 – Mayo 2017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234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8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0" y="985227"/>
            <a:ext cx="1955221" cy="1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/>
          <p:cNvSpPr/>
          <p:nvPr/>
        </p:nvSpPr>
        <p:spPr>
          <a:xfrm>
            <a:off x="5125441" y="1025883"/>
            <a:ext cx="1071414" cy="69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SV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944900" y="1195216"/>
            <a:ext cx="4492614" cy="108912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ALIANZAS PARA LOGRAR LOS OBJETIVOS</a:t>
            </a:r>
            <a:endParaRPr lang="es-SV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>
            <a:off x="3448453" y="1195215"/>
            <a:ext cx="1504229" cy="6851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0" y="6499415"/>
            <a:ext cx="12192000" cy="242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Rombo 27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0" name="Picture 2" descr="Resultado de imagen para LOGO BANCO HIPOTEC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9" y="2474245"/>
            <a:ext cx="2736515" cy="11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esultado de imagen para ministerio de seguridad publica EL SALVAD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6" y="4373995"/>
            <a:ext cx="1803695" cy="1803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esultado de imagen para LOGO BANDES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93" y="2942514"/>
            <a:ext cx="2963624" cy="118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sultado de imagen para loteria nacional de beneficenc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" y="3602597"/>
            <a:ext cx="1417675" cy="11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44" y="2492392"/>
            <a:ext cx="2294212" cy="7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34433" y="1647356"/>
            <a:ext cx="1052336" cy="1052336"/>
          </a:xfrm>
          <a:prstGeom prst="rect">
            <a:avLst/>
          </a:prstGeom>
        </p:spPr>
      </p:pic>
      <p:pic>
        <p:nvPicPr>
          <p:cNvPr id="42" name="Picture 22" descr="Resultado de imagen para foprolyd el salvad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5305836"/>
            <a:ext cx="1389221" cy="13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Resultado de imagen para conaip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9" y="3795066"/>
            <a:ext cx="2476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6" descr="Resultado de imagen para PROGRAMA YO CAMB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80" y="4614776"/>
            <a:ext cx="2403726" cy="18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Resultado de imagen para logo pnc el salvad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73" y="4288826"/>
            <a:ext cx="1682636" cy="22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43260" y="3484301"/>
            <a:ext cx="1243509" cy="1243509"/>
          </a:xfrm>
          <a:prstGeom prst="rect">
            <a:avLst/>
          </a:prstGeom>
        </p:spPr>
      </p:pic>
      <p:pic>
        <p:nvPicPr>
          <p:cNvPr id="47" name="Picture 32" descr="Resultado de imagen para el salvador grande como su gent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09" y="2582457"/>
            <a:ext cx="1779582" cy="11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Resultado de imagen para plan internacional el salvado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97" y="5275843"/>
            <a:ext cx="3107999" cy="11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8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4584165" y="4893009"/>
            <a:ext cx="2547056" cy="886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Licda. Rosibel Paredes Caballero</a:t>
            </a:r>
          </a:p>
          <a:p>
            <a:pPr algn="ctr"/>
            <a:r>
              <a:rPr lang="es-SV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Presidenta</a:t>
            </a:r>
            <a:endParaRPr lang="es-SV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54965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499415"/>
            <a:ext cx="12192000" cy="242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5" y="1648272"/>
            <a:ext cx="2442596" cy="333013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48136" y="1654106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S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3629" y="1759430"/>
            <a:ext cx="4395615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80"/>
              </a:lnSpc>
            </a:pP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Mi trabajo en estos tres años de administración ha estado enfocado en que la población salvadoreña conozca los servicios financieros y no financieros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FOSOFAMILIA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y que sean beneficiados con créditos productivos, diseño de planes de negocio, Educación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Financiera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y apertura de espacios comerciales para la venta de productos, lo anterior en la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lucha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por la erradicación de la pobreza y el impulso al desarrollo económico de los territorios.</a:t>
            </a:r>
          </a:p>
          <a:p>
            <a:pPr algn="just">
              <a:lnSpc>
                <a:spcPts val="1700"/>
              </a:lnSpc>
              <a:spcBef>
                <a:spcPts val="1200"/>
              </a:spcBef>
            </a:pP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duda,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dministración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trabajado arduamente para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atender con productos financieros, a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adultos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ayores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con discapacidad y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salvadoreños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etornados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junto a otras instituciones del Gobierno Central, entre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ellas: LOTERIA NACIONAL DE BENEFICIENCIA, BANDESAL, BANCO HIPOTECARIO, INSTITUTO NACIONAL DE LA JUVENTUD, FONDO PARA PERSONAS CON DISCAPACIDAD A CONSECUENCIA DEL CONFLICTO ARMADO, CONAIPD.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258372" y="1706468"/>
            <a:ext cx="45824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00" dirty="0"/>
              <a:t> 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el 2014, se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consolidó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el compromiso de esta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en desarrollar capacidades de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para los negocios productivos, contribuyendo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así,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a la reducción del desempleo, logrando que las clientas y clientes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generen más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y mejores ingresos, para contratar personal permanente en sus iniciativas o negocios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establecidos.</a:t>
            </a:r>
          </a:p>
          <a:p>
            <a:pPr algn="just">
              <a:spcBef>
                <a:spcPts val="1200"/>
              </a:spcBef>
            </a:pP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otra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parte, </a:t>
            </a:r>
            <a:r>
              <a:rPr lang="es-S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FOSOFAMILIA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por medio del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rograma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de Educación Financiera, busca fortalecer los conocimientos administrativos y gerenciales de los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microempresarios; conocer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de la legalización de sus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negocios,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para pagar los impuestos tributarios, con los cuales se brindan programas sociales, entre ellos,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PAQUETES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ESCOLARES, VASO DE LECHE, UN NIÑO UNA COMPUTADORA,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PAQUETES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AGRÍCOLAS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obras de gran apoyo a la población.</a:t>
            </a:r>
            <a:endParaRPr lang="es-SV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54965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499415"/>
            <a:ext cx="12192000" cy="242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-148136" y="1654106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S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7362" y="1619945"/>
            <a:ext cx="525950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Durante estos tres años de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gestión,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la mayor dificultad ha sido el tema financiero, lo que ha obstaculizado la ampliación de los servicios ofrecidos por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FOSOFAMILIA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a las comunidades urbanas y rurales, no cubriendo la atención a sectores que están en la espera de oportunidades financieras.</a:t>
            </a:r>
          </a:p>
          <a:p>
            <a:pPr algn="just"/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En un contexto de austeridad fiscal y crisis económica que impacta directamente en las finanzas del Estado, FOSOFAMILIA, se propone encarar estos desafíos con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Articulación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nterinstitucional con: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LOTERIA NACIONAL DE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BENEFICIENCIA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BANDESAL, BANCO HIPOTECARIO, COOPERANTES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INTERNACIONALES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otros,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para lograr mayores resultados en beneficio de la población salvadoreña.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6070243" y="1782774"/>
            <a:ext cx="0" cy="40384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343621" y="1539548"/>
            <a:ext cx="51794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Agradezco una vez más a nuestro Presidente de la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Profesor Salvador Sánchez Cerén, por su compromiso en mejorar la situación económica de las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con discapacidad,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, y por la confianza de reelegirme para servir tres años más al frente de FOSOFAMILIA y </a:t>
            </a:r>
            <a:r>
              <a:rPr lang="es-S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así, </a:t>
            </a:r>
            <a:r>
              <a:rPr lang="es-SV" sz="1500" dirty="0">
                <a:latin typeface="Arial" panose="020B0604020202020204" pitchFamily="34" charset="0"/>
                <a:cs typeface="Arial" panose="020B0604020202020204" pitchFamily="34" charset="0"/>
              </a:rPr>
              <a:t>continuar con la estrategia de expansión de los servicios financieros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Imagen 22" descr="C:\Users\JChavez\Downloads\IMG-20170425-WA00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21" y="3243948"/>
            <a:ext cx="5612130" cy="315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18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14624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RESUMEN EJECUTIVO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5075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14624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453684" y="1550897"/>
            <a:ext cx="55110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Durante los últimos tres años de gestión del FOSOFAMILIA, a través de las Agencias Centro, San Miguel, Santa Ana y las seis ventanillas de servicio instaladas en las Sedes de Ciudad Mujer, ubicadas en Colon, San Martin, Santa Ana, San Miguel, Usulután y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Morazán,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se logró una colocación en créditos de 6.7 Millones Dólares de los Estados Unidos de América, beneficiando a 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4,857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 empresarios y emprendedores en los sectores productivos,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y otros, entre ellos mujeres emprendedoras que representan un 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 de los créditos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otorgados.</a:t>
            </a:r>
          </a:p>
          <a:p>
            <a:pPr algn="just"/>
            <a:endParaRPr lang="es-SV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otra parte, FOSOFAMILIA históricamente ha tenido dificultades financieras, por lo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que la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gestión realizada por la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Presidenta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Licda.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Rosibel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Paredes Caballero, se enfocó en el trabajo para fortalecer las finanzas institucionales, así como en los controles de los procesos en la administración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crediticia,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a fin de que estos sean más eficientes y se pueda dar pronta respuesta  a nuestras clientas y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clientes;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de igual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forma,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con el objetivo de llegar a la población con mayor vulnerabilidad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y,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a los sectores no atendidos por la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Banca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se han ampliado los productos crediticios acercando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el financiamiento a la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población, se han unidos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los esfuerzos necesarios en la búsqueda de donaciones y préstamos, sin embargo, a la fecha no se ha logrado ningún préstamo, pero si donaciones entre ellas:</a:t>
            </a:r>
          </a:p>
          <a:p>
            <a:r>
              <a:rPr lang="es-SV" dirty="0"/>
              <a:t> 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6196855" y="1808564"/>
            <a:ext cx="0" cy="40384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14868" y="1550897"/>
            <a:ext cx="54969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SV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el año 2015 por parte de la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Embajada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de China Taiwán, se recibió donación por la cantidad de treinta mil 00/100 Dólares de los Estados Unidos de América (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US $30,000.00),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 los cuales fueron destinados para la adquisición de equipo informático para nuestra institución, hoy FOSOFAMILIA, cuenta con equipo moderno y se brinda un mejor servicio a las clientas y clientes.</a:t>
            </a:r>
          </a:p>
          <a:p>
            <a:pPr lvl="0" algn="just"/>
            <a:endParaRPr lang="es-SV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SV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ha continuado ejecutando el Proyecto denominado, “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Mejorando el Acceso a Servicios Financieros para las Mujeres Usuarias de Ciudad Mujer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”; el cual se ha desarrollado con cooperación técnica y financiera no reembolsable por un monto de Doscientos mil 00/100 Dólares de los Estados Unidos de América 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(US$200,000.00)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financiado por el Banco Interamericano de Desarrollo (BID).</a:t>
            </a:r>
          </a:p>
          <a:p>
            <a:pPr algn="just"/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mismo, FOSOFAMILIA también contribuyó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con una contrapartida por la cantidad de Treinta mil 00/100 Dólares de los Estados Unidos de América 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(US$30,000.00)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; la ejecución del proyecto fue pactado para un periodo de 3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años,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el cual consistió en consultorías y campaña de publicidad, de donde nacieron y se lanzaron los productos financieros ADELANTE FAMILIA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FINANCIA FAMILIA, los cuales ya llevan una colocación aproximada de 900 mil dólares de los Estados Unidos de Norte América.</a:t>
            </a:r>
          </a:p>
        </p:txBody>
      </p:sp>
    </p:spTree>
    <p:extLst>
      <p:ext uri="{BB962C8B-B14F-4D97-AF65-F5344CB8AC3E}">
        <p14:creationId xmlns:p14="http://schemas.microsoft.com/office/powerpoint/2010/main" val="53430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14624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453684" y="1330777"/>
            <a:ext cx="5511018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proyecto antes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mencionado,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se ejecutó en los años 2015-2016, con altos índices de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cumplimiento,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ya que se sobrepasó la meta de beneficiados (300), y se logró ejecutar todo el proyecto siguiendo los planes de adquisiciones, trabajo y auditorias, con resultados satisfactorios. </a:t>
            </a:r>
          </a:p>
          <a:p>
            <a:pPr algn="just"/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es-SV" sz="14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el año 2015, se presentó solicitud de Fondeo al Banco de Desarrollo de El Salvador, que al ver nuestra situación financiera (2014-2015) y ser elegibles, busco distintos medios para apoyar el trabajo de FOSOFAMILIA, entre ellos: brindó fortalecimiento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por veinte mil 00/100 Dólares de los Estados Unidos de América </a:t>
            </a:r>
            <a:r>
              <a:rPr lang="es-SV" sz="1450" b="1" dirty="0">
                <a:latin typeface="Arial" panose="020B0604020202020204" pitchFamily="34" charset="0"/>
                <a:cs typeface="Arial" panose="020B0604020202020204" pitchFamily="34" charset="0"/>
              </a:rPr>
              <a:t>(US$20,000.00)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, con el cual se construyó el plan financiero y sus distintos escenarios para mejorar en el tiempo la estabilidad financiera del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FOSOFAMILIA; estamos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en proceso de alcanzar el equilibrio financiero para que en años próximos podamos ser sostenibles con nuestros propios recursos financieros.</a:t>
            </a:r>
          </a:p>
          <a:p>
            <a:pPr lvl="0" algn="just"/>
            <a:endParaRPr lang="es-SV" sz="14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SV" sz="14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Asimismo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, hemos contado con el apoyo financiero de BANDESAL, el cual suma una cantidad de Quince mil 00/100 Dólares de los Estados Unidos de América (</a:t>
            </a:r>
            <a:r>
              <a:rPr lang="es-SV" sz="1450" b="1" dirty="0">
                <a:latin typeface="Arial" panose="020B0604020202020204" pitchFamily="34" charset="0"/>
                <a:cs typeface="Arial" panose="020B0604020202020204" pitchFamily="34" charset="0"/>
              </a:rPr>
              <a:t>US$15,000.00)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, con el cual hemos llevado el programa Modular de Capacitaciones con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Enfoque de Género a más de 129 municipios de los 14</a:t>
            </a:r>
            <a:endParaRPr lang="es-SV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6196855" y="1808564"/>
            <a:ext cx="0" cy="40384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668086" y="1352082"/>
            <a:ext cx="5148776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de El Salvador, beneficiando a más de 1,600 mujeres y 250 hombres de distintas edades, que son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usuarios y usuarias de 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los servicios financieros del FOSOFAMILIA y posibles clientes. </a:t>
            </a:r>
          </a:p>
          <a:p>
            <a:pPr lvl="0" algn="just"/>
            <a:endParaRPr lang="es-SV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SV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agradece a la Honorable Asamblea Legislativa de El Salvador, por las dos Asignaciones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Presupuestarias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en concepto de 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“Partida Etiquetada 2016 y 2017”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por la cantidad de Cuatrocientos mil 00/100, Dólares de los Estados Unidos de América 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(US$400,000.00)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recursos que han sido invertidos en créditos para capital de trabajo y compra de activo fijo, cubriendo emprendedoras, emprendedores, empresarias y empresarios; quienes desarrollan sus actividades productivas en los diferentes sectores económicos y son generadores de empleo formal e informal.</a:t>
            </a:r>
          </a:p>
          <a:p>
            <a:pPr lvl="0" algn="just"/>
            <a:endParaRPr lang="es-SV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SV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cabe destacar el éxito del proyecto JUVENTUD EMPRENDE, con el cual se han visitado a más de 103 emprendimientos invirtiendo más de trecientos treinta y tres mil setecientos treinta y seis 00/100 Dólares de los Estados </a:t>
            </a:r>
            <a:r>
              <a:rPr lang="es-S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-dos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de América </a:t>
            </a:r>
            <a:r>
              <a:rPr lang="es-SV" sz="1400" b="1" dirty="0">
                <a:latin typeface="Arial" panose="020B0604020202020204" pitchFamily="34" charset="0"/>
                <a:cs typeface="Arial" panose="020B0604020202020204" pitchFamily="34" charset="0"/>
              </a:rPr>
              <a:t>(US$333,736.00</a:t>
            </a:r>
            <a:r>
              <a:rPr lang="es-S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brindando acompañamiento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y asesoría por técnicos de FOSOFAMILIA e INJUVE, haciendo realidad los sueños de jóvenes emprendedores y empresarios.</a:t>
            </a:r>
          </a:p>
          <a:p>
            <a:pPr algn="just"/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1602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14624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14" name="Conector recto 13"/>
          <p:cNvCxnSpPr/>
          <p:nvPr/>
        </p:nvCxnSpPr>
        <p:spPr>
          <a:xfrm>
            <a:off x="6196855" y="1808564"/>
            <a:ext cx="0" cy="40384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351693" y="1808564"/>
            <a:ext cx="5363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Para el próximo periodo (2016-2017) seguimos convencidos que con esfuerzo, transparencia y compromiso, los nuevos retos y metas, los superaremos con éxito, pues contamos con personal calificado y comprometido con los valores institucionales y el cumplimiento de los Objetivos del Plan Quinquenal de Desarrollo, El Salvador Productivo, Educado y </a:t>
            </a:r>
            <a:r>
              <a:rPr lang="es-SV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Seguro - 2014-2019</a:t>
            </a:r>
            <a:r>
              <a:rPr lang="es-SV" sz="1450" dirty="0">
                <a:latin typeface="Arial" panose="020B0604020202020204" pitchFamily="34" charset="0"/>
                <a:cs typeface="Arial" panose="020B0604020202020204" pitchFamily="34" charset="0"/>
              </a:rPr>
              <a:t>, en cuanto a abrir oportunidades de financiamiento para los sectores más vulnerables del país, los cuales no tienen oportunidad en la Banca Comercial.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360025" y="1407420"/>
            <a:ext cx="3570572" cy="94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LIMITANTES</a:t>
            </a:r>
            <a:endParaRPr lang="es-SV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/>
          <p:cNvCxnSpPr>
            <a:stCxn id="17" idx="2"/>
          </p:cNvCxnSpPr>
          <p:nvPr/>
        </p:nvCxnSpPr>
        <p:spPr>
          <a:xfrm>
            <a:off x="9145311" y="2353897"/>
            <a:ext cx="12757" cy="63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7360025" y="2879776"/>
            <a:ext cx="3570572" cy="12420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Financiamiento por la Banca Nacional para apoyar los sectores productivos</a:t>
            </a:r>
            <a:endParaRPr lang="es-SV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9145311" y="4070593"/>
            <a:ext cx="12757" cy="638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360025" y="4596472"/>
            <a:ext cx="3570572" cy="14976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Imposibilidad para obtener fondos  gestionados ante FANTEL, en concepto de apalancamiento financiero de $1,000,000.00</a:t>
            </a:r>
            <a:endParaRPr lang="es-SV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6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01177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FILOSOFIA </a:t>
            </a:r>
            <a:r>
              <a:rPr lang="es-SV" sz="6000" dirty="0" smtClean="0">
                <a:solidFill>
                  <a:schemeClr val="tx2"/>
                </a:solidFill>
              </a:rPr>
              <a:t>DE FOSOFAMILIA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8022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201177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/>
          <p:cNvSpPr txBox="1"/>
          <p:nvPr/>
        </p:nvSpPr>
        <p:spPr>
          <a:xfrm>
            <a:off x="1955409" y="1517408"/>
            <a:ext cx="5920333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SV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 DE </a:t>
            </a:r>
          </a:p>
          <a:p>
            <a:r>
              <a:rPr lang="es-SV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FOSOFAMILIA</a:t>
            </a:r>
            <a:endParaRPr lang="es-SV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 flipV="1">
            <a:off x="4690784" y="1944947"/>
            <a:ext cx="1761564" cy="6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Rectángulo redondeado 18"/>
          <p:cNvSpPr/>
          <p:nvPr/>
        </p:nvSpPr>
        <p:spPr>
          <a:xfrm>
            <a:off x="6575612" y="1370718"/>
            <a:ext cx="5322606" cy="1480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Otorgar créditos, preferentemente y atender las necesidades crediticias de las mujeres en los sectores: comerciales, industriales, agropecuarios, artesanales, agroindustriales; servicios y culturales.</a:t>
            </a:r>
            <a:endParaRPr lang="es-SV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89968" y="3347865"/>
            <a:ext cx="395343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SV" sz="28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s-SV" sz="2800" b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740486" y="2957525"/>
            <a:ext cx="7151631" cy="1713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una institución financiera con enfoque de género orientada </a:t>
            </a:r>
            <a:r>
              <a:rPr lang="es-SV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satisfacer </a:t>
            </a:r>
            <a:r>
              <a:rPr lang="es-SV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necesidades financieras de la familia microempresaria, ofreciendo servicios </a:t>
            </a:r>
            <a:r>
              <a:rPr lang="es-SV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 </a:t>
            </a:r>
            <a:r>
              <a:rPr lang="es-SV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no financieros de calidad, contribuyendo a la </a:t>
            </a:r>
            <a:r>
              <a:rPr lang="es-SV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equidad, generación </a:t>
            </a:r>
            <a:r>
              <a:rPr lang="es-SV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empleo y mejorando las condiciones de vida de nuestros clientes.</a:t>
            </a:r>
          </a:p>
        </p:txBody>
      </p:sp>
      <p:sp>
        <p:nvSpPr>
          <p:cNvPr id="24" name="Rectángulo 23"/>
          <p:cNvSpPr/>
          <p:nvPr/>
        </p:nvSpPr>
        <p:spPr>
          <a:xfrm flipV="1">
            <a:off x="1801910" y="3546467"/>
            <a:ext cx="1761564" cy="6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3" name="CuadroTexto 32"/>
          <p:cNvSpPr txBox="1"/>
          <p:nvPr/>
        </p:nvSpPr>
        <p:spPr>
          <a:xfrm>
            <a:off x="9480257" y="5261566"/>
            <a:ext cx="150040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SV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s-SV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89968" y="4778096"/>
            <a:ext cx="7151631" cy="14849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líderes en la atención a la mujer en el mercado financiero del país, ofreciendo servicios integrales de calidad, logrando la auto sostenibilidad operativa y financiera, contribuyendo al desarrollo económico y social de El Salvador</a:t>
            </a:r>
            <a:r>
              <a:rPr lang="es-SV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" name="Rectángulo 34"/>
          <p:cNvSpPr/>
          <p:nvPr/>
        </p:nvSpPr>
        <p:spPr>
          <a:xfrm flipV="1">
            <a:off x="7630146" y="5427936"/>
            <a:ext cx="1761564" cy="6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690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CuadroTexto 20"/>
          <p:cNvSpPr txBox="1"/>
          <p:nvPr/>
        </p:nvSpPr>
        <p:spPr>
          <a:xfrm>
            <a:off x="565744" y="1647356"/>
            <a:ext cx="466060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SV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endParaRPr lang="es-SV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827493" y="1173116"/>
            <a:ext cx="1827681" cy="13178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CuadroTexto 13"/>
          <p:cNvSpPr txBox="1"/>
          <p:nvPr/>
        </p:nvSpPr>
        <p:spPr>
          <a:xfrm>
            <a:off x="4935071" y="1647356"/>
            <a:ext cx="172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HONESTIDAD</a:t>
            </a:r>
            <a:endParaRPr lang="es-SV" b="1" dirty="0"/>
          </a:p>
        </p:txBody>
      </p:sp>
      <p:sp>
        <p:nvSpPr>
          <p:cNvPr id="36" name="Elipse 35"/>
          <p:cNvSpPr/>
          <p:nvPr/>
        </p:nvSpPr>
        <p:spPr>
          <a:xfrm>
            <a:off x="7123731" y="2453823"/>
            <a:ext cx="1897156" cy="1317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7" name="CuadroTexto 36"/>
          <p:cNvSpPr txBox="1"/>
          <p:nvPr/>
        </p:nvSpPr>
        <p:spPr>
          <a:xfrm>
            <a:off x="7231309" y="2901688"/>
            <a:ext cx="178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TRANSPARENCIA</a:t>
            </a:r>
            <a:endParaRPr lang="es-SV" b="1" dirty="0"/>
          </a:p>
        </p:txBody>
      </p:sp>
      <p:sp>
        <p:nvSpPr>
          <p:cNvPr id="38" name="Elipse 37"/>
          <p:cNvSpPr/>
          <p:nvPr/>
        </p:nvSpPr>
        <p:spPr>
          <a:xfrm>
            <a:off x="6411447" y="4683530"/>
            <a:ext cx="1897156" cy="131781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9" name="CuadroTexto 38"/>
          <p:cNvSpPr txBox="1"/>
          <p:nvPr/>
        </p:nvSpPr>
        <p:spPr>
          <a:xfrm>
            <a:off x="6346453" y="5108696"/>
            <a:ext cx="202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RESPONSABILIDAD</a:t>
            </a:r>
            <a:endParaRPr lang="es-SV" b="1" dirty="0"/>
          </a:p>
        </p:txBody>
      </p:sp>
      <p:sp>
        <p:nvSpPr>
          <p:cNvPr id="40" name="Elipse 39"/>
          <p:cNvSpPr/>
          <p:nvPr/>
        </p:nvSpPr>
        <p:spPr>
          <a:xfrm>
            <a:off x="3517529" y="4669419"/>
            <a:ext cx="1897156" cy="1317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1" name="CuadroTexto 40"/>
          <p:cNvSpPr txBox="1"/>
          <p:nvPr/>
        </p:nvSpPr>
        <p:spPr>
          <a:xfrm>
            <a:off x="3517529" y="5120710"/>
            <a:ext cx="202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PROACTIVIDAD</a:t>
            </a:r>
            <a:endParaRPr lang="es-SV" b="1" dirty="0"/>
          </a:p>
        </p:txBody>
      </p:sp>
      <p:sp>
        <p:nvSpPr>
          <p:cNvPr id="43" name="Elipse 42"/>
          <p:cNvSpPr/>
          <p:nvPr/>
        </p:nvSpPr>
        <p:spPr>
          <a:xfrm>
            <a:off x="2731994" y="2410778"/>
            <a:ext cx="1941979" cy="13178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4" name="CuadroTexto 43"/>
          <p:cNvSpPr txBox="1"/>
          <p:nvPr/>
        </p:nvSpPr>
        <p:spPr>
          <a:xfrm>
            <a:off x="2646831" y="2781816"/>
            <a:ext cx="202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IGUALDAD Y NO DISCRIMINACIÓN</a:t>
            </a:r>
            <a:endParaRPr lang="es-SV" b="1" dirty="0"/>
          </a:p>
        </p:txBody>
      </p:sp>
      <p:sp>
        <p:nvSpPr>
          <p:cNvPr id="15" name="Flecha derecha 14"/>
          <p:cNvSpPr/>
          <p:nvPr/>
        </p:nvSpPr>
        <p:spPr>
          <a:xfrm rot="2611902">
            <a:off x="6740534" y="1993389"/>
            <a:ext cx="82963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5" name="Flecha derecha 44"/>
          <p:cNvSpPr/>
          <p:nvPr/>
        </p:nvSpPr>
        <p:spPr>
          <a:xfrm rot="7025025">
            <a:off x="7516802" y="4153305"/>
            <a:ext cx="82963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6" name="Flecha derecha 45"/>
          <p:cNvSpPr/>
          <p:nvPr/>
        </p:nvSpPr>
        <p:spPr>
          <a:xfrm rot="10131480">
            <a:off x="5461540" y="5160900"/>
            <a:ext cx="82963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7" name="Flecha derecha 46"/>
          <p:cNvSpPr/>
          <p:nvPr/>
        </p:nvSpPr>
        <p:spPr>
          <a:xfrm rot="15025733">
            <a:off x="3712821" y="4024039"/>
            <a:ext cx="82963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8" name="Flecha derecha 47"/>
          <p:cNvSpPr/>
          <p:nvPr/>
        </p:nvSpPr>
        <p:spPr>
          <a:xfrm rot="20877978">
            <a:off x="3855337" y="1927485"/>
            <a:ext cx="82963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9102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MENSAJE DE LA PRESIDENTA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358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CuadroTexto 27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ESTRUCTURA ORGANIZATIVA</a:t>
            </a:r>
          </a:p>
          <a:p>
            <a:endParaRPr lang="es-SV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909713" y="3744782"/>
            <a:ext cx="7960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Aprobado por Consejo Directivo 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por medio de acuerdo </a:t>
            </a:r>
            <a:r>
              <a:rPr lang="es-SV" sz="2400" b="1" dirty="0">
                <a:latin typeface="Arial" panose="020B0604020202020204" pitchFamily="34" charset="0"/>
                <a:cs typeface="Arial" panose="020B0604020202020204" pitchFamily="34" charset="0"/>
              </a:rPr>
              <a:t>CD-4/001.2015.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7862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4" name="Imagen 13"/>
          <p:cNvPicPr/>
          <p:nvPr/>
        </p:nvPicPr>
        <p:blipFill rotWithShape="1">
          <a:blip r:embed="rId4"/>
          <a:srcRect l="19283" t="20402" r="19756" b="10008"/>
          <a:stretch/>
        </p:blipFill>
        <p:spPr bwMode="auto">
          <a:xfrm>
            <a:off x="1660636" y="1164831"/>
            <a:ext cx="8060934" cy="5173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71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/>
          <p:cNvSpPr txBox="1"/>
          <p:nvPr/>
        </p:nvSpPr>
        <p:spPr>
          <a:xfrm>
            <a:off x="70014" y="1693109"/>
            <a:ext cx="466060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SV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DE FOSOFAMILIA</a:t>
            </a:r>
            <a:endParaRPr lang="es-SV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97" y="2081758"/>
            <a:ext cx="3806662" cy="22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7997241" y="2298959"/>
            <a:ext cx="33486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EMPLEADOS</a:t>
            </a:r>
            <a:endParaRPr lang="es-SV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7" y="3260970"/>
            <a:ext cx="3333639" cy="33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909" y="3462710"/>
            <a:ext cx="1657270" cy="25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118126" y="3682270"/>
            <a:ext cx="124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176936" y="3479695"/>
            <a:ext cx="986969" cy="89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noFill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0158035" y="4033299"/>
            <a:ext cx="124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10216845" y="3830724"/>
            <a:ext cx="986969" cy="89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2907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454589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CuadroTexto 27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CONSEJO DIRECTIVO</a:t>
            </a:r>
          </a:p>
          <a:p>
            <a:endParaRPr lang="es-SV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396023" y="4008391"/>
            <a:ext cx="853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Máxima Autoridad y tiene a su cargo la Dirección y Administración de la </a:t>
            </a:r>
            <a:r>
              <a:rPr lang="es-SV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SV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nstitución</a:t>
            </a:r>
            <a:r>
              <a:rPr lang="es-SV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SV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9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7" y="1199834"/>
            <a:ext cx="742516" cy="65935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1458924" y="1734984"/>
            <a:ext cx="1822157" cy="8269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Presidencia de la República</a:t>
            </a:r>
            <a:endParaRPr lang="es-S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Rectángulo 18"/>
          <p:cNvSpPr/>
          <p:nvPr/>
        </p:nvSpPr>
        <p:spPr>
          <a:xfrm>
            <a:off x="2043707" y="1169314"/>
            <a:ext cx="659232" cy="65923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19"/>
          <p:cNvSpPr/>
          <p:nvPr/>
        </p:nvSpPr>
        <p:spPr>
          <a:xfrm>
            <a:off x="3933343" y="1734983"/>
            <a:ext cx="1822157" cy="8269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BANDESAL</a:t>
            </a:r>
            <a:endParaRPr lang="es-S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481480" y="1728802"/>
            <a:ext cx="1822157" cy="8269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ONG´s</a:t>
            </a:r>
            <a:endParaRPr lang="es-S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393511" y="1119699"/>
            <a:ext cx="756710" cy="75671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ángulo 23"/>
          <p:cNvSpPr/>
          <p:nvPr/>
        </p:nvSpPr>
        <p:spPr>
          <a:xfrm>
            <a:off x="7000080" y="1101199"/>
            <a:ext cx="763195" cy="763195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/>
          <p:cNvSpPr/>
          <p:nvPr/>
        </p:nvSpPr>
        <p:spPr>
          <a:xfrm>
            <a:off x="9042227" y="1696544"/>
            <a:ext cx="1822157" cy="8269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FOSOFAMILIA</a:t>
            </a:r>
            <a:endParaRPr lang="es-S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663162" y="2374011"/>
            <a:ext cx="2356518" cy="1793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SV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30800" y="2472450"/>
            <a:ext cx="2431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Licda. Norma Gloria Campos Rodezno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spcBef>
                <a:spcPts val="1200"/>
              </a:spcBef>
            </a:pP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Propietaria.</a:t>
            </a:r>
            <a:endParaRPr lang="es-SV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dirty="0"/>
          </a:p>
        </p:txBody>
      </p:sp>
      <p:sp>
        <p:nvSpPr>
          <p:cNvPr id="30" name="Rectángulo 29"/>
          <p:cNvSpPr/>
          <p:nvPr/>
        </p:nvSpPr>
        <p:spPr>
          <a:xfrm>
            <a:off x="3663162" y="4092404"/>
            <a:ext cx="2356518" cy="12401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SV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579933" y="3690213"/>
            <a:ext cx="24313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René Alfredo Velasco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</a:pP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Suplente</a:t>
            </a:r>
            <a:endParaRPr lang="es-SV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dirty="0"/>
          </a:p>
        </p:txBody>
      </p:sp>
      <p:sp>
        <p:nvSpPr>
          <p:cNvPr id="34" name="Rectángulo 33"/>
          <p:cNvSpPr/>
          <p:nvPr/>
        </p:nvSpPr>
        <p:spPr>
          <a:xfrm>
            <a:off x="6281498" y="2334268"/>
            <a:ext cx="2403179" cy="25103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</a:pPr>
            <a:endParaRPr lang="es-SV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1200"/>
              </a:spcBef>
            </a:pPr>
            <a:r>
              <a:rPr lang="es-S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SV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219794" y="2486212"/>
            <a:ext cx="258613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Licda. Azucena del Carmen Ortiz. </a:t>
            </a:r>
          </a:p>
          <a:p>
            <a:pPr lvl="0"/>
            <a:r>
              <a:rPr lang="es-S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Movimiento de Mujeres Melida Anaya Montes.</a:t>
            </a:r>
          </a:p>
          <a:p>
            <a:pPr lvl="0" algn="ctr">
              <a:spcBef>
                <a:spcPts val="600"/>
              </a:spcBef>
            </a:pPr>
            <a:r>
              <a:rPr lang="es-SV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 Propietaria</a:t>
            </a:r>
            <a:endParaRPr lang="es-SV" i="1" dirty="0"/>
          </a:p>
        </p:txBody>
      </p:sp>
      <p:sp>
        <p:nvSpPr>
          <p:cNvPr id="35" name="Rectángulo 34"/>
          <p:cNvSpPr/>
          <p:nvPr/>
        </p:nvSpPr>
        <p:spPr>
          <a:xfrm>
            <a:off x="6281498" y="4728271"/>
            <a:ext cx="2407501" cy="16190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SV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219793" y="4322221"/>
            <a:ext cx="258613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Licda. Mirsna Emely Torres de Silva.</a:t>
            </a:r>
          </a:p>
          <a:p>
            <a:pPr lvl="0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Asociación para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Autodeterminación de Mujeres Salvadoreñas, ASmujeres.</a:t>
            </a:r>
          </a:p>
          <a:p>
            <a:pPr lvl="0" algn="ctr">
              <a:spcBef>
                <a:spcPts val="600"/>
              </a:spcBef>
            </a:pPr>
            <a:r>
              <a:rPr lang="pt-BR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 Propietaria.</a:t>
            </a:r>
            <a:endParaRPr lang="es-SV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dirty="0"/>
          </a:p>
        </p:txBody>
      </p:sp>
      <p:sp>
        <p:nvSpPr>
          <p:cNvPr id="13" name="Rectángulo 12"/>
          <p:cNvSpPr/>
          <p:nvPr/>
        </p:nvSpPr>
        <p:spPr>
          <a:xfrm>
            <a:off x="1161377" y="2458742"/>
            <a:ext cx="2260946" cy="1793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Licda. Rosibel Paredes Caballero</a:t>
            </a:r>
          </a:p>
          <a:p>
            <a:pPr algn="ctr">
              <a:spcBef>
                <a:spcPts val="1200"/>
              </a:spcBef>
            </a:pPr>
            <a:r>
              <a:rPr lang="es-SV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Presidenta Consejo Directivo</a:t>
            </a:r>
            <a:endParaRPr lang="es-SV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ctor recto 36"/>
          <p:cNvCxnSpPr/>
          <p:nvPr/>
        </p:nvCxnSpPr>
        <p:spPr>
          <a:xfrm>
            <a:off x="3663162" y="3690213"/>
            <a:ext cx="23481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6328159" y="4262120"/>
            <a:ext cx="23481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8824939" y="2301815"/>
            <a:ext cx="2260946" cy="1793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Licda. Jacqueline Ivette Chávez</a:t>
            </a:r>
          </a:p>
          <a:p>
            <a:pPr algn="ctr">
              <a:spcBef>
                <a:spcPts val="1200"/>
              </a:spcBef>
            </a:pPr>
            <a:r>
              <a:rPr lang="es-SV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del Consejo Directivo</a:t>
            </a:r>
            <a:endParaRPr lang="es-SV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23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4240406" y="3944732"/>
            <a:ext cx="1591676" cy="1389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SV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167616" y="1639126"/>
            <a:ext cx="9534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SV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Ley de Creación del FOSOFAMILIA, regula las sesiones del Consejo Directivo, de acuerdo a lo establecido en el </a:t>
            </a:r>
            <a:r>
              <a:rPr lang="es-SV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SV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rtículo 20- </a:t>
            </a:r>
            <a:r>
              <a:rPr lang="es-SV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Consejo Directivo deberá sesionar ordinariamente una vez por semana y extraordinariamente cuando lo estime necesario</a:t>
            </a:r>
            <a:r>
              <a:rPr lang="es-SV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Durante el periodo reportado se llevaron a cabo 50 sesiones ordinarias, de acuerdo al siguiente detalle</a:t>
            </a:r>
            <a:r>
              <a:rPr lang="es-SV" dirty="0"/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SV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64776" y="4413554"/>
            <a:ext cx="3870271" cy="712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a DICIEMBRE 2016</a:t>
            </a:r>
            <a:endParaRPr lang="es-SV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458908" y="3944732"/>
            <a:ext cx="3693621" cy="712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a MAYO 2017</a:t>
            </a:r>
            <a:endParaRPr lang="es-SV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9914513" y="3669510"/>
            <a:ext cx="1304266" cy="1138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s-SV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9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CuadroTexto 17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GESTIÓN CREDITICIA</a:t>
            </a:r>
          </a:p>
          <a:p>
            <a:endParaRPr lang="es-SV" dirty="0"/>
          </a:p>
        </p:txBody>
      </p:sp>
      <p:sp>
        <p:nvSpPr>
          <p:cNvPr id="3" name="CuadroTexto 2"/>
          <p:cNvSpPr txBox="1"/>
          <p:nvPr/>
        </p:nvSpPr>
        <p:spPr>
          <a:xfrm>
            <a:off x="1137310" y="3786314"/>
            <a:ext cx="987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SV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réditos </a:t>
            </a:r>
            <a:r>
              <a:rPr lang="es-SV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colocados, monto colocado y saldos de cartera al cierre de cada año fiscal</a:t>
            </a:r>
          </a:p>
        </p:txBody>
      </p:sp>
    </p:spTree>
    <p:extLst>
      <p:ext uri="{BB962C8B-B14F-4D97-AF65-F5344CB8AC3E}">
        <p14:creationId xmlns:p14="http://schemas.microsoft.com/office/powerpoint/2010/main" val="126763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CuadroTexto 17"/>
          <p:cNvSpPr txBox="1"/>
          <p:nvPr/>
        </p:nvSpPr>
        <p:spPr>
          <a:xfrm>
            <a:off x="0" y="2715729"/>
            <a:ext cx="1215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3" name="CuadroTexto 2"/>
          <p:cNvSpPr txBox="1"/>
          <p:nvPr/>
        </p:nvSpPr>
        <p:spPr>
          <a:xfrm>
            <a:off x="-1" y="2523922"/>
            <a:ext cx="12151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COLOCACIÓN HISTÓRICA</a:t>
            </a:r>
          </a:p>
          <a:p>
            <a:pPr algn="ctr"/>
            <a:endParaRPr lang="es-S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7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281251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CuadroTexto 17"/>
          <p:cNvSpPr txBox="1"/>
          <p:nvPr/>
        </p:nvSpPr>
        <p:spPr>
          <a:xfrm>
            <a:off x="84726" y="2751668"/>
            <a:ext cx="1215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grpSp>
        <p:nvGrpSpPr>
          <p:cNvPr id="15" name="Grupo 14"/>
          <p:cNvGrpSpPr/>
          <p:nvPr/>
        </p:nvGrpSpPr>
        <p:grpSpPr>
          <a:xfrm>
            <a:off x="1695361" y="1134743"/>
            <a:ext cx="4117092" cy="1982572"/>
            <a:chOff x="188259" y="1885524"/>
            <a:chExt cx="5647878" cy="2466761"/>
          </a:xfrm>
        </p:grpSpPr>
        <p:pic>
          <p:nvPicPr>
            <p:cNvPr id="13" name="Picture 2" descr="Resultado de imagen para AÑ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59" y="1885524"/>
              <a:ext cx="5647878" cy="246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/>
            <p:cNvSpPr txBox="1"/>
            <p:nvPr/>
          </p:nvSpPr>
          <p:spPr>
            <a:xfrm>
              <a:off x="721217" y="3736358"/>
              <a:ext cx="1738648" cy="472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SV" dirty="0"/>
            </a:p>
          </p:txBody>
        </p:sp>
      </p:grpSp>
      <p:sp>
        <p:nvSpPr>
          <p:cNvPr id="20" name="Elipse 19"/>
          <p:cNvSpPr/>
          <p:nvPr/>
        </p:nvSpPr>
        <p:spPr>
          <a:xfrm>
            <a:off x="6896478" y="1165397"/>
            <a:ext cx="3042604" cy="1832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1999</a:t>
            </a:r>
          </a:p>
          <a:p>
            <a:pPr algn="ctr"/>
            <a:r>
              <a:rPr lang="es-SV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SV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SV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2017</a:t>
            </a:r>
            <a:endParaRPr lang="es-SV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5373943" y="1860987"/>
            <a:ext cx="1573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188259" y="3371912"/>
            <a:ext cx="6336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NÚMERO DE CRÉDITOS COLOCADOS</a:t>
            </a:r>
            <a:endParaRPr lang="es-SV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5008336" y="3226091"/>
            <a:ext cx="3032658" cy="975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79,664</a:t>
            </a:r>
            <a:endParaRPr lang="es-SV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02894" y="4999675"/>
            <a:ext cx="572063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MONTO COLOCADO</a:t>
            </a:r>
            <a:endParaRPr lang="es-SV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Elipse 1023"/>
          <p:cNvSpPr/>
          <p:nvPr/>
        </p:nvSpPr>
        <p:spPr>
          <a:xfrm>
            <a:off x="6078827" y="4584879"/>
            <a:ext cx="4842457" cy="1558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dirty="0" smtClean="0">
                <a:solidFill>
                  <a:schemeClr val="tx1"/>
                </a:solidFill>
              </a:rPr>
              <a:t>$</a:t>
            </a:r>
            <a:r>
              <a:rPr lang="es-SV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47,627,131.16</a:t>
            </a:r>
            <a:endParaRPr lang="es-SV" sz="3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2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13" y="1005402"/>
            <a:ext cx="8204758" cy="54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41" y="775448"/>
            <a:ext cx="2865739" cy="16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58080" y="1091394"/>
            <a:ext cx="101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s-SV" dirty="0" smtClean="0"/>
              <a:t> 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544672" y="1425791"/>
            <a:ext cx="4903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FOSOFAMILIA</a:t>
            </a:r>
            <a:endParaRPr lang="es-SV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5641" y="2424272"/>
            <a:ext cx="111207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Durante mi administración al frente de FOSOFAMIILIA, institución financiera con enfoque de género orientada a satisfacer necesidades financieras y no financieras de las familias salvadoreñas microempresarias, hemos cumplido trabajando de la mano del Gobierno del </a:t>
            </a: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Presidente Profesor </a:t>
            </a:r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Salvador Sánchez Cerén con la ambiciosa iniciativa de los ODS (Objetivos de Desarrollo </a:t>
            </a: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Sostenible) del Plan Quinquenal de Desarrollo, con </a:t>
            </a:r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el objetivo de  aumentar la capacidad productiva </a:t>
            </a: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los sectores industria, comercio, servicio; fomentar  la generación de empleos;  favorecer e incentivar las iniciativas de los microempresarios; crear e impulsar proyectos </a:t>
            </a:r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especiales </a:t>
            </a: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apoyo a sectores, como los jóvenes y mujeres que se encuentran en situaciones de vulnerabilidad.</a:t>
            </a:r>
            <a:endParaRPr lang="es-S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SV" dirty="0"/>
          </a:p>
          <a:p>
            <a:pPr algn="ctr"/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457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CuadroTexto 17"/>
          <p:cNvSpPr txBox="1"/>
          <p:nvPr/>
        </p:nvSpPr>
        <p:spPr>
          <a:xfrm>
            <a:off x="0" y="2715729"/>
            <a:ext cx="1215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3" name="CuadroTexto 2"/>
          <p:cNvSpPr txBox="1"/>
          <p:nvPr/>
        </p:nvSpPr>
        <p:spPr>
          <a:xfrm>
            <a:off x="-1" y="2523922"/>
            <a:ext cx="12151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COLOCACIÓN</a:t>
            </a:r>
          </a:p>
          <a:p>
            <a:pPr algn="ctr">
              <a:lnSpc>
                <a:spcPct val="150000"/>
              </a:lnSpc>
            </a:pPr>
            <a:r>
              <a:rPr lang="es-SV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2016-MAYO 2017</a:t>
            </a:r>
          </a:p>
          <a:p>
            <a:pPr algn="ctr"/>
            <a:endParaRPr lang="es-S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7" y="1308947"/>
            <a:ext cx="1377148" cy="17577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3505366" y="2600484"/>
            <a:ext cx="4812985" cy="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Elipse 14"/>
          <p:cNvSpPr/>
          <p:nvPr/>
        </p:nvSpPr>
        <p:spPr>
          <a:xfrm>
            <a:off x="1499430" y="1478407"/>
            <a:ext cx="2406965" cy="18718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99430" y="1772211"/>
            <a:ext cx="24340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SV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COLOCACIÓN </a:t>
            </a:r>
          </a:p>
          <a:p>
            <a:pPr algn="ctr">
              <a:lnSpc>
                <a:spcPct val="150000"/>
              </a:lnSpc>
            </a:pPr>
            <a:r>
              <a:rPr lang="es-SV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CRÉDITOS </a:t>
            </a:r>
          </a:p>
          <a:p>
            <a:pPr algn="ctr"/>
            <a:endParaRPr lang="es-SV" sz="23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737052" y="1578021"/>
            <a:ext cx="5162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1,609,857.00</a:t>
            </a:r>
            <a:endParaRPr lang="es-SV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96" y="33719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3019281" y="3946081"/>
            <a:ext cx="4441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4000" dirty="0" smtClean="0">
                <a:solidFill>
                  <a:srgbClr val="FF0000"/>
                </a:solidFill>
              </a:rPr>
              <a:t>TOTAL DE CRÉDITOS </a:t>
            </a:r>
          </a:p>
          <a:p>
            <a:pPr algn="ctr"/>
            <a:r>
              <a:rPr lang="es-SV" sz="4000" dirty="0" smtClean="0">
                <a:solidFill>
                  <a:srgbClr val="FF0000"/>
                </a:solidFill>
              </a:rPr>
              <a:t>COLOCADOS</a:t>
            </a:r>
            <a:endParaRPr lang="es-SV" sz="4000" dirty="0">
              <a:solidFill>
                <a:srgbClr val="FF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096000" y="4225996"/>
            <a:ext cx="5162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1,425</a:t>
            </a:r>
            <a:endParaRPr lang="es-SV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cto 33"/>
          <p:cNvCxnSpPr/>
          <p:nvPr/>
        </p:nvCxnSpPr>
        <p:spPr>
          <a:xfrm flipV="1">
            <a:off x="6808763" y="5148775"/>
            <a:ext cx="5064369" cy="1406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6096000" y="2593684"/>
            <a:ext cx="5552049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millón seiscientos nueve mil ochocientos cincuenta y </a:t>
            </a:r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siete </a:t>
            </a:r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00/100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6" name="CuadroTexto 35"/>
          <p:cNvSpPr txBox="1"/>
          <p:nvPr/>
        </p:nvSpPr>
        <p:spPr>
          <a:xfrm>
            <a:off x="1942018" y="1202778"/>
            <a:ext cx="774086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COLOCACIÓN MENSUAL EN MONTO Y NÚMERO DE CRÉDITOS</a:t>
            </a:r>
            <a:endParaRPr lang="es-S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09" y="2046078"/>
            <a:ext cx="8400982" cy="430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35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6458908" y="6461725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6" name="CuadroTexto 35"/>
          <p:cNvSpPr txBox="1"/>
          <p:nvPr/>
        </p:nvSpPr>
        <p:spPr>
          <a:xfrm>
            <a:off x="1942018" y="1046153"/>
            <a:ext cx="774086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MONTO COLOCADO POR GÉNERO</a:t>
            </a: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6985" y="2318709"/>
            <a:ext cx="3595535" cy="663209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es-SV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$ 465,532.00</a:t>
            </a:r>
            <a:endParaRPr lang="es-SV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ICONO AZUL HOM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19" y="1533386"/>
            <a:ext cx="2270010" cy="22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912933" y="1882903"/>
            <a:ext cx="3696237" cy="1292670"/>
          </a:xfrm>
        </p:spPr>
        <p:txBody>
          <a:bodyPr>
            <a:normAutofit/>
          </a:bodyPr>
          <a:lstStyle/>
          <a:p>
            <a:r>
              <a:rPr lang="es-SV" dirty="0" smtClean="0"/>
              <a:t>186</a:t>
            </a:r>
            <a:endParaRPr lang="es-SV" dirty="0"/>
          </a:p>
        </p:txBody>
      </p:sp>
      <p:pic>
        <p:nvPicPr>
          <p:cNvPr id="2052" name="Picture 4" descr="Resultado de imagen para ICONO ROSADO  MUJ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012" y="2782808"/>
            <a:ext cx="1597033" cy="239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8208920" y="3467352"/>
            <a:ext cx="3696237" cy="1292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 smtClean="0"/>
              <a:t>1,239</a:t>
            </a:r>
            <a:endParaRPr lang="es-SV" dirty="0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8228757" y="5005778"/>
            <a:ext cx="3960505" cy="7305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$ 1,144,325.00</a:t>
            </a:r>
            <a:endParaRPr lang="es-SV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21" y="2981919"/>
            <a:ext cx="5564756" cy="3045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70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724915" y="3527611"/>
            <a:ext cx="39399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CCC</a:t>
            </a:r>
            <a:endParaRPr lang="es-SV" dirty="0"/>
          </a:p>
        </p:txBody>
      </p:sp>
      <p:sp>
        <p:nvSpPr>
          <p:cNvPr id="15" name="Elipse 14"/>
          <p:cNvSpPr/>
          <p:nvPr/>
        </p:nvSpPr>
        <p:spPr>
          <a:xfrm>
            <a:off x="598072" y="1911577"/>
            <a:ext cx="3126843" cy="2966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1" name="Picture 4" descr="Resultado de imagen para PORCENTA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47" y="2377141"/>
            <a:ext cx="2214808" cy="216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1957102" y="1326348"/>
            <a:ext cx="6460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SECTORES FINANCIADOS</a:t>
            </a:r>
            <a:endParaRPr lang="es-E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3568034" y="2743200"/>
            <a:ext cx="5912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849577" y="2253687"/>
            <a:ext cx="30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COMERCIO</a:t>
            </a:r>
            <a:endParaRPr lang="es-SV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015957" y="2208527"/>
            <a:ext cx="2975208" cy="520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$996,020.00</a:t>
            </a:r>
            <a:endParaRPr lang="es-SV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946114" y="3012471"/>
            <a:ext cx="30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SV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INDUSTRIA</a:t>
            </a:r>
            <a:endParaRPr lang="es-SV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664904" y="3262626"/>
            <a:ext cx="2975208" cy="520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$322,030.00</a:t>
            </a:r>
            <a:endParaRPr lang="es-SV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3274314" y="4453452"/>
            <a:ext cx="3220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3816430" y="3938312"/>
            <a:ext cx="30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SERVICIO</a:t>
            </a:r>
            <a:endParaRPr lang="es-SV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508326" y="4188467"/>
            <a:ext cx="2975208" cy="520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$267,345.00</a:t>
            </a:r>
            <a:endParaRPr lang="es-SV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ector recto 38"/>
          <p:cNvCxnSpPr/>
          <p:nvPr/>
        </p:nvCxnSpPr>
        <p:spPr>
          <a:xfrm>
            <a:off x="-23431" y="5586245"/>
            <a:ext cx="3220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97125" y="5097778"/>
            <a:ext cx="30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SV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AGRÍCOLA</a:t>
            </a:r>
            <a:endParaRPr lang="es-SV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192163" y="5348010"/>
            <a:ext cx="2975208" cy="520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$18,150.00</a:t>
            </a:r>
            <a:endParaRPr lang="es-SV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/>
          <p:cNvCxnSpPr/>
          <p:nvPr/>
        </p:nvCxnSpPr>
        <p:spPr>
          <a:xfrm>
            <a:off x="6248681" y="6312485"/>
            <a:ext cx="2935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6385219" y="5789265"/>
            <a:ext cx="275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OTROS</a:t>
            </a:r>
            <a:endParaRPr lang="es-SV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8635293" y="5789264"/>
            <a:ext cx="2711743" cy="520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$6,311.00</a:t>
            </a:r>
            <a:endParaRPr lang="es-SV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5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1" name="Imagen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2" y="992010"/>
            <a:ext cx="7389133" cy="5044218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7496816" y="1813653"/>
            <a:ext cx="396688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actividades financiadas en su mayoría fueron: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Ventas de frutas y verduras.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Tiendas.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Bazares.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Tortillerías.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Panaderías.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Talleres de calzado.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Costurerías.</a:t>
            </a:r>
          </a:p>
          <a:p>
            <a:endParaRPr lang="es-SV" dirty="0"/>
          </a:p>
        </p:txBody>
      </p:sp>
      <p:sp>
        <p:nvSpPr>
          <p:cNvPr id="13" name="Rombo 12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3429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3095587" y="883024"/>
            <a:ext cx="5808086" cy="731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POR DEPARTAMENTO</a:t>
            </a:r>
            <a:endParaRPr lang="es-SV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" y="1585495"/>
            <a:ext cx="7292666" cy="4749575"/>
          </a:xfrm>
          <a:prstGeom prst="rect">
            <a:avLst/>
          </a:prstGeom>
          <a:noFill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55048"/>
              </p:ext>
            </p:extLst>
          </p:nvPr>
        </p:nvGraphicFramePr>
        <p:xfrm>
          <a:off x="7793693" y="1748114"/>
          <a:ext cx="3672616" cy="452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547"/>
                <a:gridCol w="1903069"/>
              </a:tblGrid>
              <a:tr h="214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SALVADOR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568,810.00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MIGUEL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348,925.00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LIBERTAD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178,451.94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ANA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114,245.00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113,950.00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USULUTAN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75,920.00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MORAZAN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63,195.00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SONSONATE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50,100.00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UNION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45,590.00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CUSCATLAN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17,850.00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AHUACHAPAN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16,600.00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CHALATENANGO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12,000.00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VICENTE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2,620.00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CABAÑAS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1,600.00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  <a:tr h="28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1,609,856.94 </a:t>
                      </a:r>
                      <a:endParaRPr lang="es-S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76" marR="82876" marT="0" marB="0"/>
                </a:tc>
              </a:tr>
            </a:tbl>
          </a:graphicData>
        </a:graphic>
      </p:graphicFrame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8590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CuadroTexto 15"/>
          <p:cNvSpPr txBox="1"/>
          <p:nvPr/>
        </p:nvSpPr>
        <p:spPr>
          <a:xfrm>
            <a:off x="-1" y="2523922"/>
            <a:ext cx="12151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DE CRÉDITO</a:t>
            </a:r>
          </a:p>
          <a:p>
            <a:pPr algn="ctr"/>
            <a:endParaRPr lang="es-S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37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/>
          <p:cNvCxnSpPr/>
          <p:nvPr/>
        </p:nvCxnSpPr>
        <p:spPr>
          <a:xfrm>
            <a:off x="5906589" y="1647356"/>
            <a:ext cx="0" cy="298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Rectángulo redondeado 19"/>
          <p:cNvSpPr/>
          <p:nvPr/>
        </p:nvSpPr>
        <p:spPr>
          <a:xfrm>
            <a:off x="4264881" y="1114845"/>
            <a:ext cx="3591232" cy="13444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FOSOFAMILIA</a:t>
            </a:r>
            <a:endParaRPr lang="es-SV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296376" y="2790302"/>
            <a:ext cx="3368528" cy="15454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LÍNEAS DE CRÉDITOS</a:t>
            </a:r>
            <a:endParaRPr lang="es-SV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039082" y="4048461"/>
            <a:ext cx="1257294" cy="399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redondeado 29"/>
          <p:cNvSpPr/>
          <p:nvPr/>
        </p:nvSpPr>
        <p:spPr>
          <a:xfrm>
            <a:off x="4090952" y="4656063"/>
            <a:ext cx="3417431" cy="1359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INDIVIDUAL</a:t>
            </a:r>
            <a:endParaRPr lang="es-SV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4" name="Conector recto 1023"/>
          <p:cNvCxnSpPr/>
          <p:nvPr/>
        </p:nvCxnSpPr>
        <p:spPr>
          <a:xfrm>
            <a:off x="7664904" y="3917101"/>
            <a:ext cx="1247276" cy="519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uadroTexto 1024"/>
          <p:cNvSpPr txBox="1"/>
          <p:nvPr/>
        </p:nvSpPr>
        <p:spPr>
          <a:xfrm>
            <a:off x="90152" y="5697160"/>
            <a:ext cx="35775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Montos de $3,500 </a:t>
            </a: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endParaRPr lang="es-SV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salarios mínimos</a:t>
            </a:r>
            <a:endParaRPr lang="es-S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SV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7965347" y="4436751"/>
            <a:ext cx="4053894" cy="1359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PREFERENCIAL</a:t>
            </a:r>
            <a:endParaRPr lang="es-SV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250298" y="4346792"/>
            <a:ext cx="3417431" cy="1359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MICROTOP</a:t>
            </a:r>
            <a:endParaRPr lang="es-SV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31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1423811"/>
            <a:ext cx="10058400" cy="4956588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2627291" y="107688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Colocación por líneas - Destacadas</a:t>
            </a:r>
            <a:endParaRPr lang="es-SV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redondeado 38"/>
          <p:cNvSpPr/>
          <p:nvPr/>
        </p:nvSpPr>
        <p:spPr>
          <a:xfrm>
            <a:off x="1896036" y="3929105"/>
            <a:ext cx="8579224" cy="22085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36" name="Conector recto de flecha 35"/>
          <p:cNvCxnSpPr>
            <a:stCxn id="28" idx="3"/>
            <a:endCxn id="33" idx="3"/>
          </p:cNvCxnSpPr>
          <p:nvPr/>
        </p:nvCxnSpPr>
        <p:spPr>
          <a:xfrm flipV="1">
            <a:off x="2971798" y="3331034"/>
            <a:ext cx="7939510" cy="9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616782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616781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8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0" y="985227"/>
            <a:ext cx="1955221" cy="1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5720158" y="1363742"/>
            <a:ext cx="2971800" cy="100168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DE LA POBREZA</a:t>
            </a:r>
            <a:endParaRPr lang="es-SV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087328" y="1211087"/>
            <a:ext cx="762319" cy="69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SV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299449" y="4124530"/>
            <a:ext cx="812202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OTORGAMIENTO DE CRÉDITOS PRODUCTIVOS.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 PLANES DE NEGOCIOS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 FINANCIERA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APERTURA DE ESPACIOS COMERCIALES PARA LA VENTA DE PRODUCTOS: AGRO MERCADOS y FERIAS SOLIDARIAS.</a:t>
            </a:r>
            <a:endParaRPr lang="es-S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049399" y="3066330"/>
            <a:ext cx="1922399" cy="54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CREANDO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529293" y="3066330"/>
            <a:ext cx="2620493" cy="54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IMPLEMENTANDO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6769379" y="3066330"/>
            <a:ext cx="2023798" cy="54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IMPULSANDO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>
            <a:off x="3448453" y="1378099"/>
            <a:ext cx="1504229" cy="8328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9177695" y="3057226"/>
            <a:ext cx="1733613" cy="54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APOYANDO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curvada hacia la derecha 36"/>
          <p:cNvSpPr/>
          <p:nvPr/>
        </p:nvSpPr>
        <p:spPr>
          <a:xfrm>
            <a:off x="205632" y="3801148"/>
            <a:ext cx="1331258" cy="1482491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38" name="Flecha curvada hacia la izquierda 37"/>
          <p:cNvSpPr/>
          <p:nvPr/>
        </p:nvSpPr>
        <p:spPr>
          <a:xfrm>
            <a:off x="10778394" y="3784918"/>
            <a:ext cx="1034863" cy="149646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1873625" y="1090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Colocación por líneas - Especiales</a:t>
            </a:r>
            <a:endParaRPr lang="es-SV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1642559"/>
            <a:ext cx="11082766" cy="4778644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4939080" y="1670803"/>
            <a:ext cx="4689014" cy="5831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Alianzas y Convenios con instituciones</a:t>
            </a:r>
            <a:endParaRPr lang="es-SV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09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1873625" y="1090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la Cartera por calificación de Riesgo</a:t>
            </a:r>
            <a:endParaRPr lang="es-SV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675066" y="1962907"/>
            <a:ext cx="1996226" cy="85440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</a:t>
            </a:r>
          </a:p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9480257" y="2782937"/>
            <a:ext cx="2385844" cy="8815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es-SV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CALIFICACIÓN DE RIESGO</a:t>
            </a:r>
            <a:endParaRPr lang="es-S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9675066" y="4313450"/>
            <a:ext cx="1996226" cy="8544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</a:t>
            </a:r>
          </a:p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9532270" y="5052131"/>
            <a:ext cx="2385844" cy="881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 a E</a:t>
            </a:r>
          </a:p>
          <a:p>
            <a:pPr algn="ctr"/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CALIFICACIONES DE RIESGO</a:t>
            </a:r>
            <a:endParaRPr lang="es-S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1798086"/>
            <a:ext cx="9045176" cy="4607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970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CuadroTexto 17"/>
          <p:cNvSpPr txBox="1"/>
          <p:nvPr/>
        </p:nvSpPr>
        <p:spPr>
          <a:xfrm>
            <a:off x="-1" y="2523922"/>
            <a:ext cx="12151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 DE EMPLEOS</a:t>
            </a:r>
          </a:p>
          <a:p>
            <a:pPr algn="ctr"/>
            <a:endParaRPr lang="es-S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80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/>
          <p:cNvCxnSpPr/>
          <p:nvPr/>
        </p:nvCxnSpPr>
        <p:spPr>
          <a:xfrm>
            <a:off x="8234984" y="2443134"/>
            <a:ext cx="29505" cy="13007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" y="1647356"/>
            <a:ext cx="6081147" cy="4572712"/>
          </a:xfrm>
          <a:prstGeom prst="rect">
            <a:avLst/>
          </a:prstGeom>
          <a:noFill/>
        </p:spPr>
      </p:pic>
      <p:sp>
        <p:nvSpPr>
          <p:cNvPr id="2" name="Rectángulo redondeado 1"/>
          <p:cNvSpPr/>
          <p:nvPr/>
        </p:nvSpPr>
        <p:spPr>
          <a:xfrm>
            <a:off x="6619741" y="1345599"/>
            <a:ext cx="3248168" cy="11692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 EMPLEOS</a:t>
            </a:r>
            <a:endParaRPr lang="es-SV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sultado de imagen para ICONO AZUL HOM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91" y="1647356"/>
            <a:ext cx="1240500" cy="124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n para ICONO ROSADO  MUJ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11" y="2730321"/>
            <a:ext cx="969605" cy="14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9"/>
          <p:cNvSpPr/>
          <p:nvPr/>
        </p:nvSpPr>
        <p:spPr>
          <a:xfrm>
            <a:off x="7142681" y="3608388"/>
            <a:ext cx="2243616" cy="862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2,112</a:t>
            </a:r>
            <a:endParaRPr lang="es-SV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12585" y="4353677"/>
            <a:ext cx="315532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DIRECTOS e INDIRECTOS</a:t>
            </a:r>
            <a:endParaRPr lang="es-S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46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CuadroTexto 18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GESTIÓN FINANCIERA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36046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77554819"/>
              </p:ext>
            </p:extLst>
          </p:nvPr>
        </p:nvGraphicFramePr>
        <p:xfrm>
          <a:off x="1838817" y="8357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461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/>
          <p:cNvSpPr txBox="1"/>
          <p:nvPr/>
        </p:nvSpPr>
        <p:spPr>
          <a:xfrm>
            <a:off x="1873624" y="1090200"/>
            <a:ext cx="690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Presupuesto durante período reportado</a:t>
            </a:r>
            <a:endParaRPr lang="es-SV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08788"/>
              </p:ext>
            </p:extLst>
          </p:nvPr>
        </p:nvGraphicFramePr>
        <p:xfrm>
          <a:off x="1191043" y="2200736"/>
          <a:ext cx="9421148" cy="34943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272"/>
                <a:gridCol w="3232597"/>
                <a:gridCol w="1558344"/>
                <a:gridCol w="1365160"/>
                <a:gridCol w="1120462"/>
                <a:gridCol w="1455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COD.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CUENTA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PRESUPUESTO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EJECUTADO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SALDO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%EJECUTADO</a:t>
                      </a:r>
                      <a:endParaRPr lang="es-SV" dirty="0"/>
                    </a:p>
                  </a:txBody>
                  <a:tcPr/>
                </a:tc>
              </a:tr>
              <a:tr h="481933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Financieros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$1046,241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$626,743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$419,504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 Corrientes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$12,350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 de Capital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$350,000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$350,000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Recuperación</a:t>
                      </a:r>
                      <a:r>
                        <a:rPr lang="es-SV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Inv. Financieras Depósito a Plazo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($50,000)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986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Recuperación</a:t>
                      </a:r>
                      <a:r>
                        <a:rPr lang="es-SV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Inv. Financieras Préstamos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$2049,303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$1733,029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$316,274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Endeudamiento Público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$225,000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$225,000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</a:t>
                      </a:r>
                      <a:r>
                        <a:rPr lang="es-SV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años anteriores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$130,945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$130,945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210614" y="5589431"/>
            <a:ext cx="9375820" cy="3667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TOTAL INGRESOS	</a:t>
            </a:r>
            <a:r>
              <a:rPr lang="es-S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$3801,494	$2772,122   $1029,372	73%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1873624" y="5561187"/>
            <a:ext cx="0" cy="3949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684135" y="5531160"/>
            <a:ext cx="0" cy="4249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8023538" y="5561187"/>
            <a:ext cx="12879" cy="3949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5104075" y="5561187"/>
            <a:ext cx="0" cy="3949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9148041" y="5589431"/>
            <a:ext cx="0" cy="3949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/>
          <p:cNvSpPr/>
          <p:nvPr/>
        </p:nvSpPr>
        <p:spPr>
          <a:xfrm>
            <a:off x="7141335" y="1893806"/>
            <a:ext cx="1764406" cy="281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08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/>
          <p:cNvSpPr txBox="1"/>
          <p:nvPr/>
        </p:nvSpPr>
        <p:spPr>
          <a:xfrm>
            <a:off x="1873624" y="1090200"/>
            <a:ext cx="690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Presupuesto durante período reportado</a:t>
            </a:r>
            <a:endParaRPr lang="es-SV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30229"/>
              </p:ext>
            </p:extLst>
          </p:nvPr>
        </p:nvGraphicFramePr>
        <p:xfrm>
          <a:off x="1191043" y="2200736"/>
          <a:ext cx="9421148" cy="39347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272"/>
                <a:gridCol w="3232597"/>
                <a:gridCol w="1558344"/>
                <a:gridCol w="1365160"/>
                <a:gridCol w="1159099"/>
                <a:gridCol w="141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COD.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CUENTA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PRESUPUESTO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EJECUTADO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SALDO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%EJECUTADO</a:t>
                      </a:r>
                      <a:endParaRPr lang="es-SV" dirty="0"/>
                    </a:p>
                  </a:txBody>
                  <a:tcPr/>
                </a:tc>
              </a:tr>
              <a:tr h="481933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Remuneraciones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$830,696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$728,608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$102,088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Adquisiciones de Bienes</a:t>
                      </a:r>
                      <a:r>
                        <a:rPr lang="es-SV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Servicios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$406,093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$302,025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$104,068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Financieros</a:t>
                      </a:r>
                      <a:r>
                        <a:rPr lang="es-SV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Otros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$56,664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$36,887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$19,777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Inversiones en Activos Fijos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$46,907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$29,748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$17,160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986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Inversiones</a:t>
                      </a:r>
                      <a:r>
                        <a:rPr lang="es-SV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Financieras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$2699,618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$1579,732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$1119,886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 Endeudamiento Público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$72,938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$19,447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$53,492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SV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EGRESOS</a:t>
                      </a:r>
                      <a:endParaRPr lang="es-SV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$4112,916</a:t>
                      </a:r>
                      <a:endParaRPr lang="es-SV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$2696,447</a:t>
                      </a:r>
                      <a:endParaRPr lang="es-SV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$1416,469</a:t>
                      </a:r>
                      <a:endParaRPr lang="es-SV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s-SV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Conector recto 19"/>
          <p:cNvCxnSpPr/>
          <p:nvPr/>
        </p:nvCxnSpPr>
        <p:spPr>
          <a:xfrm>
            <a:off x="6684135" y="5531160"/>
            <a:ext cx="0" cy="4249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/>
          <p:cNvSpPr/>
          <p:nvPr/>
        </p:nvSpPr>
        <p:spPr>
          <a:xfrm>
            <a:off x="7141335" y="1893806"/>
            <a:ext cx="1764406" cy="281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EGRESOS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10615" y="6071559"/>
            <a:ext cx="9401578" cy="302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PRESUPUESTARIO			   </a:t>
            </a:r>
            <a:r>
              <a:rPr lang="es-SV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$75,675</a:t>
            </a:r>
            <a:endParaRPr lang="es-S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46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CuadroTexto 17"/>
          <p:cNvSpPr txBox="1"/>
          <p:nvPr/>
        </p:nvSpPr>
        <p:spPr>
          <a:xfrm>
            <a:off x="-1" y="2523922"/>
            <a:ext cx="12151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APORTES DE CAPITAL</a:t>
            </a:r>
          </a:p>
          <a:p>
            <a:pPr algn="ctr"/>
            <a:endParaRPr lang="es-S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29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3314" name="Picture 2" descr="Resultado de imagen para LOTERIA NACIONAL EL SALVADOR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18" y="1427549"/>
            <a:ext cx="2590735" cy="20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redondeado 14"/>
          <p:cNvSpPr/>
          <p:nvPr/>
        </p:nvSpPr>
        <p:spPr>
          <a:xfrm>
            <a:off x="4089092" y="1161772"/>
            <a:ext cx="2590735" cy="4166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</a:t>
            </a:r>
            <a:endParaRPr lang="es-SV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8352705" y="1578455"/>
            <a:ext cx="2742143" cy="63112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APORTE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37942" y="2717443"/>
            <a:ext cx="2176530" cy="488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ENERO 2016</a:t>
            </a:r>
            <a:endParaRPr lang="es-S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464983" y="3732714"/>
            <a:ext cx="2742143" cy="10314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endParaRPr lang="es-SV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88259" y="4526144"/>
            <a:ext cx="3372920" cy="1713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Fomentar el emprendedurismo, desarrollo e inclusión de la mujer en el área laboral</a:t>
            </a:r>
            <a:endParaRPr lang="es-SV" sz="2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3599816" y="5120082"/>
            <a:ext cx="77093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4385784" y="3953109"/>
            <a:ext cx="2609240" cy="2422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Para el Otorgamiento de créditos  para construir o desarrollar microempresas o negocios</a:t>
            </a:r>
            <a:endParaRPr lang="es-SV" sz="2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6995024" y="5233846"/>
            <a:ext cx="77093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7819629" y="4639908"/>
            <a:ext cx="3372920" cy="166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Apoyar de forma directa e indirecta, la comercialización de los productos de la LNB.</a:t>
            </a:r>
            <a:endParaRPr lang="es-SV" sz="2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617383" y="1748240"/>
            <a:ext cx="2742143" cy="10314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FIRMA CONVENIO</a:t>
            </a:r>
            <a:endParaRPr lang="es-SV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8572579" y="2088417"/>
            <a:ext cx="2387341" cy="488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$200,000</a:t>
            </a: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8352705" y="3029717"/>
            <a:ext cx="2742143" cy="9211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HECHO EFECTIVO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530105" y="3801324"/>
            <a:ext cx="2387341" cy="488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$150,000</a:t>
            </a:r>
            <a:endParaRPr lang="es-S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Flecha derecha 13315"/>
          <p:cNvSpPr/>
          <p:nvPr/>
        </p:nvSpPr>
        <p:spPr>
          <a:xfrm rot="9350785">
            <a:off x="3587509" y="2146204"/>
            <a:ext cx="862885" cy="2784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8" name="Flecha derecha 37"/>
          <p:cNvSpPr/>
          <p:nvPr/>
        </p:nvSpPr>
        <p:spPr>
          <a:xfrm rot="9350785">
            <a:off x="3619020" y="3437809"/>
            <a:ext cx="862885" cy="2784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9" name="Flecha derecha 38"/>
          <p:cNvSpPr/>
          <p:nvPr/>
        </p:nvSpPr>
        <p:spPr>
          <a:xfrm rot="2588353">
            <a:off x="7414536" y="3197116"/>
            <a:ext cx="862885" cy="2784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0" name="Flecha derecha 39"/>
          <p:cNvSpPr/>
          <p:nvPr/>
        </p:nvSpPr>
        <p:spPr>
          <a:xfrm rot="21245430">
            <a:off x="7351296" y="1822171"/>
            <a:ext cx="862885" cy="2784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9216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redondeado 38"/>
          <p:cNvSpPr/>
          <p:nvPr/>
        </p:nvSpPr>
        <p:spPr>
          <a:xfrm>
            <a:off x="3137729" y="2493758"/>
            <a:ext cx="8812115" cy="24396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8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0" y="985227"/>
            <a:ext cx="1955221" cy="1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5715001" y="1052263"/>
            <a:ext cx="2971800" cy="100168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HAMBRE CERO</a:t>
            </a:r>
            <a:endParaRPr lang="es-SV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046861" y="1153967"/>
            <a:ext cx="762319" cy="69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SV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>
            <a:off x="3448453" y="1378099"/>
            <a:ext cx="1504229" cy="8328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88259" y="4867045"/>
            <a:ext cx="3671047" cy="129212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134371" y="5005840"/>
            <a:ext cx="357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 DE MI ADMINISTRACIÓN</a:t>
            </a:r>
          </a:p>
          <a:p>
            <a:pPr algn="ctr"/>
            <a:r>
              <a:rPr lang="es-SV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2014 </a:t>
            </a:r>
            <a:endParaRPr lang="es-SV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37510" y="2553608"/>
            <a:ext cx="8054788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100" cap="small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SV" sz="21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esarrollar </a:t>
            </a:r>
            <a:r>
              <a:rPr lang="es-SV" sz="2100" cap="small" dirty="0">
                <a:latin typeface="Arial" panose="020B0604020202020204" pitchFamily="34" charset="0"/>
                <a:cs typeface="Arial" panose="020B0604020202020204" pitchFamily="34" charset="0"/>
              </a:rPr>
              <a:t>capacidades de crecimiento para los negocios productivos, contribuyendo así a la reducción del desempleo, logrando que las clientas y clientes puedan generar más y mejores ingresos, para contratar personal permanente en sus iniciativas o negocios establecidos.</a:t>
            </a:r>
          </a:p>
          <a:p>
            <a:endParaRPr lang="es-SV" dirty="0"/>
          </a:p>
        </p:txBody>
      </p:sp>
      <p:sp>
        <p:nvSpPr>
          <p:cNvPr id="17" name="Flecha doblada 16"/>
          <p:cNvSpPr/>
          <p:nvPr/>
        </p:nvSpPr>
        <p:spPr>
          <a:xfrm>
            <a:off x="1882588" y="3655916"/>
            <a:ext cx="940254" cy="1210236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redondeado 1"/>
          <p:cNvSpPr/>
          <p:nvPr/>
        </p:nvSpPr>
        <p:spPr>
          <a:xfrm>
            <a:off x="3810789" y="1043269"/>
            <a:ext cx="3296992" cy="15485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 smtClean="0">
                <a:solidFill>
                  <a:schemeClr val="tx1"/>
                </a:solidFill>
              </a:rPr>
              <a:t>ASAMBLEA LEGISLATIVA</a:t>
            </a:r>
            <a:endParaRPr lang="es-SV" sz="32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93388" y="3073067"/>
            <a:ext cx="3618963" cy="139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CuadroTexto 19"/>
          <p:cNvSpPr txBox="1"/>
          <p:nvPr/>
        </p:nvSpPr>
        <p:spPr>
          <a:xfrm>
            <a:off x="849939" y="3072912"/>
            <a:ext cx="3501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Asignó a FOSOFAMILIA una </a:t>
            </a:r>
          </a:p>
          <a:p>
            <a:pPr algn="ctr"/>
            <a:r>
              <a:rPr lang="es-SV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PARTIDA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107781" y="3039384"/>
            <a:ext cx="3618963" cy="139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CuadroTexto 22"/>
          <p:cNvSpPr txBox="1"/>
          <p:nvPr/>
        </p:nvSpPr>
        <p:spPr>
          <a:xfrm>
            <a:off x="7107781" y="3103606"/>
            <a:ext cx="3618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Decreto para el año</a:t>
            </a:r>
          </a:p>
          <a:p>
            <a:pPr algn="ctr"/>
            <a:r>
              <a:rPr lang="es-SV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192548" y="4911349"/>
            <a:ext cx="3325751" cy="139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CuadroTexto 25"/>
          <p:cNvSpPr txBox="1"/>
          <p:nvPr/>
        </p:nvSpPr>
        <p:spPr>
          <a:xfrm>
            <a:off x="4045941" y="5111151"/>
            <a:ext cx="3618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Monto</a:t>
            </a:r>
          </a:p>
          <a:p>
            <a:pPr algn="ctr"/>
            <a:r>
              <a:rPr lang="es-SV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s-SV" sz="32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200,000</a:t>
            </a:r>
          </a:p>
        </p:txBody>
      </p:sp>
      <p:sp>
        <p:nvSpPr>
          <p:cNvPr id="1024" name="Flecha curvada hacia la derecha 1023"/>
          <p:cNvSpPr/>
          <p:nvPr/>
        </p:nvSpPr>
        <p:spPr>
          <a:xfrm>
            <a:off x="2047741" y="1682111"/>
            <a:ext cx="1622738" cy="107485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025" name="Flecha curvada hacia la izquierda 1024"/>
          <p:cNvSpPr/>
          <p:nvPr/>
        </p:nvSpPr>
        <p:spPr>
          <a:xfrm>
            <a:off x="7360025" y="1647356"/>
            <a:ext cx="1990037" cy="125103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027" name="Flecha curvada hacia arriba 1026"/>
          <p:cNvSpPr/>
          <p:nvPr/>
        </p:nvSpPr>
        <p:spPr>
          <a:xfrm>
            <a:off x="4855335" y="3554569"/>
            <a:ext cx="2252446" cy="90333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7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2183938"/>
              </p:ext>
            </p:extLst>
          </p:nvPr>
        </p:nvGraphicFramePr>
        <p:xfrm>
          <a:off x="1120462" y="915521"/>
          <a:ext cx="9348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Rombo 2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1560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/>
          <p:cNvSpPr txBox="1"/>
          <p:nvPr/>
        </p:nvSpPr>
        <p:spPr>
          <a:xfrm>
            <a:off x="1931831" y="1447301"/>
            <a:ext cx="722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período reportado las aportaciones recibidas son:</a:t>
            </a:r>
            <a:endParaRPr lang="es-SV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77620"/>
              </p:ext>
            </p:extLst>
          </p:nvPr>
        </p:nvGraphicFramePr>
        <p:xfrm>
          <a:off x="2743200" y="2575774"/>
          <a:ext cx="6555347" cy="305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5128"/>
                <a:gridCol w="1380073"/>
                <a:gridCol w="1380073"/>
                <a:gridCol w="1380073"/>
              </a:tblGrid>
              <a:tr h="1090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INSTITUCIÓN</a:t>
                      </a:r>
                      <a:endParaRPr lang="es-SV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SV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SV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981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BANDESAL </a:t>
                      </a:r>
                      <a:endParaRPr lang="es-SV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$8,600.00 </a:t>
                      </a:r>
                      <a:endParaRPr lang="es-SV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$7,200.00 </a:t>
                      </a:r>
                      <a:endParaRPr lang="es-SV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$15,800.00 </a:t>
                      </a:r>
                      <a:endParaRPr lang="es-SV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81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HIPOTECARIO</a:t>
                      </a:r>
                      <a:endParaRPr lang="es-SV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$1,400.00 </a:t>
                      </a:r>
                      <a:endParaRPr lang="es-SV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$1,150.00 </a:t>
                      </a:r>
                      <a:endParaRPr lang="es-SV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$2,550.00 </a:t>
                      </a:r>
                      <a:endParaRPr lang="es-SV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ombo 13"/>
          <p:cNvSpPr/>
          <p:nvPr/>
        </p:nvSpPr>
        <p:spPr>
          <a:xfrm>
            <a:off x="5303428" y="6405283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0109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CuadroTexto 17"/>
          <p:cNvSpPr txBox="1"/>
          <p:nvPr/>
        </p:nvSpPr>
        <p:spPr>
          <a:xfrm>
            <a:off x="-1" y="2523922"/>
            <a:ext cx="12151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AUDITORÍA EXTERNA</a:t>
            </a:r>
          </a:p>
          <a:p>
            <a:pPr algn="ctr"/>
            <a:endParaRPr lang="es-S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32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1922929" y="1391296"/>
            <a:ext cx="31459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S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S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3657600" y="2421953"/>
            <a:ext cx="7879976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SV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De acuerdo a la revisión efectuada a las operaciones de FOSOFAMILIA desarrolladas en el segundo semestre 2016, no se identificaron incumplimientos fiscales importantes que puedan afectar </a:t>
            </a:r>
            <a:r>
              <a:rPr lang="es-SV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negativamente </a:t>
            </a:r>
            <a:r>
              <a:rPr lang="es-SV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a FOSOFAMILIA. Se observa que se ha </a:t>
            </a:r>
            <a:r>
              <a:rPr lang="es-SV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implementado </a:t>
            </a:r>
            <a:r>
              <a:rPr lang="es-SV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un control interno fiscal adecuado, el cual permite a la institución cumplir </a:t>
            </a:r>
            <a:r>
              <a:rPr lang="es-SV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oportunamente </a:t>
            </a:r>
            <a:r>
              <a:rPr lang="es-SV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con las obligaciones tributarias formales y sustantivas que son aplicables.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88259" y="3276544"/>
            <a:ext cx="3469341" cy="152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FIRMA AUDITORA EXTERNA</a:t>
            </a:r>
          </a:p>
          <a:p>
            <a:pPr algn="ctr"/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“ELIAS &amp; ASOCIADOS”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11009" y="1907678"/>
            <a:ext cx="52473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AUDITORÍA FISCAL</a:t>
            </a:r>
            <a:endParaRPr lang="es-SV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73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1358468" y="1379585"/>
            <a:ext cx="31459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S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S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Rectángulo redondeado 12"/>
          <p:cNvSpPr/>
          <p:nvPr/>
        </p:nvSpPr>
        <p:spPr>
          <a:xfrm>
            <a:off x="188259" y="3276544"/>
            <a:ext cx="3469341" cy="152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FIRMA AUDITORA EXTERNA</a:t>
            </a:r>
          </a:p>
          <a:p>
            <a:pPr algn="ctr"/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“ELIAS &amp; ASOCIADOS”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40550" y="1665974"/>
            <a:ext cx="52473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AUDITORÍA </a:t>
            </a:r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  <a:endParaRPr lang="es-SV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657600" y="2189194"/>
            <a:ext cx="7613290" cy="4190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SV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De acuerdo a nuestra evaluación del sistema de control interno y basados en el diseño y nivel de cumplimiento mostrado por la administración hacia los lineamientos establecidos en el Reglamento de Normas Técnicas de Control Interno Específicas y criterios establecidos en el informe COSO, en nuestra opinión el sistema de control interno del Fondo Solidario para la Familia Microempresaria reúne requisitos de integridad, adecuación y eficacia.</a:t>
            </a:r>
            <a:endParaRPr lang="es-SV" sz="20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6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CuadroTexto 18"/>
          <p:cNvSpPr txBox="1"/>
          <p:nvPr/>
        </p:nvSpPr>
        <p:spPr>
          <a:xfrm>
            <a:off x="40437" y="199471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GESTIÓN ADMINISTRATIVA</a:t>
            </a:r>
          </a:p>
          <a:p>
            <a:endParaRPr lang="es-SV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922592" y="3344279"/>
            <a:ext cx="796005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 integrada por:</a:t>
            </a:r>
          </a:p>
          <a:p>
            <a:pPr marL="342900" indent="-34290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Adquisiciones y Contrataciones UACI.</a:t>
            </a:r>
          </a:p>
          <a:p>
            <a:pPr marL="342900" indent="-34290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Tecnologías de Información.</a:t>
            </a:r>
          </a:p>
          <a:p>
            <a:pPr marL="342900" indent="-34290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</a:p>
          <a:p>
            <a:pPr marL="342900" indent="-34290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Generales</a:t>
            </a:r>
          </a:p>
          <a:p>
            <a:pPr marL="342900" indent="-34290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Archivo Institucional </a:t>
            </a:r>
            <a:endParaRPr lang="es-SV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27184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redondeado 1"/>
          <p:cNvSpPr/>
          <p:nvPr/>
        </p:nvSpPr>
        <p:spPr>
          <a:xfrm>
            <a:off x="4354684" y="1854684"/>
            <a:ext cx="3850783" cy="1183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COMPRAS</a:t>
            </a:r>
            <a:endParaRPr lang="es-SV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 izquierda 14"/>
          <p:cNvSpPr/>
          <p:nvPr/>
        </p:nvSpPr>
        <p:spPr>
          <a:xfrm>
            <a:off x="3155324" y="2113760"/>
            <a:ext cx="1199360" cy="61818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Flecha izquierda 17"/>
          <p:cNvSpPr/>
          <p:nvPr/>
        </p:nvSpPr>
        <p:spPr>
          <a:xfrm rot="10800000">
            <a:off x="8205467" y="2084687"/>
            <a:ext cx="1199360" cy="61818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1506" name="Picture 2" descr="Resultado de imagen para AÑO 2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3" y="1896999"/>
            <a:ext cx="2015671" cy="15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 curvada hacia la derecha 15"/>
          <p:cNvSpPr/>
          <p:nvPr/>
        </p:nvSpPr>
        <p:spPr>
          <a:xfrm>
            <a:off x="1301257" y="3280861"/>
            <a:ext cx="1031038" cy="14322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332295" y="4846513"/>
            <a:ext cx="2767739" cy="14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Trescientos ochenta y cinco mil ochocientos setenta y siete dólares</a:t>
            </a:r>
            <a:endParaRPr lang="es-SV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640981" y="4371616"/>
            <a:ext cx="2228045" cy="4696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s-SV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385,877.00</a:t>
            </a:r>
            <a:endParaRPr lang="es-SV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7" y="1801215"/>
            <a:ext cx="2285020" cy="12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 curvada hacia la izquierda 20"/>
          <p:cNvSpPr/>
          <p:nvPr/>
        </p:nvSpPr>
        <p:spPr>
          <a:xfrm>
            <a:off x="9611616" y="2934145"/>
            <a:ext cx="1081825" cy="15686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051954" y="4267976"/>
            <a:ext cx="2527509" cy="4696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303,285.00</a:t>
            </a:r>
            <a:endParaRPr lang="es-SV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6982364" y="4739441"/>
            <a:ext cx="2767739" cy="14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Trescientos tres mil doscientos ochenta y cinco dólares</a:t>
            </a:r>
            <a:endParaRPr lang="es-SV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03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CuadroTexto 22"/>
          <p:cNvSpPr txBox="1"/>
          <p:nvPr/>
        </p:nvSpPr>
        <p:spPr>
          <a:xfrm>
            <a:off x="2110699" y="1520873"/>
            <a:ext cx="7488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cap="sm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Adquisiciones y contrataciones realizadas durante el período reportado:</a:t>
            </a:r>
            <a:endParaRPr lang="es-SV" sz="28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85331"/>
              </p:ext>
            </p:extLst>
          </p:nvPr>
        </p:nvGraphicFramePr>
        <p:xfrm>
          <a:off x="830318" y="2623393"/>
          <a:ext cx="10298914" cy="2620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54"/>
                <a:gridCol w="1882683"/>
                <a:gridCol w="1882683"/>
                <a:gridCol w="1882683"/>
                <a:gridCol w="1554511"/>
              </a:tblGrid>
              <a:tr h="54334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de Adquisiciones y Contrataciones por forma de contratación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EJECUTADOS 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433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4429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</a:t>
                      </a:r>
                      <a:endParaRPr lang="es-SV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SV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 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83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SV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Libre Gestión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s-SV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$64.083,90</a:t>
                      </a:r>
                      <a:endParaRPr lang="es-SV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s-SV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EC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142.191,43</a:t>
                      </a:r>
                      <a:endParaRPr lang="es-S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01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/>
          <p:cNvSpPr txBox="1"/>
          <p:nvPr/>
        </p:nvSpPr>
        <p:spPr>
          <a:xfrm>
            <a:off x="0" y="2715729"/>
            <a:ext cx="12151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 smtClean="0">
                <a:solidFill>
                  <a:schemeClr val="tx2"/>
                </a:solidFill>
              </a:rPr>
              <a:t>PRINCIPALES ACCIONES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49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ombo 8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8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0" y="985227"/>
            <a:ext cx="1955221" cy="1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5872623" y="1360989"/>
            <a:ext cx="2700359" cy="84953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Y BIENESTAR</a:t>
            </a:r>
            <a:endParaRPr lang="es-SV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239793" y="1208334"/>
            <a:ext cx="762319" cy="69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SV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>
            <a:off x="3448453" y="1195215"/>
            <a:ext cx="1504229" cy="8328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855009" y="2641967"/>
            <a:ext cx="4867422" cy="33085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SV" sz="19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FOSOFAMILIA A TRAVÉS DE SUS SERVICIOS FINANCIEROS Y NO FINANCIEROS, CONTRIBUYE A QUE FAMILIAS SALVADOREÑAS OBTENGAN UN EMPLEO DIGNO, RECURSOS ECONÓMICOS PARA SATISFACER LAS NECESIDADES, VIVIENDA JUSTA, ACCESO A LA EDUCACIÓN, ENTRE OTROS; FACTORES QUE INCIDEN DE MANERA POSITIVA EN LA CALIDAD DE VIDA DE CADA PERSONA.</a:t>
            </a:r>
            <a:endParaRPr lang="es-SV" sz="19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30318" y="2535701"/>
            <a:ext cx="211119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 EMPLEOS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841491" y="3129396"/>
            <a:ext cx="211119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EMPLEOS DIGNOS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22067" y="3764662"/>
            <a:ext cx="270061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 FINANCIERA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338441" y="4167744"/>
            <a:ext cx="3165582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APERTURA DE ESPACIOS COMERCIALES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72575" y="4804373"/>
            <a:ext cx="317591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INYECCIÓN DE CAPITAL A NEGOCIOS O MICROEMPRESAS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371432" y="5758952"/>
            <a:ext cx="316249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PARA CREACIÓN DE NEGOCIO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ector 21"/>
          <p:cNvSpPr/>
          <p:nvPr/>
        </p:nvSpPr>
        <p:spPr>
          <a:xfrm>
            <a:off x="7269847" y="2929767"/>
            <a:ext cx="2109846" cy="268990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Conector 8"/>
          <p:cNvSpPr/>
          <p:nvPr/>
        </p:nvSpPr>
        <p:spPr>
          <a:xfrm>
            <a:off x="1097280" y="2071140"/>
            <a:ext cx="2109846" cy="17677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558756" y="746305"/>
            <a:ext cx="8507393" cy="9755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MODULO DE EDUCACIÓN FINANCIERA</a:t>
            </a:r>
            <a:endParaRPr lang="es-SV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 descr="C:\Users\mherrera\Pictures\2016\Agosto\Fotos de camara\IMG_09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2501393"/>
            <a:ext cx="4180973" cy="278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C:\Users\mherrera\Pictures\2016\Agosto\Fotos de camara\IMG_14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770" y="1853385"/>
            <a:ext cx="3655517" cy="243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mherrera\Pictures\2016\Agosto\Fotos de camara\IMG_13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59" y="4055592"/>
            <a:ext cx="4048281" cy="269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C:\Users\mherrera\Pictures\2016\Agosto\Fotos de camara\IMG_129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47" y="1789252"/>
            <a:ext cx="3124259" cy="221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C:\Users\mherrera\Pictures\2016\Agosto\Fotos de camara\IMG_123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4354674"/>
            <a:ext cx="3497077" cy="199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06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ector 26"/>
          <p:cNvSpPr/>
          <p:nvPr/>
        </p:nvSpPr>
        <p:spPr>
          <a:xfrm>
            <a:off x="1029287" y="4695850"/>
            <a:ext cx="2109846" cy="17677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Conector 25"/>
          <p:cNvSpPr/>
          <p:nvPr/>
        </p:nvSpPr>
        <p:spPr>
          <a:xfrm>
            <a:off x="5250179" y="2311927"/>
            <a:ext cx="2109846" cy="17677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558756" y="664684"/>
            <a:ext cx="8507393" cy="975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AGROMERCADO</a:t>
            </a:r>
            <a:endParaRPr lang="es-SV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 descr="C:\Users\mherrera\Pictures\2016\Agosto\Fotos de camara\IMG_12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90" y="2697098"/>
            <a:ext cx="4088176" cy="330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:\Users\mherrera\Pictures\2016\Agosto\Fotos de camara\IMG_12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" y="2103826"/>
            <a:ext cx="4217146" cy="336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C:\Users\mherrera\Pictures\2016\Agosto\Fotos de camara\IMG_12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86" y="1408237"/>
            <a:ext cx="3626892" cy="241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C:\Users\mherrera\Pictures\2016\Agosto\Fotos de camara\IMG_12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85" y="4079631"/>
            <a:ext cx="3732626" cy="2267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112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ector 27"/>
          <p:cNvSpPr/>
          <p:nvPr/>
        </p:nvSpPr>
        <p:spPr>
          <a:xfrm>
            <a:off x="5326821" y="4447974"/>
            <a:ext cx="2878443" cy="17677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660636" y="730057"/>
            <a:ext cx="8507393" cy="97557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 AL PERSONAL</a:t>
            </a:r>
            <a:endParaRPr lang="es-SV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C:\Users\mherrera\Pictures\2016\Agosto\Capacitacion Etica FEPADE\20160813_1143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5" y="2378085"/>
            <a:ext cx="5624665" cy="357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C:\Users\mherrera\Pictures\2016\Agosto\Fotos de camara\IMG_14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31" y="1487069"/>
            <a:ext cx="4358641" cy="268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C:\Users\mherrera\Pictures\2016\Agosto\Fotos de camara\IMG_14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01" y="4258369"/>
            <a:ext cx="3664903" cy="2443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859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ector 19"/>
          <p:cNvSpPr/>
          <p:nvPr/>
        </p:nvSpPr>
        <p:spPr>
          <a:xfrm>
            <a:off x="3234115" y="3494175"/>
            <a:ext cx="2578338" cy="2160223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1" name="Imagen 20" descr="C:\Users\mherrera\Pictures\2016\Agosto\cocina buen vivir\13124695_865706680225424_21926554825457115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" y="1865111"/>
            <a:ext cx="4110456" cy="23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660636" y="730057"/>
            <a:ext cx="8507393" cy="9755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 BUEN VIVIR</a:t>
            </a:r>
            <a:endParaRPr lang="es-SV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C:\Users\mherrera\Pictures\2016\Agosto\juventour16\20160826_1008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92" y="1496028"/>
            <a:ext cx="4459923" cy="261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C:\Users\mherrera\Pictures\2016\Agosto\cocina buen vivir\13692636_913315502131208_5769835297935796678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5" y="1927450"/>
            <a:ext cx="3675973" cy="252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C:\Users\mherrera\Pictures\Enero\fbv NUEVO CUSCATLAN\20170128_1032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39" y="4157985"/>
            <a:ext cx="2941476" cy="220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C:\Users\mherrera\Pictures\2016\Agosto\juventour16\20160826_10321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3" y="4371666"/>
            <a:ext cx="3538465" cy="212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066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ector 17"/>
          <p:cNvSpPr/>
          <p:nvPr/>
        </p:nvSpPr>
        <p:spPr>
          <a:xfrm>
            <a:off x="4851113" y="4119039"/>
            <a:ext cx="2109846" cy="17677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660636" y="730057"/>
            <a:ext cx="8507393" cy="975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</a:t>
            </a:r>
            <a:endParaRPr lang="es-SV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C:\Users\mherrera\Pictures\2016\septiembre\FBV San martin\20160903_1023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1504380"/>
            <a:ext cx="4697144" cy="264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C:\Users\mherrera\Pictures\abril\CIFCO\20170421_1115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25" y="1680890"/>
            <a:ext cx="3350204" cy="230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C:\Users\mherrera\Pictures\febrero\promo 1 el congo santa ana\20170201_1122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26" y="1761429"/>
            <a:ext cx="3396665" cy="217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C:\Users\mherrera\Pictures\febrero\FBVSoyapango\20170211_0929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36" y="4133601"/>
            <a:ext cx="3751821" cy="210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C:\Users\mherrera\Pictures\2016\Agosto\juventour16\WhatsApp Image 2016-08-27 at 8.06.41 AM (1)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27" y="4081619"/>
            <a:ext cx="4297381" cy="221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2791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15"/>
          <p:cNvSpPr/>
          <p:nvPr/>
        </p:nvSpPr>
        <p:spPr>
          <a:xfrm>
            <a:off x="4481582" y="4413332"/>
            <a:ext cx="2878443" cy="17677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660636" y="730057"/>
            <a:ext cx="8507393" cy="9755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DE CAMPO</a:t>
            </a:r>
            <a:endParaRPr lang="es-SV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 descr="C:\Users\mherrera\Pictures\Comunicaciones\Camera\Canon EOS REBEL T3i\Canon EOS REBEL T3i0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2037912"/>
            <a:ext cx="5519489" cy="31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:\Users\mherrera\Pictures\Comunicaciones\Camera\Canon EOS REBEL T3i\Canon EOS REBEL T3i01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-1032" r="10980" b="-1"/>
          <a:stretch/>
        </p:blipFill>
        <p:spPr bwMode="auto">
          <a:xfrm>
            <a:off x="6459802" y="1470436"/>
            <a:ext cx="4080900" cy="2643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 descr="C:\Users\mherrera\Pictures\Comunicaciones\Camera\Canon EOS REBEL T3i\Canon EOS REBEL T3i0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27" y="4269764"/>
            <a:ext cx="3653049" cy="2054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4574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660636" y="730057"/>
            <a:ext cx="8507393" cy="975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GRADUACIÓN “EDUCACIÓN FINANCIERA” MAYO 2017</a:t>
            </a:r>
            <a:endParaRPr lang="es-SV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 descr="C:\Users\mherrera\Pictures\mayo\graduacion aniversario 16 de mayo\20170516_1016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2004087"/>
            <a:ext cx="4984583" cy="347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mherrera\Pictures\mayo\graduacion aniversario 16 de mayo\20170516_0933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17" y="2418942"/>
            <a:ext cx="5715423" cy="365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7647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6521825"/>
            <a:ext cx="12192000" cy="219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ombo 13"/>
          <p:cNvSpPr/>
          <p:nvPr/>
        </p:nvSpPr>
        <p:spPr>
          <a:xfrm>
            <a:off x="5614146" y="646355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2208970" y="2240981"/>
            <a:ext cx="777406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027555" algn="l"/>
              </a:tabLst>
            </a:pPr>
            <a:r>
              <a:rPr lang="es-SV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FOSOFAMILIA, agradece a todos sus clientes por su preferencia, así como a las instituciones aliadas por hacer posible un año más de labores.</a:t>
            </a:r>
            <a:endParaRPr lang="es-SV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6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cto 41"/>
          <p:cNvCxnSpPr>
            <a:stCxn id="21" idx="2"/>
          </p:cNvCxnSpPr>
          <p:nvPr/>
        </p:nvCxnSpPr>
        <p:spPr>
          <a:xfrm>
            <a:off x="5227020" y="3385526"/>
            <a:ext cx="12773" cy="2531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8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0" y="985227"/>
            <a:ext cx="1955221" cy="1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5872623" y="1178538"/>
            <a:ext cx="2700359" cy="84953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DE CALIDAD</a:t>
            </a:r>
            <a:endParaRPr lang="es-SV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239793" y="1025883"/>
            <a:ext cx="762319" cy="69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SV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>
            <a:off x="3448453" y="1195215"/>
            <a:ext cx="1504229" cy="8328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88259" y="2481329"/>
            <a:ext cx="2947745" cy="139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NO FINANCIEROS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3136004" y="3055645"/>
            <a:ext cx="74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3895761" y="2538361"/>
            <a:ext cx="2662517" cy="8471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</a:t>
            </a:r>
            <a:endParaRPr lang="es-SV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6603102" y="2655128"/>
            <a:ext cx="825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redondeado 31"/>
          <p:cNvSpPr/>
          <p:nvPr/>
        </p:nvSpPr>
        <p:spPr>
          <a:xfrm>
            <a:off x="7428375" y="2174004"/>
            <a:ext cx="3809482" cy="989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EDUCACIÓN FINANCIERA</a:t>
            </a:r>
            <a:endParaRPr lang="es-SV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360025" y="2984068"/>
            <a:ext cx="3980249" cy="13896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fortalecer los conocimientos administrativos y gerenciales de los microempresarios.</a:t>
            </a:r>
            <a:endParaRPr lang="es-SV" sz="2000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7187062" y="4373702"/>
            <a:ext cx="4292108" cy="24842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Legalización de sus negocios para pagar los impuestos tributarios, con los cuales se brinda los programas sociales: paquetes escolares, vaso de leche, un niño una computadora, etc.</a:t>
            </a:r>
            <a:endParaRPr lang="es-SV" sz="2000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3940585" y="3661007"/>
            <a:ext cx="2662517" cy="8471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de Género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3927400" y="4710542"/>
            <a:ext cx="2662517" cy="8471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Cliente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3940846" y="5789430"/>
            <a:ext cx="2662517" cy="8471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conocer a mis clientes y competencia</a:t>
            </a:r>
            <a:endParaRPr lang="es-S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9130632" y="2663690"/>
            <a:ext cx="2711743" cy="2093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  <a:r>
              <a:rPr lang="es-SV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MILLONES DOLARES</a:t>
            </a:r>
            <a:endParaRPr lang="es-SV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8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0" y="985227"/>
            <a:ext cx="1955221" cy="1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5872623" y="1178538"/>
            <a:ext cx="4107147" cy="147659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DECENTE Y CRECIMIENTO ECONÓMICO</a:t>
            </a:r>
            <a:endParaRPr lang="es-SV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239793" y="1025883"/>
            <a:ext cx="762319" cy="69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SV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>
            <a:off x="3448453" y="1195215"/>
            <a:ext cx="1504229" cy="8328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1967324"/>
              </p:ext>
            </p:extLst>
          </p:nvPr>
        </p:nvGraphicFramePr>
        <p:xfrm>
          <a:off x="579399" y="2970935"/>
          <a:ext cx="9091089" cy="324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Rectángulo 26"/>
          <p:cNvSpPr/>
          <p:nvPr/>
        </p:nvSpPr>
        <p:spPr>
          <a:xfrm>
            <a:off x="0" y="6499415"/>
            <a:ext cx="12192000" cy="242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Rombo 27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55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2514500" y="4543214"/>
            <a:ext cx="36823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MONTO DE</a:t>
            </a:r>
          </a:p>
          <a:p>
            <a:pPr algn="ctr"/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$1,144,325.00</a:t>
            </a:r>
            <a:endParaRPr lang="es-SV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1775012" y="3471979"/>
            <a:ext cx="739488" cy="1013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5298"/>
            <a:ext cx="1284118" cy="1140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1773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Resultado de imagen para logo de tres años gobi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29" y="402882"/>
            <a:ext cx="1866712" cy="12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2052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SOLIDARIO PARA LA FAMILIA MICROEMPRESARIA</a:t>
            </a:r>
            <a:endParaRPr lang="es-SV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44672" y="85814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3424440" y="863975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7664904" y="835731"/>
            <a:ext cx="1815353" cy="5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8" name="Picture 2" descr="Resultado de imagen para logo de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0" y="985227"/>
            <a:ext cx="1955221" cy="1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/>
          <p:cNvSpPr/>
          <p:nvPr/>
        </p:nvSpPr>
        <p:spPr>
          <a:xfrm>
            <a:off x="5125441" y="1025883"/>
            <a:ext cx="1071414" cy="69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SV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955928" y="1101285"/>
            <a:ext cx="4107147" cy="77905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LAS DESIGUALDADES</a:t>
            </a:r>
            <a:endParaRPr lang="es-SV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>
            <a:off x="3448453" y="1195215"/>
            <a:ext cx="1504229" cy="6851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0" y="6499415"/>
            <a:ext cx="12192000" cy="242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Rombo 27"/>
          <p:cNvSpPr/>
          <p:nvPr/>
        </p:nvSpPr>
        <p:spPr>
          <a:xfrm>
            <a:off x="5715001" y="6521824"/>
            <a:ext cx="481854" cy="33617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ectángulo redondeado 8"/>
          <p:cNvSpPr/>
          <p:nvPr/>
        </p:nvSpPr>
        <p:spPr>
          <a:xfrm>
            <a:off x="2160845" y="2392128"/>
            <a:ext cx="3338995" cy="1062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CRÉDITOS COLOCADOS</a:t>
            </a:r>
            <a:endParaRPr lang="es-SV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>
            <a:stCxn id="9" idx="3"/>
          </p:cNvCxnSpPr>
          <p:nvPr/>
        </p:nvCxnSpPr>
        <p:spPr>
          <a:xfrm flipV="1">
            <a:off x="5499840" y="2891120"/>
            <a:ext cx="1801908" cy="321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7247895" y="2342426"/>
            <a:ext cx="2599024" cy="1129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1,425</a:t>
            </a:r>
            <a:endParaRPr lang="es-SV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474572" y="4487334"/>
            <a:ext cx="2124635" cy="1062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1,239</a:t>
            </a:r>
            <a:endParaRPr lang="es-SV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30318" y="3986165"/>
            <a:ext cx="237680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SV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5459508" y="3279191"/>
            <a:ext cx="1474693" cy="8743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8449237" y="4520096"/>
            <a:ext cx="36823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MONTO DE</a:t>
            </a:r>
          </a:p>
          <a:p>
            <a:pPr algn="ctr"/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$465,532</a:t>
            </a:r>
            <a:endParaRPr lang="es-SV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409309" y="4464216"/>
            <a:ext cx="2124635" cy="1062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endParaRPr lang="es-SV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765055" y="3963047"/>
            <a:ext cx="237680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SV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78161" y="5671004"/>
            <a:ext cx="111889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COLOCACIÓN DE CRÉDITOS: Un millón seiscientos nueve mil ochocientos cincuenta y siete 00/100 </a:t>
            </a:r>
            <a:r>
              <a:rPr lang="es-SV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$1,609,857.00</a:t>
            </a:r>
            <a:endParaRPr lang="es-SV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3224</Words>
  <Application>Microsoft Office PowerPoint</Application>
  <PresentationFormat>Panorámica</PresentationFormat>
  <Paragraphs>529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4" baseType="lpstr">
      <vt:lpstr>Arial</vt:lpstr>
      <vt:lpstr>Book Antiqua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186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informatica</cp:lastModifiedBy>
  <cp:revision>148</cp:revision>
  <dcterms:created xsi:type="dcterms:W3CDTF">2017-09-22T19:05:13Z</dcterms:created>
  <dcterms:modified xsi:type="dcterms:W3CDTF">2017-09-23T21:42:40Z</dcterms:modified>
</cp:coreProperties>
</file>