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9" r:id="rId2"/>
    <p:sldId id="258" r:id="rId3"/>
    <p:sldId id="290" r:id="rId4"/>
    <p:sldId id="292" r:id="rId5"/>
    <p:sldId id="293" r:id="rId6"/>
    <p:sldId id="288" r:id="rId7"/>
  </p:sldIdLst>
  <p:sldSz cx="12192000" cy="6858000"/>
  <p:notesSz cx="7010400" cy="9223375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63E85-B29C-4B34-A9A0-1AEF5CA28D55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A3FA7-86E9-4D65-BB3E-CCA40E83745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713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A2E08-E3AE-4314-87AC-C648D7F6A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80A4D7-8DD0-47E9-8C68-84EA117CE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A4F0E5-1643-4D57-A65D-54A4304D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613A81-A5F3-4F1D-B224-FC2E1CF1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D2C8B3-B794-4E11-B510-2D9292F1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3364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81D26-5D2D-4DD0-97B3-DBA33F7C2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702390-1B75-4E10-BC9B-81B934D44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94F8F-FCFB-4BAD-AB4D-4CA5D29E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D5B611-86C3-45E7-8034-DD3C510C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80465F-C473-455A-B5DB-1BC01108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84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9E59E5-FAE8-4A02-84BF-9496A9752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7A1058-6B04-4385-988B-ABC771DB1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FE403-042D-4DC3-9271-28ABC86D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950A3D-775E-48A8-856B-1FCF6E43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0F1AD2-5F56-4855-89A1-2EBE470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7248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B98D6-D3A9-4BC9-927C-565EEA19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591336-FA63-4286-9F6F-1989DDA0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1D14D-5669-4BD3-A0E2-51D6D415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3B15D1-26C2-4439-A108-9130EEFA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951903-5388-4D25-ACF9-D9C871CD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953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39784-BD3A-47BC-A5C1-4FC1F0B5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C975EB-1095-4931-81D3-361A816A1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C38E2-A4BA-4964-B55E-36BC7459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4DD9E-4B2D-4AE1-89D6-96CBF16D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A67578-940E-491D-B435-7209E5AC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836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6D72A-2479-41BE-8238-F4E4670E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83D4AA-9A3D-47EA-BD6A-16C171F98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E29E9F-6372-4F53-BFF8-250F48E41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5757E1-AD24-45B2-8275-C9A761D4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E22A02-796C-4BCC-BEE9-E9B2402D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A7B192-73E3-4E3F-8A0F-C33C1779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03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F1134-6120-486D-939A-80460694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DA494-A8A5-40C3-A44C-D178752A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0692B6-269B-47CB-8107-A6F84F2D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51784E-4C51-4A3E-9B39-066DDE0F3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7426B9-F963-4EDF-8648-CB1C1990C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2430F8-7A9C-4DD0-9976-9B34581B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201FD1-E04C-4055-A6B1-BBAB2745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A6652D-027F-4A2F-A868-92E3BA8E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298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503E2-8315-4C17-B032-A31EFDBF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286B5A-43D8-4233-9F9E-B09A2D9A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481484-68B8-45E8-AFE1-E6CD65C9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7A8853-8BFD-408F-ACB1-B4855632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010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1E7ACE-91C2-41D8-87E0-B2C4DFD2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AA6C4A-B241-48C3-9E1B-7A194F95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00C252-F50F-42AF-8904-8B0F704E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9522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1ACF0-F8EF-424C-871B-4A918FC0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7104C-7880-43CB-B9D5-DC4DD69D8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EA9491-5F29-463D-A788-DDE5523ED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C507F6-5B21-4CC8-AFAD-1254B282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9F704C-EAD2-469B-816D-4554D8A35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950FFA-3608-4632-9D9D-7F54BB10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68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E567E-03B2-4DB3-A4B0-DA1C16C5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3233D7-7D93-4E88-8DE0-83E626C5A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B299F9-184F-4E45-A26A-37531EB21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037583-2FB4-46A2-8DCF-C105F14D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BEF92E-753C-41E1-B5E6-BBDEC745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2D7F84-BC0E-4A45-9F0E-67715857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3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E507BE-7A2F-4B40-8028-7247EBC6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24938E-5862-451E-B9FE-8213EE5A1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A59235-6DCD-4C7B-880B-79163AE53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55B2E-FBA8-44C6-8963-2EC95C461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7B1DD5-0403-4361-BE23-E02249DEB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9967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ITABLE-TODAS-LAS-FIRMAS">
            <a:extLst>
              <a:ext uri="{FF2B5EF4-FFF2-40B4-BE49-F238E27FC236}">
                <a16:creationId xmlns:a16="http://schemas.microsoft.com/office/drawing/2014/main" id="{D1362385-90B0-41AE-BBF7-CEE69DC6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6" y="12262"/>
            <a:ext cx="4571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B92C9E-D437-46F7-BE31-B23258E2BF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71" y="1439056"/>
            <a:ext cx="5861154" cy="4332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90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42D92FE5-212B-455D-B2A6-372CCC02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6975"/>
            <a:ext cx="10515600" cy="1428573"/>
          </a:xfrm>
        </p:spPr>
        <p:txBody>
          <a:bodyPr>
            <a:noAutofit/>
          </a:bodyPr>
          <a:lstStyle/>
          <a:p>
            <a:pPr algn="ctr"/>
            <a:r>
              <a:rPr lang="es-SV" sz="4800" dirty="0">
                <a:latin typeface="Bembo Std" panose="02020605060306020A03" pitchFamily="18" charset="0"/>
              </a:rPr>
              <a:t>GESTION CREDITICIA JUNIO 2020</a:t>
            </a:r>
          </a:p>
        </p:txBody>
      </p:sp>
      <p:pic>
        <p:nvPicPr>
          <p:cNvPr id="1026" name="Picture 2" descr="EDITABLE-TODAS-LAS-FIRMAS">
            <a:extLst>
              <a:ext uri="{FF2B5EF4-FFF2-40B4-BE49-F238E27FC236}">
                <a16:creationId xmlns:a16="http://schemas.microsoft.com/office/drawing/2014/main" id="{D1362385-90B0-41AE-BBF7-CEE69DC6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6" y="12262"/>
            <a:ext cx="4571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4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C8E9F8C-0723-43C3-8D12-543FBD55D1FD}"/>
              </a:ext>
            </a:extLst>
          </p:cNvPr>
          <p:cNvSpPr txBox="1"/>
          <p:nvPr/>
        </p:nvSpPr>
        <p:spPr>
          <a:xfrm rot="10800000" flipV="1">
            <a:off x="3187408" y="908312"/>
            <a:ext cx="6983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b="1" dirty="0"/>
              <a:t>SALDOS DE CARTERA DE JULIO 2019 - JUNIO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79F8624-5A6B-4600-B905-9C4D3A7AB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73666"/>
              </p:ext>
            </p:extLst>
          </p:nvPr>
        </p:nvGraphicFramePr>
        <p:xfrm>
          <a:off x="1806207" y="1566601"/>
          <a:ext cx="8579586" cy="602642"/>
        </p:xfrm>
        <a:graphic>
          <a:graphicData uri="http://schemas.openxmlformats.org/drawingml/2006/table">
            <a:tbl>
              <a:tblPr/>
              <a:tblGrid>
                <a:gridCol w="2596453">
                  <a:extLst>
                    <a:ext uri="{9D8B030D-6E8A-4147-A177-3AD203B41FA5}">
                      <a16:colId xmlns:a16="http://schemas.microsoft.com/office/drawing/2014/main" val="2592965204"/>
                    </a:ext>
                  </a:extLst>
                </a:gridCol>
                <a:gridCol w="1693340">
                  <a:extLst>
                    <a:ext uri="{9D8B030D-6E8A-4147-A177-3AD203B41FA5}">
                      <a16:colId xmlns:a16="http://schemas.microsoft.com/office/drawing/2014/main" val="3353334660"/>
                    </a:ext>
                  </a:extLst>
                </a:gridCol>
                <a:gridCol w="2596453">
                  <a:extLst>
                    <a:ext uri="{9D8B030D-6E8A-4147-A177-3AD203B41FA5}">
                      <a16:colId xmlns:a16="http://schemas.microsoft.com/office/drawing/2014/main" val="3487000872"/>
                    </a:ext>
                  </a:extLst>
                </a:gridCol>
                <a:gridCol w="1693340">
                  <a:extLst>
                    <a:ext uri="{9D8B030D-6E8A-4147-A177-3AD203B41FA5}">
                      <a16:colId xmlns:a16="http://schemas.microsoft.com/office/drawing/2014/main" val="1615500239"/>
                    </a:ext>
                  </a:extLst>
                </a:gridCol>
              </a:tblGrid>
              <a:tr h="255038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Suma de saldo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Mora Capital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 Créditos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228095"/>
                  </a:ext>
                </a:extLst>
              </a:tr>
              <a:tr h="318797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$1,747,305.21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1,207,951.00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739267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5E517190-B782-44B1-8AB3-C84CEA2601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5" y="266083"/>
            <a:ext cx="2414069" cy="128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F65B96-6F97-4380-9281-6383B79AD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85" t="46750" r="6070" b="11769"/>
          <a:stretch/>
        </p:blipFill>
        <p:spPr>
          <a:xfrm>
            <a:off x="173403" y="2298191"/>
            <a:ext cx="11845194" cy="42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0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ITABLE-TODAS-LAS-FIRMAS">
            <a:extLst>
              <a:ext uri="{FF2B5EF4-FFF2-40B4-BE49-F238E27FC236}">
                <a16:creationId xmlns:a16="http://schemas.microsoft.com/office/drawing/2014/main" id="{D1362385-90B0-41AE-BBF7-CEE69DC6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6" y="12262"/>
            <a:ext cx="4571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E738CB-2534-40F5-8634-50E5493F7F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4" y="427221"/>
            <a:ext cx="2862467" cy="143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E5936B5-7C5A-44BE-A8B1-8A69268935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31" t="39012" r="7613" b="17531"/>
          <a:stretch/>
        </p:blipFill>
        <p:spPr>
          <a:xfrm>
            <a:off x="3533997" y="1693332"/>
            <a:ext cx="8544205" cy="4390678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10A90C1-9185-4E9E-A490-9B60737EF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69095"/>
              </p:ext>
            </p:extLst>
          </p:nvPr>
        </p:nvGraphicFramePr>
        <p:xfrm>
          <a:off x="113798" y="1712024"/>
          <a:ext cx="3317586" cy="4371991"/>
        </p:xfrm>
        <a:graphic>
          <a:graphicData uri="http://schemas.openxmlformats.org/drawingml/2006/table">
            <a:tbl>
              <a:tblPr/>
              <a:tblGrid>
                <a:gridCol w="1070189">
                  <a:extLst>
                    <a:ext uri="{9D8B030D-6E8A-4147-A177-3AD203B41FA5}">
                      <a16:colId xmlns:a16="http://schemas.microsoft.com/office/drawing/2014/main" val="1136209401"/>
                    </a:ext>
                  </a:extLst>
                </a:gridCol>
                <a:gridCol w="1177208">
                  <a:extLst>
                    <a:ext uri="{9D8B030D-6E8A-4147-A177-3AD203B41FA5}">
                      <a16:colId xmlns:a16="http://schemas.microsoft.com/office/drawing/2014/main" val="158168586"/>
                    </a:ext>
                  </a:extLst>
                </a:gridCol>
                <a:gridCol w="1070189">
                  <a:extLst>
                    <a:ext uri="{9D8B030D-6E8A-4147-A177-3AD203B41FA5}">
                      <a16:colId xmlns:a16="http://schemas.microsoft.com/office/drawing/2014/main" val="1228093026"/>
                    </a:ext>
                  </a:extLst>
                </a:gridCol>
              </a:tblGrid>
              <a:tr h="336307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Créditos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72824"/>
                  </a:ext>
                </a:extLst>
              </a:tr>
              <a:tr h="336307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33,995.00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521126"/>
                  </a:ext>
                </a:extLst>
              </a:tr>
              <a:tr h="336307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47,950.00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375011"/>
                  </a:ext>
                </a:extLst>
              </a:tr>
              <a:tr h="336307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26,700.00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873518"/>
                  </a:ext>
                </a:extLst>
              </a:tr>
              <a:tr h="336307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65,875.00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559918"/>
                  </a:ext>
                </a:extLst>
              </a:tr>
              <a:tr h="336307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69,750.00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158822"/>
                  </a:ext>
                </a:extLst>
              </a:tr>
              <a:tr h="336307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36,245.00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5154"/>
                  </a:ext>
                </a:extLst>
              </a:tr>
              <a:tr h="336307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27,200.00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664012"/>
                  </a:ext>
                </a:extLst>
              </a:tr>
              <a:tr h="336307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39,020.00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081704"/>
                  </a:ext>
                </a:extLst>
              </a:tr>
              <a:tr h="336307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26,200.00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141040"/>
                  </a:ext>
                </a:extLst>
              </a:tr>
              <a:tr h="336307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400.00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785604"/>
                  </a:ext>
                </a:extLst>
              </a:tr>
              <a:tr h="336307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5,900.00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918671"/>
                  </a:ext>
                </a:extLst>
              </a:tr>
              <a:tr h="336307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95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97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CEEF7C0-23E0-4EE8-A221-D86D7ADD23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4" y="379125"/>
            <a:ext cx="2470796" cy="13897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D0FB2DE-4768-4DD1-9F0C-CA845F68C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51748"/>
              </p:ext>
            </p:extLst>
          </p:nvPr>
        </p:nvGraphicFramePr>
        <p:xfrm>
          <a:off x="464234" y="1471612"/>
          <a:ext cx="2470796" cy="5023988"/>
        </p:xfrm>
        <a:graphic>
          <a:graphicData uri="http://schemas.openxmlformats.org/drawingml/2006/table">
            <a:tbl>
              <a:tblPr/>
              <a:tblGrid>
                <a:gridCol w="2470796">
                  <a:extLst>
                    <a:ext uri="{9D8B030D-6E8A-4147-A177-3AD203B41FA5}">
                      <a16:colId xmlns:a16="http://schemas.microsoft.com/office/drawing/2014/main" val="1801779462"/>
                    </a:ext>
                  </a:extLst>
                </a:gridCol>
              </a:tblGrid>
              <a:tr h="607316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CALIFICACION DE RIESGOS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76485"/>
                  </a:ext>
                </a:extLst>
              </a:tr>
              <a:tr h="9526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Permite ver la cantidad de créditos por Calificación junto a su saldos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571045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 (1 - 14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633367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 (15-30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765028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  (31-60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47880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 (61-90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059914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 (91-120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015610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 (121-150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35731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 (151-180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016665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(&gt;181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285103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AE83C428-28FE-4A50-AFD0-18347CB2E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30" t="32099" r="12860" b="18024"/>
          <a:stretch/>
        </p:blipFill>
        <p:spPr>
          <a:xfrm>
            <a:off x="3216800" y="1320798"/>
            <a:ext cx="8747209" cy="51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1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94BBA03-D3A5-4A67-AF34-5A03A8E1B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C191D9CB-A3B3-4BA7-8114-B511033D5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7572" y="0"/>
            <a:ext cx="8856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61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10953</TotalTime>
  <Words>153</Words>
  <Application>Microsoft Office PowerPoint</Application>
  <PresentationFormat>Panorámica</PresentationFormat>
  <Paragraphs>59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Bembo Std</vt:lpstr>
      <vt:lpstr>Calibri</vt:lpstr>
      <vt:lpstr>Calibri Light</vt:lpstr>
      <vt:lpstr>Tema de Office</vt:lpstr>
      <vt:lpstr>Presentación de PowerPoint</vt:lpstr>
      <vt:lpstr>GESTION CREDITICIA JUNIO 2020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Leonardo Javier Hernández</dc:creator>
  <cp:lastModifiedBy>Jeannette Urquilla</cp:lastModifiedBy>
  <cp:revision>215</cp:revision>
  <cp:lastPrinted>2019-10-30T22:57:54Z</cp:lastPrinted>
  <dcterms:created xsi:type="dcterms:W3CDTF">2019-07-04T20:19:00Z</dcterms:created>
  <dcterms:modified xsi:type="dcterms:W3CDTF">2021-01-29T22:33:16Z</dcterms:modified>
</cp:coreProperties>
</file>