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SEPTIEMBRE\Copia%20de%20Auxiliar%20gestion%20septiemb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SEPTIEMBRE\Copia%20de%20Auxiliar%20gestion%20septiemb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SEPTIEMBRE\Copia%20de%20Auxiliar%20gestion%20septiembre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SEPTIEMBRE\Copia%20de%20Auxiliar%20gestion%20septiembre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SEPTIEMBRE</a:t>
            </a:r>
            <a:r>
              <a:rPr lang="en-US">
                <a:solidFill>
                  <a:sysClr val="windowText" lastClr="000000"/>
                </a:solidFill>
              </a:rPr>
              <a:t>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rgbClr val="002060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'saldo cartera'!$I$3:$I$6</c:f>
              <c:strCache>
                <c:ptCount val="4"/>
                <c:pt idx="0">
                  <c:v>JULIO</c:v>
                </c:pt>
                <c:pt idx="1">
                  <c:v>JULIO</c:v>
                </c:pt>
                <c:pt idx="2">
                  <c:v>AGOSTO</c:v>
                </c:pt>
                <c:pt idx="3">
                  <c:v>SEPTIEMBRE</c:v>
                </c:pt>
              </c:strCache>
            </c:strRef>
          </c:cat>
          <c:val>
            <c:numRef>
              <c:f>'saldo cartera'!$J$3:$J$6</c:f>
              <c:numCache>
                <c:formatCode>_("$"* #,##0.00_);_("$"* \(#,##0.00\);_("$"* "-"??_);_(@_)</c:formatCode>
                <c:ptCount val="4"/>
                <c:pt idx="0">
                  <c:v>1985212.45</c:v>
                </c:pt>
                <c:pt idx="1">
                  <c:v>1755775.77</c:v>
                </c:pt>
                <c:pt idx="2">
                  <c:v>1747375.2</c:v>
                </c:pt>
                <c:pt idx="3">
                  <c:v>1760497.02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E-4D32-AC27-A0D48FDA6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'saldo cartera'!$I$3</c:f>
              <c:strCache>
                <c:ptCount val="1"/>
                <c:pt idx="0">
                  <c:v>JULIO</c:v>
                </c:pt>
              </c:strCache>
            </c:strRef>
          </c:cat>
          <c:val>
            <c:numRef>
              <c:f>'saldo cartera'!$L$3:$L$6</c:f>
              <c:numCache>
                <c:formatCode>General</c:formatCode>
                <c:ptCount val="4"/>
                <c:pt idx="0">
                  <c:v>2776</c:v>
                </c:pt>
                <c:pt idx="1">
                  <c:v>2490</c:v>
                </c:pt>
                <c:pt idx="2">
                  <c:v>2474</c:v>
                </c:pt>
                <c:pt idx="3">
                  <c:v>2474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DE-4D32-AC27-A0D48FDA6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catAx>
        <c:axId val="187701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9198879"/>
        <c:crosses val="autoZero"/>
        <c:auto val="1"/>
        <c:lblAlgn val="ctr"/>
        <c:lblOffset val="100"/>
        <c:noMultiLvlLbl val="1"/>
      </c:cat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catAx>
        <c:axId val="152226467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9201375"/>
        <c:crosses val="max"/>
        <c:auto val="1"/>
        <c:lblAlgn val="ctr"/>
        <c:lblOffset val="100"/>
        <c:noMultiLvlLbl val="1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ENERO 2020 - SEPTIEMBRE 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322549316814313E-17"/>
                  <c:y val="-6.7039086485406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A0-491C-A98C-4661FBF2FF14}"/>
                </c:ext>
              </c:extLst>
            </c:dLbl>
            <c:dLbl>
              <c:idx val="3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A0-491C-A98C-4661FBF2FF14}"/>
                </c:ext>
              </c:extLst>
            </c:dLbl>
            <c:dLbl>
              <c:idx val="8"/>
              <c:layout>
                <c:manualLayout>
                  <c:x val="-1.9458039453451451E-16"/>
                  <c:y val="-2.6070755855436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A0-491C-A98C-4661FBF2FF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COLOCACION!$C$3:$C$11</c:f>
              <c:numCache>
                <c:formatCode>_("$"* #,##0.00_);_("$"* \(#,##0.00\);_("$"* "-"??_);_(@_)</c:formatCode>
                <c:ptCount val="9"/>
                <c:pt idx="0">
                  <c:v>27200</c:v>
                </c:pt>
                <c:pt idx="1">
                  <c:v>39020</c:v>
                </c:pt>
                <c:pt idx="2">
                  <c:v>26200</c:v>
                </c:pt>
                <c:pt idx="3">
                  <c:v>400</c:v>
                </c:pt>
                <c:pt idx="4">
                  <c:v>5900</c:v>
                </c:pt>
                <c:pt idx="5">
                  <c:v>0</c:v>
                </c:pt>
                <c:pt idx="6">
                  <c:v>45600</c:v>
                </c:pt>
                <c:pt idx="7">
                  <c:v>30840.18</c:v>
                </c:pt>
                <c:pt idx="8">
                  <c:v>99927.09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A0-491C-A98C-4661FBF2F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94029850746259E-2"/>
                  <c:y val="-3.45423049400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A0-491C-A98C-4661FBF2FF14}"/>
                </c:ext>
              </c:extLst>
            </c:dLbl>
            <c:dLbl>
              <c:idx val="1"/>
              <c:layout>
                <c:manualLayout>
                  <c:x val="1.7748109844478395E-2"/>
                  <c:y val="7.079309937298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A0-491C-A98C-4661FBF2FF14}"/>
                </c:ext>
              </c:extLst>
            </c:dLbl>
            <c:dLbl>
              <c:idx val="2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A0-491C-A98C-4661FBF2FF14}"/>
                </c:ext>
              </c:extLst>
            </c:dLbl>
            <c:dLbl>
              <c:idx val="3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A0-491C-A98C-4661FBF2FF14}"/>
                </c:ext>
              </c:extLst>
            </c:dLbl>
            <c:dLbl>
              <c:idx val="4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A0-491C-A98C-4661FBF2FF14}"/>
                </c:ext>
              </c:extLst>
            </c:dLbl>
            <c:dLbl>
              <c:idx val="6"/>
              <c:layout>
                <c:manualLayout>
                  <c:x val="1.06135986733001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A0-491C-A98C-4661FBF2FF14}"/>
                </c:ext>
              </c:extLst>
            </c:dLbl>
            <c:dLbl>
              <c:idx val="8"/>
              <c:layout>
                <c:manualLayout>
                  <c:x val="1.3358718219924001E-2"/>
                  <c:y val="3.479756747237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A0-491C-A98C-4661FBF2FF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COLOCACION!$D$3:$D$11</c:f>
              <c:numCache>
                <c:formatCode>General</c:formatCode>
                <c:ptCount val="9"/>
                <c:pt idx="0">
                  <c:v>18</c:v>
                </c:pt>
                <c:pt idx="1">
                  <c:v>40</c:v>
                </c:pt>
                <c:pt idx="2">
                  <c:v>11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40</c:v>
                </c:pt>
                <c:pt idx="7">
                  <c:v>28</c:v>
                </c:pt>
                <c:pt idx="8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9A0-491C-A98C-4661FBF2F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COLOCACION</a:t>
            </a:r>
            <a:r>
              <a:rPr lang="es-SV" b="1" baseline="0"/>
              <a:t> POR OFICINA</a:t>
            </a:r>
            <a:endParaRPr lang="es-SV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COLOCACION!$B$26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COLOCACION!$A$27:$A$29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COLOCACION!$B$27:$B$29</c:f>
              <c:numCache>
                <c:formatCode>General</c:formatCode>
                <c:ptCount val="3"/>
                <c:pt idx="0">
                  <c:v>7</c:v>
                </c:pt>
                <c:pt idx="1">
                  <c:v>32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C7-4180-B14E-610FD288D486}"/>
            </c:ext>
          </c:extLst>
        </c:ser>
        <c:ser>
          <c:idx val="1"/>
          <c:order val="1"/>
          <c:tx>
            <c:strRef>
              <c:f>COLOCACION!$C$26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COLOCACION!$A$27:$A$29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COLOCACION!$C$27:$C$29</c:f>
              <c:numCache>
                <c:formatCode>_("$"* #,##0.00_);_("$"* \(#,##0.00\);_("$"* "-"??_);_(@_)</c:formatCode>
                <c:ptCount val="3"/>
                <c:pt idx="0">
                  <c:v>6802.93</c:v>
                </c:pt>
                <c:pt idx="1">
                  <c:v>84074.16</c:v>
                </c:pt>
                <c:pt idx="2">
                  <c:v>9050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C7-4180-B14E-610FD288D4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CALIFICACION DE RIESGO SEPTIEMBRE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CD-4EB4-AD69-13106F44C370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D-4EB4-AD69-13106F44C370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D-4EB4-AD69-13106F44C370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CD-4EB4-AD69-13106F44C370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CD-4EB4-AD69-13106F44C370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CD-4EB4-AD69-13106F44C370}"/>
                </c:ext>
              </c:extLst>
            </c:dLbl>
            <c:dLbl>
              <c:idx val="7"/>
              <c:layout>
                <c:manualLayout>
                  <c:x val="-4.7846883943427149E-2"/>
                  <c:y val="-6.11353711790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CD-4EB4-AD69-13106F44C3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348677.72</c:v>
                </c:pt>
                <c:pt idx="1">
                  <c:v>8484.18</c:v>
                </c:pt>
                <c:pt idx="2">
                  <c:v>36110.97</c:v>
                </c:pt>
                <c:pt idx="3">
                  <c:v>28198.09</c:v>
                </c:pt>
                <c:pt idx="4">
                  <c:v>63159.07</c:v>
                </c:pt>
                <c:pt idx="5">
                  <c:v>19256.98</c:v>
                </c:pt>
                <c:pt idx="6">
                  <c:v>13665.5</c:v>
                </c:pt>
                <c:pt idx="7">
                  <c:v>1242944.51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CD-4EB4-AD69-13106F44C370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>
                  <c:v>228</c:v>
                </c:pt>
                <c:pt idx="1">
                  <c:v>9</c:v>
                </c:pt>
                <c:pt idx="2">
                  <c:v>21</c:v>
                </c:pt>
                <c:pt idx="3">
                  <c:v>23</c:v>
                </c:pt>
                <c:pt idx="4">
                  <c:v>47</c:v>
                </c:pt>
                <c:pt idx="5">
                  <c:v>18</c:v>
                </c:pt>
                <c:pt idx="6">
                  <c:v>25</c:v>
                </c:pt>
                <c:pt idx="7">
                  <c:v>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CD-4EB4-AD69-13106F44C3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31628" y="2726975"/>
            <a:ext cx="10822172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800" dirty="0">
                <a:latin typeface="Bembo Std" panose="02020605060306020A03" pitchFamily="18" charset="0"/>
              </a:rPr>
              <a:t>GESTION CREDITICIA SEPTIEMBRE 2020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SEPTIEMBRE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95293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$1,760,497.02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1,222,474.27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88DA79B-C8B9-42D2-90E6-ED2028E8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080673"/>
              </p:ext>
            </p:extLst>
          </p:nvPr>
        </p:nvGraphicFramePr>
        <p:xfrm>
          <a:off x="1685369" y="1639573"/>
          <a:ext cx="8700424" cy="5027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609994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256833-6407-411D-BDB5-601D171C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47" t="25737" r="69703" b="50000"/>
          <a:stretch/>
        </p:blipFill>
        <p:spPr>
          <a:xfrm>
            <a:off x="155742" y="1137683"/>
            <a:ext cx="3025217" cy="2934585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810139"/>
              </p:ext>
            </p:extLst>
          </p:nvPr>
        </p:nvGraphicFramePr>
        <p:xfrm>
          <a:off x="3180959" y="1240858"/>
          <a:ext cx="8855299" cy="4479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12">
            <a:extLst>
              <a:ext uri="{FF2B5EF4-FFF2-40B4-BE49-F238E27FC236}">
                <a16:creationId xmlns:a16="http://schemas.microsoft.com/office/drawing/2014/main" id="{579AACF1-0595-44CC-99C7-DD789C12D839}"/>
              </a:ext>
            </a:extLst>
          </p:cNvPr>
          <p:cNvSpPr txBox="1">
            <a:spLocks/>
          </p:cNvSpPr>
          <p:nvPr/>
        </p:nvSpPr>
        <p:spPr>
          <a:xfrm>
            <a:off x="155742" y="4311696"/>
            <a:ext cx="2869475" cy="119045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La colocación incluye 13 créditos refinanciados por un monto de $26,297.09</a:t>
            </a:r>
          </a:p>
        </p:txBody>
      </p:sp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48874" y="474639"/>
            <a:ext cx="5635982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SEPTIEMBRE POR OFICINA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160568"/>
              </p:ext>
            </p:extLst>
          </p:nvPr>
        </p:nvGraphicFramePr>
        <p:xfrm>
          <a:off x="1682088" y="1008604"/>
          <a:ext cx="9132621" cy="5374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35BDDB7-E671-436D-8394-8DACFFF00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038949"/>
              </p:ext>
            </p:extLst>
          </p:nvPr>
        </p:nvGraphicFramePr>
        <p:xfrm>
          <a:off x="2741870" y="958394"/>
          <a:ext cx="9092167" cy="510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154</Words>
  <Application>Microsoft Office PowerPoint</Application>
  <PresentationFormat>Panorámica</PresentationFormat>
  <Paragraphs>45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22</cp:revision>
  <dcterms:created xsi:type="dcterms:W3CDTF">2020-08-17T23:35:56Z</dcterms:created>
  <dcterms:modified xsi:type="dcterms:W3CDTF">2021-01-29T22:37:49Z</dcterms:modified>
</cp:coreProperties>
</file>