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7" r:id="rId8"/>
    <p:sldId id="259" r:id="rId9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0\SEPTIEMBRE\Copia%20de%20Auxiliar%20gestion%20septiembre%20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0\SEPTIEMBRE\Copia%20de%20Auxiliar%20gestion%20septiembre%20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0\SEPTIEMBRE\Copia%20de%20Auxiliar%20gestion%20septiembre%2020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0\SEPTIEMBRE\Copia%20de%20Auxiliar%20gestion%20septiembre%20202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ysClr val="windowText" lastClr="000000"/>
                </a:solidFill>
              </a:rPr>
              <a:t>SALDO DE CARTERA JULIO 2019 -</a:t>
            </a:r>
            <a:r>
              <a:rPr lang="en-US" baseline="0">
                <a:solidFill>
                  <a:sysClr val="windowText" lastClr="000000"/>
                </a:solidFill>
              </a:rPr>
              <a:t> SEPTIEMBRE</a:t>
            </a:r>
            <a:r>
              <a:rPr lang="en-US">
                <a:solidFill>
                  <a:sysClr val="windowText" lastClr="000000"/>
                </a:solidFill>
              </a:rPr>
              <a:t>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15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Monto</c:v>
          </c:tx>
          <c:spPr>
            <a:solidFill>
              <a:srgbClr val="002060"/>
            </a:solid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cat>
            <c:strRef>
              <c:f>'saldo cartera'!$I$3:$I$6</c:f>
              <c:strCache>
                <c:ptCount val="4"/>
                <c:pt idx="0">
                  <c:v>JULIO</c:v>
                </c:pt>
                <c:pt idx="1">
                  <c:v>JULIO</c:v>
                </c:pt>
                <c:pt idx="2">
                  <c:v>AGOSTO</c:v>
                </c:pt>
                <c:pt idx="3">
                  <c:v>SEPTIEMBRE</c:v>
                </c:pt>
              </c:strCache>
            </c:strRef>
          </c:cat>
          <c:val>
            <c:numRef>
              <c:f>'saldo cartera'!$J$3:$J$6</c:f>
              <c:numCache>
                <c:formatCode>_("$"* #,##0.00_);_("$"* \(#,##0.00\);_("$"* "-"??_);_(@_)</c:formatCode>
                <c:ptCount val="4"/>
                <c:pt idx="0">
                  <c:v>1985212.45</c:v>
                </c:pt>
                <c:pt idx="1">
                  <c:v>1755775.77</c:v>
                </c:pt>
                <c:pt idx="2">
                  <c:v>1747375.2</c:v>
                </c:pt>
                <c:pt idx="3">
                  <c:v>1760497.02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DE-4D32-AC27-A0D48FDA63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77015999"/>
        <c:axId val="1889198879"/>
      </c:barChart>
      <c:lineChart>
        <c:grouping val="standard"/>
        <c:varyColors val="0"/>
        <c:ser>
          <c:idx val="1"/>
          <c:order val="1"/>
          <c:tx>
            <c:v>N° Créditos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'saldo cartera'!$I$3</c:f>
              <c:strCache>
                <c:ptCount val="1"/>
                <c:pt idx="0">
                  <c:v>JULIO</c:v>
                </c:pt>
              </c:strCache>
            </c:strRef>
          </c:cat>
          <c:val>
            <c:numRef>
              <c:f>'saldo cartera'!$L$3:$L$6</c:f>
              <c:numCache>
                <c:formatCode>General</c:formatCode>
                <c:ptCount val="4"/>
                <c:pt idx="0">
                  <c:v>2776</c:v>
                </c:pt>
                <c:pt idx="1">
                  <c:v>2490</c:v>
                </c:pt>
                <c:pt idx="2">
                  <c:v>2474</c:v>
                </c:pt>
                <c:pt idx="3">
                  <c:v>2474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DE-4D32-AC27-A0D48FDA63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22264671"/>
        <c:axId val="1889201375"/>
      </c:lineChart>
      <c:catAx>
        <c:axId val="1877015999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89198879"/>
        <c:crosses val="autoZero"/>
        <c:auto val="1"/>
        <c:lblAlgn val="ctr"/>
        <c:lblOffset val="100"/>
        <c:noMultiLvlLbl val="1"/>
      </c:catAx>
      <c:valAx>
        <c:axId val="1889198879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_(&quot;$&quot;* #,##0.00_);_(&quot;$&quot;* \(#,##0.00\);_(&quot;$&quot;* &quot;-&quot;??_);_(@_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877015999"/>
        <c:crosses val="autoZero"/>
        <c:crossBetween val="between"/>
      </c:valAx>
      <c:valAx>
        <c:axId val="1889201375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522264671"/>
        <c:crosses val="max"/>
        <c:crossBetween val="between"/>
      </c:valAx>
      <c:catAx>
        <c:axId val="1522264671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1889201375"/>
        <c:crosses val="max"/>
        <c:auto val="1"/>
        <c:lblAlgn val="ctr"/>
        <c:lblOffset val="100"/>
        <c:noMultiLvlLbl val="1"/>
      </c:cat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3">
        <a:lumMod val="20000"/>
        <a:lumOff val="80000"/>
      </a:schemeClr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 b="1"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b="1">
                <a:solidFill>
                  <a:sysClr val="windowText" lastClr="000000"/>
                </a:solidFill>
              </a:rPr>
              <a:t>COLOCACION ENERO 2020 - SEPTIEMBRE 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COLOCACION!$C$2</c:f>
              <c:strCache>
                <c:ptCount val="1"/>
                <c:pt idx="0">
                  <c:v>Monto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2.4322549316814313E-17"/>
                  <c:y val="-6.7039086485406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9A0-491C-A98C-4661FBF2FF14}"/>
                </c:ext>
              </c:extLst>
            </c:dLbl>
            <c:dLbl>
              <c:idx val="3"/>
              <c:layout>
                <c:manualLayout>
                  <c:x val="2.6533996683249443E-3"/>
                  <c:y val="-1.381692197600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A0-491C-A98C-4661FBF2FF14}"/>
                </c:ext>
              </c:extLst>
            </c:dLbl>
            <c:dLbl>
              <c:idx val="8"/>
              <c:layout>
                <c:manualLayout>
                  <c:x val="-1.9458039453451451E-16"/>
                  <c:y val="-2.60707558554360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9A0-491C-A98C-4661FBF2FF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COLOCACION!$B$3:$B$11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COLOCACION!$C$3:$C$11</c:f>
              <c:numCache>
                <c:formatCode>_("$"* #,##0.00_);_("$"* \(#,##0.00\);_("$"* "-"??_);_(@_)</c:formatCode>
                <c:ptCount val="9"/>
                <c:pt idx="0">
                  <c:v>27200</c:v>
                </c:pt>
                <c:pt idx="1">
                  <c:v>39020</c:v>
                </c:pt>
                <c:pt idx="2">
                  <c:v>26200</c:v>
                </c:pt>
                <c:pt idx="3">
                  <c:v>400</c:v>
                </c:pt>
                <c:pt idx="4">
                  <c:v>5900</c:v>
                </c:pt>
                <c:pt idx="5">
                  <c:v>0</c:v>
                </c:pt>
                <c:pt idx="6">
                  <c:v>45600</c:v>
                </c:pt>
                <c:pt idx="7">
                  <c:v>30840.18</c:v>
                </c:pt>
                <c:pt idx="8">
                  <c:v>99927.09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9A0-491C-A98C-4661FBF2FF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7"/>
        <c:axId val="465251855"/>
        <c:axId val="231711343"/>
      </c:barChart>
      <c:lineChart>
        <c:grouping val="standard"/>
        <c:varyColors val="0"/>
        <c:ser>
          <c:idx val="1"/>
          <c:order val="1"/>
          <c:tx>
            <c:strRef>
              <c:f>COLOCACION!$D$2</c:f>
              <c:strCache>
                <c:ptCount val="1"/>
                <c:pt idx="0">
                  <c:v>N° Créditos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1.194029850746259E-2"/>
                  <c:y val="-3.4542304940011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A0-491C-A98C-4661FBF2FF14}"/>
                </c:ext>
              </c:extLst>
            </c:dLbl>
            <c:dLbl>
              <c:idx val="1"/>
              <c:layout>
                <c:manualLayout>
                  <c:x val="1.7748109844478395E-2"/>
                  <c:y val="7.07930993729822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A0-491C-A98C-4661FBF2FF14}"/>
                </c:ext>
              </c:extLst>
            </c:dLbl>
            <c:dLbl>
              <c:idx val="2"/>
              <c:layout>
                <c:manualLayout>
                  <c:x val="6.6334991708125067E-3"/>
                  <c:y val="-9.3264223338032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9A0-491C-A98C-4661FBF2FF14}"/>
                </c:ext>
              </c:extLst>
            </c:dLbl>
            <c:dLbl>
              <c:idx val="3"/>
              <c:layout>
                <c:manualLayout>
                  <c:x val="-4.3971637873624007E-2"/>
                  <c:y val="-1.42197342092030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A0-491C-A98C-4661FBF2FF14}"/>
                </c:ext>
              </c:extLst>
            </c:dLbl>
            <c:dLbl>
              <c:idx val="4"/>
              <c:layout>
                <c:manualLayout>
                  <c:x val="7.9601990049750267E-3"/>
                  <c:y val="4.49049964220154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9A0-491C-A98C-4661FBF2FF14}"/>
                </c:ext>
              </c:extLst>
            </c:dLbl>
            <c:dLbl>
              <c:idx val="6"/>
              <c:layout>
                <c:manualLayout>
                  <c:x val="1.06135986733001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A0-491C-A98C-4661FBF2FF14}"/>
                </c:ext>
              </c:extLst>
            </c:dLbl>
            <c:dLbl>
              <c:idx val="8"/>
              <c:layout>
                <c:manualLayout>
                  <c:x val="1.3358718219924001E-2"/>
                  <c:y val="3.47975674723771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9A0-491C-A98C-4661FBF2FF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COLOCACION!$B$3:$B$11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COLOCACION!$D$3:$D$11</c:f>
              <c:numCache>
                <c:formatCode>General</c:formatCode>
                <c:ptCount val="9"/>
                <c:pt idx="0">
                  <c:v>18</c:v>
                </c:pt>
                <c:pt idx="1">
                  <c:v>40</c:v>
                </c:pt>
                <c:pt idx="2">
                  <c:v>11</c:v>
                </c:pt>
                <c:pt idx="3">
                  <c:v>1</c:v>
                </c:pt>
                <c:pt idx="4">
                  <c:v>7</c:v>
                </c:pt>
                <c:pt idx="5">
                  <c:v>0</c:v>
                </c:pt>
                <c:pt idx="6">
                  <c:v>40</c:v>
                </c:pt>
                <c:pt idx="7">
                  <c:v>28</c:v>
                </c:pt>
                <c:pt idx="8">
                  <c:v>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59A0-491C-A98C-4661FBF2FF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6245776"/>
        <c:axId val="715561016"/>
      </c:lineChart>
      <c:catAx>
        <c:axId val="4652518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none" spc="0" normalizeH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31711343"/>
        <c:crosses val="autoZero"/>
        <c:auto val="1"/>
        <c:lblAlgn val="ctr"/>
        <c:lblOffset val="100"/>
        <c:noMultiLvlLbl val="0"/>
      </c:catAx>
      <c:valAx>
        <c:axId val="231711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65251855"/>
        <c:crosses val="autoZero"/>
        <c:crossBetween val="between"/>
      </c:valAx>
      <c:valAx>
        <c:axId val="71556101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656245776"/>
        <c:crosses val="max"/>
        <c:crossBetween val="between"/>
      </c:valAx>
      <c:catAx>
        <c:axId val="6562457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15561016"/>
        <c:crosses val="autoZero"/>
        <c:auto val="1"/>
        <c:lblAlgn val="ctr"/>
        <c:lblOffset val="100"/>
        <c:noMultiLvlLbl val="0"/>
      </c:cat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4">
        <a:lumMod val="20000"/>
        <a:lumOff val="80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b="1"/>
              <a:t>COLOCACION</a:t>
            </a:r>
            <a:r>
              <a:rPr lang="es-SV" b="1" baseline="0"/>
              <a:t> POR OFICINA</a:t>
            </a:r>
            <a:endParaRPr lang="es-SV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COLOCACION!$B$26</c:f>
              <c:strCache>
                <c:ptCount val="1"/>
                <c:pt idx="0">
                  <c:v>No. DE CREDITOS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COLOCACION!$A$27:$A$29</c:f>
              <c:strCache>
                <c:ptCount val="3"/>
                <c:pt idx="0">
                  <c:v>OCCIDENTE</c:v>
                </c:pt>
                <c:pt idx="1">
                  <c:v>CENTRO</c:v>
                </c:pt>
                <c:pt idx="2">
                  <c:v>ORIENTE</c:v>
                </c:pt>
              </c:strCache>
            </c:strRef>
          </c:cat>
          <c:val>
            <c:numRef>
              <c:f>COLOCACION!$B$27:$B$29</c:f>
              <c:numCache>
                <c:formatCode>General</c:formatCode>
                <c:ptCount val="3"/>
                <c:pt idx="0">
                  <c:v>7</c:v>
                </c:pt>
                <c:pt idx="1">
                  <c:v>32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C7-4180-B14E-610FD288D486}"/>
            </c:ext>
          </c:extLst>
        </c:ser>
        <c:ser>
          <c:idx val="1"/>
          <c:order val="1"/>
          <c:tx>
            <c:strRef>
              <c:f>COLOCACION!$C$26</c:f>
              <c:strCache>
                <c:ptCount val="1"/>
                <c:pt idx="0">
                  <c:v>MONTO COLOCADO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COLOCACION!$A$27:$A$29</c:f>
              <c:strCache>
                <c:ptCount val="3"/>
                <c:pt idx="0">
                  <c:v>OCCIDENTE</c:v>
                </c:pt>
                <c:pt idx="1">
                  <c:v>CENTRO</c:v>
                </c:pt>
                <c:pt idx="2">
                  <c:v>ORIENTE</c:v>
                </c:pt>
              </c:strCache>
            </c:strRef>
          </c:cat>
          <c:val>
            <c:numRef>
              <c:f>COLOCACION!$C$27:$C$29</c:f>
              <c:numCache>
                <c:formatCode>_("$"* #,##0.00_);_("$"* \(#,##0.00\);_("$"* "-"??_);_(@_)</c:formatCode>
                <c:ptCount val="3"/>
                <c:pt idx="0">
                  <c:v>6802.93</c:v>
                </c:pt>
                <c:pt idx="1">
                  <c:v>84074.16</c:v>
                </c:pt>
                <c:pt idx="2">
                  <c:v>9050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C7-4180-B14E-610FD288D48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757324464"/>
        <c:axId val="757324792"/>
      </c:barChart>
      <c:catAx>
        <c:axId val="75732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757324792"/>
        <c:crosses val="autoZero"/>
        <c:auto val="1"/>
        <c:lblAlgn val="ctr"/>
        <c:lblOffset val="100"/>
        <c:noMultiLvlLbl val="0"/>
      </c:catAx>
      <c:valAx>
        <c:axId val="757324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757324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ysClr val="windowText" lastClr="000000"/>
                </a:solidFill>
              </a:rPr>
              <a:t>CALIFICACION DE RIESGO SEPTIEMBRE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v>Saldo Capital</c:v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dLbl>
              <c:idx val="1"/>
              <c:layout>
                <c:manualLayout>
                  <c:x val="3.0016824270451183E-2"/>
                  <c:y val="-1.99750140402755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2CD-4EB4-AD69-13106F44C370}"/>
                </c:ext>
              </c:extLst>
            </c:dLbl>
            <c:dLbl>
              <c:idx val="2"/>
              <c:layout>
                <c:manualLayout>
                  <c:x val="2.4531637401997087E-2"/>
                  <c:y val="-3.99500280805510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2CD-4EB4-AD69-13106F44C370}"/>
                </c:ext>
              </c:extLst>
            </c:dLbl>
            <c:dLbl>
              <c:idx val="3"/>
              <c:layout>
                <c:manualLayout>
                  <c:x val="2.5730069983288726E-2"/>
                  <c:y val="5.808662563467242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2CD-4EB4-AD69-13106F44C370}"/>
                </c:ext>
              </c:extLst>
            </c:dLbl>
            <c:dLbl>
              <c:idx val="4"/>
              <c:layout>
                <c:manualLayout>
                  <c:x val="2.4236518826493008E-2"/>
                  <c:y val="-1.99750140402760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2CD-4EB4-AD69-13106F44C370}"/>
                </c:ext>
              </c:extLst>
            </c:dLbl>
            <c:dLbl>
              <c:idx val="5"/>
              <c:layout>
                <c:manualLayout>
                  <c:x val="3.2309330481441377E-2"/>
                  <c:y val="-6.48832651377093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2CD-4EB4-AD69-13106F44C370}"/>
                </c:ext>
              </c:extLst>
            </c:dLbl>
            <c:dLbl>
              <c:idx val="6"/>
              <c:layout>
                <c:manualLayout>
                  <c:x val="3.7094018875784091E-2"/>
                  <c:y val="-8.73362445414847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2CD-4EB4-AD69-13106F44C370}"/>
                </c:ext>
              </c:extLst>
            </c:dLbl>
            <c:dLbl>
              <c:idx val="7"/>
              <c:layout>
                <c:manualLayout>
                  <c:x val="-4.7846883943427149E-2"/>
                  <c:y val="-6.11353711790393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2CD-4EB4-AD69-13106F44C3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Califi!$B$4:$B$11</c:f>
              <c:strCache>
                <c:ptCount val="8"/>
                <c:pt idx="0">
                  <c:v>A1</c:v>
                </c:pt>
                <c:pt idx="1">
                  <c:v>A2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D1</c:v>
                </c:pt>
                <c:pt idx="6">
                  <c:v>D2</c:v>
                </c:pt>
                <c:pt idx="7">
                  <c:v>E</c:v>
                </c:pt>
              </c:strCache>
            </c:strRef>
          </c:cat>
          <c:val>
            <c:numRef>
              <c:f>Califi!$E$4:$E$11</c:f>
              <c:numCache>
                <c:formatCode>_("$"* #,##0.00_);_("$"* \(#,##0.00\);_("$"* "-"??_);_(@_)</c:formatCode>
                <c:ptCount val="8"/>
                <c:pt idx="0">
                  <c:v>348677.72</c:v>
                </c:pt>
                <c:pt idx="1">
                  <c:v>8484.18</c:v>
                </c:pt>
                <c:pt idx="2">
                  <c:v>36110.97</c:v>
                </c:pt>
                <c:pt idx="3">
                  <c:v>28198.09</c:v>
                </c:pt>
                <c:pt idx="4">
                  <c:v>63159.07</c:v>
                </c:pt>
                <c:pt idx="5">
                  <c:v>19256.98</c:v>
                </c:pt>
                <c:pt idx="6">
                  <c:v>13665.5</c:v>
                </c:pt>
                <c:pt idx="7">
                  <c:v>1242944.51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2CD-4EB4-AD69-13106F44C370}"/>
            </c:ext>
          </c:extLst>
        </c:ser>
        <c:ser>
          <c:idx val="1"/>
          <c:order val="1"/>
          <c:tx>
            <c:v>N° créditos</c:v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Califi!$B$4:$B$11</c:f>
              <c:strCache>
                <c:ptCount val="8"/>
                <c:pt idx="0">
                  <c:v>A1</c:v>
                </c:pt>
                <c:pt idx="1">
                  <c:v>A2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D1</c:v>
                </c:pt>
                <c:pt idx="6">
                  <c:v>D2</c:v>
                </c:pt>
                <c:pt idx="7">
                  <c:v>E</c:v>
                </c:pt>
              </c:strCache>
            </c:strRef>
          </c:cat>
          <c:val>
            <c:numRef>
              <c:f>Califi!$F$4:$F$11</c:f>
              <c:numCache>
                <c:formatCode>General</c:formatCode>
                <c:ptCount val="8"/>
                <c:pt idx="0">
                  <c:v>228</c:v>
                </c:pt>
                <c:pt idx="1">
                  <c:v>9</c:v>
                </c:pt>
                <c:pt idx="2">
                  <c:v>21</c:v>
                </c:pt>
                <c:pt idx="3">
                  <c:v>23</c:v>
                </c:pt>
                <c:pt idx="4">
                  <c:v>47</c:v>
                </c:pt>
                <c:pt idx="5">
                  <c:v>18</c:v>
                </c:pt>
                <c:pt idx="6">
                  <c:v>25</c:v>
                </c:pt>
                <c:pt idx="7">
                  <c:v>2103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2CD-4EB4-AD69-13106F44C37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1353057055"/>
        <c:axId val="1222394175"/>
        <c:axId val="0"/>
      </c:bar3DChart>
      <c:catAx>
        <c:axId val="13530570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222394175"/>
        <c:crosses val="autoZero"/>
        <c:auto val="1"/>
        <c:lblAlgn val="ctr"/>
        <c:lblOffset val="100"/>
        <c:noMultiLvlLbl val="0"/>
      </c:catAx>
      <c:valAx>
        <c:axId val="122239417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353057055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5">
        <a:lumMod val="20000"/>
        <a:lumOff val="80000"/>
      </a:schemeClr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000" b="1"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07670-D20F-4241-BEF0-BBA28ADEC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32738B-B22A-41FE-B4B7-585D2D536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54F51D-FBB4-4E02-AE3B-57D34585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61F4E1-1BF0-4789-A176-51D8B8D8F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5BE5A7-C396-4567-A2F8-BA3FCCEF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896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0261A-1387-45B6-B26C-52F529D3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1EE9EC-DF06-4DDD-A5D5-760540BC2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BC42A9-49CD-4360-A912-6266A42B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B32C18-A77D-4B8F-8D57-B5A42DA1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BC04C9-3588-4276-865B-1DCBA54E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6035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2FE598-A71B-4116-8044-CC6DAD830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F766AF-00BB-40B5-A701-353E921B0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0935E-B7B6-4DF1-B311-56A9C55F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B47B7-4360-41C3-A8DC-8F19FFE6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808930-D597-4033-9541-627B71CA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1057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A7D55-7042-4683-BCBA-F453EAB6B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F33BF1-30AE-4EF2-A8DA-FEE4514D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06B33B-EF4D-410D-8A82-09E581C3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849A31-E884-428D-A5FA-B3C3CBCA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154CE3-FF16-4216-A826-37A691A50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039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A0DA4-D986-40D7-B421-99CA9315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78C1A0-CD39-4624-933A-52B7D3684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01DF4C-54B0-48A5-A46D-3202C373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DAE43D-2183-438F-BAE4-79ADD9F0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FF7322-0FB6-4477-A870-FD290C11A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920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F1163-FEA6-47DD-A722-495EBE53F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C004A4-39F1-4A61-A017-B1B76FD89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99E49C-99F3-4EB0-AB54-5FE6EA64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933BFC-617B-4A75-B838-3C8885F3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B1DE53-3D42-4D25-8206-1CE8ADF5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43A6FD-2D8B-49E8-8779-38262A89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9704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55407-13AC-418D-A3F7-591CDBB89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856215-30E9-4841-9A09-0A248C1E2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8281B2-28C7-41A3-B29D-9C4987D76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025969-B36F-4499-9F59-1D3271CAC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D8CB9D-CDA2-4342-8595-33DC2E02C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6F2AF8-5A46-4ADB-B488-577E2896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5167D7E-D00F-4937-8D01-B9965F94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C314F9-E5AA-4109-B19F-3B4CC344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927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71268-E8FB-42C5-AC18-0CA6B21A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B28FED-B0ED-4851-AB79-3CC6A338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378153-F9BD-4791-A19F-EB3ADF70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0FA47C-E779-4FC9-985E-DB5627FA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06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56CCBA-3B9A-4C65-9F30-9B1FB6DC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5B5D6E-5869-47AC-9832-3652F549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FEBE36-138D-40F6-98FB-ED3D5F6F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458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3F9C8-A218-477B-87ED-4CF2C6272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45F092-D122-4BA7-B065-C875D3769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0EFC21-8F3D-4834-B78B-BCA9AB1D6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056A82-6D3B-46AA-A486-D36F57F8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0A8437-AF64-4355-9AA1-8659C165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2B8D1F-498B-4F84-B8E0-A6D080BA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77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E9FCD-B8C2-46EF-AD34-5B3B6AE9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0B3B7A-F59A-4C91-AC12-12A7A5283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C4C3FB-4892-409B-8EEB-DD8001055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7F3F72-3B08-4D1C-9BDC-39984298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A619E4-FA5F-41DB-906F-44DC9955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A86FA6-FBF9-4F89-8D29-8FC28E8A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0219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560301-1F3B-4C16-9C3E-A69BE834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9A7B75-4046-40C5-A0ED-18CBB005F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68E9AC-6916-422F-B64D-C878ED410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DFE7B3-FC8D-484D-A337-483FD7F86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F09B17-93DD-4C7B-8801-B1E7268DF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7753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8BD4C45-5C7B-48A4-9F9B-2CBEC5B426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659" y="2512195"/>
            <a:ext cx="1554681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5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6859BD96-D9F2-4D4B-8871-63A00C30A913}"/>
              </a:ext>
            </a:extLst>
          </p:cNvPr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111E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8920178-4FEB-4BF0-9CBA-71C1E42387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373" y="2512195"/>
            <a:ext cx="1559253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0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6F605FCD-90CD-4E2E-86C9-DC872307AC99}"/>
              </a:ext>
            </a:extLst>
          </p:cNvPr>
          <p:cNvSpPr txBox="1">
            <a:spLocks/>
          </p:cNvSpPr>
          <p:nvPr/>
        </p:nvSpPr>
        <p:spPr>
          <a:xfrm>
            <a:off x="531628" y="2726975"/>
            <a:ext cx="10822172" cy="142857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4800" dirty="0">
                <a:latin typeface="Bembo Std" panose="02020605060306020A03" pitchFamily="18" charset="0"/>
              </a:rPr>
              <a:t>GESTION CREDITICIA SEPTIEMBRE 2020</a:t>
            </a:r>
          </a:p>
        </p:txBody>
      </p:sp>
    </p:spTree>
    <p:extLst>
      <p:ext uri="{BB962C8B-B14F-4D97-AF65-F5344CB8AC3E}">
        <p14:creationId xmlns:p14="http://schemas.microsoft.com/office/powerpoint/2010/main" val="80397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D306F60-747C-4954-8CE3-393BA6BD42D8}"/>
              </a:ext>
            </a:extLst>
          </p:cNvPr>
          <p:cNvSpPr txBox="1"/>
          <p:nvPr/>
        </p:nvSpPr>
        <p:spPr>
          <a:xfrm rot="10800000" flipV="1">
            <a:off x="3176119" y="496309"/>
            <a:ext cx="6983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000" b="1" dirty="0"/>
              <a:t>SALDOS DE CARTERA DE JULIO 2019 - SEPTIEMBRE 2020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F9DC687-B2B6-476D-BC59-410EAA556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995293"/>
              </p:ext>
            </p:extLst>
          </p:nvPr>
        </p:nvGraphicFramePr>
        <p:xfrm>
          <a:off x="1806207" y="896420"/>
          <a:ext cx="8579586" cy="602642"/>
        </p:xfrm>
        <a:graphic>
          <a:graphicData uri="http://schemas.openxmlformats.org/drawingml/2006/table">
            <a:tbl>
              <a:tblPr/>
              <a:tblGrid>
                <a:gridCol w="2596453">
                  <a:extLst>
                    <a:ext uri="{9D8B030D-6E8A-4147-A177-3AD203B41FA5}">
                      <a16:colId xmlns:a16="http://schemas.microsoft.com/office/drawing/2014/main" val="2592965204"/>
                    </a:ext>
                  </a:extLst>
                </a:gridCol>
                <a:gridCol w="1693340">
                  <a:extLst>
                    <a:ext uri="{9D8B030D-6E8A-4147-A177-3AD203B41FA5}">
                      <a16:colId xmlns:a16="http://schemas.microsoft.com/office/drawing/2014/main" val="3353334660"/>
                    </a:ext>
                  </a:extLst>
                </a:gridCol>
                <a:gridCol w="2596453">
                  <a:extLst>
                    <a:ext uri="{9D8B030D-6E8A-4147-A177-3AD203B41FA5}">
                      <a16:colId xmlns:a16="http://schemas.microsoft.com/office/drawing/2014/main" val="3487000872"/>
                    </a:ext>
                  </a:extLst>
                </a:gridCol>
                <a:gridCol w="1693340">
                  <a:extLst>
                    <a:ext uri="{9D8B030D-6E8A-4147-A177-3AD203B41FA5}">
                      <a16:colId xmlns:a16="http://schemas.microsoft.com/office/drawing/2014/main" val="1615500239"/>
                    </a:ext>
                  </a:extLst>
                </a:gridCol>
              </a:tblGrid>
              <a:tr h="25503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Suma de saldo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Mora Capital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N° Créditos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228095"/>
                  </a:ext>
                </a:extLst>
              </a:tr>
              <a:tr h="3187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$1,760,497.02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1,222,474.27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69.44%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739267"/>
                  </a:ext>
                </a:extLst>
              </a:tr>
            </a:tbl>
          </a:graphicData>
        </a:graphic>
      </p:graphicFrame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C88DA79B-C8B9-42D2-90E6-ED2028E8A2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9080673"/>
              </p:ext>
            </p:extLst>
          </p:nvPr>
        </p:nvGraphicFramePr>
        <p:xfrm>
          <a:off x="1685369" y="1639573"/>
          <a:ext cx="8700424" cy="5027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39804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FA01D22C-A477-4C88-B10B-613A02B76975}"/>
              </a:ext>
            </a:extLst>
          </p:cNvPr>
          <p:cNvSpPr txBox="1">
            <a:spLocks/>
          </p:cNvSpPr>
          <p:nvPr/>
        </p:nvSpPr>
        <p:spPr>
          <a:xfrm>
            <a:off x="4105183" y="609994"/>
            <a:ext cx="3981634" cy="6308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800" b="1" dirty="0">
                <a:latin typeface="Calibri" panose="020F0502020204030204" pitchFamily="34" charset="0"/>
              </a:rPr>
              <a:t>COLOCACION MENSUAL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8256833-6407-411D-BDB5-601D171C3C7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847" t="25737" r="69703" b="50000"/>
          <a:stretch/>
        </p:blipFill>
        <p:spPr>
          <a:xfrm>
            <a:off x="155742" y="1137683"/>
            <a:ext cx="3025217" cy="2934585"/>
          </a:xfrm>
          <a:prstGeom prst="rect">
            <a:avLst/>
          </a:prstGeom>
        </p:spPr>
      </p:pic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EAD32292-1D5A-4388-843D-6884A590C3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0810139"/>
              </p:ext>
            </p:extLst>
          </p:nvPr>
        </p:nvGraphicFramePr>
        <p:xfrm>
          <a:off x="3180959" y="1240858"/>
          <a:ext cx="8855299" cy="4479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ítulo 12">
            <a:extLst>
              <a:ext uri="{FF2B5EF4-FFF2-40B4-BE49-F238E27FC236}">
                <a16:creationId xmlns:a16="http://schemas.microsoft.com/office/drawing/2014/main" id="{579AACF1-0595-44CC-99C7-DD789C12D839}"/>
              </a:ext>
            </a:extLst>
          </p:cNvPr>
          <p:cNvSpPr txBox="1">
            <a:spLocks/>
          </p:cNvSpPr>
          <p:nvPr/>
        </p:nvSpPr>
        <p:spPr>
          <a:xfrm>
            <a:off x="155742" y="4311696"/>
            <a:ext cx="2869475" cy="119045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 dirty="0">
                <a:latin typeface="Calibri" panose="020F0502020204030204" pitchFamily="34" charset="0"/>
              </a:rPr>
              <a:t>La colocación incluye 13 créditos refinanciados por un monto de $26,297.09</a:t>
            </a:r>
          </a:p>
        </p:txBody>
      </p:sp>
    </p:spTree>
    <p:extLst>
      <p:ext uri="{BB962C8B-B14F-4D97-AF65-F5344CB8AC3E}">
        <p14:creationId xmlns:p14="http://schemas.microsoft.com/office/powerpoint/2010/main" val="2918346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81414E67-5256-4E62-9F75-F7B94C432F7F}"/>
              </a:ext>
            </a:extLst>
          </p:cNvPr>
          <p:cNvSpPr txBox="1">
            <a:spLocks/>
          </p:cNvSpPr>
          <p:nvPr/>
        </p:nvSpPr>
        <p:spPr>
          <a:xfrm>
            <a:off x="3048874" y="474639"/>
            <a:ext cx="5635982" cy="74682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 dirty="0">
                <a:latin typeface="Calibri" panose="020F0502020204030204" pitchFamily="34" charset="0"/>
              </a:rPr>
              <a:t>COLOCACION MES DE SEPTIEMBRE POR OFICINA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DA55879E-8F81-45CD-AE92-5A51833B54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5160568"/>
              </p:ext>
            </p:extLst>
          </p:nvPr>
        </p:nvGraphicFramePr>
        <p:xfrm>
          <a:off x="1682088" y="1008604"/>
          <a:ext cx="9132621" cy="5374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62876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F6A4D03-AE93-47E8-B708-B3B8B9C5B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104272"/>
              </p:ext>
            </p:extLst>
          </p:nvPr>
        </p:nvGraphicFramePr>
        <p:xfrm>
          <a:off x="182464" y="958394"/>
          <a:ext cx="2470796" cy="5023988"/>
        </p:xfrm>
        <a:graphic>
          <a:graphicData uri="http://schemas.openxmlformats.org/drawingml/2006/table">
            <a:tbl>
              <a:tblPr/>
              <a:tblGrid>
                <a:gridCol w="2470796">
                  <a:extLst>
                    <a:ext uri="{9D8B030D-6E8A-4147-A177-3AD203B41FA5}">
                      <a16:colId xmlns:a16="http://schemas.microsoft.com/office/drawing/2014/main" val="1801779462"/>
                    </a:ext>
                  </a:extLst>
                </a:gridCol>
              </a:tblGrid>
              <a:tr h="607316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CALIFICACION DE RIESGOS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76485"/>
                  </a:ext>
                </a:extLst>
              </a:tr>
              <a:tr h="9526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Permite ver la cantidad de créditos por Calificación junto a su saldos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57104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 (1 - 14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633367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 (15-30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765028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  (31-60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54788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 (61-90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059914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 (91-120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01561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D1 (121-150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135731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 (151-180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01666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 (&gt;181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285103"/>
                  </a:ext>
                </a:extLst>
              </a:tr>
            </a:tbl>
          </a:graphicData>
        </a:graphic>
      </p:graphicFrame>
      <p:sp>
        <p:nvSpPr>
          <p:cNvPr id="6" name="Título 12">
            <a:extLst>
              <a:ext uri="{FF2B5EF4-FFF2-40B4-BE49-F238E27FC236}">
                <a16:creationId xmlns:a16="http://schemas.microsoft.com/office/drawing/2014/main" id="{CD427331-9043-4D29-A887-1FADDF7259ED}"/>
              </a:ext>
            </a:extLst>
          </p:cNvPr>
          <p:cNvSpPr txBox="1">
            <a:spLocks/>
          </p:cNvSpPr>
          <p:nvPr/>
        </p:nvSpPr>
        <p:spPr>
          <a:xfrm>
            <a:off x="2653260" y="538384"/>
            <a:ext cx="8568266" cy="3781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>
                <a:latin typeface="Calibri" panose="020F0502020204030204" pitchFamily="34" charset="0"/>
              </a:rPr>
              <a:t>DISTRIBUCIÓN DE CARTERA POR CATEGORIA DE RIESGO</a:t>
            </a:r>
            <a:endParaRPr lang="es-SV" sz="2000" b="1" dirty="0">
              <a:latin typeface="Calibri" panose="020F0502020204030204" pitchFamily="34" charset="0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135BDDB7-E671-436D-8394-8DACFFF00C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2038949"/>
              </p:ext>
            </p:extLst>
          </p:nvPr>
        </p:nvGraphicFramePr>
        <p:xfrm>
          <a:off x="2741870" y="958394"/>
          <a:ext cx="9092167" cy="510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27475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DC0FC38-6C75-4F6D-8834-F392311AB3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239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154</Words>
  <Application>Microsoft Office PowerPoint</Application>
  <PresentationFormat>Panorámica</PresentationFormat>
  <Paragraphs>45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Bembo Std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Carias</dc:creator>
  <cp:lastModifiedBy>Jeannette Urquilla</cp:lastModifiedBy>
  <cp:revision>22</cp:revision>
  <dcterms:created xsi:type="dcterms:W3CDTF">2020-08-17T23:35:56Z</dcterms:created>
  <dcterms:modified xsi:type="dcterms:W3CDTF">2021-01-29T22:37:49Z</dcterms:modified>
</cp:coreProperties>
</file>