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OCTUBRE\Copia%20de%20Auxiliar%20gestion%20octub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OCTUBRE\Copia%20de%20Auxiliar%20gestion%20octu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OCTUBRE\Copia%20de%20Auxiliar%20gestion%20octub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OCTUBRE</a:t>
            </a:r>
            <a:r>
              <a:rPr lang="en-US">
                <a:solidFill>
                  <a:sysClr val="windowText" lastClr="000000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rgbClr val="002060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cartera'!$I$3:$I$7</c:f>
              <c:strCache>
                <c:ptCount val="5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SEPTIEMBRE</c:v>
                </c:pt>
                <c:pt idx="4">
                  <c:v>OCTUBRE</c:v>
                </c:pt>
              </c:strCache>
            </c:strRef>
          </c:cat>
          <c:val>
            <c:numRef>
              <c:f>'saldo cartera'!$J$3:$J$7</c:f>
              <c:numCache>
                <c:formatCode>_("$"* #,##0.00_);_("$"* \(#,##0.00\);_("$"* "-"??_);_(@_)</c:formatCode>
                <c:ptCount val="5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  <c:pt idx="4">
                  <c:v>1780043.85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6-48E2-BEF1-491D62352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cartera'!$L$3:$L$7</c:f>
              <c:numCache>
                <c:formatCode>General</c:formatCode>
                <c:ptCount val="5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  <c:pt idx="4">
                  <c:v>2475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46-48E2-BEF1-491D62352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OCTUBRE 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59-4846-B023-3A4268FDEDA4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59-4846-B023-3A4268FDEDA4}"/>
                </c:ext>
              </c:extLst>
            </c:dLbl>
            <c:dLbl>
              <c:idx val="8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59-4846-B023-3A4268FDEDA4}"/>
                </c:ext>
              </c:extLst>
            </c:dLbl>
            <c:dLbl>
              <c:idx val="9"/>
              <c:layout>
                <c:manualLayout>
                  <c:x val="-1.9458039453451451E-16"/>
                  <c:y val="-2.6070755855436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59-4846-B023-3A4268FDED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COLOCACION!$C$3:$C$12</c:f>
              <c:numCache>
                <c:formatCode>_("$"* #,##0.00_);_("$"* \(#,##0.00\);_("$"* "-"??_);_(@_)</c:formatCode>
                <c:ptCount val="10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  <c:pt idx="9">
                  <c:v>89008.05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59-4846-B023-3A4268FDE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59-4846-B023-3A4268FDEDA4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59-4846-B023-3A4268FDEDA4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59-4846-B023-3A4268FDEDA4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59-4846-B023-3A4268FDEDA4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59-4846-B023-3A4268FDEDA4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59-4846-B023-3A4268FDEDA4}"/>
                </c:ext>
              </c:extLst>
            </c:dLbl>
            <c:dLbl>
              <c:idx val="8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59-4846-B023-3A4268FDEDA4}"/>
                </c:ext>
              </c:extLst>
            </c:dLbl>
            <c:dLbl>
              <c:idx val="9"/>
              <c:layout>
                <c:manualLayout>
                  <c:x val="5.4691329264315337E-3"/>
                  <c:y val="2.1397269445054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59-4846-B023-3A4268FDED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COLOCACION!$D$3:$D$12</c:f>
              <c:numCache>
                <c:formatCode>General</c:formatCode>
                <c:ptCount val="10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  <c:pt idx="9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759-4846-B023-3A4268FDE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COLOCACION</a:t>
            </a:r>
            <a:r>
              <a:rPr lang="es-SV" b="1" baseline="0"/>
              <a:t> POR OFICINA</a:t>
            </a:r>
            <a:endParaRPr lang="es-SV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COLOCACION!$B$27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COLOCACION!$A$28:$A$30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COLOCACION!$B$28:$B$30</c:f>
              <c:numCache>
                <c:formatCode>General</c:formatCode>
                <c:ptCount val="3"/>
                <c:pt idx="0">
                  <c:v>5</c:v>
                </c:pt>
                <c:pt idx="1">
                  <c:v>19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A-4C44-9F19-153826FD5C29}"/>
            </c:ext>
          </c:extLst>
        </c:ser>
        <c:ser>
          <c:idx val="1"/>
          <c:order val="1"/>
          <c:tx>
            <c:strRef>
              <c:f>COLOCACION!$C$27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COLOCACION!$A$28:$A$30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COLOCACION!$C$28:$C$30</c:f>
              <c:numCache>
                <c:formatCode>_("$"* #,##0.00_);_("$"* \(#,##0.00\);_("$"* "-"??_);_(@_)</c:formatCode>
                <c:ptCount val="3"/>
                <c:pt idx="0">
                  <c:v>1750</c:v>
                </c:pt>
                <c:pt idx="1">
                  <c:v>67644.14</c:v>
                </c:pt>
                <c:pt idx="2">
                  <c:v>19613.91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1A-4C44-9F19-153826FD5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CALIFICACION DE RIESGO OCTUBRE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45-49E4-895F-B6BAEEFA9677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45-49E4-895F-B6BAEEFA9677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45-49E4-895F-B6BAEEFA9677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45-49E4-895F-B6BAEEFA9677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45-49E4-895F-B6BAEEFA9677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45-49E4-895F-B6BAEEFA9677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45-49E4-895F-B6BAEEFA9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462382.50999999995</c:v>
                </c:pt>
                <c:pt idx="1">
                  <c:v>6892.01</c:v>
                </c:pt>
                <c:pt idx="2">
                  <c:v>25810.510000000002</c:v>
                </c:pt>
                <c:pt idx="3">
                  <c:v>11736.27</c:v>
                </c:pt>
                <c:pt idx="4">
                  <c:v>21240.71</c:v>
                </c:pt>
                <c:pt idx="5">
                  <c:v>22192.71</c:v>
                </c:pt>
                <c:pt idx="6">
                  <c:v>6862.03</c:v>
                </c:pt>
                <c:pt idx="7">
                  <c:v>1222927.1000000001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45-49E4-895F-B6BAEEFA9677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>
                  <c:v>263</c:v>
                </c:pt>
                <c:pt idx="1">
                  <c:v>5</c:v>
                </c:pt>
                <c:pt idx="2">
                  <c:v>12</c:v>
                </c:pt>
                <c:pt idx="3">
                  <c:v>14</c:v>
                </c:pt>
                <c:pt idx="4">
                  <c:v>18</c:v>
                </c:pt>
                <c:pt idx="5">
                  <c:v>37</c:v>
                </c:pt>
                <c:pt idx="6">
                  <c:v>15</c:v>
                </c:pt>
                <c:pt idx="7">
                  <c:v>2111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45-49E4-895F-B6BAEEFA96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31628" y="2726975"/>
            <a:ext cx="10822172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800" dirty="0">
                <a:latin typeface="Bembo Std" panose="02020605060306020A03" pitchFamily="18" charset="0"/>
              </a:rPr>
              <a:t>GESTION CREDITICIA OCTUBRE 2020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OCTUBRE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41983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$1,780,043.85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1,217,434.33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920000"/>
              </p:ext>
            </p:extLst>
          </p:nvPr>
        </p:nvGraphicFramePr>
        <p:xfrm>
          <a:off x="1432404" y="1650205"/>
          <a:ext cx="9551029" cy="496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sp>
        <p:nvSpPr>
          <p:cNvPr id="10" name="Título 12">
            <a:extLst>
              <a:ext uri="{FF2B5EF4-FFF2-40B4-BE49-F238E27FC236}">
                <a16:creationId xmlns:a16="http://schemas.microsoft.com/office/drawing/2014/main" id="{579AACF1-0595-44CC-99C7-DD789C12D839}"/>
              </a:ext>
            </a:extLst>
          </p:cNvPr>
          <p:cNvSpPr txBox="1">
            <a:spLocks/>
          </p:cNvSpPr>
          <p:nvPr/>
        </p:nvSpPr>
        <p:spPr>
          <a:xfrm>
            <a:off x="155742" y="4311696"/>
            <a:ext cx="2869475" cy="11904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La colocación incluye 5 créditos refinanciados por un monto de $28,108.05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025693"/>
              </p:ext>
            </p:extLst>
          </p:nvPr>
        </p:nvGraphicFramePr>
        <p:xfrm>
          <a:off x="3335686" y="1115972"/>
          <a:ext cx="8700572" cy="483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0CD39A5A-EC9C-406B-9E71-AA59676B85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54" t="26047" r="69553" b="47597"/>
          <a:stretch/>
        </p:blipFill>
        <p:spPr>
          <a:xfrm>
            <a:off x="0" y="1078787"/>
            <a:ext cx="3340874" cy="293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SEPTIEMBRE POR OFICINA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238337"/>
              </p:ext>
            </p:extLst>
          </p:nvPr>
        </p:nvGraphicFramePr>
        <p:xfrm>
          <a:off x="1609060" y="1384994"/>
          <a:ext cx="8973879" cy="408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588245"/>
              </p:ext>
            </p:extLst>
          </p:nvPr>
        </p:nvGraphicFramePr>
        <p:xfrm>
          <a:off x="2834708" y="958393"/>
          <a:ext cx="8754779" cy="515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156</Words>
  <Application>Microsoft Office PowerPoint</Application>
  <PresentationFormat>Panorámica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27</cp:revision>
  <dcterms:created xsi:type="dcterms:W3CDTF">2020-08-17T23:35:56Z</dcterms:created>
  <dcterms:modified xsi:type="dcterms:W3CDTF">2021-01-29T22:38:25Z</dcterms:modified>
</cp:coreProperties>
</file>