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0\NOVIEMBRE\Copia%20de%20Auxiliar%20gestion%20noviembre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NOVIEMBRE</a:t>
            </a:r>
            <a:r>
              <a:rPr lang="en-US">
                <a:solidFill>
                  <a:sysClr val="windowText" lastClr="000000"/>
                </a:solidFill>
              </a:rPr>
              <a:t>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cartera'!$I$3:$I$8</c:f>
              <c:strCache>
                <c:ptCount val="6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SEPTIEMBRE</c:v>
                </c:pt>
                <c:pt idx="4">
                  <c:v>OCTUBRE</c:v>
                </c:pt>
                <c:pt idx="5">
                  <c:v>NOVIEMBRE</c:v>
                </c:pt>
              </c:strCache>
            </c:strRef>
          </c:cat>
          <c:val>
            <c:numRef>
              <c:f>'saldo cartera'!$J$3:$J$8</c:f>
              <c:numCache>
                <c:formatCode>_("$"* #,##0.00_);_("$"* \(#,##0.00\);_("$"* "-"??_);_(@_)</c:formatCode>
                <c:ptCount val="6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  <c:pt idx="4">
                  <c:v>1780043.85</c:v>
                </c:pt>
                <c:pt idx="5">
                  <c:v>1779063.15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B6-4F6C-9809-817DE1084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cartera'!$L$3:$L$8</c:f>
              <c:numCache>
                <c:formatCode>General</c:formatCode>
                <c:ptCount val="6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  <c:pt idx="4">
                  <c:v>2475</c:v>
                </c:pt>
                <c:pt idx="5">
                  <c:v>2482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B6-4F6C-9809-817DE1084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NOVIEMBRE 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90-44E5-B2EB-0161AE2EABF2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90-44E5-B2EB-0161AE2EABF2}"/>
                </c:ext>
              </c:extLst>
            </c:dLbl>
            <c:dLbl>
              <c:idx val="8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90-44E5-B2EB-0161AE2EABF2}"/>
                </c:ext>
              </c:extLst>
            </c:dLbl>
            <c:dLbl>
              <c:idx val="10"/>
              <c:layout>
                <c:manualLayout>
                  <c:x val="-1.9458039453451451E-16"/>
                  <c:y val="-2.6070755855436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90-44E5-B2EB-0161AE2EAB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COLOCACION!$C$3:$C$13</c:f>
              <c:numCache>
                <c:formatCode>_("$"* #,##0.00_);_("$"* \(#,##0.00\);_("$"* "-"??_);_(@_)</c:formatCode>
                <c:ptCount val="11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  <c:pt idx="9">
                  <c:v>89008.05</c:v>
                </c:pt>
                <c:pt idx="10">
                  <c:v>40920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90-44E5-B2EB-0161AE2EA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90-44E5-B2EB-0161AE2EABF2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90-44E5-B2EB-0161AE2EABF2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90-44E5-B2EB-0161AE2EABF2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90-44E5-B2EB-0161AE2EABF2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90-44E5-B2EB-0161AE2EABF2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90-44E5-B2EB-0161AE2EABF2}"/>
                </c:ext>
              </c:extLst>
            </c:dLbl>
            <c:dLbl>
              <c:idx val="8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90-44E5-B2EB-0161AE2EABF2}"/>
                </c:ext>
              </c:extLst>
            </c:dLbl>
            <c:dLbl>
              <c:idx val="10"/>
              <c:layout>
                <c:manualLayout>
                  <c:x val="5.4691329264315337E-3"/>
                  <c:y val="2.1397269445054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90-44E5-B2EB-0161AE2EAB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COLOCACION!$B$3:$B$13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COLOCACION!$D$3:$D$13</c:f>
              <c:numCache>
                <c:formatCode>General</c:formatCode>
                <c:ptCount val="11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  <c:pt idx="9">
                  <c:v>38</c:v>
                </c:pt>
                <c:pt idx="10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390-44E5-B2EB-0161AE2EAB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C000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COLOCACION</a:t>
            </a:r>
            <a:r>
              <a:rPr lang="es-SV" sz="2000" b="1" baseline="0"/>
              <a:t> POR OFICINA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COLOCACION!$B$28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COLOCACION!$A$29:$A$31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COLOCACION!$B$29:$B$31</c:f>
              <c:numCache>
                <c:formatCode>General</c:formatCode>
                <c:ptCount val="3"/>
                <c:pt idx="0">
                  <c:v>4</c:v>
                </c:pt>
                <c:pt idx="1">
                  <c:v>24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18-4EA2-A0EE-774A45BDBD9E}"/>
            </c:ext>
          </c:extLst>
        </c:ser>
        <c:ser>
          <c:idx val="1"/>
          <c:order val="1"/>
          <c:tx>
            <c:strRef>
              <c:f>COLOCACION!$C$28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C18-4EA2-A0EE-774A45BDBD9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C18-4EA2-A0EE-774A45BDBD9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C18-4EA2-A0EE-774A45BDB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COLOCACION!$A$29:$A$31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COLOCACION!$C$29:$C$31</c:f>
              <c:numCache>
                <c:formatCode>_("$"* #,##0.00_);_("$"* \(#,##0.00\);_("$"* "-"??_);_(@_)</c:formatCode>
                <c:ptCount val="3"/>
                <c:pt idx="0">
                  <c:v>6650</c:v>
                </c:pt>
                <c:pt idx="1">
                  <c:v>22770</c:v>
                </c:pt>
                <c:pt idx="2">
                  <c:v>11500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18-4EA2-A0EE-774A45BDBD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rgbClr val="FFFFCC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ysClr val="windowText" lastClr="000000"/>
                </a:solidFill>
              </a:rPr>
              <a:t>CALIFICACION DE RIESGO NOVIEMBRE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2E-433F-992C-69DD733187FF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2E-433F-992C-69DD733187FF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2E-433F-992C-69DD733187FF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2E-433F-992C-69DD733187FF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2E-433F-992C-69DD733187FF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2E-433F-992C-69DD733187FF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C2E-433F-992C-69DD73318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474838.76999999996</c:v>
                </c:pt>
                <c:pt idx="1">
                  <c:v>10821.14</c:v>
                </c:pt>
                <c:pt idx="2">
                  <c:v>24274.59</c:v>
                </c:pt>
                <c:pt idx="3">
                  <c:v>7654.1</c:v>
                </c:pt>
                <c:pt idx="4">
                  <c:v>8062.81</c:v>
                </c:pt>
                <c:pt idx="5">
                  <c:v>21213.38</c:v>
                </c:pt>
                <c:pt idx="6">
                  <c:v>17049.66</c:v>
                </c:pt>
                <c:pt idx="7">
                  <c:v>1215148.7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2E-433F-992C-69DD733187FF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 formatCode="#,##0_);\(#,##0\)">
                  <c:v>281</c:v>
                </c:pt>
                <c:pt idx="1">
                  <c:v>10</c:v>
                </c:pt>
                <c:pt idx="2">
                  <c:v>12</c:v>
                </c:pt>
                <c:pt idx="3">
                  <c:v>10</c:v>
                </c:pt>
                <c:pt idx="4">
                  <c:v>13</c:v>
                </c:pt>
                <c:pt idx="5">
                  <c:v>19</c:v>
                </c:pt>
                <c:pt idx="6">
                  <c:v>33</c:v>
                </c:pt>
                <c:pt idx="7">
                  <c:v>2104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2E-433F-992C-69DD733187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2">
        <a:lumMod val="20000"/>
        <a:lumOff val="80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29/01/2021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NOVIEMBRE 2020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OCTUBRE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424272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$1,779,063.15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1,209,430.46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790431"/>
              </p:ext>
            </p:extLst>
          </p:nvPr>
        </p:nvGraphicFramePr>
        <p:xfrm>
          <a:off x="1470173" y="1617668"/>
          <a:ext cx="9251653" cy="4803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81250"/>
              </p:ext>
            </p:extLst>
          </p:nvPr>
        </p:nvGraphicFramePr>
        <p:xfrm>
          <a:off x="3495601" y="1078787"/>
          <a:ext cx="8540657" cy="4423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17773C4F-44CF-4663-B888-C7887B5600A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63" t="26280" r="69553" b="45507"/>
          <a:stretch/>
        </p:blipFill>
        <p:spPr>
          <a:xfrm>
            <a:off x="0" y="1078787"/>
            <a:ext cx="3463712" cy="345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NOVIEMBRE POR OFICINA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812332"/>
              </p:ext>
            </p:extLst>
          </p:nvPr>
        </p:nvGraphicFramePr>
        <p:xfrm>
          <a:off x="2138750" y="1095789"/>
          <a:ext cx="7914499" cy="4666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197480"/>
              </p:ext>
            </p:extLst>
          </p:nvPr>
        </p:nvGraphicFramePr>
        <p:xfrm>
          <a:off x="2653260" y="958394"/>
          <a:ext cx="9074914" cy="536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132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34</cp:revision>
  <cp:lastPrinted>2020-12-08T19:07:08Z</cp:lastPrinted>
  <dcterms:created xsi:type="dcterms:W3CDTF">2020-08-17T23:35:56Z</dcterms:created>
  <dcterms:modified xsi:type="dcterms:W3CDTF">2021-01-29T22:38:58Z</dcterms:modified>
</cp:coreProperties>
</file>