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7" r:id="rId8"/>
    <p:sldId id="259" r:id="rId9"/>
  </p:sldIdLst>
  <p:sldSz cx="12192000" cy="6858000"/>
  <p:notesSz cx="7010400" cy="92964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1E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1\ENERO\Copia%20de%20Auxiliar%20gestion%20enero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1\ENERO\Copia%20de%20Auxiliar%20gestion%20enero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1\ENERO\Copia%20de%20Auxiliar%20gestion%20enero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urquilla\Documents\GESTION%20CREDITICIA\2021\ENERO\Copia%20de%20Auxiliar%20gestion%20enero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SALDO DE CARTERA JULIO 2019 -</a:t>
            </a:r>
            <a:r>
              <a:rPr lang="en-US" baseline="0">
                <a:solidFill>
                  <a:sysClr val="windowText" lastClr="000000"/>
                </a:solidFill>
              </a:rPr>
              <a:t> ENERO</a:t>
            </a:r>
            <a:r>
              <a:rPr lang="en-US">
                <a:solidFill>
                  <a:sysClr val="windowText" lastClr="000000"/>
                </a:solidFill>
              </a:rPr>
              <a:t>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Monto</c:v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cat>
            <c:strRef>
              <c:f>'saldo cartera'!$I$3:$I$10</c:f>
              <c:strCache>
                <c:ptCount val="8"/>
                <c:pt idx="0">
                  <c:v>JULIO</c:v>
                </c:pt>
                <c:pt idx="1">
                  <c:v>JULIO</c:v>
                </c:pt>
                <c:pt idx="2">
                  <c:v>AGOSTO</c:v>
                </c:pt>
                <c:pt idx="3">
                  <c:v>SEPTIEMBRE</c:v>
                </c:pt>
                <c:pt idx="4">
                  <c:v>OCTUBRE</c:v>
                </c:pt>
                <c:pt idx="5">
                  <c:v>NOVIEMBRE</c:v>
                </c:pt>
                <c:pt idx="6">
                  <c:v>DICIEMBRE</c:v>
                </c:pt>
                <c:pt idx="7">
                  <c:v>ENERO</c:v>
                </c:pt>
              </c:strCache>
            </c:strRef>
          </c:cat>
          <c:val>
            <c:numRef>
              <c:f>'saldo cartera'!$J$3:$J$10</c:f>
              <c:numCache>
                <c:formatCode>_("$"* #,##0.00_);_("$"* \(#,##0.00\);_("$"* "-"??_);_(@_)</c:formatCode>
                <c:ptCount val="8"/>
                <c:pt idx="0">
                  <c:v>1985212.45</c:v>
                </c:pt>
                <c:pt idx="1">
                  <c:v>1755775.77</c:v>
                </c:pt>
                <c:pt idx="2">
                  <c:v>1747375.2</c:v>
                </c:pt>
                <c:pt idx="3">
                  <c:v>1760497.02</c:v>
                </c:pt>
                <c:pt idx="4">
                  <c:v>1780043.85</c:v>
                </c:pt>
                <c:pt idx="5">
                  <c:v>1779063.15</c:v>
                </c:pt>
                <c:pt idx="6">
                  <c:v>1764309.24</c:v>
                </c:pt>
                <c:pt idx="7">
                  <c:v>1742875.14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38D-41B8-A5C2-EF4FD94C53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7015999"/>
        <c:axId val="1889198879"/>
      </c:barChart>
      <c:lineChart>
        <c:grouping val="standard"/>
        <c:varyColors val="0"/>
        <c:ser>
          <c:idx val="1"/>
          <c:order val="1"/>
          <c:tx>
            <c:v>N° Créditos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'saldo cartera'!$I$3</c:f>
              <c:strCache>
                <c:ptCount val="1"/>
                <c:pt idx="0">
                  <c:v>JULIO</c:v>
                </c:pt>
              </c:strCache>
            </c:strRef>
          </c:cat>
          <c:val>
            <c:numRef>
              <c:f>'saldo cartera'!$L$3:$L$10</c:f>
              <c:numCache>
                <c:formatCode>General</c:formatCode>
                <c:ptCount val="8"/>
                <c:pt idx="0">
                  <c:v>2776</c:v>
                </c:pt>
                <c:pt idx="1">
                  <c:v>2490</c:v>
                </c:pt>
                <c:pt idx="2">
                  <c:v>2474</c:v>
                </c:pt>
                <c:pt idx="3">
                  <c:v>2474</c:v>
                </c:pt>
                <c:pt idx="4">
                  <c:v>2475</c:v>
                </c:pt>
                <c:pt idx="5">
                  <c:v>2482</c:v>
                </c:pt>
                <c:pt idx="6">
                  <c:v>2472</c:v>
                </c:pt>
                <c:pt idx="7">
                  <c:v>2461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38D-41B8-A5C2-EF4FD94C53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2264671"/>
        <c:axId val="1889201375"/>
      </c:lineChart>
      <c:catAx>
        <c:axId val="187701599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89198879"/>
        <c:crosses val="autoZero"/>
        <c:auto val="1"/>
        <c:lblAlgn val="ctr"/>
        <c:lblOffset val="100"/>
        <c:noMultiLvlLbl val="1"/>
      </c:catAx>
      <c:valAx>
        <c:axId val="1889198879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_(&quot;$&quot;* #,##0.00_);_(&quot;$&quot;* \(#,##0.00\);_(&quot;$&quot;* &quot;-&quot;??_);_(@_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877015999"/>
        <c:crosses val="autoZero"/>
        <c:crossBetween val="between"/>
      </c:valAx>
      <c:valAx>
        <c:axId val="1889201375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522264671"/>
        <c:crosses val="max"/>
        <c:crossBetween val="between"/>
      </c:valAx>
      <c:catAx>
        <c:axId val="1522264671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1889201375"/>
        <c:crosses val="max"/>
        <c:auto val="1"/>
        <c:lblAlgn val="ctr"/>
        <c:lblOffset val="100"/>
        <c:noMultiLvlLbl val="1"/>
      </c:cat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BFAD0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b="1"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b="1">
                <a:solidFill>
                  <a:sysClr val="windowText" lastClr="000000"/>
                </a:solidFill>
              </a:rPr>
              <a:t>COLOCACION ENERO 2020 - ENERO  2021</a:t>
            </a:r>
          </a:p>
        </c:rich>
      </c:tx>
      <c:overlay val="0"/>
      <c:spPr>
        <a:solidFill>
          <a:schemeClr val="accent3">
            <a:lumMod val="20000"/>
            <a:lumOff val="80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COLOCACION!$C$2</c:f>
              <c:strCache>
                <c:ptCount val="1"/>
                <c:pt idx="0">
                  <c:v>Monto 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2.4322549316814313E-17"/>
                  <c:y val="-6.70390864854069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36-4892-9D87-C8255B941777}"/>
                </c:ext>
              </c:extLst>
            </c:dLbl>
            <c:dLbl>
              <c:idx val="3"/>
              <c:layout>
                <c:manualLayout>
                  <c:x val="2.6533996683249443E-3"/>
                  <c:y val="-1.381692197600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36-4892-9D87-C8255B941777}"/>
                </c:ext>
              </c:extLst>
            </c:dLbl>
            <c:dLbl>
              <c:idx val="8"/>
              <c:layout>
                <c:manualLayout>
                  <c:x val="-3.3136094674556214E-2"/>
                  <c:y val="-1.3400331473553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36-4892-9D87-C8255B941777}"/>
                </c:ext>
              </c:extLst>
            </c:dLbl>
            <c:dLbl>
              <c:idx val="12"/>
              <c:layout>
                <c:manualLayout>
                  <c:x val="-6.3116370808677345E-3"/>
                  <c:y val="4.370617008684905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36-4892-9D87-C8255B9417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COLOCACION!$B$3:$B$15</c:f>
              <c:strCache>
                <c:ptCount val="1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  <c:pt idx="12">
                  <c:v>ENERO</c:v>
                </c:pt>
              </c:strCache>
            </c:strRef>
          </c:cat>
          <c:val>
            <c:numRef>
              <c:f>COLOCACION!$C$3:$C$15</c:f>
              <c:numCache>
                <c:formatCode>_("$"* #,##0.00_);_("$"* \(#,##0.00\);_("$"* "-"??_);_(@_)</c:formatCode>
                <c:ptCount val="13"/>
                <c:pt idx="0">
                  <c:v>27200</c:v>
                </c:pt>
                <c:pt idx="1">
                  <c:v>39020</c:v>
                </c:pt>
                <c:pt idx="2">
                  <c:v>26200</c:v>
                </c:pt>
                <c:pt idx="3">
                  <c:v>400</c:v>
                </c:pt>
                <c:pt idx="4">
                  <c:v>5900</c:v>
                </c:pt>
                <c:pt idx="5">
                  <c:v>0</c:v>
                </c:pt>
                <c:pt idx="6">
                  <c:v>45600</c:v>
                </c:pt>
                <c:pt idx="7">
                  <c:v>30840.18</c:v>
                </c:pt>
                <c:pt idx="8">
                  <c:v>99927.09</c:v>
                </c:pt>
                <c:pt idx="9">
                  <c:v>89008.05</c:v>
                </c:pt>
                <c:pt idx="10">
                  <c:v>40920</c:v>
                </c:pt>
                <c:pt idx="11">
                  <c:v>32473.59</c:v>
                </c:pt>
                <c:pt idx="12">
                  <c:v>25757.53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136-4892-9D87-C8255B9417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47"/>
        <c:axId val="465251855"/>
        <c:axId val="231711343"/>
      </c:barChart>
      <c:lineChart>
        <c:grouping val="standard"/>
        <c:varyColors val="0"/>
        <c:ser>
          <c:idx val="1"/>
          <c:order val="1"/>
          <c:tx>
            <c:strRef>
              <c:f>COLOCACION!$D$2</c:f>
              <c:strCache>
                <c:ptCount val="1"/>
                <c:pt idx="0">
                  <c:v>N° Créditos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194029850746259E-2"/>
                  <c:y val="-3.4542304940011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36-4892-9D87-C8255B941777}"/>
                </c:ext>
              </c:extLst>
            </c:dLbl>
            <c:dLbl>
              <c:idx val="1"/>
              <c:layout>
                <c:manualLayout>
                  <c:x val="1.7748109844478395E-2"/>
                  <c:y val="7.07930993729822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36-4892-9D87-C8255B941777}"/>
                </c:ext>
              </c:extLst>
            </c:dLbl>
            <c:dLbl>
              <c:idx val="2"/>
              <c:layout>
                <c:manualLayout>
                  <c:x val="6.6334991708125067E-3"/>
                  <c:y val="-9.326422333803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136-4892-9D87-C8255B941777}"/>
                </c:ext>
              </c:extLst>
            </c:dLbl>
            <c:dLbl>
              <c:idx val="3"/>
              <c:layout>
                <c:manualLayout>
                  <c:x val="-4.3971637873624007E-2"/>
                  <c:y val="-1.42197342092030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136-4892-9D87-C8255B941777}"/>
                </c:ext>
              </c:extLst>
            </c:dLbl>
            <c:dLbl>
              <c:idx val="4"/>
              <c:layout>
                <c:manualLayout>
                  <c:x val="7.9601990049750267E-3"/>
                  <c:y val="4.4904996422015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136-4892-9D87-C8255B941777}"/>
                </c:ext>
              </c:extLst>
            </c:dLbl>
            <c:dLbl>
              <c:idx val="6"/>
              <c:layout>
                <c:manualLayout>
                  <c:x val="1.06135986733001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136-4892-9D87-C8255B941777}"/>
                </c:ext>
              </c:extLst>
            </c:dLbl>
            <c:dLbl>
              <c:idx val="8"/>
              <c:layout>
                <c:manualLayout>
                  <c:x val="-1.8934911242603551E-2"/>
                  <c:y val="-7.3701823104545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136-4892-9D87-C8255B941777}"/>
                </c:ext>
              </c:extLst>
            </c:dLbl>
            <c:dLbl>
              <c:idx val="9"/>
              <c:layout>
                <c:manualLayout>
                  <c:x val="-2.52465483234714E-2"/>
                  <c:y val="-0.164383522241752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136-4892-9D87-C8255B941777}"/>
                </c:ext>
              </c:extLst>
            </c:dLbl>
            <c:dLbl>
              <c:idx val="10"/>
              <c:layout>
                <c:manualLayout>
                  <c:x val="-1.5779092702169625E-3"/>
                  <c:y val="-1.52206965038659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136-4892-9D87-C8255B941777}"/>
                </c:ext>
              </c:extLst>
            </c:dLbl>
            <c:dLbl>
              <c:idx val="12"/>
              <c:layout>
                <c:manualLayout>
                  <c:x val="-3.9983226948702415E-3"/>
                  <c:y val="1.2264765334012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136-4892-9D87-C8255B9417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COLOCACION!$B$3:$B$15</c:f>
              <c:strCache>
                <c:ptCount val="13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  <c:pt idx="12">
                  <c:v>ENERO</c:v>
                </c:pt>
              </c:strCache>
            </c:strRef>
          </c:cat>
          <c:val>
            <c:numRef>
              <c:f>COLOCACION!$D$3:$D$15</c:f>
              <c:numCache>
                <c:formatCode>General</c:formatCode>
                <c:ptCount val="13"/>
                <c:pt idx="0">
                  <c:v>18</c:v>
                </c:pt>
                <c:pt idx="1">
                  <c:v>40</c:v>
                </c:pt>
                <c:pt idx="2">
                  <c:v>11</c:v>
                </c:pt>
                <c:pt idx="3">
                  <c:v>1</c:v>
                </c:pt>
                <c:pt idx="4">
                  <c:v>7</c:v>
                </c:pt>
                <c:pt idx="5">
                  <c:v>0</c:v>
                </c:pt>
                <c:pt idx="6">
                  <c:v>40</c:v>
                </c:pt>
                <c:pt idx="7">
                  <c:v>28</c:v>
                </c:pt>
                <c:pt idx="8">
                  <c:v>52</c:v>
                </c:pt>
                <c:pt idx="9">
                  <c:v>38</c:v>
                </c:pt>
                <c:pt idx="10">
                  <c:v>42</c:v>
                </c:pt>
                <c:pt idx="11">
                  <c:v>27</c:v>
                </c:pt>
                <c:pt idx="12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4136-4892-9D87-C8255B9417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6245776"/>
        <c:axId val="715561016"/>
      </c:lineChart>
      <c:catAx>
        <c:axId val="46525185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31711343"/>
        <c:crosses val="autoZero"/>
        <c:auto val="1"/>
        <c:lblAlgn val="ctr"/>
        <c:lblOffset val="100"/>
        <c:noMultiLvlLbl val="0"/>
      </c:catAx>
      <c:valAx>
        <c:axId val="231711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465251855"/>
        <c:crosses val="autoZero"/>
        <c:crossBetween val="between"/>
      </c:valAx>
      <c:valAx>
        <c:axId val="7155610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656245776"/>
        <c:crosses val="max"/>
        <c:crossBetween val="between"/>
      </c:valAx>
      <c:catAx>
        <c:axId val="6562457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15561016"/>
        <c:crosses val="autoZero"/>
        <c:auto val="1"/>
        <c:lblAlgn val="ctr"/>
        <c:lblOffset val="100"/>
        <c:noMultiLvlLbl val="0"/>
      </c:catAx>
      <c:spPr>
        <a:solidFill>
          <a:schemeClr val="accent4">
            <a:lumMod val="20000"/>
            <a:lumOff val="80000"/>
          </a:schemeClr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FFFCC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s-SV" b="1">
                <a:solidFill>
                  <a:sysClr val="windowText" lastClr="000000"/>
                </a:solidFill>
              </a:rPr>
              <a:t>COLOCACION</a:t>
            </a:r>
            <a:r>
              <a:rPr lang="es-SV" b="1" baseline="0">
                <a:solidFill>
                  <a:sysClr val="windowText" lastClr="000000"/>
                </a:solidFill>
              </a:rPr>
              <a:t> POR OFICINA</a:t>
            </a:r>
            <a:endParaRPr lang="es-SV" b="1">
              <a:solidFill>
                <a:sysClr val="windowText" lastClr="000000"/>
              </a:solidFill>
            </a:endParaRPr>
          </a:p>
        </c:rich>
      </c:tx>
      <c:layout>
        <c:manualLayout>
          <c:xMode val="edge"/>
          <c:yMode val="edge"/>
          <c:x val="0.3243635404041612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COLOCACION!$B$30</c:f>
              <c:strCache>
                <c:ptCount val="1"/>
                <c:pt idx="0">
                  <c:v>No. DE CREDITOS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COLOCACION!$A$31:$A$33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COLOCACION!$B$31:$B$33</c:f>
              <c:numCache>
                <c:formatCode>General</c:formatCode>
                <c:ptCount val="3"/>
                <c:pt idx="0">
                  <c:v>2</c:v>
                </c:pt>
                <c:pt idx="1">
                  <c:v>10</c:v>
                </c:pt>
                <c:pt idx="2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6A-4352-99A6-33855E46C88D}"/>
            </c:ext>
          </c:extLst>
        </c:ser>
        <c:ser>
          <c:idx val="1"/>
          <c:order val="1"/>
          <c:tx>
            <c:strRef>
              <c:f>COLOCACION!$C$30</c:f>
              <c:strCache>
                <c:ptCount val="1"/>
                <c:pt idx="0">
                  <c:v>MONTO COLOCADO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COLOCACION!$A$31:$A$33</c:f>
              <c:strCache>
                <c:ptCount val="3"/>
                <c:pt idx="0">
                  <c:v>OCCIDENTE</c:v>
                </c:pt>
                <c:pt idx="1">
                  <c:v>CENTRO</c:v>
                </c:pt>
                <c:pt idx="2">
                  <c:v>ORIENTE</c:v>
                </c:pt>
              </c:strCache>
            </c:strRef>
          </c:cat>
          <c:val>
            <c:numRef>
              <c:f>COLOCACION!$C$31:$C$33</c:f>
              <c:numCache>
                <c:formatCode>_("$"* #,##0.00_);_("$"* \(#,##0.00\);_("$"* "-"??_);_(@_)</c:formatCode>
                <c:ptCount val="3"/>
                <c:pt idx="0">
                  <c:v>1000</c:v>
                </c:pt>
                <c:pt idx="1">
                  <c:v>12420</c:v>
                </c:pt>
                <c:pt idx="2">
                  <c:v>12337.53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6A-4352-99A6-33855E46C8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57324464"/>
        <c:axId val="757324792"/>
      </c:barChart>
      <c:catAx>
        <c:axId val="75732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792"/>
        <c:crosses val="autoZero"/>
        <c:auto val="1"/>
        <c:lblAlgn val="ctr"/>
        <c:lblOffset val="100"/>
        <c:noMultiLvlLbl val="0"/>
      </c:catAx>
      <c:valAx>
        <c:axId val="757324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75732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solidFill>
      <a:schemeClr val="accent2">
        <a:lumMod val="20000"/>
        <a:lumOff val="8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>
                <a:solidFill>
                  <a:sysClr val="windowText" lastClr="000000"/>
                </a:solidFill>
              </a:rPr>
              <a:t>CALIFICACION DE RIESGO ENERO 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v>Saldo Capital</c:v>
          </c:tx>
          <c:spPr>
            <a:solidFill>
              <a:schemeClr val="accent1">
                <a:lumMod val="50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1"/>
              <c:layout>
                <c:manualLayout>
                  <c:x val="3.0016824270451183E-2"/>
                  <c:y val="-1.99750140402755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01E-4742-A403-63EF0CC4DD92}"/>
                </c:ext>
              </c:extLst>
            </c:dLbl>
            <c:dLbl>
              <c:idx val="2"/>
              <c:layout>
                <c:manualLayout>
                  <c:x val="2.4531637401997087E-2"/>
                  <c:y val="-3.99500280805510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01E-4742-A403-63EF0CC4DD92}"/>
                </c:ext>
              </c:extLst>
            </c:dLbl>
            <c:dLbl>
              <c:idx val="3"/>
              <c:layout>
                <c:manualLayout>
                  <c:x val="2.5730069983288726E-2"/>
                  <c:y val="5.808662563467242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01E-4742-A403-63EF0CC4DD92}"/>
                </c:ext>
              </c:extLst>
            </c:dLbl>
            <c:dLbl>
              <c:idx val="4"/>
              <c:layout>
                <c:manualLayout>
                  <c:x val="2.4236518826493008E-2"/>
                  <c:y val="-1.997501404027606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E-4742-A403-63EF0CC4DD92}"/>
                </c:ext>
              </c:extLst>
            </c:dLbl>
            <c:dLbl>
              <c:idx val="5"/>
              <c:layout>
                <c:manualLayout>
                  <c:x val="3.2309330481441377E-2"/>
                  <c:y val="-6.48832651377093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01E-4742-A403-63EF0CC4DD92}"/>
                </c:ext>
              </c:extLst>
            </c:dLbl>
            <c:dLbl>
              <c:idx val="6"/>
              <c:layout>
                <c:manualLayout>
                  <c:x val="3.7094018875784091E-2"/>
                  <c:y val="-8.73362445414847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01E-4742-A403-63EF0CC4DD92}"/>
                </c:ext>
              </c:extLst>
            </c:dLbl>
            <c:dLbl>
              <c:idx val="7"/>
              <c:layout>
                <c:manualLayout>
                  <c:x val="-4.7846883943427149E-2"/>
                  <c:y val="-6.11353711790393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01E-4742-A403-63EF0CC4DD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Califi!$E$4:$E$11</c:f>
              <c:numCache>
                <c:formatCode>_("$"* #,##0.00_);_("$"* \(#,##0.00\);_("$"* "-"??_);_(@_)</c:formatCode>
                <c:ptCount val="8"/>
                <c:pt idx="0">
                  <c:v>480034.64</c:v>
                </c:pt>
                <c:pt idx="1">
                  <c:v>15136.41</c:v>
                </c:pt>
                <c:pt idx="2">
                  <c:v>19156.98</c:v>
                </c:pt>
                <c:pt idx="3">
                  <c:v>9197.16</c:v>
                </c:pt>
                <c:pt idx="4">
                  <c:v>1448.5</c:v>
                </c:pt>
                <c:pt idx="5">
                  <c:v>4836.26</c:v>
                </c:pt>
                <c:pt idx="6">
                  <c:v>5174.32</c:v>
                </c:pt>
                <c:pt idx="7">
                  <c:v>1207890.8700000001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01E-4742-A403-63EF0CC4DD92}"/>
            </c:ext>
          </c:extLst>
        </c:ser>
        <c:ser>
          <c:idx val="1"/>
          <c:order val="1"/>
          <c:tx>
            <c:v>N° créditos</c:v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Califi!$B$4:$B$11</c:f>
              <c:strCache>
                <c:ptCount val="8"/>
                <c:pt idx="0">
                  <c:v>A1</c:v>
                </c:pt>
                <c:pt idx="1">
                  <c:v>A2</c:v>
                </c:pt>
                <c:pt idx="2">
                  <c:v>B</c:v>
                </c:pt>
                <c:pt idx="3">
                  <c:v>C1</c:v>
                </c:pt>
                <c:pt idx="4">
                  <c:v>C2</c:v>
                </c:pt>
                <c:pt idx="5">
                  <c:v>D1</c:v>
                </c:pt>
                <c:pt idx="6">
                  <c:v>D2</c:v>
                </c:pt>
                <c:pt idx="7">
                  <c:v>E</c:v>
                </c:pt>
              </c:strCache>
            </c:strRef>
          </c:cat>
          <c:val>
            <c:numRef>
              <c:f>Califi!$F$4:$F$11</c:f>
              <c:numCache>
                <c:formatCode>General</c:formatCode>
                <c:ptCount val="8"/>
                <c:pt idx="0" formatCode="#,##0_);\(#,##0\)">
                  <c:v>294</c:v>
                </c:pt>
                <c:pt idx="1">
                  <c:v>11</c:v>
                </c:pt>
                <c:pt idx="2">
                  <c:v>7</c:v>
                </c:pt>
                <c:pt idx="3">
                  <c:v>11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2108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01E-4742-A403-63EF0CC4DD9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353057055"/>
        <c:axId val="1222394175"/>
        <c:axId val="0"/>
      </c:bar3DChart>
      <c:catAx>
        <c:axId val="13530570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222394175"/>
        <c:crosses val="autoZero"/>
        <c:auto val="1"/>
        <c:lblAlgn val="ctr"/>
        <c:lblOffset val="100"/>
        <c:noMultiLvlLbl val="0"/>
      </c:catAx>
      <c:valAx>
        <c:axId val="122239417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.00_);_(&quot;$&quot;* \(#,##0.0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35305705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0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rgbClr val="FFFF99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 sz="1000" b="1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15875" cap="flat" cmpd="sng" algn="ctr">
        <a:solidFill>
          <a:schemeClr val="tx1">
            <a:lumMod val="65000"/>
            <a:lumOff val="3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D07670-D20F-4241-BEF0-BBA28ADEC4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432738B-B22A-41FE-B4B7-585D2D536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54F51D-FBB4-4E02-AE3B-57D345856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61F4E1-1BF0-4789-A176-51D8B8D8F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5BE5A7-C396-4567-A2F8-BA3FCCEFE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58967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0261A-1387-45B6-B26C-52F529D3E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1EE9EC-DF06-4DDD-A5D5-760540BC23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BC42A9-49CD-4360-A912-6266A42B2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B32C18-A77D-4B8F-8D57-B5A42DA11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C04C9-3588-4276-865B-1DCBA54E1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6035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2FE598-A71B-4116-8044-CC6DAD8307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F766AF-00BB-40B5-A701-353E921B0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E0935E-B7B6-4DF1-B311-56A9C55FA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B47B7-4360-41C3-A8DC-8F19FFE60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808930-D597-4033-9541-627B71CA1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1057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7A7D55-7042-4683-BCBA-F453EAB6B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F33BF1-30AE-4EF2-A8DA-FEE4514D4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06B33B-EF4D-410D-8A82-09E581C3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849A31-E884-428D-A5FA-B3C3CBCAA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A154CE3-FF16-4216-A826-37A691A50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70390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3A0DA4-D986-40D7-B421-99CA9315F5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78C1A0-CD39-4624-933A-52B7D3684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01DF4C-54B0-48A5-A46D-3202C373D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AE43D-2183-438F-BAE4-79ADD9F01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F7322-0FB6-4477-A870-FD290C11A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5920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1163-FEA6-47DD-A722-495EBE53F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C004A4-39F1-4A61-A017-B1B76FD89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A99E49C-99F3-4EB0-AB54-5FE6EA643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933BFC-617B-4A75-B838-3C8885F3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B1DE53-3D42-4D25-8206-1CE8ADF57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443A6FD-2D8B-49E8-8779-38262A89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97043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55407-13AC-418D-A3F7-591CDBB8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856215-30E9-4841-9A09-0A248C1E2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8281B2-28C7-41A3-B29D-9C4987D769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8025969-B36F-4499-9F59-1D3271CAC7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D8CB9D-CDA2-4342-8595-33DC2E02C9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96F2AF8-5A46-4ADB-B488-577E2896B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5167D7E-D00F-4937-8D01-B9965F94B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C314F9-E5AA-4109-B19F-3B4CC3444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3927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71268-E8FB-42C5-AC18-0CA6B21A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4B28FED-B0ED-4851-AB79-3CC6A338A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1378153-F9BD-4791-A19F-EB3ADF709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E0FA47C-E779-4FC9-985E-DB5627FA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48065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E56CCBA-3B9A-4C65-9F30-9B1FB6DC17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5B5D6E-5869-47AC-9832-3652F5499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FEBE36-138D-40F6-98FB-ED3D5F6F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3458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3F9C8-A218-477B-87ED-4CF2C6272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45F092-D122-4BA7-B065-C875D3769F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0EFC21-8F3D-4834-B78B-BCA9AB1D69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3056A82-6D3B-46AA-A486-D36F57F8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0A8437-AF64-4355-9AA1-8659C165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B2B8D1F-498B-4F84-B8E0-A6D080BAA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776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E9FCD-B8C2-46EF-AD34-5B3B6AE9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A0B3B7A-F59A-4C91-AC12-12A7A52839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C4C3FB-4892-409B-8EEB-DD80010559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7F3F72-3B08-4D1C-9BDC-399842987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A619E4-FA5F-41DB-906F-44DC9955C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A86FA6-FBF9-4F89-8D29-8FC28E8A2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0219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7560301-1F3B-4C16-9C3E-A69BE834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9A7B75-4046-40C5-A0ED-18CBB005F2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68E9AC-6916-422F-B64D-C878ED4105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70E0-B254-46C6-80BD-AA41F988AA15}" type="datetimeFigureOut">
              <a:rPr lang="es-SV" smtClean="0"/>
              <a:t>29/03/2021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8DFE7B3-FC8D-484D-A337-483FD7F86E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7F09B17-93DD-4C7B-8801-B1E7268D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0E03-8F58-4CDF-8016-AD714939AAF8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77531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E8BD4C45-5C7B-48A4-9F9B-2CBEC5B42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8659" y="2512195"/>
            <a:ext cx="1554681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256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859BD96-D9F2-4D4B-8871-63A00C30A913}"/>
              </a:ext>
            </a:extLst>
          </p:cNvPr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11E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SV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8920178-4FEB-4BF0-9CBA-71C1E4238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373" y="2512195"/>
            <a:ext cx="1559253" cy="1833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00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6F605FCD-90CD-4E2E-86C9-DC872307AC99}"/>
              </a:ext>
            </a:extLst>
          </p:cNvPr>
          <p:cNvSpPr txBox="1">
            <a:spLocks/>
          </p:cNvSpPr>
          <p:nvPr/>
        </p:nvSpPr>
        <p:spPr>
          <a:xfrm>
            <a:off x="567956" y="2812035"/>
            <a:ext cx="11056088" cy="142857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dirty="0">
                <a:latin typeface="Bembo Std" panose="02020605060306020A03" pitchFamily="18" charset="0"/>
              </a:rPr>
              <a:t>GESTION CREDITICIA ENERO 2021</a:t>
            </a:r>
          </a:p>
        </p:txBody>
      </p:sp>
    </p:spTree>
    <p:extLst>
      <p:ext uri="{BB962C8B-B14F-4D97-AF65-F5344CB8AC3E}">
        <p14:creationId xmlns:p14="http://schemas.microsoft.com/office/powerpoint/2010/main" val="80397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ED306F60-747C-4954-8CE3-393BA6BD42D8}"/>
              </a:ext>
            </a:extLst>
          </p:cNvPr>
          <p:cNvSpPr txBox="1"/>
          <p:nvPr/>
        </p:nvSpPr>
        <p:spPr>
          <a:xfrm rot="10800000" flipV="1">
            <a:off x="3176119" y="496309"/>
            <a:ext cx="69838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2000" b="1" dirty="0"/>
              <a:t>SALDOS DE CARTERA DE JULIO 2019 - ENERO 2021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F9DC687-B2B6-476D-BC59-410EAA556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110759"/>
              </p:ext>
            </p:extLst>
          </p:nvPr>
        </p:nvGraphicFramePr>
        <p:xfrm>
          <a:off x="1806207" y="896420"/>
          <a:ext cx="8579586" cy="602642"/>
        </p:xfrm>
        <a:graphic>
          <a:graphicData uri="http://schemas.openxmlformats.org/drawingml/2006/table">
            <a:tbl>
              <a:tblPr/>
              <a:tblGrid>
                <a:gridCol w="2596453">
                  <a:extLst>
                    <a:ext uri="{9D8B030D-6E8A-4147-A177-3AD203B41FA5}">
                      <a16:colId xmlns:a16="http://schemas.microsoft.com/office/drawing/2014/main" val="2592965204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3353334660"/>
                    </a:ext>
                  </a:extLst>
                </a:gridCol>
                <a:gridCol w="2596453">
                  <a:extLst>
                    <a:ext uri="{9D8B030D-6E8A-4147-A177-3AD203B41FA5}">
                      <a16:colId xmlns:a16="http://schemas.microsoft.com/office/drawing/2014/main" val="3487000872"/>
                    </a:ext>
                  </a:extLst>
                </a:gridCol>
                <a:gridCol w="1693340">
                  <a:extLst>
                    <a:ext uri="{9D8B030D-6E8A-4147-A177-3AD203B41FA5}">
                      <a16:colId xmlns:a16="http://schemas.microsoft.com/office/drawing/2014/main" val="1615500239"/>
                    </a:ext>
                  </a:extLst>
                </a:gridCol>
              </a:tblGrid>
              <a:tr h="255038"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Suma de saldo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Mora Capital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N° Créditos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228095"/>
                  </a:ext>
                </a:extLst>
              </a:tr>
              <a:tr h="318797">
                <a:tc>
                  <a:txBody>
                    <a:bodyPr/>
                    <a:lstStyle/>
                    <a:p>
                      <a:pPr algn="ctr" rtl="0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$1,742,875.14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 $  1,206,047.57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2461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69.20%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739267"/>
                  </a:ext>
                </a:extLst>
              </a:tr>
            </a:tbl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C88DA79B-C8B9-42D2-90E6-ED2028E8A2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326429"/>
              </p:ext>
            </p:extLst>
          </p:nvPr>
        </p:nvGraphicFramePr>
        <p:xfrm>
          <a:off x="1188410" y="1692735"/>
          <a:ext cx="9815179" cy="45804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39804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FA01D22C-A477-4C88-B10B-613A02B76975}"/>
              </a:ext>
            </a:extLst>
          </p:cNvPr>
          <p:cNvSpPr txBox="1">
            <a:spLocks/>
          </p:cNvSpPr>
          <p:nvPr/>
        </p:nvSpPr>
        <p:spPr>
          <a:xfrm>
            <a:off x="4105183" y="609994"/>
            <a:ext cx="3981634" cy="63086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800" b="1" dirty="0">
                <a:latin typeface="Calibri" panose="020F0502020204030204" pitchFamily="34" charset="0"/>
              </a:rPr>
              <a:t>COLOCACION MENSUAL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EAD32292-1D5A-4388-843D-6884A590C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2090571"/>
              </p:ext>
            </p:extLst>
          </p:nvPr>
        </p:nvGraphicFramePr>
        <p:xfrm>
          <a:off x="3305064" y="1077654"/>
          <a:ext cx="8699094" cy="4897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Imagen 4">
            <a:extLst>
              <a:ext uri="{FF2B5EF4-FFF2-40B4-BE49-F238E27FC236}">
                <a16:creationId xmlns:a16="http://schemas.microsoft.com/office/drawing/2014/main" id="{A4CD6912-815E-4DC9-9F88-02121B2A1E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864" y="1077654"/>
            <a:ext cx="3251200" cy="3587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4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  <p:sp>
        <p:nvSpPr>
          <p:cNvPr id="4" name="Título 12">
            <a:extLst>
              <a:ext uri="{FF2B5EF4-FFF2-40B4-BE49-F238E27FC236}">
                <a16:creationId xmlns:a16="http://schemas.microsoft.com/office/drawing/2014/main" id="{81414E67-5256-4E62-9F75-F7B94C432F7F}"/>
              </a:ext>
            </a:extLst>
          </p:cNvPr>
          <p:cNvSpPr txBox="1">
            <a:spLocks/>
          </p:cNvSpPr>
          <p:nvPr/>
        </p:nvSpPr>
        <p:spPr>
          <a:xfrm>
            <a:off x="3048874" y="474639"/>
            <a:ext cx="5635982" cy="74682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 dirty="0">
                <a:latin typeface="Calibri" panose="020F0502020204030204" pitchFamily="34" charset="0"/>
              </a:rPr>
              <a:t>COLOCACION MES DE ENERO POR OFICINA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A55879E-8F81-45CD-AE92-5A51833B54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9319923"/>
              </p:ext>
            </p:extLst>
          </p:nvPr>
        </p:nvGraphicFramePr>
        <p:xfrm>
          <a:off x="2183835" y="1057939"/>
          <a:ext cx="7824329" cy="4417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62876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92A03B7-6D25-424A-A501-F32BC358A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0" y="41388"/>
            <a:ext cx="12189970" cy="6858000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F6A4D03-AE93-47E8-B708-B3B8B9C5B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04272"/>
              </p:ext>
            </p:extLst>
          </p:nvPr>
        </p:nvGraphicFramePr>
        <p:xfrm>
          <a:off x="182464" y="958394"/>
          <a:ext cx="2470796" cy="5023988"/>
        </p:xfrm>
        <a:graphic>
          <a:graphicData uri="http://schemas.openxmlformats.org/drawingml/2006/table">
            <a:tbl>
              <a:tblPr/>
              <a:tblGrid>
                <a:gridCol w="2470796">
                  <a:extLst>
                    <a:ext uri="{9D8B030D-6E8A-4147-A177-3AD203B41FA5}">
                      <a16:colId xmlns:a16="http://schemas.microsoft.com/office/drawing/2014/main" val="1801779462"/>
                    </a:ext>
                  </a:extLst>
                </a:gridCol>
              </a:tblGrid>
              <a:tr h="607316">
                <a:tc>
                  <a:txBody>
                    <a:bodyPr/>
                    <a:lstStyle/>
                    <a:p>
                      <a:pPr algn="l" fontAlgn="b"/>
                      <a:r>
                        <a:rPr lang="es-SV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CALIFICACION DE RIESGOS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EA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76485"/>
                  </a:ext>
                </a:extLst>
              </a:tr>
              <a:tr h="9526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Permite ver la cantidad de créditos por Calificación junto a su saldos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257104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A1 (1 - 14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633367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A2 (15-30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0765028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  (31-60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54788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C1 (61-90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059914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(91-120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015610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D1 (121-150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135731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D2 (151-180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016665"/>
                  </a:ext>
                </a:extLst>
              </a:tr>
              <a:tr h="433007"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 (&gt;181 días)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CE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285103"/>
                  </a:ext>
                </a:extLst>
              </a:tr>
            </a:tbl>
          </a:graphicData>
        </a:graphic>
      </p:graphicFrame>
      <p:sp>
        <p:nvSpPr>
          <p:cNvPr id="6" name="Título 12">
            <a:extLst>
              <a:ext uri="{FF2B5EF4-FFF2-40B4-BE49-F238E27FC236}">
                <a16:creationId xmlns:a16="http://schemas.microsoft.com/office/drawing/2014/main" id="{CD427331-9043-4D29-A887-1FADDF7259ED}"/>
              </a:ext>
            </a:extLst>
          </p:cNvPr>
          <p:cNvSpPr txBox="1">
            <a:spLocks/>
          </p:cNvSpPr>
          <p:nvPr/>
        </p:nvSpPr>
        <p:spPr>
          <a:xfrm>
            <a:off x="2653260" y="538384"/>
            <a:ext cx="8568266" cy="378178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SV" sz="2000" b="1">
                <a:latin typeface="Calibri" panose="020F0502020204030204" pitchFamily="34" charset="0"/>
              </a:rPr>
              <a:t>DISTRIBUCIÓN DE CARTERA POR CATEGORIA DE RIESGO</a:t>
            </a:r>
            <a:endParaRPr lang="es-SV" sz="2000" b="1" dirty="0">
              <a:latin typeface="Calibri" panose="020F0502020204030204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35BDDB7-E671-436D-8394-8DACFFF00C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0087256"/>
              </p:ext>
            </p:extLst>
          </p:nvPr>
        </p:nvGraphicFramePr>
        <p:xfrm>
          <a:off x="2741870" y="958394"/>
          <a:ext cx="8911414" cy="5176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7475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DDC0FC38-6C75-4F6D-8834-F392311AB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" y="0"/>
            <a:ext cx="121899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9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146</Words>
  <Application>Microsoft Office PowerPoint</Application>
  <PresentationFormat>Panorámica</PresentationFormat>
  <Paragraphs>48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Bembo Std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Karen Carias</dc:creator>
  <cp:lastModifiedBy>Jeannette Urquilla</cp:lastModifiedBy>
  <cp:revision>48</cp:revision>
  <cp:lastPrinted>2020-12-08T19:07:08Z</cp:lastPrinted>
  <dcterms:created xsi:type="dcterms:W3CDTF">2020-08-17T23:35:56Z</dcterms:created>
  <dcterms:modified xsi:type="dcterms:W3CDTF">2021-03-29T20:07:42Z</dcterms:modified>
</cp:coreProperties>
</file>