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ENERO\Copia%20de%20Auxiliar%20gestion%20ener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FEBRERO\Copia%20de%20Auxiliar%20gestion%20febrer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FEBRERO\Copia%20de%20Auxiliar%20gestion%20febrer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FEBRERO\Copia%20de%20Auxiliar%20gestion%20febrer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FEBRERO</a:t>
            </a:r>
            <a:r>
              <a:rPr lang="en-US">
                <a:solidFill>
                  <a:sysClr val="windowText" lastClr="000000"/>
                </a:solidFill>
              </a:rPr>
              <a:t>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rgbClr val="002060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cartera'!$I$3:$I$11</c:f>
              <c:strCache>
                <c:ptCount val="9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  <c:pt idx="3">
                  <c:v>SEPT.</c:v>
                </c:pt>
                <c:pt idx="4">
                  <c:v>OCTUBRE</c:v>
                </c:pt>
                <c:pt idx="5">
                  <c:v>NOV.</c:v>
                </c:pt>
                <c:pt idx="6">
                  <c:v>DIC.</c:v>
                </c:pt>
                <c:pt idx="7">
                  <c:v>ENERO</c:v>
                </c:pt>
                <c:pt idx="8">
                  <c:v>FEBRERO</c:v>
                </c:pt>
              </c:strCache>
            </c:strRef>
          </c:cat>
          <c:val>
            <c:numRef>
              <c:f>'saldo cartera'!$J$3:$J$11</c:f>
              <c:numCache>
                <c:formatCode>_("$"* #,##0.00_);_("$"* \(#,##0.00\);_("$"* "-"??_);_(@_)</c:formatCode>
                <c:ptCount val="9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  <c:pt idx="3">
                  <c:v>1760497.02</c:v>
                </c:pt>
                <c:pt idx="4">
                  <c:v>1780043.85</c:v>
                </c:pt>
                <c:pt idx="5">
                  <c:v>1779063.15</c:v>
                </c:pt>
                <c:pt idx="6">
                  <c:v>1764309.24</c:v>
                </c:pt>
                <c:pt idx="7">
                  <c:v>1742875.14</c:v>
                </c:pt>
                <c:pt idx="8">
                  <c:v>1736128.35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39-446C-910C-4C53C8C48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cartera'!$L$3:$L$11</c:f>
              <c:numCache>
                <c:formatCode>General</c:formatCode>
                <c:ptCount val="9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  <c:pt idx="3">
                  <c:v>2474</c:v>
                </c:pt>
                <c:pt idx="4">
                  <c:v>2475</c:v>
                </c:pt>
                <c:pt idx="5">
                  <c:v>2482</c:v>
                </c:pt>
                <c:pt idx="6">
                  <c:v>2472</c:v>
                </c:pt>
                <c:pt idx="7">
                  <c:v>2461</c:v>
                </c:pt>
                <c:pt idx="8">
                  <c:v>2454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39-446C-910C-4C53C8C48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chemeClr val="bg1"/>
                </a:solidFill>
              </a:rPr>
              <a:t>COLOCACION ENERO 2020 - FEBRERO 2021</a:t>
            </a:r>
          </a:p>
        </c:rich>
      </c:tx>
      <c:overlay val="0"/>
      <c:spPr>
        <a:solidFill>
          <a:schemeClr val="accent1">
            <a:lumMod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bg1"/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7311912919998197E-17"/>
                  <c:y val="-1.1251164354723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1A-412C-9C61-A14572577A36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1A-412C-9C61-A14572577A36}"/>
                </c:ext>
              </c:extLst>
            </c:dLbl>
            <c:dLbl>
              <c:idx val="8"/>
              <c:layout>
                <c:manualLayout>
                  <c:x val="-3.3136094674556214E-2"/>
                  <c:y val="-1.340033147355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1A-412C-9C61-A14572577A36}"/>
                </c:ext>
              </c:extLst>
            </c:dLbl>
            <c:dLbl>
              <c:idx val="13"/>
              <c:layout>
                <c:manualLayout>
                  <c:x val="-6.3116370808677345E-3"/>
                  <c:y val="4.370617008684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1A-412C-9C61-A14572577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COLOCACION!$B$3:$B$16</c:f>
              <c:strCache>
                <c:ptCount val="1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SEPT.</c:v>
                </c:pt>
                <c:pt idx="9">
                  <c:v>OCTUBRE</c:v>
                </c:pt>
                <c:pt idx="10">
                  <c:v>NOV.</c:v>
                </c:pt>
                <c:pt idx="11">
                  <c:v>DIC.</c:v>
                </c:pt>
                <c:pt idx="12">
                  <c:v>ENERO</c:v>
                </c:pt>
                <c:pt idx="13">
                  <c:v>FEBRERO</c:v>
                </c:pt>
              </c:strCache>
            </c:strRef>
          </c:cat>
          <c:val>
            <c:numRef>
              <c:f>COLOCACION!$C$3:$C$16</c:f>
              <c:numCache>
                <c:formatCode>_("$"* #,##0.00_);_("$"* \(#,##0.00\);_("$"* "-"??_);_(@_)</c:formatCode>
                <c:ptCount val="14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  <c:pt idx="8">
                  <c:v>99927.09</c:v>
                </c:pt>
                <c:pt idx="9">
                  <c:v>89008.05</c:v>
                </c:pt>
                <c:pt idx="10">
                  <c:v>40920</c:v>
                </c:pt>
                <c:pt idx="11">
                  <c:v>32473.59</c:v>
                </c:pt>
                <c:pt idx="12">
                  <c:v>25757.53</c:v>
                </c:pt>
                <c:pt idx="13">
                  <c:v>39800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1A-412C-9C61-A14572577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711418055983236E-2"/>
                  <c:y val="-4.0121011625207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1A-412C-9C61-A14572577A36}"/>
                </c:ext>
              </c:extLst>
            </c:dLbl>
            <c:dLbl>
              <c:idx val="1"/>
              <c:layout>
                <c:manualLayout>
                  <c:x val="-2.6944676608161411E-2"/>
                  <c:y val="-2.1256982559223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1A-412C-9C61-A14572577A36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1A-412C-9C61-A14572577A36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1A-412C-9C61-A14572577A36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1A-412C-9C61-A14572577A36}"/>
                </c:ext>
              </c:extLst>
            </c:dLbl>
            <c:dLbl>
              <c:idx val="6"/>
              <c:layout>
                <c:manualLayout>
                  <c:x val="-1.9181512925409518E-2"/>
                  <c:y val="-1.3946998331411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01A-412C-9C61-A14572577A36}"/>
                </c:ext>
              </c:extLst>
            </c:dLbl>
            <c:dLbl>
              <c:idx val="7"/>
              <c:layout>
                <c:manualLayout>
                  <c:x val="-1.7877094972067038E-2"/>
                  <c:y val="3.9051595327953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1A-412C-9C61-A14572577A36}"/>
                </c:ext>
              </c:extLst>
            </c:dLbl>
            <c:dLbl>
              <c:idx val="8"/>
              <c:layout>
                <c:manualLayout>
                  <c:x val="-1.8934911242603551E-2"/>
                  <c:y val="-7.370182310454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01A-412C-9C61-A14572577A36}"/>
                </c:ext>
              </c:extLst>
            </c:dLbl>
            <c:dLbl>
              <c:idx val="9"/>
              <c:layout>
                <c:manualLayout>
                  <c:x val="-2.52465483234714E-2"/>
                  <c:y val="-0.164383522241752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1A-412C-9C61-A14572577A36}"/>
                </c:ext>
              </c:extLst>
            </c:dLbl>
            <c:dLbl>
              <c:idx val="10"/>
              <c:layout>
                <c:manualLayout>
                  <c:x val="-1.5779092702169625E-3"/>
                  <c:y val="-1.5220696503865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01A-412C-9C61-A14572577A36}"/>
                </c:ext>
              </c:extLst>
            </c:dLbl>
            <c:dLbl>
              <c:idx val="11"/>
              <c:layout>
                <c:manualLayout>
                  <c:x val="-1.0428305400372439E-2"/>
                  <c:y val="-3.3472795995388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1A-412C-9C61-A14572577A36}"/>
                </c:ext>
              </c:extLst>
            </c:dLbl>
            <c:dLbl>
              <c:idx val="12"/>
              <c:layout>
                <c:manualLayout>
                  <c:x val="-1.6387337057728119E-2"/>
                  <c:y val="-3.0683396329106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01A-412C-9C61-A14572577A36}"/>
                </c:ext>
              </c:extLst>
            </c:dLbl>
            <c:dLbl>
              <c:idx val="13"/>
              <c:layout>
                <c:manualLayout>
                  <c:x val="-6.977814923972492E-3"/>
                  <c:y val="-7.2610050053252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01A-412C-9C61-A14572577A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COLOCACION!$B$3:$B$16</c:f>
              <c:strCache>
                <c:ptCount val="1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SEPT.</c:v>
                </c:pt>
                <c:pt idx="9">
                  <c:v>OCTUBRE</c:v>
                </c:pt>
                <c:pt idx="10">
                  <c:v>NOV.</c:v>
                </c:pt>
                <c:pt idx="11">
                  <c:v>DIC.</c:v>
                </c:pt>
                <c:pt idx="12">
                  <c:v>ENERO</c:v>
                </c:pt>
                <c:pt idx="13">
                  <c:v>FEBRERO</c:v>
                </c:pt>
              </c:strCache>
            </c:strRef>
          </c:cat>
          <c:val>
            <c:numRef>
              <c:f>COLOCACION!$D$3:$D$16</c:f>
              <c:numCache>
                <c:formatCode>General</c:formatCode>
                <c:ptCount val="14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  <c:pt idx="8">
                  <c:v>52</c:v>
                </c:pt>
                <c:pt idx="9">
                  <c:v>38</c:v>
                </c:pt>
                <c:pt idx="10">
                  <c:v>42</c:v>
                </c:pt>
                <c:pt idx="11">
                  <c:v>27</c:v>
                </c:pt>
                <c:pt idx="12">
                  <c:v>25</c:v>
                </c:pt>
                <c:pt idx="1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001A-412C-9C61-A14572577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40000"/>
        <a:lumOff val="6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SV" b="1">
                <a:solidFill>
                  <a:sysClr val="windowText" lastClr="000000"/>
                </a:solidFill>
              </a:rPr>
              <a:t>COLOCACION</a:t>
            </a:r>
            <a:r>
              <a:rPr lang="es-SV" b="1" baseline="0">
                <a:solidFill>
                  <a:sysClr val="windowText" lastClr="000000"/>
                </a:solidFill>
              </a:rPr>
              <a:t> POR OFICINA</a:t>
            </a:r>
            <a:endParaRPr lang="es-SV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24363540404161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COLOCACION!$B$31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COLOCACION!$A$32:$A$34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COLOCACION!$B$32:$B$34</c:f>
              <c:numCache>
                <c:formatCode>General</c:formatCode>
                <c:ptCount val="3"/>
                <c:pt idx="0">
                  <c:v>3</c:v>
                </c:pt>
                <c:pt idx="1">
                  <c:v>16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B-435F-B0B7-075F049F94F7}"/>
            </c:ext>
          </c:extLst>
        </c:ser>
        <c:ser>
          <c:idx val="1"/>
          <c:order val="1"/>
          <c:tx>
            <c:strRef>
              <c:f>COLOCACION!$C$31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COLOCACION!$A$32:$A$34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COLOCACION!$C$32:$C$34</c:f>
              <c:numCache>
                <c:formatCode>_("$"* #,##0.00_);_("$"* \(#,##0.00\);_("$"* "-"??_);_(@_)</c:formatCode>
                <c:ptCount val="3"/>
                <c:pt idx="0">
                  <c:v>2050</c:v>
                </c:pt>
                <c:pt idx="1">
                  <c:v>33750</c:v>
                </c:pt>
                <c:pt idx="2">
                  <c:v>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B-435F-B0B7-075F049F94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ysClr val="windowText" lastClr="000000"/>
                </a:solidFill>
              </a:rPr>
              <a:t>CALIFICACION DE RIESGO FEBRERO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E0-45AA-A9E4-24537AECC32D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E0-45AA-A9E4-24537AECC32D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E0-45AA-A9E4-24537AECC32D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E0-45AA-A9E4-24537AECC32D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E0-45AA-A9E4-24537AECC32D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E0-45AA-A9E4-24537AECC32D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E0-45AA-A9E4-24537AECC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474889.64999999997</c:v>
                </c:pt>
                <c:pt idx="1">
                  <c:v>6952.66</c:v>
                </c:pt>
                <c:pt idx="2">
                  <c:v>30973.190000000002</c:v>
                </c:pt>
                <c:pt idx="3">
                  <c:v>2870.11</c:v>
                </c:pt>
                <c:pt idx="4">
                  <c:v>1578.83</c:v>
                </c:pt>
                <c:pt idx="5">
                  <c:v>2452.2800000000002</c:v>
                </c:pt>
                <c:pt idx="6">
                  <c:v>4983.09</c:v>
                </c:pt>
                <c:pt idx="7">
                  <c:v>1211428.54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E0-45AA-A9E4-24537AECC32D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 formatCode="#,##0_);\(#,##0\)">
                  <c:v>297</c:v>
                </c:pt>
                <c:pt idx="1">
                  <c:v>6</c:v>
                </c:pt>
                <c:pt idx="2">
                  <c:v>10</c:v>
                </c:pt>
                <c:pt idx="3">
                  <c:v>7</c:v>
                </c:pt>
                <c:pt idx="4">
                  <c:v>6</c:v>
                </c:pt>
                <c:pt idx="5">
                  <c:v>11</c:v>
                </c:pt>
                <c:pt idx="6">
                  <c:v>9</c:v>
                </c:pt>
                <c:pt idx="7">
                  <c:v>2108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E0-45AA-A9E4-24537AECC3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FEBRERO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FEBRERO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777119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$1,736,128.35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1,200,114.01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69.20%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1087306"/>
              </p:ext>
            </p:extLst>
          </p:nvPr>
        </p:nvGraphicFramePr>
        <p:xfrm>
          <a:off x="1464302" y="1650206"/>
          <a:ext cx="9434070" cy="486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3998857" y="294562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799126"/>
              </p:ext>
            </p:extLst>
          </p:nvPr>
        </p:nvGraphicFramePr>
        <p:xfrm>
          <a:off x="3116996" y="1046395"/>
          <a:ext cx="8791469" cy="488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4C2B207F-E9E8-4BC9-A658-BCEDACCDDE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54" t="25737" r="76970" b="38915"/>
          <a:stretch/>
        </p:blipFill>
        <p:spPr>
          <a:xfrm>
            <a:off x="0" y="925426"/>
            <a:ext cx="3116996" cy="479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FEBRERO POR OFICINA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788165"/>
              </p:ext>
            </p:extLst>
          </p:nvPr>
        </p:nvGraphicFramePr>
        <p:xfrm>
          <a:off x="2616356" y="1310462"/>
          <a:ext cx="6959287" cy="42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453545"/>
              </p:ext>
            </p:extLst>
          </p:nvPr>
        </p:nvGraphicFramePr>
        <p:xfrm>
          <a:off x="2653260" y="958394"/>
          <a:ext cx="9223054" cy="502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149</Words>
  <Application>Microsoft Office PowerPoint</Application>
  <PresentationFormat>Panorámica</PresentationFormat>
  <Paragraphs>51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56</cp:revision>
  <cp:lastPrinted>2020-12-08T19:07:08Z</cp:lastPrinted>
  <dcterms:created xsi:type="dcterms:W3CDTF">2020-08-17T23:35:56Z</dcterms:created>
  <dcterms:modified xsi:type="dcterms:W3CDTF">2021-03-29T20:08:19Z</dcterms:modified>
</cp:coreProperties>
</file>