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7" r:id="rId8"/>
    <p:sldId id="259" r:id="rId9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99CC00"/>
    <a:srgbClr val="CCFF66"/>
    <a:srgbClr val="FFFFCC"/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09/08/2021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BD4C45-5C7B-48A4-9F9B-2CBEC5B42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659" y="2512195"/>
            <a:ext cx="1554681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859BD96-D9F2-4D4B-8871-63A00C30A913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111E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8920178-4FEB-4BF0-9CBA-71C1E4238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373" y="2512195"/>
            <a:ext cx="1559253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0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6F605FCD-90CD-4E2E-86C9-DC872307AC99}"/>
              </a:ext>
            </a:extLst>
          </p:cNvPr>
          <p:cNvSpPr txBox="1">
            <a:spLocks/>
          </p:cNvSpPr>
          <p:nvPr/>
        </p:nvSpPr>
        <p:spPr>
          <a:xfrm>
            <a:off x="567956" y="2812035"/>
            <a:ext cx="11056088" cy="14285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dirty="0">
                <a:latin typeface="Bembo Std" panose="02020605060306020A03" pitchFamily="18" charset="0"/>
              </a:rPr>
              <a:t>GESTION CREDITICIA JUNIO 2021</a:t>
            </a:r>
          </a:p>
        </p:txBody>
      </p:sp>
    </p:spTree>
    <p:extLst>
      <p:ext uri="{BB962C8B-B14F-4D97-AF65-F5344CB8AC3E}">
        <p14:creationId xmlns:p14="http://schemas.microsoft.com/office/powerpoint/2010/main" val="80397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D306F60-747C-4954-8CE3-393BA6BD42D8}"/>
              </a:ext>
            </a:extLst>
          </p:cNvPr>
          <p:cNvSpPr txBox="1"/>
          <p:nvPr/>
        </p:nvSpPr>
        <p:spPr>
          <a:xfrm rot="10800000" flipV="1">
            <a:off x="1806206" y="355032"/>
            <a:ext cx="9113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/>
              <a:t>SALDOS DE CARTERA DE JULIO 2019, JULIO 2020, ENERO - JUNIO 2021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F9DC687-B2B6-476D-BC59-410EAA556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732319"/>
              </p:ext>
            </p:extLst>
          </p:nvPr>
        </p:nvGraphicFramePr>
        <p:xfrm>
          <a:off x="1806207" y="896420"/>
          <a:ext cx="8579586" cy="602642"/>
        </p:xfrm>
        <a:graphic>
          <a:graphicData uri="http://schemas.openxmlformats.org/drawingml/2006/table">
            <a:tbl>
              <a:tblPr/>
              <a:tblGrid>
                <a:gridCol w="2596453">
                  <a:extLst>
                    <a:ext uri="{9D8B030D-6E8A-4147-A177-3AD203B41FA5}">
                      <a16:colId xmlns:a16="http://schemas.microsoft.com/office/drawing/2014/main" val="2592965204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3353334660"/>
                    </a:ext>
                  </a:extLst>
                </a:gridCol>
                <a:gridCol w="2596453">
                  <a:extLst>
                    <a:ext uri="{9D8B030D-6E8A-4147-A177-3AD203B41FA5}">
                      <a16:colId xmlns:a16="http://schemas.microsoft.com/office/drawing/2014/main" val="3487000872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1615500239"/>
                    </a:ext>
                  </a:extLst>
                </a:gridCol>
              </a:tblGrid>
              <a:tr h="2550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Suma de saldo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Mora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N° Créditos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228095"/>
                  </a:ext>
                </a:extLst>
              </a:tr>
              <a:tr h="3187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$1,704,984.57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1,194,305.39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70.07%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739267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B45C2819-C3BD-4EB7-B19A-8DFA8CA98F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655" y="1642717"/>
            <a:ext cx="10193257" cy="4860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804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FA01D22C-A477-4C88-B10B-613A02B76975}"/>
              </a:ext>
            </a:extLst>
          </p:cNvPr>
          <p:cNvSpPr txBox="1">
            <a:spLocks/>
          </p:cNvSpPr>
          <p:nvPr/>
        </p:nvSpPr>
        <p:spPr>
          <a:xfrm>
            <a:off x="4105183" y="8733"/>
            <a:ext cx="3981634" cy="6308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800" b="1" dirty="0">
                <a:latin typeface="Calibri" panose="020F0502020204030204" pitchFamily="34" charset="0"/>
              </a:rPr>
              <a:t>COLOCACION MENSUAL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6A29731-132B-4933-8810-514B24EE46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351" y="528732"/>
            <a:ext cx="10589297" cy="410706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99700C6-995E-40CD-B76C-FBB155D0D4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2649" y="4810433"/>
            <a:ext cx="2806700" cy="180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346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81414E67-5256-4E62-9F75-F7B94C432F7F}"/>
              </a:ext>
            </a:extLst>
          </p:cNvPr>
          <p:cNvSpPr txBox="1">
            <a:spLocks/>
          </p:cNvSpPr>
          <p:nvPr/>
        </p:nvSpPr>
        <p:spPr>
          <a:xfrm>
            <a:off x="3070139" y="130126"/>
            <a:ext cx="5635982" cy="34451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 dirty="0">
                <a:latin typeface="Calibri" panose="020F0502020204030204" pitchFamily="34" charset="0"/>
              </a:rPr>
              <a:t>COLOCACION MES DE JUNIO POR OFICINA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E96CC7E-77BC-4090-A88E-AECBF9FDDB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1262" y="474639"/>
            <a:ext cx="7689476" cy="414260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29BF683B-197A-4CCE-A294-88DE72849F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1824" y="4737061"/>
            <a:ext cx="6288352" cy="1833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876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" y="41388"/>
            <a:ext cx="12189970" cy="6858000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F6A4D03-AE93-47E8-B708-B3B8B9C5B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104272"/>
              </p:ext>
            </p:extLst>
          </p:nvPr>
        </p:nvGraphicFramePr>
        <p:xfrm>
          <a:off x="182464" y="958394"/>
          <a:ext cx="2470796" cy="5023988"/>
        </p:xfrm>
        <a:graphic>
          <a:graphicData uri="http://schemas.openxmlformats.org/drawingml/2006/table">
            <a:tbl>
              <a:tblPr/>
              <a:tblGrid>
                <a:gridCol w="2470796">
                  <a:extLst>
                    <a:ext uri="{9D8B030D-6E8A-4147-A177-3AD203B41FA5}">
                      <a16:colId xmlns:a16="http://schemas.microsoft.com/office/drawing/2014/main" val="1801779462"/>
                    </a:ext>
                  </a:extLst>
                </a:gridCol>
              </a:tblGrid>
              <a:tr h="607316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CALIFICACION DE RIESGOS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76485"/>
                  </a:ext>
                </a:extLst>
              </a:tr>
              <a:tr h="9526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Permite ver la cantidad de créditos por Calificación junto a su saldos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57104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 (1 - 14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633367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 (15-30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765028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  (31-60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4788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 (61-90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059914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 (91-120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1561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D1 (121-150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135731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 (151-180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1666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(&gt;181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85103"/>
                  </a:ext>
                </a:extLst>
              </a:tr>
            </a:tbl>
          </a:graphicData>
        </a:graphic>
      </p:graphicFrame>
      <p:sp>
        <p:nvSpPr>
          <p:cNvPr id="6" name="Título 12">
            <a:extLst>
              <a:ext uri="{FF2B5EF4-FFF2-40B4-BE49-F238E27FC236}">
                <a16:creationId xmlns:a16="http://schemas.microsoft.com/office/drawing/2014/main" id="{CD427331-9043-4D29-A887-1FADDF7259ED}"/>
              </a:ext>
            </a:extLst>
          </p:cNvPr>
          <p:cNvSpPr txBox="1">
            <a:spLocks/>
          </p:cNvSpPr>
          <p:nvPr/>
        </p:nvSpPr>
        <p:spPr>
          <a:xfrm>
            <a:off x="2653260" y="538384"/>
            <a:ext cx="8568266" cy="3781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>
                <a:latin typeface="Calibri" panose="020F0502020204030204" pitchFamily="34" charset="0"/>
              </a:rPr>
              <a:t>DISTRIBUCIÓN DE CARTERA POR CATEGORIA DE RIESGO</a:t>
            </a:r>
            <a:endParaRPr lang="es-SV" sz="2000" b="1" dirty="0">
              <a:latin typeface="Calibri" panose="020F050202020403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975459F-EE77-4B06-9CB3-D8599A60C3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3694" y="958394"/>
            <a:ext cx="9165099" cy="502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47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DC0FC38-6C75-4F6D-8834-F392311AB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3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1761</TotalTime>
  <Words>108</Words>
  <Application>Microsoft Office PowerPoint</Application>
  <PresentationFormat>Panorámica</PresentationFormat>
  <Paragraphs>23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Bembo Std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Jeannette Urquilla</cp:lastModifiedBy>
  <cp:revision>91</cp:revision>
  <cp:lastPrinted>2021-07-21T17:07:27Z</cp:lastPrinted>
  <dcterms:created xsi:type="dcterms:W3CDTF">2020-08-17T23:35:56Z</dcterms:created>
  <dcterms:modified xsi:type="dcterms:W3CDTF">2021-08-09T14:30:14Z</dcterms:modified>
</cp:coreProperties>
</file>