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7" r:id="rId8"/>
    <p:sldId id="259" r:id="rId9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99CC00"/>
    <a:srgbClr val="CCFF66"/>
    <a:srgbClr val="FFFFCC"/>
    <a:srgbClr val="111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07670-D20F-4241-BEF0-BBA28ADEC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32738B-B22A-41FE-B4B7-585D2D536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54F51D-FBB4-4E02-AE3B-57D34585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05/11/2021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61F4E1-1BF0-4789-A176-51D8B8D8F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5BE5A7-C396-4567-A2F8-BA3FCCEF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896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0261A-1387-45B6-B26C-52F529D3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1EE9EC-DF06-4DDD-A5D5-760540BC2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BC42A9-49CD-4360-A912-6266A42B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05/11/2021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B32C18-A77D-4B8F-8D57-B5A42DA1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BC04C9-3588-4276-865B-1DCBA54E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6035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2FE598-A71B-4116-8044-CC6DAD830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F766AF-00BB-40B5-A701-353E921B0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0935E-B7B6-4DF1-B311-56A9C55F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05/11/2021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B47B7-4360-41C3-A8DC-8F19FFE6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808930-D597-4033-9541-627B71CA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1057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A7D55-7042-4683-BCBA-F453EAB6B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F33BF1-30AE-4EF2-A8DA-FEE4514D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06B33B-EF4D-410D-8A82-09E581C3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05/11/2021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849A31-E884-428D-A5FA-B3C3CBCA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154CE3-FF16-4216-A826-37A691A50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039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A0DA4-D986-40D7-B421-99CA9315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78C1A0-CD39-4624-933A-52B7D3684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01DF4C-54B0-48A5-A46D-3202C373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05/11/2021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DAE43D-2183-438F-BAE4-79ADD9F0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FF7322-0FB6-4477-A870-FD290C11A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920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F1163-FEA6-47DD-A722-495EBE53F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C004A4-39F1-4A61-A017-B1B76FD89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99E49C-99F3-4EB0-AB54-5FE6EA64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933BFC-617B-4A75-B838-3C8885F3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05/11/2021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B1DE53-3D42-4D25-8206-1CE8ADF5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43A6FD-2D8B-49E8-8779-38262A89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9704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55407-13AC-418D-A3F7-591CDBB89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856215-30E9-4841-9A09-0A248C1E2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8281B2-28C7-41A3-B29D-9C4987D76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025969-B36F-4499-9F59-1D3271CAC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D8CB9D-CDA2-4342-8595-33DC2E02C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6F2AF8-5A46-4ADB-B488-577E2896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05/11/2021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5167D7E-D00F-4937-8D01-B9965F94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C314F9-E5AA-4109-B19F-3B4CC344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927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71268-E8FB-42C5-AC18-0CA6B21A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B28FED-B0ED-4851-AB79-3CC6A338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05/11/2021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378153-F9BD-4791-A19F-EB3ADF70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0FA47C-E779-4FC9-985E-DB5627FA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06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56CCBA-3B9A-4C65-9F30-9B1FB6DC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05/11/2021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5B5D6E-5869-47AC-9832-3652F549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FEBE36-138D-40F6-98FB-ED3D5F6F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458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3F9C8-A218-477B-87ED-4CF2C6272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45F092-D122-4BA7-B065-C875D3769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0EFC21-8F3D-4834-B78B-BCA9AB1D6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056A82-6D3B-46AA-A486-D36F57F8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05/11/2021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0A8437-AF64-4355-9AA1-8659C165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2B8D1F-498B-4F84-B8E0-A6D080BA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77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E9FCD-B8C2-46EF-AD34-5B3B6AE9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0B3B7A-F59A-4C91-AC12-12A7A5283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C4C3FB-4892-409B-8EEB-DD8001055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7F3F72-3B08-4D1C-9BDC-39984298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05/11/2021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A619E4-FA5F-41DB-906F-44DC9955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A86FA6-FBF9-4F89-8D29-8FC28E8A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0219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560301-1F3B-4C16-9C3E-A69BE834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9A7B75-4046-40C5-A0ED-18CBB005F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68E9AC-6916-422F-B64D-C878ED410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70E0-B254-46C6-80BD-AA41F988AA15}" type="datetimeFigureOut">
              <a:rPr lang="es-SV" smtClean="0"/>
              <a:t>05/11/2021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DFE7B3-FC8D-484D-A337-483FD7F86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F09B17-93DD-4C7B-8801-B1E7268DF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7753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8BD4C45-5C7B-48A4-9F9B-2CBEC5B426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659" y="2512195"/>
            <a:ext cx="1554681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5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6859BD96-D9F2-4D4B-8871-63A00C30A913}"/>
              </a:ext>
            </a:extLst>
          </p:cNvPr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111E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8920178-4FEB-4BF0-9CBA-71C1E42387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373" y="2512195"/>
            <a:ext cx="1559253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0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95694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6F605FCD-90CD-4E2E-86C9-DC872307AC99}"/>
              </a:ext>
            </a:extLst>
          </p:cNvPr>
          <p:cNvSpPr txBox="1">
            <a:spLocks/>
          </p:cNvSpPr>
          <p:nvPr/>
        </p:nvSpPr>
        <p:spPr>
          <a:xfrm>
            <a:off x="567956" y="2812035"/>
            <a:ext cx="11056088" cy="142857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dirty="0">
                <a:latin typeface="Bembo Std" panose="02020605060306020A03" pitchFamily="18" charset="0"/>
              </a:rPr>
              <a:t>GESTION CREDITICIA JULIO 2021</a:t>
            </a:r>
          </a:p>
        </p:txBody>
      </p:sp>
    </p:spTree>
    <p:extLst>
      <p:ext uri="{BB962C8B-B14F-4D97-AF65-F5344CB8AC3E}">
        <p14:creationId xmlns:p14="http://schemas.microsoft.com/office/powerpoint/2010/main" val="80397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D306F60-747C-4954-8CE3-393BA6BD42D8}"/>
              </a:ext>
            </a:extLst>
          </p:cNvPr>
          <p:cNvSpPr txBox="1"/>
          <p:nvPr/>
        </p:nvSpPr>
        <p:spPr>
          <a:xfrm rot="10800000" flipV="1">
            <a:off x="1806206" y="355032"/>
            <a:ext cx="9113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/>
              <a:t>SALDOS DE CARTERA DE JULIO 2019, JULIO 2020, ENERO - JULIO 2021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F9DC687-B2B6-476D-BC59-410EAA556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339660"/>
              </p:ext>
            </p:extLst>
          </p:nvPr>
        </p:nvGraphicFramePr>
        <p:xfrm>
          <a:off x="1806207" y="896420"/>
          <a:ext cx="8579586" cy="602642"/>
        </p:xfrm>
        <a:graphic>
          <a:graphicData uri="http://schemas.openxmlformats.org/drawingml/2006/table">
            <a:tbl>
              <a:tblPr/>
              <a:tblGrid>
                <a:gridCol w="2596453">
                  <a:extLst>
                    <a:ext uri="{9D8B030D-6E8A-4147-A177-3AD203B41FA5}">
                      <a16:colId xmlns:a16="http://schemas.microsoft.com/office/drawing/2014/main" val="2592965204"/>
                    </a:ext>
                  </a:extLst>
                </a:gridCol>
                <a:gridCol w="1693340">
                  <a:extLst>
                    <a:ext uri="{9D8B030D-6E8A-4147-A177-3AD203B41FA5}">
                      <a16:colId xmlns:a16="http://schemas.microsoft.com/office/drawing/2014/main" val="3353334660"/>
                    </a:ext>
                  </a:extLst>
                </a:gridCol>
                <a:gridCol w="2596453">
                  <a:extLst>
                    <a:ext uri="{9D8B030D-6E8A-4147-A177-3AD203B41FA5}">
                      <a16:colId xmlns:a16="http://schemas.microsoft.com/office/drawing/2014/main" val="3487000872"/>
                    </a:ext>
                  </a:extLst>
                </a:gridCol>
                <a:gridCol w="1693340">
                  <a:extLst>
                    <a:ext uri="{9D8B030D-6E8A-4147-A177-3AD203B41FA5}">
                      <a16:colId xmlns:a16="http://schemas.microsoft.com/office/drawing/2014/main" val="1615500239"/>
                    </a:ext>
                  </a:extLst>
                </a:gridCol>
              </a:tblGrid>
              <a:tr h="25503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Suma de saldo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Mora Capital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N° Créditos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228095"/>
                  </a:ext>
                </a:extLst>
              </a:tr>
              <a:tr h="3187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$1,723,512.41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 1,192,178.09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2465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69.17%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739267"/>
                  </a:ext>
                </a:extLst>
              </a:tr>
            </a:tbl>
          </a:graphicData>
        </a:graphic>
      </p:graphicFrame>
      <p:pic>
        <p:nvPicPr>
          <p:cNvPr id="2" name="Imagen 1">
            <a:extLst>
              <a:ext uri="{FF2B5EF4-FFF2-40B4-BE49-F238E27FC236}">
                <a16:creationId xmlns:a16="http://schemas.microsoft.com/office/drawing/2014/main" id="{12EFE9DD-2F92-4BF1-BCFE-4DE93459DD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2329" y="1578784"/>
            <a:ext cx="10327342" cy="4924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804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FA01D22C-A477-4C88-B10B-613A02B76975}"/>
              </a:ext>
            </a:extLst>
          </p:cNvPr>
          <p:cNvSpPr txBox="1">
            <a:spLocks/>
          </p:cNvSpPr>
          <p:nvPr/>
        </p:nvSpPr>
        <p:spPr>
          <a:xfrm>
            <a:off x="4105183" y="8733"/>
            <a:ext cx="3981634" cy="6308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800" b="1" dirty="0">
                <a:latin typeface="Calibri" panose="020F0502020204030204" pitchFamily="34" charset="0"/>
              </a:rPr>
              <a:t>COLOCACION MENSUAL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565D0A1-57B9-4E80-9B4A-2B73F67BF3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4814" y="374358"/>
            <a:ext cx="10162371" cy="419474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59EB2B10-8F61-4B6F-AE31-AC49C031D5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2649" y="4683233"/>
            <a:ext cx="2806700" cy="206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346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81414E67-5256-4E62-9F75-F7B94C432F7F}"/>
              </a:ext>
            </a:extLst>
          </p:cNvPr>
          <p:cNvSpPr txBox="1">
            <a:spLocks/>
          </p:cNvSpPr>
          <p:nvPr/>
        </p:nvSpPr>
        <p:spPr>
          <a:xfrm>
            <a:off x="3070139" y="130126"/>
            <a:ext cx="5635982" cy="34451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 dirty="0">
                <a:latin typeface="Calibri" panose="020F0502020204030204" pitchFamily="34" charset="0"/>
              </a:rPr>
              <a:t>COLOCACION MES DE JULIO POR OFICINA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272291D-60BB-42A3-BD22-45A01A6397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0139" y="4705163"/>
            <a:ext cx="6274458" cy="179133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B60CA35B-6D8D-4D41-B7F3-36AAD069C2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9741" y="474639"/>
            <a:ext cx="7572518" cy="4079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876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" y="41388"/>
            <a:ext cx="12189970" cy="6858000"/>
          </a:xfrm>
          <a:prstGeom prst="rect">
            <a:avLst/>
          </a:prstGeom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F6A4D03-AE93-47E8-B708-B3B8B9C5B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104272"/>
              </p:ext>
            </p:extLst>
          </p:nvPr>
        </p:nvGraphicFramePr>
        <p:xfrm>
          <a:off x="182464" y="958394"/>
          <a:ext cx="2470796" cy="5023988"/>
        </p:xfrm>
        <a:graphic>
          <a:graphicData uri="http://schemas.openxmlformats.org/drawingml/2006/table">
            <a:tbl>
              <a:tblPr/>
              <a:tblGrid>
                <a:gridCol w="2470796">
                  <a:extLst>
                    <a:ext uri="{9D8B030D-6E8A-4147-A177-3AD203B41FA5}">
                      <a16:colId xmlns:a16="http://schemas.microsoft.com/office/drawing/2014/main" val="1801779462"/>
                    </a:ext>
                  </a:extLst>
                </a:gridCol>
              </a:tblGrid>
              <a:tr h="607316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CALIFICACION DE RIESGOS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76485"/>
                  </a:ext>
                </a:extLst>
              </a:tr>
              <a:tr h="9526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Permite ver la cantidad de créditos por Calificación junto a su saldos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57104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 (1 - 14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633367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 (15-30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765028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  (31-60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54788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 (61-90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059914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 (91-120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01561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D1 (121-150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135731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 (151-180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01666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 (&gt;181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285103"/>
                  </a:ext>
                </a:extLst>
              </a:tr>
            </a:tbl>
          </a:graphicData>
        </a:graphic>
      </p:graphicFrame>
      <p:sp>
        <p:nvSpPr>
          <p:cNvPr id="6" name="Título 12">
            <a:extLst>
              <a:ext uri="{FF2B5EF4-FFF2-40B4-BE49-F238E27FC236}">
                <a16:creationId xmlns:a16="http://schemas.microsoft.com/office/drawing/2014/main" id="{CD427331-9043-4D29-A887-1FADDF7259ED}"/>
              </a:ext>
            </a:extLst>
          </p:cNvPr>
          <p:cNvSpPr txBox="1">
            <a:spLocks/>
          </p:cNvSpPr>
          <p:nvPr/>
        </p:nvSpPr>
        <p:spPr>
          <a:xfrm>
            <a:off x="2653260" y="538384"/>
            <a:ext cx="8568266" cy="3781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>
                <a:latin typeface="Calibri" panose="020F0502020204030204" pitchFamily="34" charset="0"/>
              </a:rPr>
              <a:t>DISTRIBUCIÓN DE CARTERA POR CATEGORIA DE RIESGO</a:t>
            </a:r>
            <a:endParaRPr lang="es-SV" sz="2000" b="1" dirty="0">
              <a:latin typeface="Calibri" panose="020F0502020204030204" pitchFamily="34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423C53C-A2B0-4FC4-BC8A-82BBD202E0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8069" y="958394"/>
            <a:ext cx="9165099" cy="502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475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DC0FC38-6C75-4F6D-8834-F392311AB3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239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2012</TotalTime>
  <Words>108</Words>
  <Application>Microsoft Office PowerPoint</Application>
  <PresentationFormat>Panorámica</PresentationFormat>
  <Paragraphs>23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Bembo Std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Carias</dc:creator>
  <cp:lastModifiedBy>Jeannette Urquilla</cp:lastModifiedBy>
  <cp:revision>99</cp:revision>
  <cp:lastPrinted>2021-08-16T19:10:26Z</cp:lastPrinted>
  <dcterms:created xsi:type="dcterms:W3CDTF">2020-08-17T23:35:56Z</dcterms:created>
  <dcterms:modified xsi:type="dcterms:W3CDTF">2021-11-05T21:48:49Z</dcterms:modified>
</cp:coreProperties>
</file>