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84" r:id="rId4"/>
    <p:sldId id="287" r:id="rId5"/>
  </p:sldIdLst>
  <p:sldSz cx="12192000" cy="6858000"/>
  <p:notesSz cx="6797675" cy="9926638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99CC00"/>
    <a:srgbClr val="CCFF66"/>
    <a:srgbClr val="FFFFCC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maldonado\AppData\Local\Microsoft\Windows\INetCache\Content.Outlook\R3K980Y5\Dashboard_Saldos_102022%20(00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[Dashboard_Saldos_102022 (002).xlsx]Saldos!Tabla dinámica8</c:name>
    <c:fmtId val="55"/>
  </c:pivotSource>
  <c:chart>
    <c:autoTitleDeleted val="1"/>
    <c:pivotFmts>
      <c:pivotFmt>
        <c:idx val="0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layout>
            <c:manualLayout>
              <c:x val="-1.3248866442279469E-16"/>
              <c:y val="0.29589041095890412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dLbl>
          <c:idx val="0"/>
          <c:layout>
            <c:manualLayout>
              <c:x val="1.3248866442279469E-16"/>
              <c:y val="0.27031963470319637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dLbl>
          <c:idx val="0"/>
          <c:layout>
            <c:manualLayout>
              <c:x val="-1.8066844764975908E-3"/>
              <c:y val="0.2812785388127853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dLbl>
          <c:idx val="0"/>
          <c:layout>
            <c:manualLayout>
              <c:x val="-1.8066844764975244E-3"/>
              <c:y val="0.27397260273972601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dLbl>
          <c:idx val="0"/>
          <c:layout>
            <c:manualLayout>
              <c:x val="1.4336915764410867E-2"/>
              <c:y val="0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dLbl>
          <c:idx val="0"/>
          <c:layout>
            <c:manualLayout>
              <c:x val="1.4336915764410983E-2"/>
              <c:y val="-1.3394061404601855E-1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dLbl>
          <c:idx val="0"/>
          <c:layout>
            <c:manualLayout>
              <c:x val="9.5579438429406558E-3"/>
              <c:y val="-1.3394061404601855E-1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dLbl>
          <c:idx val="0"/>
          <c:layout>
            <c:manualLayout>
              <c:x val="7.9649532024504872E-3"/>
              <c:y val="0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dLbl>
          <c:idx val="0"/>
          <c:layout>
            <c:manualLayout>
              <c:x val="-1.8066844764975244E-3"/>
              <c:y val="0.27397260273972601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dLbl>
          <c:idx val="0"/>
          <c:layout>
            <c:manualLayout>
              <c:x val="-1.8066844764975908E-3"/>
              <c:y val="0.2812785388127853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dLbl>
          <c:idx val="0"/>
          <c:layout>
            <c:manualLayout>
              <c:x val="1.3248866442279469E-16"/>
              <c:y val="0.27031963470319637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dLbl>
          <c:idx val="0"/>
          <c:layout>
            <c:manualLayout>
              <c:x val="-1.3248866442279469E-16"/>
              <c:y val="0.29589041095890412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dLbl>
          <c:idx val="0"/>
          <c:layout>
            <c:manualLayout>
              <c:x val="7.9649532024504872E-3"/>
              <c:y val="0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dLbl>
          <c:idx val="0"/>
          <c:layout>
            <c:manualLayout>
              <c:x val="9.5579438429406558E-3"/>
              <c:y val="-1.3394061404601855E-1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dLbl>
          <c:idx val="0"/>
          <c:layout>
            <c:manualLayout>
              <c:x val="1.4336915764410867E-2"/>
              <c:y val="0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dLbl>
          <c:idx val="0"/>
          <c:layout>
            <c:manualLayout>
              <c:x val="1.4336915764410983E-2"/>
              <c:y val="-1.3394061404601855E-1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dLbl>
          <c:idx val="0"/>
          <c:layout>
            <c:manualLayout>
              <c:x val="-1.8066844764975244E-3"/>
              <c:y val="0.27397260273972601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dLbl>
          <c:idx val="0"/>
          <c:layout>
            <c:manualLayout>
              <c:x val="-1.8066844764975908E-3"/>
              <c:y val="0.2812785388127853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dLbl>
          <c:idx val="0"/>
          <c:layout>
            <c:manualLayout>
              <c:x val="1.3248866442279469E-16"/>
              <c:y val="0.27031963470319637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dLbl>
          <c:idx val="0"/>
          <c:layout>
            <c:manualLayout>
              <c:x val="-1.3248866442279469E-16"/>
              <c:y val="0.29589041095890412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dLbl>
          <c:idx val="0"/>
          <c:layout>
            <c:manualLayout>
              <c:x val="7.9649532024504872E-3"/>
              <c:y val="0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dLbl>
          <c:idx val="0"/>
          <c:layout>
            <c:manualLayout>
              <c:x val="9.5579438429406558E-3"/>
              <c:y val="-1.3394061404601855E-1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dLbl>
          <c:idx val="0"/>
          <c:layout>
            <c:manualLayout>
              <c:x val="1.4336915764410867E-2"/>
              <c:y val="0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dLbl>
          <c:idx val="0"/>
          <c:layout>
            <c:manualLayout>
              <c:x val="1.4336915764410983E-2"/>
              <c:y val="-1.3394061404601855E-1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dLbl>
          <c:idx val="0"/>
          <c:layout>
            <c:manualLayout>
              <c:x val="-1.1033394697541638E-3"/>
              <c:y val="0.29201316489531998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dLbl>
          <c:idx val="0"/>
          <c:layout>
            <c:manualLayout>
              <c:x val="2.2066789395083276E-3"/>
              <c:y val="0.3400659641818915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dLbl>
          <c:idx val="0"/>
          <c:layout>
            <c:manualLayout>
              <c:x val="0"/>
              <c:y val="0.34745870253367184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dLbl>
          <c:idx val="0"/>
          <c:layout>
            <c:manualLayout>
              <c:x val="-1.6182125285768894E-16"/>
              <c:y val="0.310495010774770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dLbl>
          <c:idx val="0"/>
          <c:layout>
            <c:manualLayout>
              <c:x val="0"/>
              <c:y val="0.36963691758901263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dLbl>
          <c:idx val="0"/>
          <c:layout>
            <c:manualLayout>
              <c:x val="-1.6182125285768894E-16"/>
              <c:y val="0.34006596418189161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dLbl>
          <c:idx val="0"/>
          <c:layout>
            <c:manualLayout>
              <c:x val="-1.6182125285768894E-16"/>
              <c:y val="0.30679864159888048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dLbl>
          <c:idx val="0"/>
          <c:layout>
            <c:manualLayout>
              <c:x val="-1.8066844764975244E-3"/>
              <c:y val="0.27397260273972601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dLbl>
          <c:idx val="0"/>
          <c:layout>
            <c:manualLayout>
              <c:x val="7.9649532024504872E-3"/>
              <c:y val="0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0"/>
        <c:dLbl>
          <c:idx val="0"/>
          <c:layout>
            <c:manualLayout>
              <c:x val="-6.6200368185249832E-3"/>
              <c:y val="0.2883950413393751"/>
            </c:manualLayout>
          </c:layout>
          <c:tx>
            <c:rich>
              <a:bodyPr/>
              <a:lstStyle/>
              <a:p>
                <a:fld id="{ACE55C42-BF07-4631-8FCF-EC9D7C85B2DD}" type="VALUE">
                  <a:rPr lang="en-US" sz="1050">
                    <a:solidFill>
                      <a:sysClr val="windowText" lastClr="000000"/>
                    </a:solidFill>
                  </a:rPr>
                  <a:pPr/>
                  <a:t>[VALOR]</a:t>
                </a:fld>
                <a:endParaRPr lang="es-SV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1"/>
        <c:dLbl>
          <c:idx val="0"/>
          <c:layout>
            <c:manualLayout>
              <c:x val="-1.1033394697541638E-3"/>
              <c:y val="0.26873174306623582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2"/>
      </c:pivotFmt>
      <c:pivotFmt>
        <c:idx val="43"/>
        <c:dLbl>
          <c:idx val="0"/>
          <c:layout>
            <c:manualLayout>
              <c:x val="0"/>
              <c:y val="0.2949494740970881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4"/>
      </c:pivotFmt>
      <c:pivotFmt>
        <c:idx val="45"/>
        <c:dLbl>
          <c:idx val="0"/>
          <c:layout>
            <c:manualLayout>
              <c:x val="1.1472470857663978E-3"/>
              <c:y val="0.31461277237022739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6"/>
        <c:dLbl>
          <c:idx val="0"/>
          <c:layout>
            <c:manualLayout>
              <c:x val="-8.4130481073718354E-17"/>
              <c:y val="0.3539393689165059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7"/>
        <c:dLbl>
          <c:idx val="0"/>
          <c:layout>
            <c:manualLayout>
              <c:x val="0"/>
              <c:y val="0.2883950413393751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8"/>
      </c:pivotFmt>
      <c:pivotFmt>
        <c:idx val="49"/>
      </c:pivotFmt>
      <c:pivotFmt>
        <c:idx val="50"/>
      </c:pivotFmt>
      <c:pivotFmt>
        <c:idx val="51"/>
      </c:pivotFmt>
      <c:pivotFmt>
        <c:idx val="52"/>
      </c:pivotFmt>
      <c:pivotFmt>
        <c:idx val="53"/>
      </c:pivotFmt>
      <c:pivotFmt>
        <c:idx val="54"/>
      </c:pivotFmt>
      <c:pivotFmt>
        <c:idx val="55"/>
      </c:pivotFmt>
      <c:pivotFmt>
        <c:idx val="56"/>
      </c:pivotFmt>
      <c:pivotFmt>
        <c:idx val="57"/>
      </c:pivotFmt>
      <c:pivotFmt>
        <c:idx val="58"/>
      </c:pivotFmt>
      <c:pivotFmt>
        <c:idx val="59"/>
      </c:pivotFmt>
      <c:pivotFmt>
        <c:idx val="60"/>
      </c:pivotFmt>
      <c:pivotFmt>
        <c:idx val="61"/>
      </c:pivotFmt>
      <c:pivotFmt>
        <c:idx val="62"/>
      </c:pivotFmt>
      <c:pivotFmt>
        <c:idx val="63"/>
      </c:pivotFmt>
      <c:pivotFmt>
        <c:idx val="64"/>
      </c:pivotFmt>
      <c:pivotFmt>
        <c:idx val="65"/>
        <c:dLbl>
          <c:idx val="0"/>
          <c:layout>
            <c:manualLayout>
              <c:x val="-6.6200368185249832E-3"/>
              <c:y val="0.2883950413393751"/>
            </c:manualLayout>
          </c:layout>
          <c:tx>
            <c:rich>
              <a:bodyPr/>
              <a:lstStyle/>
              <a:p>
                <a:fld id="{ACE55C42-BF07-4631-8FCF-EC9D7C85B2DD}" type="VALUE">
                  <a:rPr lang="en-US" sz="1050">
                    <a:solidFill>
                      <a:sysClr val="windowText" lastClr="000000"/>
                    </a:solidFill>
                  </a:rPr>
                  <a:pPr/>
                  <a:t>[VALOR]</a:t>
                </a:fld>
                <a:endParaRPr lang="es-SV"/>
              </a:p>
            </c:rich>
          </c:tx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6"/>
        <c:dLbl>
          <c:idx val="0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7"/>
        <c:dLbl>
          <c:idx val="0"/>
          <c:layout>
            <c:manualLayout>
              <c:x val="-4.2065240536859177E-17"/>
              <c:y val="0.38343431632621461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8"/>
        <c:dLbl>
          <c:idx val="0"/>
          <c:layout>
            <c:manualLayout>
              <c:x val="-2.2944941715331321E-3"/>
              <c:y val="0.27528617582394899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9"/>
        <c:dLbl>
          <c:idx val="0"/>
          <c:layout>
            <c:manualLayout>
              <c:x val="-4.5889883430662642E-3"/>
              <c:y val="0.3506621525376492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0"/>
      </c:pivotFmt>
      <c:pivotFmt>
        <c:idx val="71"/>
      </c:pivotFmt>
      <c:pivotFmt>
        <c:idx val="72"/>
        <c:dLbl>
          <c:idx val="0"/>
          <c:layout>
            <c:manualLayout>
              <c:x val="0"/>
              <c:y val="0.31788998874908392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3"/>
      </c:pivotFmt>
      <c:pivotFmt>
        <c:idx val="74"/>
        <c:dLbl>
          <c:idx val="0"/>
          <c:layout>
            <c:manualLayout>
              <c:x val="5.7362354288327463E-3"/>
              <c:y val="0.32116720512794045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5"/>
      </c:pivotFmt>
      <c:pivotFmt>
        <c:idx val="76"/>
        <c:dLbl>
          <c:idx val="0"/>
          <c:layout>
            <c:manualLayout>
              <c:x val="4.5889883430662642E-3"/>
              <c:y val="0.30805833961251433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7"/>
      </c:pivotFmt>
      <c:pivotFmt>
        <c:idx val="78"/>
      </c:pivotFmt>
      <c:pivotFmt>
        <c:idx val="79"/>
      </c:pivotFmt>
      <c:pivotFmt>
        <c:idx val="80"/>
        <c:dLbl>
          <c:idx val="0"/>
          <c:layout>
            <c:manualLayout>
              <c:x val="0"/>
              <c:y val="0.29822669047594469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1"/>
      </c:pivotFmt>
      <c:pivotFmt>
        <c:idx val="82"/>
        <c:dLbl>
          <c:idx val="0"/>
          <c:layout>
            <c:manualLayout>
              <c:x val="3.4417412572996984E-3"/>
              <c:y val="0.3113355559913708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3"/>
      </c:pivotFmt>
      <c:pivotFmt>
        <c:idx val="84"/>
        <c:dLbl>
          <c:idx val="0"/>
          <c:layout>
            <c:manualLayout>
              <c:x val="0"/>
              <c:y val="0.32772163788565345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5"/>
      </c:pivotFmt>
      <c:pivotFmt>
        <c:idx val="86"/>
        <c:dLbl>
          <c:idx val="0"/>
          <c:layout>
            <c:manualLayout>
              <c:x val="0"/>
              <c:y val="0.3506621525376492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7"/>
      </c:pivotFmt>
      <c:pivotFmt>
        <c:idx val="88"/>
        <c:dLbl>
          <c:idx val="0"/>
          <c:layout>
            <c:manualLayout>
              <c:x val="0"/>
              <c:y val="0.31788998874908392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9"/>
      </c:pivotFmt>
      <c:pivotFmt>
        <c:idx val="90"/>
        <c:dLbl>
          <c:idx val="0"/>
          <c:layout>
            <c:manualLayout>
              <c:x val="1.1472470857665661E-3"/>
              <c:y val="0.29494947409708816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1"/>
        <c:dLbl>
          <c:idx val="0"/>
          <c:layout>
            <c:manualLayout>
              <c:x val="3.4417412572996984E-3"/>
              <c:y val="0.25234566117195323"/>
            </c:manualLayout>
          </c:layout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2"/>
      </c:pivotFmt>
      <c:pivotFmt>
        <c:idx val="93"/>
      </c:pivotFmt>
      <c:pivotFmt>
        <c:idx val="94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8.4135801324664404E-17"/>
              <c:y val="0.18680133359482251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5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96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4135801324664404E-17"/>
              <c:y val="0.19007854997367904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7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98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1.9453192424239773E-2"/>
              <c:y val="-6.64298075802214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9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3305E-3"/>
              <c:y val="-5.061318672778775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0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2628E-3"/>
              <c:y val="-5.69398350687612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1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9.2634249639237005E-4"/>
              <c:y val="-6.642980758022140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2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3305E-3"/>
              <c:y val="-6.326648340973468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3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"/>
              <c:y val="0.193355766352535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4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105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106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107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108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109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110"/>
        <c:spPr>
          <a:solidFill>
            <a:schemeClr val="accent1"/>
          </a:solidFill>
          <a:ln>
            <a:noFill/>
          </a:ln>
          <a:effectLst/>
          <a:sp3d/>
        </c:spPr>
      </c:pivotFmt>
      <c:pivotFmt>
        <c:idx val="111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112"/>
        <c:spPr>
          <a:solidFill>
            <a:schemeClr val="accent1"/>
          </a:solidFill>
          <a:ln>
            <a:noFill/>
          </a:ln>
          <a:effectLst/>
          <a:sp3d/>
        </c:spPr>
      </c:pivotFmt>
      <c:pivotFmt>
        <c:idx val="113"/>
        <c:spPr>
          <a:solidFill>
            <a:schemeClr val="accent2"/>
          </a:solidFill>
          <a:ln>
            <a:noFill/>
          </a:ln>
          <a:effectLst/>
          <a:sp3d/>
        </c:spPr>
      </c:pivotFmt>
      <c:pivotFmt>
        <c:idx val="114"/>
      </c:pivotFmt>
      <c:pivotFmt>
        <c:idx val="115"/>
      </c:pivotFmt>
      <c:pivotFmt>
        <c:idx val="116"/>
      </c:pivotFmt>
      <c:pivotFmt>
        <c:idx val="117"/>
      </c:pivotFmt>
      <c:pivotFmt>
        <c:idx val="118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9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1.9453192424239773E-2"/>
              <c:y val="-6.64298075802214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0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3305E-3"/>
              <c:y val="-5.061318672778775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1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2628E-3"/>
              <c:y val="-5.69398350687612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2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9.2634249639237005E-4"/>
              <c:y val="-6.642980758022140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3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3305E-3"/>
              <c:y val="-6.326648340973468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4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"/>
              <c:y val="0.193355766352535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5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8.4135801324664404E-17"/>
              <c:y val="0.18680133359482251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6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4135801324664404E-17"/>
              <c:y val="0.19007854997367904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7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8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9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1.9453192424239773E-2"/>
              <c:y val="-6.64298075802214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0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3305E-3"/>
              <c:y val="-5.061318672778775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1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2628E-3"/>
              <c:y val="-5.69398350687612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2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9.2634249639237005E-4"/>
              <c:y val="-6.642980758022140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3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3370824675313305E-3"/>
              <c:y val="-6.326648340973468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4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0"/>
              <c:y val="0.193355766352535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5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-8.4135801324664404E-17"/>
              <c:y val="0.18680133359482251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6"/>
        <c:spPr>
          <a:solidFill>
            <a:schemeClr val="accent1"/>
          </a:solidFill>
          <a:ln>
            <a:noFill/>
          </a:ln>
          <a:effectLst/>
          <a:sp3d/>
        </c:spPr>
        <c:dLbl>
          <c:idx val="0"/>
          <c:layout>
            <c:manualLayout>
              <c:x val="8.4135801324664404E-17"/>
              <c:y val="0.19007854997367904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7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Saldos!$L$2</c:f>
              <c:strCache>
                <c:ptCount val="1"/>
                <c:pt idx="0">
                  <c:v>Saldo.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6A58-49B3-A8B5-BEE994CA8E2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6A58-49B3-A8B5-BEE994CA8E2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6A58-49B3-A8B5-BEE994CA8E2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6A58-49B3-A8B5-BEE994CA8E2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6A58-49B3-A8B5-BEE994CA8E2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6A58-49B3-A8B5-BEE994CA8E2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6A58-49B3-A8B5-BEE994CA8E2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6A58-49B3-A8B5-BEE994CA8E21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6A58-49B3-A8B5-BEE994CA8E21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6A58-49B3-A8B5-BEE994CA8E21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6A58-49B3-A8B5-BEE994CA8E21}"/>
              </c:ext>
            </c:extLst>
          </c:dPt>
          <c:dLbls>
            <c:dLbl>
              <c:idx val="0"/>
              <c:layout>
                <c:manualLayout>
                  <c:x val="1.9453192424239773E-2"/>
                  <c:y val="-6.642980758022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58-49B3-A8B5-BEE994CA8E21}"/>
                </c:ext>
              </c:extLst>
            </c:dLbl>
            <c:dLbl>
              <c:idx val="1"/>
              <c:layout>
                <c:manualLayout>
                  <c:x val="8.3370824675313305E-3"/>
                  <c:y val="-5.0613186727787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58-49B3-A8B5-BEE994CA8E21}"/>
                </c:ext>
              </c:extLst>
            </c:dLbl>
            <c:dLbl>
              <c:idx val="2"/>
              <c:layout>
                <c:manualLayout>
                  <c:x val="8.3370824675312628E-3"/>
                  <c:y val="-5.693983506876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58-49B3-A8B5-BEE994CA8E21}"/>
                </c:ext>
              </c:extLst>
            </c:dLbl>
            <c:dLbl>
              <c:idx val="3"/>
              <c:layout>
                <c:manualLayout>
                  <c:x val="-9.2634249639237005E-4"/>
                  <c:y val="-6.6429807580221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58-49B3-A8B5-BEE994CA8E21}"/>
                </c:ext>
              </c:extLst>
            </c:dLbl>
            <c:dLbl>
              <c:idx val="4"/>
              <c:layout>
                <c:manualLayout>
                  <c:x val="8.3370824675313305E-3"/>
                  <c:y val="-6.3266483409734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A58-49B3-A8B5-BEE994CA8E21}"/>
                </c:ext>
              </c:extLst>
            </c:dLbl>
            <c:dLbl>
              <c:idx val="5"/>
              <c:layout>
                <c:manualLayout>
                  <c:x val="0"/>
                  <c:y val="-3.4179647713969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A58-49B3-A8B5-BEE994CA8E21}"/>
                </c:ext>
              </c:extLst>
            </c:dLbl>
            <c:dLbl>
              <c:idx val="6"/>
              <c:layout>
                <c:manualLayout>
                  <c:x val="3.3568444604797644E-3"/>
                  <c:y val="-1.5798631989456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A58-49B3-A8B5-BEE994CA8E21}"/>
                </c:ext>
              </c:extLst>
            </c:dLbl>
            <c:dLbl>
              <c:idx val="7"/>
              <c:layout>
                <c:manualLayout>
                  <c:x val="3.3568444604797644E-3"/>
                  <c:y val="-3.74568355123167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A58-49B3-A8B5-BEE994CA8E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Saldos!$K$3:$K$13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Saldos!$L$3:$L$13</c:f>
              <c:numCache>
                <c:formatCode>_("$"* #,##0.00_);_("$"* \(#,##0.00\);_("$"* "-"??_);_(@_)</c:formatCode>
                <c:ptCount val="10"/>
                <c:pt idx="0">
                  <c:v>860808.3199999996</c:v>
                </c:pt>
                <c:pt idx="1">
                  <c:v>892246.76999999955</c:v>
                </c:pt>
                <c:pt idx="2">
                  <c:v>662120.94000000053</c:v>
                </c:pt>
                <c:pt idx="3">
                  <c:v>695341.71999999962</c:v>
                </c:pt>
                <c:pt idx="4">
                  <c:v>815114.38000000035</c:v>
                </c:pt>
                <c:pt idx="5">
                  <c:v>943515.05</c:v>
                </c:pt>
                <c:pt idx="6">
                  <c:v>1081286.1499999997</c:v>
                </c:pt>
                <c:pt idx="7">
                  <c:v>1121494.0699999996</c:v>
                </c:pt>
                <c:pt idx="8">
                  <c:v>1271217.1000000001</c:v>
                </c:pt>
                <c:pt idx="9">
                  <c:v>1433320.4699999997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6A58-49B3-A8B5-BEE994CA8E21}"/>
            </c:ext>
          </c:extLst>
        </c:ser>
        <c:ser>
          <c:idx val="1"/>
          <c:order val="1"/>
          <c:tx>
            <c:strRef>
              <c:f>Saldos!$M$2</c:f>
              <c:strCache>
                <c:ptCount val="1"/>
                <c:pt idx="0">
                  <c:v>Cantidad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6A58-49B3-A8B5-BEE994CA8E2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6A58-49B3-A8B5-BEE994CA8E21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6A58-49B3-A8B5-BEE994CA8E21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7-6A58-49B3-A8B5-BEE994CA8E2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Saldos!$K$3:$K$13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Saldos!$M$3:$M$13</c:f>
              <c:numCache>
                <c:formatCode>General</c:formatCode>
                <c:ptCount val="10"/>
                <c:pt idx="0">
                  <c:v>809</c:v>
                </c:pt>
                <c:pt idx="1">
                  <c:v>802</c:v>
                </c:pt>
                <c:pt idx="2">
                  <c:v>411</c:v>
                </c:pt>
                <c:pt idx="3">
                  <c:v>414</c:v>
                </c:pt>
                <c:pt idx="4">
                  <c:v>431</c:v>
                </c:pt>
                <c:pt idx="5">
                  <c:v>452</c:v>
                </c:pt>
                <c:pt idx="6">
                  <c:v>473</c:v>
                </c:pt>
                <c:pt idx="7">
                  <c:v>497</c:v>
                </c:pt>
                <c:pt idx="8">
                  <c:v>540</c:v>
                </c:pt>
                <c:pt idx="9">
                  <c:v>578</c:v>
                </c:pt>
              </c:numCache>
            </c:numRef>
          </c:val>
          <c:shape val="cone"/>
          <c:extLst>
            <c:ext xmlns:c16="http://schemas.microsoft.com/office/drawing/2014/chart" uri="{C3380CC4-5D6E-409C-BE32-E72D297353CC}">
              <c16:uniqueId val="{00000018-6A58-49B3-A8B5-BEE994CA8E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0120736"/>
        <c:axId val="460121128"/>
        <c:axId val="0"/>
      </c:bar3DChart>
      <c:catAx>
        <c:axId val="46012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60121128"/>
        <c:crosses val="autoZero"/>
        <c:auto val="1"/>
        <c:lblAlgn val="ctr"/>
        <c:lblOffset val="100"/>
        <c:noMultiLvlLbl val="0"/>
      </c:catAx>
      <c:valAx>
        <c:axId val="4601211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SV"/>
                  <a:t>Dolares($)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SV"/>
            </a:p>
          </c:txPr>
        </c:title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601207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17/11/2022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17/11/2022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17/11/2022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17/11/2022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17/11/2022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17/11/2022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17/11/2022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687" y="2118790"/>
            <a:ext cx="1554681" cy="1833609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F156BAEB-BD13-43D3-A32F-DBF08F8FC7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0733" y="0"/>
            <a:ext cx="6091267" cy="6858000"/>
          </a:xfrm>
          <a:prstGeom prst="rect">
            <a:avLst/>
          </a:prstGeom>
        </p:spPr>
      </p:pic>
      <p:sp>
        <p:nvSpPr>
          <p:cNvPr id="6" name="Título 12">
            <a:extLst>
              <a:ext uri="{FF2B5EF4-FFF2-40B4-BE49-F238E27FC236}">
                <a16:creationId xmlns:a16="http://schemas.microsoft.com/office/drawing/2014/main" id="{B02B8D2D-7590-466D-B701-B661C10665B2}"/>
              </a:ext>
            </a:extLst>
          </p:cNvPr>
          <p:cNvSpPr txBox="1">
            <a:spLocks/>
          </p:cNvSpPr>
          <p:nvPr/>
        </p:nvSpPr>
        <p:spPr>
          <a:xfrm>
            <a:off x="6320038" y="1796894"/>
            <a:ext cx="5652655" cy="304823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SV" sz="1050" b="1" dirty="0">
              <a:solidFill>
                <a:schemeClr val="bg1"/>
              </a:solidFill>
              <a:latin typeface="Bembo Std" panose="02020605060306020A03" pitchFamily="18" charset="0"/>
            </a:endParaRPr>
          </a:p>
          <a:p>
            <a:pPr algn="ctr"/>
            <a:r>
              <a:rPr lang="es-SV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Informe de Gestión Crediticia Correspondiente al   31 de Octubre del año 2022</a:t>
            </a:r>
          </a:p>
        </p:txBody>
      </p:sp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970" cy="701120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1993C38-6CEE-2C42-238F-11E2FC117E4D}"/>
              </a:ext>
            </a:extLst>
          </p:cNvPr>
          <p:cNvSpPr txBox="1"/>
          <p:nvPr/>
        </p:nvSpPr>
        <p:spPr>
          <a:xfrm rot="10800000" flipV="1">
            <a:off x="475012" y="226956"/>
            <a:ext cx="10735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>
                <a:latin typeface="Century Gothic" panose="020B0502020202020204" pitchFamily="34" charset="0"/>
              </a:rPr>
              <a:t>II. GESTIÓN CREDITICIA AL MES DE </a:t>
            </a:r>
            <a:r>
              <a:rPr lang="es-SV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OCTUBRE </a:t>
            </a:r>
            <a:r>
              <a:rPr lang="es-SV" sz="2400" b="1" dirty="0">
                <a:latin typeface="Century Gothic" panose="020B0502020202020204" pitchFamily="34" charset="0"/>
              </a:rPr>
              <a:t>DEL AÑO 2022 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41483A1-CFE2-6CA3-4201-38BED5A3069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312" t="36948" r="26407" b="55419"/>
          <a:stretch/>
        </p:blipFill>
        <p:spPr>
          <a:xfrm>
            <a:off x="817161" y="1198597"/>
            <a:ext cx="4600576" cy="593232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7A30D1E1-A578-A23B-67BF-F4B0A46DD311}"/>
              </a:ext>
            </a:extLst>
          </p:cNvPr>
          <p:cNvSpPr txBox="1"/>
          <p:nvPr/>
        </p:nvSpPr>
        <p:spPr>
          <a:xfrm>
            <a:off x="7530775" y="792437"/>
            <a:ext cx="1407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400" b="1" dirty="0"/>
              <a:t>OCTUBRE</a:t>
            </a:r>
            <a:endParaRPr lang="es-SV" b="1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4091127-81C2-ECBC-6DBC-466EFE295B85}"/>
              </a:ext>
            </a:extLst>
          </p:cNvPr>
          <p:cNvSpPr txBox="1"/>
          <p:nvPr/>
        </p:nvSpPr>
        <p:spPr>
          <a:xfrm>
            <a:off x="2484423" y="736932"/>
            <a:ext cx="1794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400" b="1" dirty="0"/>
              <a:t>SEPTIEMBRE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BD1D67B-3169-BCD6-6837-CB20DBFB1CB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0462" t="36061" r="36192" b="55284"/>
          <a:stretch/>
        </p:blipFill>
        <p:spPr>
          <a:xfrm>
            <a:off x="5987087" y="1198597"/>
            <a:ext cx="4800978" cy="593232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1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7602156"/>
              </p:ext>
            </p:extLst>
          </p:nvPr>
        </p:nvGraphicFramePr>
        <p:xfrm>
          <a:off x="253219" y="2046538"/>
          <a:ext cx="11521440" cy="4615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63405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2FC77D84-9743-9DD1-7CB6-10F1D4D1A1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12"/>
            <a:ext cx="12189970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CCA671A-8F19-AD5F-24AE-5D081967903A}"/>
              </a:ext>
            </a:extLst>
          </p:cNvPr>
          <p:cNvSpPr txBox="1"/>
          <p:nvPr/>
        </p:nvSpPr>
        <p:spPr>
          <a:xfrm>
            <a:off x="533400" y="207261"/>
            <a:ext cx="109200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Century Gothic" panose="020B0502020202020204" pitchFamily="34" charset="0"/>
              </a:rPr>
              <a:t>III. GESTIÓN CREDITICIA </a:t>
            </a:r>
            <a:r>
              <a:rPr lang="es-SV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COMPARABLE</a:t>
            </a:r>
            <a:r>
              <a:rPr lang="es-SV" sz="2400" b="1" dirty="0">
                <a:latin typeface="Century Gothic" panose="020B0502020202020204" pitchFamily="34" charset="0"/>
              </a:rPr>
              <a:t> DE COLOCACION Y RECUPERACION DE LOS SIGUIENTES MESES: ENERO A OCTUBRE DEL 2022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288FED7-94BC-31B7-BA62-4C0B77A81599}"/>
              </a:ext>
            </a:extLst>
          </p:cNvPr>
          <p:cNvSpPr txBox="1"/>
          <p:nvPr/>
        </p:nvSpPr>
        <p:spPr>
          <a:xfrm>
            <a:off x="368136" y="2166203"/>
            <a:ext cx="5522764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COLOCACIÓN US$262,236.81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E4E1BE1-AB26-4082-98F2-0B6E4638ABE3}"/>
              </a:ext>
            </a:extLst>
          </p:cNvPr>
          <p:cNvSpPr txBox="1"/>
          <p:nvPr/>
        </p:nvSpPr>
        <p:spPr>
          <a:xfrm>
            <a:off x="6149309" y="2166203"/>
            <a:ext cx="5522763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RECUPERACIÓN US$133,909.18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6516C75-D366-A3FF-AFFE-206EB4557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031359"/>
              </p:ext>
            </p:extLst>
          </p:nvPr>
        </p:nvGraphicFramePr>
        <p:xfrm>
          <a:off x="368136" y="2676439"/>
          <a:ext cx="5522764" cy="3504401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436612">
                  <a:extLst>
                    <a:ext uri="{9D8B030D-6E8A-4147-A177-3AD203B41FA5}">
                      <a16:colId xmlns:a16="http://schemas.microsoft.com/office/drawing/2014/main" val="1966674647"/>
                    </a:ext>
                  </a:extLst>
                </a:gridCol>
                <a:gridCol w="1757849">
                  <a:extLst>
                    <a:ext uri="{9D8B030D-6E8A-4147-A177-3AD203B41FA5}">
                      <a16:colId xmlns:a16="http://schemas.microsoft.com/office/drawing/2014/main" val="2337301717"/>
                    </a:ext>
                  </a:extLst>
                </a:gridCol>
                <a:gridCol w="2328303">
                  <a:extLst>
                    <a:ext uri="{9D8B030D-6E8A-4147-A177-3AD203B41FA5}">
                      <a16:colId xmlns:a16="http://schemas.microsoft.com/office/drawing/2014/main" val="607987445"/>
                    </a:ext>
                  </a:extLst>
                </a:gridCol>
              </a:tblGrid>
              <a:tr h="30602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b="1" u="none" strike="noStrike" dirty="0">
                          <a:effectLst/>
                          <a:latin typeface="Century Gothic" panose="020B0502020202020204" pitchFamily="34" charset="0"/>
                        </a:rPr>
                        <a:t>Meses/2022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b="1" u="none" strike="noStrike" dirty="0">
                          <a:effectLst/>
                          <a:latin typeface="Century Gothic" panose="020B0502020202020204" pitchFamily="34" charset="0"/>
                        </a:rPr>
                        <a:t>Proyectado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b="1" u="none" strike="noStrike" dirty="0">
                          <a:effectLst/>
                          <a:latin typeface="Century Gothic" panose="020B0502020202020204" pitchFamily="34" charset="0"/>
                        </a:rPr>
                        <a:t>US$ Ejecutado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469749"/>
                  </a:ext>
                </a:extLst>
              </a:tr>
              <a:tr h="222734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Octubre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US$198,000.00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   262,236.81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715169"/>
                  </a:ext>
                </a:extLst>
              </a:tr>
              <a:tr h="2321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Septiembre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US$198,000.00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   218,400.00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938271"/>
                  </a:ext>
                </a:extLst>
              </a:tr>
              <a:tr h="2321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Agosto 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US$198,000.00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     95,550.00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490425"/>
                  </a:ext>
                </a:extLst>
              </a:tr>
              <a:tr h="2321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Julio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US$198,000.00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   201,965.99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761694"/>
                  </a:ext>
                </a:extLst>
              </a:tr>
              <a:tr h="2321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Junio 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u="none" strike="noStrike">
                          <a:effectLst/>
                          <a:latin typeface="Century Gothic" panose="020B0502020202020204" pitchFamily="34" charset="0"/>
                        </a:rPr>
                        <a:t>US$198,000.00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   185,300.00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381052"/>
                  </a:ext>
                </a:extLst>
              </a:tr>
              <a:tr h="2321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Mayo 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u="none" strike="noStrike">
                          <a:effectLst/>
                          <a:latin typeface="Century Gothic" panose="020B0502020202020204" pitchFamily="34" charset="0"/>
                        </a:rPr>
                        <a:t>US$198,000.00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   175,050.00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950753"/>
                  </a:ext>
                </a:extLst>
              </a:tr>
              <a:tr h="2321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Abril 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u="none" strike="noStrike">
                          <a:effectLst/>
                          <a:latin typeface="Century Gothic" panose="020B0502020202020204" pitchFamily="34" charset="0"/>
                        </a:rPr>
                        <a:t>US$198,000.00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   103,134.01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634142"/>
                  </a:ext>
                </a:extLst>
              </a:tr>
              <a:tr h="232160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Marzo 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u="none" strike="noStrike">
                          <a:effectLst/>
                          <a:latin typeface="Century Gothic" panose="020B0502020202020204" pitchFamily="34" charset="0"/>
                        </a:rPr>
                        <a:t>US$198,000.00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     80,350.00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471609"/>
                  </a:ext>
                </a:extLst>
              </a:tr>
              <a:tr h="220899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Febrero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u="none" strike="noStrike">
                          <a:effectLst/>
                          <a:latin typeface="Century Gothic" panose="020B0502020202020204" pitchFamily="34" charset="0"/>
                        </a:rPr>
                        <a:t>US$198,000.00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     87,130.00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632766"/>
                  </a:ext>
                </a:extLst>
              </a:tr>
              <a:tr h="401004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u="none" strike="noStrike" dirty="0"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b="1" u="none" strike="noStrike" dirty="0">
                          <a:effectLst/>
                          <a:latin typeface="Century Gothic" panose="020B0502020202020204" pitchFamily="34" charset="0"/>
                        </a:rPr>
                        <a:t>US$1,980.000.00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u="none" strike="noStrike" dirty="0">
                          <a:effectLst/>
                          <a:latin typeface="Century Gothic" panose="020B0502020202020204" pitchFamily="34" charset="0"/>
                        </a:rPr>
                        <a:t>US$1,409,116.81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577357"/>
                  </a:ext>
                </a:extLst>
              </a:tr>
              <a:tr h="517083">
                <a:tc gridSpan="3">
                  <a:txBody>
                    <a:bodyPr/>
                    <a:lstStyle/>
                    <a:p>
                      <a:pPr algn="just" rtl="0" fontAlgn="ctr"/>
                      <a:r>
                        <a:rPr lang="es-SV" sz="1600" b="1" u="none" strike="noStrike" dirty="0">
                          <a:effectLst/>
                          <a:latin typeface="Century Gothic" panose="020B0502020202020204" pitchFamily="34" charset="0"/>
                        </a:rPr>
                        <a:t>En el mes de enero del 2022 por cambio de administración no se ejecutó colocación. 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137819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024602C-2777-5BDF-5DC1-307492A316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706840"/>
              </p:ext>
            </p:extLst>
          </p:nvPr>
        </p:nvGraphicFramePr>
        <p:xfrm>
          <a:off x="6132285" y="2676439"/>
          <a:ext cx="5522764" cy="3600605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1436612">
                  <a:extLst>
                    <a:ext uri="{9D8B030D-6E8A-4147-A177-3AD203B41FA5}">
                      <a16:colId xmlns:a16="http://schemas.microsoft.com/office/drawing/2014/main" val="3258569840"/>
                    </a:ext>
                  </a:extLst>
                </a:gridCol>
                <a:gridCol w="1776984">
                  <a:extLst>
                    <a:ext uri="{9D8B030D-6E8A-4147-A177-3AD203B41FA5}">
                      <a16:colId xmlns:a16="http://schemas.microsoft.com/office/drawing/2014/main" val="2888162657"/>
                    </a:ext>
                  </a:extLst>
                </a:gridCol>
                <a:gridCol w="2309168">
                  <a:extLst>
                    <a:ext uri="{9D8B030D-6E8A-4147-A177-3AD203B41FA5}">
                      <a16:colId xmlns:a16="http://schemas.microsoft.com/office/drawing/2014/main" val="3483655954"/>
                    </a:ext>
                  </a:extLst>
                </a:gridCol>
              </a:tblGrid>
              <a:tr h="2999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b="1" u="none" strike="noStrike" dirty="0">
                          <a:effectLst/>
                          <a:latin typeface="Century Gothic" panose="020B0502020202020204" pitchFamily="34" charset="0"/>
                        </a:rPr>
                        <a:t>Meses/2022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b="1" u="none" strike="noStrike" dirty="0">
                          <a:effectLst/>
                          <a:latin typeface="Century Gothic" panose="020B0502020202020204" pitchFamily="34" charset="0"/>
                        </a:rPr>
                        <a:t>Proyectado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b="1" u="none" strike="noStrike" dirty="0">
                          <a:effectLst/>
                          <a:latin typeface="Century Gothic" panose="020B0502020202020204" pitchFamily="34" charset="0"/>
                        </a:rPr>
                        <a:t>US$ Ejecutado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192320"/>
                  </a:ext>
                </a:extLst>
              </a:tr>
              <a:tr h="2819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Octubre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US$  76,953.82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            US$133,909.18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6247653"/>
                  </a:ext>
                </a:extLst>
              </a:tr>
              <a:tr h="2819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Septiembre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  71,667.00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                US$100,993.88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3027270"/>
                  </a:ext>
                </a:extLst>
              </a:tr>
              <a:tr h="2819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Agosto 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  72,030.32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                US$  88,105.72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989999"/>
                  </a:ext>
                </a:extLst>
              </a:tr>
              <a:tr h="2819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Julio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US$108,556.00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                US$  98,316.19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4800435"/>
                  </a:ext>
                </a:extLst>
              </a:tr>
              <a:tr h="2819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>
                          <a:effectLst/>
                          <a:latin typeface="Century Gothic" panose="020B0502020202020204" pitchFamily="34" charset="0"/>
                        </a:rPr>
                        <a:t>Junio 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US$108,556.00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                US$  77,167.94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81098"/>
                  </a:ext>
                </a:extLst>
              </a:tr>
              <a:tr h="2819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>
                          <a:effectLst/>
                          <a:latin typeface="Century Gothic" panose="020B0502020202020204" pitchFamily="34" charset="0"/>
                        </a:rPr>
                        <a:t>Mayo 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US$108,556.00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                US$  78,284.36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402112"/>
                  </a:ext>
                </a:extLst>
              </a:tr>
              <a:tr h="2819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>
                          <a:effectLst/>
                          <a:latin typeface="Century Gothic" panose="020B0502020202020204" pitchFamily="34" charset="0"/>
                        </a:rPr>
                        <a:t>Abril 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US$108,556.00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                US$  92,140.19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726427"/>
                  </a:ext>
                </a:extLst>
              </a:tr>
              <a:tr h="2819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>
                          <a:effectLst/>
                          <a:latin typeface="Century Gothic" panose="020B0502020202020204" pitchFamily="34" charset="0"/>
                        </a:rPr>
                        <a:t>Marzo 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US$108,556.00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                US$  72,711.28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447197"/>
                  </a:ext>
                </a:extLst>
              </a:tr>
              <a:tr h="2819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Febrero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US$108,556.00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                US$  71,075.17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324904"/>
                  </a:ext>
                </a:extLst>
              </a:tr>
              <a:tr h="2576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Enero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US$108,556.00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u="none" strike="noStrike" dirty="0">
                          <a:effectLst/>
                          <a:latin typeface="Century Gothic" panose="020B0502020202020204" pitchFamily="34" charset="0"/>
                        </a:rPr>
                        <a:t>                US$  69,327.55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1705651"/>
                  </a:ext>
                </a:extLst>
              </a:tr>
              <a:tr h="5057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b="1" u="none" strike="noStrike" dirty="0"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u="none" strike="noStrike" dirty="0">
                          <a:effectLst/>
                          <a:latin typeface="Century Gothic" panose="020B0502020202020204" pitchFamily="34" charset="0"/>
                        </a:rPr>
                        <a:t>US$980,543.14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600" b="1" u="none" strike="noStrike" dirty="0">
                          <a:effectLst/>
                          <a:latin typeface="Century Gothic" panose="020B0502020202020204" pitchFamily="34" charset="0"/>
                        </a:rPr>
                        <a:t>               US$882,031.46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612914"/>
                  </a:ext>
                </a:extLst>
              </a:tr>
            </a:tbl>
          </a:graphicData>
        </a:graphic>
      </p:graphicFrame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C85E78FE-3A16-5DC6-AE66-01A79518F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827594"/>
              </p:ext>
            </p:extLst>
          </p:nvPr>
        </p:nvGraphicFramePr>
        <p:xfrm>
          <a:off x="3595533" y="1283980"/>
          <a:ext cx="4795832" cy="518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85255">
                  <a:extLst>
                    <a:ext uri="{9D8B030D-6E8A-4147-A177-3AD203B41FA5}">
                      <a16:colId xmlns:a16="http://schemas.microsoft.com/office/drawing/2014/main" val="2603410512"/>
                    </a:ext>
                  </a:extLst>
                </a:gridCol>
                <a:gridCol w="2410577">
                  <a:extLst>
                    <a:ext uri="{9D8B030D-6E8A-4147-A177-3AD203B41FA5}">
                      <a16:colId xmlns:a16="http://schemas.microsoft.com/office/drawing/2014/main" val="1575956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2800" dirty="0"/>
                        <a:t>COLOCACIÓN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sz="2800" dirty="0"/>
                        <a:t>US$262,236.81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927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4968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9" y="195411"/>
            <a:ext cx="12189970" cy="6858000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4F8706AD-1576-E891-6343-39EF2658BD3F}"/>
              </a:ext>
            </a:extLst>
          </p:cNvPr>
          <p:cNvSpPr txBox="1"/>
          <p:nvPr/>
        </p:nvSpPr>
        <p:spPr>
          <a:xfrm rot="10800000" flipV="1">
            <a:off x="2289400" y="318536"/>
            <a:ext cx="792956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s-SV" sz="2400" b="1" dirty="0">
                <a:latin typeface="Century Gothic" panose="020B0502020202020204" pitchFamily="34" charset="0"/>
              </a:rPr>
              <a:t>IV. HISTORICO DE CARTERA 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0ED069D-08CD-653F-6DB4-8F16192F6C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577" t="36301" r="11846" b="54463"/>
          <a:stretch/>
        </p:blipFill>
        <p:spPr>
          <a:xfrm>
            <a:off x="3170712" y="1043785"/>
            <a:ext cx="6638306" cy="93240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CABFD4DB-AFEF-7735-B0BE-DF70F5A2FCF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054" t="48124" r="58164" b="18109"/>
          <a:stretch/>
        </p:blipFill>
        <p:spPr>
          <a:xfrm>
            <a:off x="736270" y="2249006"/>
            <a:ext cx="10628415" cy="371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821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8253</TotalTime>
  <Words>259</Words>
  <Application>Microsoft Office PowerPoint</Application>
  <PresentationFormat>Panorámica</PresentationFormat>
  <Paragraphs>90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Bembo Std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Gabriela Rodríguez</cp:lastModifiedBy>
  <cp:revision>251</cp:revision>
  <cp:lastPrinted>2022-06-16T21:23:26Z</cp:lastPrinted>
  <dcterms:created xsi:type="dcterms:W3CDTF">2020-08-17T23:35:56Z</dcterms:created>
  <dcterms:modified xsi:type="dcterms:W3CDTF">2022-11-17T21:20:34Z</dcterms:modified>
</cp:coreProperties>
</file>