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97" r:id="rId3"/>
    <p:sldId id="281" r:id="rId4"/>
    <p:sldId id="304" r:id="rId5"/>
    <p:sldId id="312" r:id="rId6"/>
    <p:sldId id="313" r:id="rId7"/>
    <p:sldId id="315" r:id="rId8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60"/>
    <a:srgbClr val="99CC00"/>
    <a:srgbClr val="99FFCC"/>
    <a:srgbClr val="CC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 autoAdjust="0"/>
    <p:restoredTop sz="94061" autoAdjust="0"/>
  </p:normalViewPr>
  <p:slideViewPr>
    <p:cSldViewPr snapToGrid="0">
      <p:cViewPr varScale="1">
        <p:scale>
          <a:sx n="65" d="100"/>
          <a:sy n="65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grid.maldonado\Downloads\Dashboard_Saldos_09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[Dashboard_Saldos_092024.xlsx]Historico_Cartera!Tabla dinámica10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2676768169512826"/>
              <c:y val="-0.58362095257561719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0602026437174592"/>
                  <c:h val="0.1833270501836968"/>
                </c:manualLayout>
              </c15:layout>
            </c:ext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50971393521271813"/>
              <c:y val="3.0330265160419204E-2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7601353672927983"/>
                  <c:h val="0.12731668559641141"/>
                </c:manualLayout>
              </c15:layout>
            </c:ext>
          </c:extLst>
        </c:dLbl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126619024551229"/>
              <c:y val="-0.32774052719840979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89966989587849"/>
                  <c:h val="0.12731668559641141"/>
                </c:manualLayout>
              </c15:layout>
            </c:ext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4562300259858369"/>
              <c:y val="-0.16030122471484831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3597311997176595"/>
                  <c:h val="0.12731667944825387"/>
                </c:manualLayout>
              </c15:layout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32996625998223494"/>
              <c:y val="3.0379271135688862E-2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6981825184798074"/>
                  <c:h val="0.12731668559641141"/>
                </c:manualLayout>
              </c15:layout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2912437145748901"/>
              <c:y val="6.4774884462766955E-2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059266033719656"/>
                  <c:h val="0.12731668559641141"/>
                </c:manualLayout>
              </c15:layout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30650328873972499"/>
              <c:y val="-0.18425482810039326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7100343678179447"/>
                  <c:h val="0.12731668559641141"/>
                </c:manualLayout>
              </c15:layout>
            </c:ext>
          </c:extLst>
        </c:dLbl>
      </c:pivotFmt>
      <c:pivotFmt>
        <c:idx val="8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C3B35896-D6FA-4E9A-BCF7-FCAB93C1E5B9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92AA79B8-6647-46DB-AC8C-2C00B394CF16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20A93945-FE03-4C8B-99D9-AE2AE1912905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9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14C0559E-2B54-4F87-8343-67AEB58F8495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D354349C-BD60-4922-97EA-DCBE68C274AA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B18E0DAA-847D-49D9-8A28-A8AA01F9142E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0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C99931D1-5C9E-49E6-AB95-A5E5F3F618D1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7F189C0D-0449-41C2-877B-AB61F9086830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80C8CA4E-8A57-4F1D-9E4B-569A1F9BABBF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1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DEE61284-C2BF-4650-9165-0FBC5CFCA86D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6863E576-AA37-4888-9469-A0C1442EDBCC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9D9A4282-4619-4867-87B6-6231A9207EE2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2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A0D9680D-D4C4-440C-921D-F3AB8CBE2BCB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FE26FB47-5705-432D-B1F9-1219B0E8EE43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EDAC528A-7BC4-467A-A651-FE1DC84AD407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3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985D7D1-AE21-4F88-94A9-E3F801A4B372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A1E43822-77D9-42F8-BECE-0577D593618B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FCC3A6BC-445D-4DD8-A708-BA968B3BF737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4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0BE141E-6E90-4D7B-BAF4-1000DC64F26F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C201ED88-8FEA-4DE0-9927-9460D3649B6E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4FB76421-4930-4C14-AA96-D51A258D6991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4304732510462621"/>
              <c:y val="5.5802599096109615E-2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7601353672927983"/>
                  <c:h val="0.12731668559641141"/>
                </c:manualLayout>
              </c15:layout>
            </c:ext>
          </c:extLst>
        </c:dLbl>
      </c:pivotFmt>
      <c:pivotFmt>
        <c:idx val="16"/>
        <c:spPr>
          <a:solidFill>
            <a:srgbClr val="FF0000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1868687532821648"/>
              <c:y val="-0.22611738213543306"/>
            </c:manualLayout>
          </c:layout>
          <c:spPr>
            <a:solidFill>
              <a:srgbClr val="FF0000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0602026437174592"/>
                  <c:h val="0.1833270501836968"/>
                </c:manualLayout>
              </c15:layout>
            </c:ext>
          </c:extLst>
        </c:dLbl>
      </c:pivotFmt>
      <c:pivotFmt>
        <c:idx val="17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49074079572824386"/>
              <c:y val="-0.17365897586036128"/>
            </c:manualLayout>
          </c:layout>
          <c:spPr>
            <a:solidFill>
              <a:schemeClr val="accent4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598923068178251"/>
                  <c:h val="0.12613318221735179"/>
                </c:manualLayout>
              </c15:layout>
            </c:ext>
          </c:extLst>
        </c:dLbl>
      </c:pivotFmt>
      <c:pivotFmt>
        <c:idx val="18"/>
        <c:spPr>
          <a:solidFill>
            <a:schemeClr val="accent4">
              <a:lumMod val="75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43282835009870885"/>
              <c:y val="-0.25988326060483818"/>
            </c:manualLayout>
          </c:layout>
          <c:spPr>
            <a:solidFill>
              <a:schemeClr val="accent4">
                <a:lumMod val="75000"/>
              </a:schemeClr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4642429620630532"/>
                  <c:h val="0.10230239208592595"/>
                </c:manualLayout>
              </c15:layout>
            </c:ext>
          </c:extLst>
        </c:dLbl>
      </c:pivotFmt>
      <c:pivotFmt>
        <c:idx val="19"/>
        <c:spPr>
          <a:solidFill>
            <a:srgbClr val="7030A0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3282809558512249"/>
              <c:y val="-0.25211750556564905"/>
            </c:manualLayout>
          </c:layout>
          <c:spPr>
            <a:solidFill>
              <a:srgbClr val="7030A0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5719870469552114"/>
                  <c:h val="0.13089934024363697"/>
                </c:manualLayout>
              </c15:layout>
            </c:ext>
          </c:extLst>
        </c:dLbl>
      </c:pivotFmt>
      <c:pivotFmt>
        <c:idx val="2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43047113009970994"/>
              <c:y val="-1.8192087427100299E-3"/>
            </c:manualLayout>
          </c:layout>
          <c:spPr>
            <a:solidFill>
              <a:schemeClr val="accent2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7605391955164887"/>
                  <c:h val="0.13089934024363697"/>
                </c:manualLayout>
              </c15:layout>
            </c:ext>
          </c:extLst>
        </c:dLbl>
      </c:pivotFmt>
      <c:pivotFmt>
        <c:idx val="21"/>
        <c:spPr>
          <a:solidFill>
            <a:schemeClr val="accent6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5564829276528167"/>
              <c:y val="0.20850599765482589"/>
            </c:manualLayout>
          </c:layout>
          <c:spPr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4373069408400136"/>
                  <c:h val="0.12731684067521823"/>
                </c:manualLayout>
              </c15:layout>
            </c:ext>
          </c:extLst>
        </c:dLbl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9074083814717505"/>
              <c:y val="0.4333813632415785"/>
            </c:manualLayout>
          </c:layout>
          <c:spPr>
            <a:solidFill>
              <a:schemeClr val="accent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059266033719656"/>
                  <c:h val="0.12731668559641141"/>
                </c:manualLayout>
              </c15:layout>
            </c:ext>
          </c:extLst>
        </c:dLbl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0404031834558891E-3"/>
              <c:y val="-0.18058770163875568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6981825184798074"/>
                  <c:h val="0.12731668559641141"/>
                </c:manualLayout>
              </c15:layout>
            </c:ext>
          </c:extLst>
        </c:dLbl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rgbClr val="FF0000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1868687532821648"/>
              <c:y val="-0.22611738213543306"/>
            </c:manualLayout>
          </c:layout>
          <c:spPr>
            <a:solidFill>
              <a:srgbClr val="FF0000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0602026437174592"/>
                  <c:h val="0.1833270501836968"/>
                </c:manualLayout>
              </c15:layout>
            </c:ext>
          </c:extLst>
        </c:dLbl>
      </c:pivotFmt>
      <c:pivotFmt>
        <c:idx val="28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49074079572824386"/>
              <c:y val="-0.17365897586036128"/>
            </c:manualLayout>
          </c:layout>
          <c:spPr>
            <a:solidFill>
              <a:schemeClr val="accent4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598923068178251"/>
                  <c:h val="0.12613318221735179"/>
                </c:manualLayout>
              </c15:layout>
            </c:ext>
          </c:extLst>
        </c:dLbl>
      </c:pivotFmt>
      <c:pivotFmt>
        <c:idx val="29"/>
        <c:spPr>
          <a:solidFill>
            <a:schemeClr val="accent4">
              <a:lumMod val="75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43282835009870885"/>
              <c:y val="-0.25988326060483818"/>
            </c:manualLayout>
          </c:layout>
          <c:spPr>
            <a:solidFill>
              <a:schemeClr val="accent4">
                <a:lumMod val="75000"/>
              </a:schemeClr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4642429620630532"/>
                  <c:h val="0.10230239208592595"/>
                </c:manualLayout>
              </c15:layout>
            </c:ext>
          </c:extLst>
        </c:dLbl>
      </c:pivotFmt>
      <c:pivotFmt>
        <c:idx val="30"/>
        <c:spPr>
          <a:solidFill>
            <a:srgbClr val="7030A0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3282809558512249"/>
              <c:y val="-0.25211750556564905"/>
            </c:manualLayout>
          </c:layout>
          <c:spPr>
            <a:solidFill>
              <a:srgbClr val="7030A0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5719870469552114"/>
                  <c:h val="0.13089934024363697"/>
                </c:manualLayout>
              </c15:layout>
            </c:ext>
          </c:extLst>
        </c:dLbl>
      </c:pivotFmt>
      <c:pivotFmt>
        <c:idx val="3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43047113009970994"/>
              <c:y val="-1.8192087427100299E-3"/>
            </c:manualLayout>
          </c:layout>
          <c:spPr>
            <a:solidFill>
              <a:schemeClr val="accent2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7605391955164887"/>
                  <c:h val="0.13089934024363697"/>
                </c:manualLayout>
              </c15:layout>
            </c:ext>
          </c:extLst>
        </c:dLbl>
      </c:pivotFmt>
      <c:pivotFmt>
        <c:idx val="32"/>
        <c:spPr>
          <a:solidFill>
            <a:schemeClr val="accent6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5564829276528167"/>
              <c:y val="0.20850599765482589"/>
            </c:manualLayout>
          </c:layout>
          <c:spPr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4373069408400136"/>
                  <c:h val="0.12731684067521823"/>
                </c:manualLayout>
              </c15:layout>
            </c:ext>
          </c:extLst>
        </c:dLbl>
      </c:pivotFmt>
      <c:pivotFmt>
        <c:idx val="3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9074083814717505"/>
              <c:y val="0.4333813632415785"/>
            </c:manualLayout>
          </c:layout>
          <c:spPr>
            <a:solidFill>
              <a:schemeClr val="accent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059266033719656"/>
                  <c:h val="0.12731668559641141"/>
                </c:manualLayout>
              </c15:layout>
            </c:ext>
          </c:extLst>
        </c:dLbl>
      </c:pivotFmt>
      <c:pivotFmt>
        <c:idx val="3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FF0000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1868687532821648"/>
              <c:y val="-0.22611738213543306"/>
            </c:manualLayout>
          </c:layout>
          <c:spPr>
            <a:solidFill>
              <a:srgbClr val="FF0000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0602026437174592"/>
                  <c:h val="0.1833270501836968"/>
                </c:manualLayout>
              </c15:layout>
            </c:ext>
          </c:extLst>
        </c:dLbl>
      </c:pivotFmt>
      <c:pivotFmt>
        <c:idx val="36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49074079572824386"/>
              <c:y val="-0.17365897586036128"/>
            </c:manualLayout>
          </c:layout>
          <c:spPr>
            <a:solidFill>
              <a:schemeClr val="accent4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598923068178251"/>
                  <c:h val="0.12613318221735179"/>
                </c:manualLayout>
              </c15:layout>
            </c:ext>
          </c:extLst>
        </c:dLbl>
      </c:pivotFmt>
      <c:pivotFmt>
        <c:idx val="37"/>
        <c:spPr>
          <a:solidFill>
            <a:schemeClr val="accent4">
              <a:lumMod val="75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43282835009870885"/>
              <c:y val="-0.25988326060483818"/>
            </c:manualLayout>
          </c:layout>
          <c:spPr>
            <a:solidFill>
              <a:schemeClr val="accent4">
                <a:lumMod val="75000"/>
              </a:schemeClr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4642429620630532"/>
                  <c:h val="0.10230239208592595"/>
                </c:manualLayout>
              </c15:layout>
            </c:ext>
          </c:extLst>
        </c:dLbl>
      </c:pivotFmt>
      <c:pivotFmt>
        <c:idx val="38"/>
        <c:spPr>
          <a:solidFill>
            <a:srgbClr val="7030A0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3282809558512249"/>
              <c:y val="-0.25211750556564905"/>
            </c:manualLayout>
          </c:layout>
          <c:spPr>
            <a:solidFill>
              <a:srgbClr val="7030A0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5719870469552114"/>
                  <c:h val="0.13089934024363697"/>
                </c:manualLayout>
              </c15:layout>
            </c:ext>
          </c:extLst>
        </c:dLbl>
      </c:pivotFmt>
      <c:pivotFmt>
        <c:idx val="3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43047113009970994"/>
              <c:y val="-1.8192087427100299E-3"/>
            </c:manualLayout>
          </c:layout>
          <c:spPr>
            <a:solidFill>
              <a:schemeClr val="accent2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7605391955164887"/>
                  <c:h val="0.13089934024363697"/>
                </c:manualLayout>
              </c15:layout>
            </c:ext>
          </c:extLst>
        </c:dLbl>
      </c:pivotFmt>
      <c:pivotFmt>
        <c:idx val="40"/>
        <c:spPr>
          <a:solidFill>
            <a:schemeClr val="accent6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5564829276528167"/>
              <c:y val="0.20850599765482589"/>
            </c:manualLayout>
          </c:layout>
          <c:spPr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4373069408400136"/>
                  <c:h val="0.12731684067521823"/>
                </c:manualLayout>
              </c15:layout>
            </c:ext>
          </c:extLst>
        </c:dLbl>
      </c:pivotFmt>
      <c:pivotFmt>
        <c:idx val="4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9074083814717505"/>
              <c:y val="0.4333813632415785"/>
            </c:manualLayout>
          </c:layout>
          <c:spPr>
            <a:solidFill>
              <a:schemeClr val="accent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059266033719656"/>
                  <c:h val="0.12731668559641141"/>
                </c:manualLayout>
              </c15:layout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26887621222700236"/>
          <c:y val="0.17977195177913508"/>
          <c:w val="0.4029885409499635"/>
          <c:h val="0.76282695965013492"/>
        </c:manualLayout>
      </c:layout>
      <c:doughnutChart>
        <c:varyColors val="1"/>
        <c:ser>
          <c:idx val="0"/>
          <c:order val="0"/>
          <c:tx>
            <c:strRef>
              <c:f>Historico_Cartera!$K$6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E1-4DAE-B35C-6666DE1F35D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E1-4DAE-B35C-6666DE1F35DC}"/>
              </c:ext>
            </c:extLst>
          </c:dPt>
          <c:dPt>
            <c:idx val="2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E1-4DAE-B35C-6666DE1F35DC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E1-4DAE-B35C-6666DE1F35DC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3E1-4DAE-B35C-6666DE1F35DC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3E1-4DAE-B35C-6666DE1F35DC}"/>
              </c:ext>
            </c:extLst>
          </c:dPt>
          <c:dPt>
            <c:idx val="6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3E1-4DAE-B35C-6666DE1F35DC}"/>
              </c:ext>
            </c:extLst>
          </c:dPt>
          <c:dLbls>
            <c:dLbl>
              <c:idx val="0"/>
              <c:layout>
                <c:manualLayout>
                  <c:x val="0.23251691680047176"/>
                  <c:y val="-0.21454094354287712"/>
                </c:manualLayout>
              </c:layout>
              <c:spPr>
                <a:solidFill>
                  <a:srgbClr val="FF0000"/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368034731625648"/>
                      <c:h val="0.206479927368808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3E1-4DAE-B35C-6666DE1F35DC}"/>
                </c:ext>
              </c:extLst>
            </c:dLbl>
            <c:dLbl>
              <c:idx val="1"/>
              <c:layout>
                <c:manualLayout>
                  <c:x val="0.49074079572824386"/>
                  <c:y val="-0.17365897586036128"/>
                </c:manualLayout>
              </c:layout>
              <c:spPr>
                <a:solidFill>
                  <a:schemeClr val="accent4"/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8923068178251"/>
                      <c:h val="0.126133182217351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3E1-4DAE-B35C-6666DE1F35DC}"/>
                </c:ext>
              </c:extLst>
            </c:dLbl>
            <c:dLbl>
              <c:idx val="2"/>
              <c:layout>
                <c:manualLayout>
                  <c:x val="0.43282845072469428"/>
                  <c:y val="-0.29075386460894498"/>
                </c:manualLayout>
              </c:layout>
              <c:spPr>
                <a:solidFill>
                  <a:schemeClr val="accent4">
                    <a:lumMod val="75000"/>
                  </a:schemeClr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6482529942405"/>
                      <c:h val="0.164043671083767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3E1-4DAE-B35C-6666DE1F35DC}"/>
                </c:ext>
              </c:extLst>
            </c:dLbl>
            <c:dLbl>
              <c:idx val="3"/>
              <c:layout>
                <c:manualLayout>
                  <c:x val="-0.13282809558512249"/>
                  <c:y val="-0.25211750556564905"/>
                </c:manualLayout>
              </c:layout>
              <c:spPr>
                <a:solidFill>
                  <a:srgbClr val="7030A0"/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19870469552114"/>
                      <c:h val="0.130899340243636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3E1-4DAE-B35C-6666DE1F35DC}"/>
                </c:ext>
              </c:extLst>
            </c:dLbl>
            <c:dLbl>
              <c:idx val="4"/>
              <c:layout>
                <c:manualLayout>
                  <c:x val="-0.43047113009970994"/>
                  <c:y val="-1.8192087427100299E-3"/>
                </c:manualLayout>
              </c:layout>
              <c:spPr>
                <a:solidFill>
                  <a:schemeClr val="accent2"/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605391955164887"/>
                      <c:h val="0.130899340243636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3E1-4DAE-B35C-6666DE1F35DC}"/>
                </c:ext>
              </c:extLst>
            </c:dLbl>
            <c:dLbl>
              <c:idx val="5"/>
              <c:layout>
                <c:manualLayout>
                  <c:x val="-0.25564829276528167"/>
                  <c:y val="0.20850599765482589"/>
                </c:manualLayout>
              </c:layout>
              <c:spPr>
                <a:solidFill>
                  <a:schemeClr val="accent6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73069408400136"/>
                      <c:h val="0.127316840675218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E3E1-4DAE-B35C-6666DE1F35DC}"/>
                </c:ext>
              </c:extLst>
            </c:dLbl>
            <c:dLbl>
              <c:idx val="6"/>
              <c:layout>
                <c:manualLayout>
                  <c:x val="-0.29074083814717505"/>
                  <c:y val="0.4333813632415785"/>
                </c:manualLayout>
              </c:layout>
              <c:spPr>
                <a:solidFill>
                  <a:schemeClr val="accent1"/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059266033719656"/>
                      <c:h val="0.127316685596411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E3E1-4DAE-B35C-6666DE1F3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Historico_Cartera!$J$7:$J$14</c:f>
              <c:strCache>
                <c:ptCount val="7"/>
                <c:pt idx="0">
                  <c:v>1. 0 AL DIA</c:v>
                </c:pt>
                <c:pt idx="1">
                  <c:v>2. 1-30 DIAS</c:v>
                </c:pt>
                <c:pt idx="2">
                  <c:v>3. 31-60 DIAS</c:v>
                </c:pt>
                <c:pt idx="3">
                  <c:v>4. 61-90 DIAS</c:v>
                </c:pt>
                <c:pt idx="4">
                  <c:v>5. 91-180 DIAS</c:v>
                </c:pt>
                <c:pt idx="5">
                  <c:v>6. 181-365 DIAS</c:v>
                </c:pt>
                <c:pt idx="6">
                  <c:v>7. S&gt;395 DIAS</c:v>
                </c:pt>
              </c:strCache>
            </c:strRef>
          </c:cat>
          <c:val>
            <c:numRef>
              <c:f>Historico_Cartera!$K$7:$K$14</c:f>
              <c:numCache>
                <c:formatCode>General</c:formatCode>
                <c:ptCount val="7"/>
                <c:pt idx="0">
                  <c:v>2582</c:v>
                </c:pt>
                <c:pt idx="1">
                  <c:v>293</c:v>
                </c:pt>
                <c:pt idx="2">
                  <c:v>71</c:v>
                </c:pt>
                <c:pt idx="3">
                  <c:v>40</c:v>
                </c:pt>
                <c:pt idx="4">
                  <c:v>60</c:v>
                </c:pt>
                <c:pt idx="5">
                  <c:v>159</c:v>
                </c:pt>
                <c:pt idx="6">
                  <c:v>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3E1-4DAE-B35C-6666DE1F3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6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7E944AE-0B1C-CC1F-B709-B359F76269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B592FEB-8929-D642-ABCC-AF352082F1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s-SV"/>
              <a:t>18/01/2024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DB7B7F-B0F7-39DB-FA27-298611BDC0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106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7D129C7-3F04-E425-105A-FB08102790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159" y="883106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2ABFE-E9E3-4297-BC25-6BE5ECA1B11C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015590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159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s-SV"/>
              <a:t>18/01/2024</a:t>
            </a:r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714" y="4473512"/>
            <a:ext cx="5608975" cy="36602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3106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159" y="883106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FF604-5827-4788-9E25-085563042A0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4471672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17/10/2024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17/10/2024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17/10/2024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17/10/2024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687" y="2118790"/>
            <a:ext cx="1554681" cy="1833609"/>
          </a:xfrm>
          <a:prstGeom prst="rect">
            <a:avLst/>
          </a:prstGeom>
        </p:spPr>
      </p:pic>
      <p:sp>
        <p:nvSpPr>
          <p:cNvPr id="6" name="Título 12">
            <a:extLst>
              <a:ext uri="{FF2B5EF4-FFF2-40B4-BE49-F238E27FC236}">
                <a16:creationId xmlns:a16="http://schemas.microsoft.com/office/drawing/2014/main" id="{B02B8D2D-7590-466D-B701-B661C10665B2}"/>
              </a:ext>
            </a:extLst>
          </p:cNvPr>
          <p:cNvSpPr txBox="1">
            <a:spLocks/>
          </p:cNvSpPr>
          <p:nvPr/>
        </p:nvSpPr>
        <p:spPr>
          <a:xfrm>
            <a:off x="5747656" y="1"/>
            <a:ext cx="6444344" cy="6857999"/>
          </a:xfrm>
          <a:prstGeom prst="rect">
            <a:avLst/>
          </a:prstGeom>
          <a:solidFill>
            <a:srgbClr val="111E60"/>
          </a:solidFill>
          <a:ln>
            <a:solidFill>
              <a:srgbClr val="111E60"/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SV" sz="28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Unidad de Créditos y Recuperación</a:t>
            </a: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Presenta:</a:t>
            </a:r>
          </a:p>
          <a:p>
            <a:pPr algn="ctr"/>
            <a:endParaRPr lang="es-SV" sz="12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s-SV" sz="24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Informe </a:t>
            </a: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 de la Situación Crediticia, Colocación y Recuperación </a:t>
            </a: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3er.  trimestre del año 2024</a:t>
            </a:r>
          </a:p>
          <a:p>
            <a:pPr algn="ctr"/>
            <a:endParaRPr lang="es-SV" sz="28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s-SV" sz="14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Fondo Solidario para la Familia Microempresaria.</a:t>
            </a: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FOSOFAMILIA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F0F9F04-D60F-455D-A091-BCC94341592C}"/>
              </a:ext>
            </a:extLst>
          </p:cNvPr>
          <p:cNvSpPr txBox="1"/>
          <p:nvPr/>
        </p:nvSpPr>
        <p:spPr>
          <a:xfrm>
            <a:off x="6310848" y="6149238"/>
            <a:ext cx="5317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solidFill>
                  <a:schemeClr val="bg1"/>
                </a:solidFill>
              </a:rPr>
              <a:t>Sesión de Consejo Directivo CD- 39/2024</a:t>
            </a:r>
            <a:endParaRPr lang="es-MX" sz="16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algn="ctr"/>
            <a:r>
              <a:rPr lang="es-MX" sz="1600" dirty="0">
                <a:solidFill>
                  <a:schemeClr val="bg1"/>
                </a:solidFill>
              </a:rPr>
              <a:t>Jueves 10 de octubre del año 2024</a:t>
            </a:r>
            <a:endParaRPr lang="es-SV" sz="1600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01993C38-6CEE-2C42-238F-11E2FC117E4D}"/>
              </a:ext>
            </a:extLst>
          </p:cNvPr>
          <p:cNvSpPr txBox="1"/>
          <p:nvPr/>
        </p:nvSpPr>
        <p:spPr>
          <a:xfrm rot="10800000" flipV="1">
            <a:off x="488378" y="46168"/>
            <a:ext cx="112152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500" b="1" dirty="0">
                <a:latin typeface="Century Gothic" panose="020B0502020202020204" pitchFamily="34" charset="0"/>
              </a:rPr>
              <a:t>III. </a:t>
            </a:r>
            <a:r>
              <a:rPr lang="es-SV" sz="2800" b="1" dirty="0">
                <a:latin typeface="Century Gothic" panose="020B0502020202020204" pitchFamily="34" charset="0"/>
              </a:rPr>
              <a:t>RESULTADOS DE LOS SALDOS DE CARTERA CORRESPONDIENTE </a:t>
            </a:r>
          </a:p>
          <a:p>
            <a:pPr algn="ctr"/>
            <a:r>
              <a:rPr lang="es-SV" sz="2800" b="1" dirty="0">
                <a:latin typeface="Century Gothic" panose="020B0502020202020204" pitchFamily="34" charset="0"/>
              </a:rPr>
              <a:t>AL TERCER TRIMESTRE AÑO 2024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AF7C04-E040-05CC-8F71-DD5135602049}"/>
              </a:ext>
            </a:extLst>
          </p:cNvPr>
          <p:cNvSpPr txBox="1"/>
          <p:nvPr/>
        </p:nvSpPr>
        <p:spPr>
          <a:xfrm rot="10800000" flipV="1">
            <a:off x="488375" y="944594"/>
            <a:ext cx="11215239" cy="1879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Century Gothic" panose="020B0502020202020204" pitchFamily="34" charset="0"/>
              </a:rPr>
              <a:t>En la siguiente gráfica se representa el crecimiento de la cartera de créditos, se muestra el  comportamiento de esta durante el tercer trimestre del año 2024 (Julio - Septiembre). Al cierre de septiembre se cuenta con saldo de cartera de US$3,160,082.98 con una cartera de créditos de 1,167 clientes. </a:t>
            </a:r>
            <a:r>
              <a:rPr lang="es-ES" sz="2000" strike="sngStrike" dirty="0">
                <a:latin typeface="Century Gothic" panose="020B0502020202020204" pitchFamily="34" charset="0"/>
              </a:rPr>
              <a:t> </a:t>
            </a:r>
            <a:endParaRPr lang="es-SV" sz="2000" dirty="0">
              <a:latin typeface="Century Gothic" panose="020B0502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5923F5A-CB6C-E7D6-E0A0-0E91BF0F2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75" y="2824084"/>
            <a:ext cx="11215239" cy="390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92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11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370749" y="44256"/>
            <a:ext cx="11431346" cy="94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s-SV" sz="2800" b="1" dirty="0">
                <a:latin typeface="Century Gothic" panose="020B0502020202020204" pitchFamily="34" charset="0"/>
              </a:rPr>
              <a:t>IV. COLOCACIÓN DE CREDITOS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s-SV" sz="2800" b="1" dirty="0">
                <a:latin typeface="Century Gothic" panose="020B0502020202020204" pitchFamily="34" charset="0"/>
              </a:rPr>
              <a:t>TERCER TRIMESTRE DEL AÑO 2024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774EFAB-2D5D-3B00-0EB6-49615EF4F5F9}"/>
              </a:ext>
            </a:extLst>
          </p:cNvPr>
          <p:cNvSpPr txBox="1"/>
          <p:nvPr/>
        </p:nvSpPr>
        <p:spPr>
          <a:xfrm rot="10800000" flipV="1">
            <a:off x="389905" y="966893"/>
            <a:ext cx="11412190" cy="2342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Century Gothic" panose="020B0502020202020204" pitchFamily="34" charset="0"/>
              </a:rPr>
              <a:t>Que, la colocación de créditos durante el tercer trimestre del presente año refleja un total de 227 créditos; y una colocación de US$820,607.39, lo que significa un promedio mensual de 76 créditos colocados con un monto promedio de US$273,535.79</a:t>
            </a:r>
            <a:r>
              <a:rPr lang="es-ES" sz="2000" b="1" dirty="0">
                <a:latin typeface="Century Gothic" panose="020B0502020202020204" pitchFamily="34" charset="0"/>
              </a:rPr>
              <a:t>.</a:t>
            </a:r>
            <a:r>
              <a:rPr lang="es-ES" sz="2000" dirty="0">
                <a:latin typeface="Century Gothic" panose="020B0502020202020204" pitchFamily="34" charset="0"/>
              </a:rPr>
              <a:t> Cabe mencionar que, de los 227 créditos colocados en el referido trimestre, 86</a:t>
            </a:r>
            <a:r>
              <a:rPr lang="es-ES" sz="2000" b="1" dirty="0">
                <a:latin typeface="Century Gothic" panose="020B0502020202020204" pitchFamily="34" charset="0"/>
              </a:rPr>
              <a:t> </a:t>
            </a:r>
            <a:r>
              <a:rPr lang="es-ES" sz="2000" dirty="0">
                <a:latin typeface="Century Gothic" panose="020B0502020202020204" pitchFamily="34" charset="0"/>
              </a:rPr>
              <a:t>son clientes nuevos</a:t>
            </a:r>
            <a:r>
              <a:rPr lang="es-ES" sz="2000" b="1" dirty="0">
                <a:latin typeface="Century Gothic" panose="020B0502020202020204" pitchFamily="34" charset="0"/>
              </a:rPr>
              <a:t>, </a:t>
            </a:r>
            <a:r>
              <a:rPr lang="es-ES" sz="2000" dirty="0">
                <a:latin typeface="Century Gothic" panose="020B0502020202020204" pitchFamily="34" charset="0"/>
              </a:rPr>
              <a:t>lo que representa un monto de US$185,178.00.</a:t>
            </a:r>
            <a:endParaRPr lang="es-SV" sz="2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D68BEF-8C14-3D89-FDE2-F97F1ED47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506208"/>
              </p:ext>
            </p:extLst>
          </p:nvPr>
        </p:nvGraphicFramePr>
        <p:xfrm>
          <a:off x="389905" y="3428999"/>
          <a:ext cx="5421348" cy="3233591"/>
        </p:xfrm>
        <a:graphic>
          <a:graphicData uri="http://schemas.openxmlformats.org/drawingml/2006/table">
            <a:tbl>
              <a:tblPr/>
              <a:tblGrid>
                <a:gridCol w="1636617">
                  <a:extLst>
                    <a:ext uri="{9D8B030D-6E8A-4147-A177-3AD203B41FA5}">
                      <a16:colId xmlns:a16="http://schemas.microsoft.com/office/drawing/2014/main" val="1224938356"/>
                    </a:ext>
                  </a:extLst>
                </a:gridCol>
                <a:gridCol w="1723631">
                  <a:extLst>
                    <a:ext uri="{9D8B030D-6E8A-4147-A177-3AD203B41FA5}">
                      <a16:colId xmlns:a16="http://schemas.microsoft.com/office/drawing/2014/main" val="866615823"/>
                    </a:ext>
                  </a:extLst>
                </a:gridCol>
                <a:gridCol w="2061100">
                  <a:extLst>
                    <a:ext uri="{9D8B030D-6E8A-4147-A177-3AD203B41FA5}">
                      <a16:colId xmlns:a16="http://schemas.microsoft.com/office/drawing/2014/main" val="570630575"/>
                    </a:ext>
                  </a:extLst>
                </a:gridCol>
              </a:tblGrid>
              <a:tr h="1157831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 DE CREDITOS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 COLOCADO US$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647177"/>
                  </a:ext>
                </a:extLst>
              </a:tr>
              <a:tr h="518940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290,706.30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342553"/>
                  </a:ext>
                </a:extLst>
              </a:tr>
              <a:tr h="518940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223,431.48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817451"/>
                  </a:ext>
                </a:extLst>
              </a:tr>
              <a:tr h="518940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306,469.61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284919"/>
                  </a:ext>
                </a:extLst>
              </a:tr>
              <a:tr h="518940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820,607.39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682014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B3A6192-6679-6CBB-61D7-4C4872063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704720"/>
              </p:ext>
            </p:extLst>
          </p:nvPr>
        </p:nvGraphicFramePr>
        <p:xfrm>
          <a:off x="6726265" y="3428997"/>
          <a:ext cx="5075830" cy="3233589"/>
        </p:xfrm>
        <a:graphic>
          <a:graphicData uri="http://schemas.openxmlformats.org/drawingml/2006/table">
            <a:tbl>
              <a:tblPr/>
              <a:tblGrid>
                <a:gridCol w="1502897">
                  <a:extLst>
                    <a:ext uri="{9D8B030D-6E8A-4147-A177-3AD203B41FA5}">
                      <a16:colId xmlns:a16="http://schemas.microsoft.com/office/drawing/2014/main" val="965973771"/>
                    </a:ext>
                  </a:extLst>
                </a:gridCol>
                <a:gridCol w="3572933">
                  <a:extLst>
                    <a:ext uri="{9D8B030D-6E8A-4147-A177-3AD203B41FA5}">
                      <a16:colId xmlns:a16="http://schemas.microsoft.com/office/drawing/2014/main" val="2435736565"/>
                    </a:ext>
                  </a:extLst>
                </a:gridCol>
              </a:tblGrid>
              <a:tr h="50153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NUEVOS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329540"/>
                  </a:ext>
                </a:extLst>
              </a:tr>
              <a:tr h="725919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 COLOCADO US$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367516"/>
                  </a:ext>
                </a:extLst>
              </a:tr>
              <a:tr h="5015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103,328.00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874867"/>
                  </a:ext>
                </a:extLst>
              </a:tr>
              <a:tr h="5015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15,900.00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03656"/>
                  </a:ext>
                </a:extLst>
              </a:tr>
              <a:tr h="5015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65,950.00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436524"/>
                  </a:ext>
                </a:extLst>
              </a:tr>
              <a:tr h="5015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185,178.00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562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60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0155189-D96C-4527-B0EC-654B946BE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2">
            <a:extLst>
              <a:ext uri="{FF2B5EF4-FFF2-40B4-BE49-F238E27FC236}">
                <a16:creationId xmlns:a16="http://schemas.microsoft.com/office/drawing/2014/main" id="{91B3F74F-1A57-C19E-09A9-F5AE7D44A69A}"/>
              </a:ext>
            </a:extLst>
          </p:cNvPr>
          <p:cNvSpPr txBox="1">
            <a:spLocks/>
          </p:cNvSpPr>
          <p:nvPr/>
        </p:nvSpPr>
        <p:spPr>
          <a:xfrm>
            <a:off x="1033308" y="0"/>
            <a:ext cx="9795637" cy="51699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V. COLOCACION POR GÉNERO</a:t>
            </a:r>
            <a:endParaRPr lang="en-US" sz="2500" b="1" dirty="0">
              <a:latin typeface="Century Gothic" panose="020B0502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B2148EC-D680-6005-6C02-3B9605AA6318}"/>
              </a:ext>
            </a:extLst>
          </p:cNvPr>
          <p:cNvSpPr txBox="1"/>
          <p:nvPr/>
        </p:nvSpPr>
        <p:spPr>
          <a:xfrm rot="10800000" flipV="1">
            <a:off x="344059" y="504121"/>
            <a:ext cx="11509982" cy="3027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SV" sz="1850" dirty="0">
                <a:solidFill>
                  <a:srgbClr val="040C28"/>
                </a:solidFill>
                <a:latin typeface="Century Gothic" panose="020B0502020202020204" pitchFamily="34" charset="0"/>
              </a:rPr>
              <a:t>FOSOFAMILIA continúa comprometido a promover el desarrollo productivo del género femenino, por lo que, durante e</a:t>
            </a:r>
            <a:r>
              <a:rPr lang="es-SV" sz="1850" b="0" i="0" dirty="0">
                <a:solidFill>
                  <a:srgbClr val="040C28"/>
                </a:solidFill>
                <a:effectLst/>
                <a:latin typeface="Century Gothic" panose="020B0502020202020204" pitchFamily="34" charset="0"/>
              </a:rPr>
              <a:t>l tercer trimestre del año 2024, </a:t>
            </a:r>
            <a:r>
              <a:rPr lang="es-SV" sz="1850" b="0" i="0" dirty="0">
                <a:latin typeface="Century Gothic" panose="020B0502020202020204" pitchFamily="34" charset="0"/>
              </a:rPr>
              <a:t>se ha </a:t>
            </a:r>
            <a:r>
              <a:rPr lang="es-SV" sz="1850" b="0" i="0" dirty="0">
                <a:solidFill>
                  <a:srgbClr val="040C28"/>
                </a:solidFill>
                <a:effectLst/>
                <a:latin typeface="Century Gothic" panose="020B0502020202020204" pitchFamily="34" charset="0"/>
              </a:rPr>
              <a:t>otorga</a:t>
            </a:r>
            <a:r>
              <a:rPr lang="es-SV" sz="1850" b="0" i="0" dirty="0">
                <a:effectLst/>
                <a:latin typeface="Century Gothic" panose="020B0502020202020204" pitchFamily="34" charset="0"/>
              </a:rPr>
              <a:t>do</a:t>
            </a:r>
            <a:r>
              <a:rPr lang="es-SV" sz="1850" b="0" i="0" dirty="0">
                <a:solidFill>
                  <a:srgbClr val="040C28"/>
                </a:solidFill>
                <a:effectLst/>
                <a:latin typeface="Century Gothic" panose="020B0502020202020204" pitchFamily="34" charset="0"/>
              </a:rPr>
              <a:t> un total de 176 préstamos a mujeres </a:t>
            </a:r>
            <a:r>
              <a:rPr lang="es-SV" sz="1850" b="0" i="0" dirty="0">
                <a:effectLst/>
                <a:latin typeface="Century Gothic" panose="020B0502020202020204" pitchFamily="34" charset="0"/>
              </a:rPr>
              <a:t>salvadoreñas</a:t>
            </a:r>
            <a:r>
              <a:rPr lang="es-SV" sz="1850" b="0" i="0" dirty="0">
                <a:solidFill>
                  <a:srgbClr val="040C28"/>
                </a:solidFill>
                <a:effectLst/>
                <a:latin typeface="Century Gothic" panose="020B0502020202020204" pitchFamily="34" charset="0"/>
              </a:rPr>
              <a:t>, distribuidos de la siguiente manera: </a:t>
            </a:r>
          </a:p>
          <a:p>
            <a:pPr marL="1069975" lvl="2" indent="-527050" algn="just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1069975" algn="l"/>
              </a:tabLst>
            </a:pPr>
            <a:r>
              <a:rPr lang="es-SV" sz="1850" dirty="0">
                <a:solidFill>
                  <a:srgbClr val="040C28"/>
                </a:solidFill>
                <a:latin typeface="Century Gothic" panose="020B0502020202020204" pitchFamily="34" charset="0"/>
              </a:rPr>
              <a:t>68 créditos a corto plazo</a:t>
            </a:r>
          </a:p>
          <a:p>
            <a:pPr marL="992188" lvl="2" indent="-449263" algn="just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898525" algn="l"/>
              </a:tabLst>
            </a:pPr>
            <a:r>
              <a:rPr lang="es-SV" sz="1850" b="0" i="0" dirty="0">
                <a:solidFill>
                  <a:srgbClr val="040C28"/>
                </a:solidFill>
                <a:effectLst/>
                <a:latin typeface="Century Gothic" panose="020B0502020202020204" pitchFamily="34" charset="0"/>
              </a:rPr>
              <a:t>108 créditos a largo plazo</a:t>
            </a:r>
          </a:p>
          <a:p>
            <a:pPr algn="just">
              <a:lnSpc>
                <a:spcPct val="150000"/>
              </a:lnSpc>
            </a:pPr>
            <a:r>
              <a:rPr lang="es-SV" sz="1850" b="0" i="0" dirty="0">
                <a:solidFill>
                  <a:srgbClr val="040C28"/>
                </a:solidFill>
                <a:effectLst/>
                <a:latin typeface="Century Gothic" panose="020B0502020202020204" pitchFamily="34" charset="0"/>
              </a:rPr>
              <a:t>El monto total de los préstamos otorgados asciende a US$562,823.89  </a:t>
            </a:r>
          </a:p>
          <a:p>
            <a:pPr algn="just">
              <a:lnSpc>
                <a:spcPct val="150000"/>
              </a:lnSpc>
            </a:pPr>
            <a:r>
              <a:rPr lang="es-SV" sz="1850" dirty="0">
                <a:solidFill>
                  <a:srgbClr val="040C28"/>
                </a:solidFill>
                <a:latin typeface="Century Gothic" panose="020B0502020202020204" pitchFamily="34" charset="0"/>
              </a:rPr>
              <a:t>Y 51 Créditos fueron otorgados al </a:t>
            </a:r>
            <a:r>
              <a:rPr lang="es-SV" sz="1850" dirty="0">
                <a:latin typeface="Century Gothic" panose="020B0502020202020204" pitchFamily="34" charset="0"/>
              </a:rPr>
              <a:t>sexo</a:t>
            </a:r>
            <a:r>
              <a:rPr lang="es-SV" sz="185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s-SV" sz="1850" dirty="0">
                <a:solidFill>
                  <a:srgbClr val="040C28"/>
                </a:solidFill>
                <a:latin typeface="Century Gothic" panose="020B0502020202020204" pitchFamily="34" charset="0"/>
              </a:rPr>
              <a:t>masculino por un monto de US$257,783.50.</a:t>
            </a:r>
            <a:endParaRPr lang="es-SV" sz="1850" b="1" dirty="0">
              <a:latin typeface="Century Gothic" panose="020B0502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536300C-3E65-CBDB-A596-B1DF445BC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84" y="3531426"/>
            <a:ext cx="5756516" cy="32093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749F4E6-30CF-46AB-BA54-E2F584378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1741" y="3531426"/>
            <a:ext cx="4752300" cy="320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94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1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2">
            <a:extLst>
              <a:ext uri="{FF2B5EF4-FFF2-40B4-BE49-F238E27FC236}">
                <a16:creationId xmlns:a16="http://schemas.microsoft.com/office/drawing/2014/main" id="{91B3F74F-1A57-C19E-09A9-F5AE7D44A69A}"/>
              </a:ext>
            </a:extLst>
          </p:cNvPr>
          <p:cNvSpPr txBox="1">
            <a:spLocks/>
          </p:cNvSpPr>
          <p:nvPr/>
        </p:nvSpPr>
        <p:spPr>
          <a:xfrm>
            <a:off x="477010" y="241702"/>
            <a:ext cx="11404950" cy="8442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VI. HISTORICO DE CARTERA MORA</a:t>
            </a:r>
          </a:p>
          <a:p>
            <a:pPr algn="ctr">
              <a:spcAft>
                <a:spcPts val="6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JULIO-SEPTIEMBRE 2024</a:t>
            </a:r>
          </a:p>
        </p:txBody>
      </p:sp>
      <p:sp>
        <p:nvSpPr>
          <p:cNvPr id="29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8F1997A-9869-4A58-BBF7-CBDFCE46D814}"/>
              </a:ext>
            </a:extLst>
          </p:cNvPr>
          <p:cNvSpPr txBox="1"/>
          <p:nvPr/>
        </p:nvSpPr>
        <p:spPr>
          <a:xfrm>
            <a:off x="295792" y="5120250"/>
            <a:ext cx="11586167" cy="1418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SV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Para el cierre de septiembre 2024, </a:t>
            </a:r>
            <a:r>
              <a:rPr lang="es-SV" sz="2000" dirty="0">
                <a:solidFill>
                  <a:srgbClr val="222222"/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s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e </a:t>
            </a:r>
            <a:r>
              <a:rPr lang="es-SV" sz="2000" b="0" i="0" dirty="0">
                <a:effectLst/>
                <a:latin typeface="Century Gothic" panose="020B0502020202020204" pitchFamily="34" charset="0"/>
              </a:rPr>
              <a:t>disminuyo</a:t>
            </a:r>
            <a:r>
              <a:rPr lang="es-SV" sz="2000" b="0" i="0" dirty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el contagio de cartera en </a:t>
            </a:r>
            <a:r>
              <a:rPr lang="es-SV" sz="2000" b="0" i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punto 0.98 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base </a:t>
            </a:r>
            <a:r>
              <a:rPr lang="es-SV" sz="2000" b="0" i="0" dirty="0">
                <a:effectLst/>
                <a:latin typeface="Century Gothic" panose="020B0502020202020204" pitchFamily="34" charset="0"/>
              </a:rPr>
              <a:t>al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 (PAR 30) y </a:t>
            </a:r>
            <a:r>
              <a:rPr lang="es-SV" sz="2000" b="0" i="0" dirty="0">
                <a:effectLst/>
                <a:latin typeface="Century Gothic" panose="020B0502020202020204" pitchFamily="34" charset="0"/>
              </a:rPr>
              <a:t>punto</a:t>
            </a:r>
            <a:r>
              <a:rPr lang="es-SV" sz="2000" b="0" i="0" dirty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0.28 base </a:t>
            </a:r>
            <a:r>
              <a:rPr lang="es-SV" sz="2000" b="0" i="0" dirty="0">
                <a:effectLst/>
                <a:latin typeface="Century Gothic" panose="020B0502020202020204" pitchFamily="34" charset="0"/>
              </a:rPr>
              <a:t>al</a:t>
            </a:r>
            <a:r>
              <a:rPr lang="es-SV" sz="2000" b="0" i="0" dirty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(PAR 90) en comparación al mes de agosto </a:t>
            </a:r>
            <a:r>
              <a:rPr lang="es-SV" sz="2000" b="0" i="0" dirty="0">
                <a:effectLst/>
                <a:latin typeface="Century Gothic" panose="020B0502020202020204" pitchFamily="34" charset="0"/>
              </a:rPr>
              <a:t>del presente año 2024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.</a:t>
            </a:r>
            <a:endParaRPr lang="es-SV" sz="2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29BA732-B50D-D5AB-1AB2-58B639D989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267776"/>
              </p:ext>
            </p:extLst>
          </p:nvPr>
        </p:nvGraphicFramePr>
        <p:xfrm>
          <a:off x="319497" y="1372939"/>
          <a:ext cx="5050613" cy="3660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FF1EAB74-BE99-AE2A-560F-F4C39F514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0110" y="1481845"/>
            <a:ext cx="6502393" cy="350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901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2">
            <a:extLst>
              <a:ext uri="{FF2B5EF4-FFF2-40B4-BE49-F238E27FC236}">
                <a16:creationId xmlns:a16="http://schemas.microsoft.com/office/drawing/2014/main" id="{91B3F74F-1A57-C19E-09A9-F5AE7D44A69A}"/>
              </a:ext>
            </a:extLst>
          </p:cNvPr>
          <p:cNvSpPr txBox="1">
            <a:spLocks/>
          </p:cNvSpPr>
          <p:nvPr/>
        </p:nvSpPr>
        <p:spPr>
          <a:xfrm>
            <a:off x="638881" y="457200"/>
            <a:ext cx="10909640" cy="486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000" b="1" dirty="0">
                <a:latin typeface="Century Gothic" panose="020B0502020202020204" pitchFamily="34" charset="0"/>
              </a:rPr>
              <a:t>VII. COMITE DE CRÉDITOS</a:t>
            </a:r>
          </a:p>
          <a:p>
            <a:pPr algn="ctr">
              <a:spcAft>
                <a:spcPts val="600"/>
              </a:spcAft>
            </a:pPr>
            <a:endParaRPr lang="en-US" sz="54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B1D3C0C8-36DB-AB46-3781-33472DF30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671505"/>
              </p:ext>
            </p:extLst>
          </p:nvPr>
        </p:nvGraphicFramePr>
        <p:xfrm>
          <a:off x="6905416" y="700314"/>
          <a:ext cx="4840090" cy="2620404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876215">
                  <a:extLst>
                    <a:ext uri="{9D8B030D-6E8A-4147-A177-3AD203B41FA5}">
                      <a16:colId xmlns:a16="http://schemas.microsoft.com/office/drawing/2014/main" val="3379189535"/>
                    </a:ext>
                  </a:extLst>
                </a:gridCol>
                <a:gridCol w="1278000">
                  <a:extLst>
                    <a:ext uri="{9D8B030D-6E8A-4147-A177-3AD203B41FA5}">
                      <a16:colId xmlns:a16="http://schemas.microsoft.com/office/drawing/2014/main" val="4165428345"/>
                    </a:ext>
                  </a:extLst>
                </a:gridCol>
                <a:gridCol w="1685875">
                  <a:extLst>
                    <a:ext uri="{9D8B030D-6E8A-4147-A177-3AD203B41FA5}">
                      <a16:colId xmlns:a16="http://schemas.microsoft.com/office/drawing/2014/main" val="4132246869"/>
                    </a:ext>
                  </a:extLst>
                </a:gridCol>
              </a:tblGrid>
              <a:tr h="436734">
                <a:tc gridSpan="3">
                  <a:txBody>
                    <a:bodyPr/>
                    <a:lstStyle/>
                    <a:p>
                      <a:pPr algn="ctr"/>
                      <a:r>
                        <a:rPr lang="es-SV" dirty="0"/>
                        <a:t>POR TASAS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S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90901"/>
                  </a:ext>
                </a:extLst>
              </a:tr>
              <a:tr h="436734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 CREDITOS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TASA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MONTO US$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272706"/>
                  </a:ext>
                </a:extLst>
              </a:tr>
              <a:tr h="436734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24%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151,206.00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818987"/>
                  </a:ext>
                </a:extLst>
              </a:tr>
              <a:tr h="436734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36%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136,741.70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045426"/>
                  </a:ext>
                </a:extLst>
              </a:tr>
              <a:tr h="436734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48%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66,300.00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521658"/>
                  </a:ext>
                </a:extLst>
              </a:tr>
              <a:tr h="436734">
                <a:tc>
                  <a:txBody>
                    <a:bodyPr/>
                    <a:lstStyle/>
                    <a:p>
                      <a:pPr algn="ctr"/>
                      <a:r>
                        <a:rPr lang="es-SV" b="1" dirty="0"/>
                        <a:t>189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SV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b="1" dirty="0"/>
                        <a:t>US$354,247.70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007537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378ED9F-C7A0-95D4-46D7-15E5D234C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565027"/>
              </p:ext>
            </p:extLst>
          </p:nvPr>
        </p:nvGraphicFramePr>
        <p:xfrm>
          <a:off x="6905416" y="3975383"/>
          <a:ext cx="4840088" cy="28346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876213">
                  <a:extLst>
                    <a:ext uri="{9D8B030D-6E8A-4147-A177-3AD203B41FA5}">
                      <a16:colId xmlns:a16="http://schemas.microsoft.com/office/drawing/2014/main" val="3379189535"/>
                    </a:ext>
                  </a:extLst>
                </a:gridCol>
                <a:gridCol w="1257518">
                  <a:extLst>
                    <a:ext uri="{9D8B030D-6E8A-4147-A177-3AD203B41FA5}">
                      <a16:colId xmlns:a16="http://schemas.microsoft.com/office/drawing/2014/main" val="4165428345"/>
                    </a:ext>
                  </a:extLst>
                </a:gridCol>
                <a:gridCol w="1706357">
                  <a:extLst>
                    <a:ext uri="{9D8B030D-6E8A-4147-A177-3AD203B41FA5}">
                      <a16:colId xmlns:a16="http://schemas.microsoft.com/office/drawing/2014/main" val="4132246869"/>
                    </a:ext>
                  </a:extLst>
                </a:gridCol>
              </a:tblGrid>
              <a:tr h="566928">
                <a:tc gridSpan="3">
                  <a:txBody>
                    <a:bodyPr/>
                    <a:lstStyle/>
                    <a:p>
                      <a:pPr algn="ctr"/>
                      <a:r>
                        <a:rPr lang="es-SV" dirty="0"/>
                        <a:t>POR PLAZOS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S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828730"/>
                  </a:ext>
                </a:extLst>
              </a:tr>
              <a:tr h="566928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PLAZOS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 CREDITOS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MONTO US$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272706"/>
                  </a:ext>
                </a:extLst>
              </a:tr>
              <a:tr h="566928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CP (6-12 meses)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66,835.70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818987"/>
                  </a:ext>
                </a:extLst>
              </a:tr>
              <a:tr h="566928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LP (13-48 meses)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109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287,412.00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045426"/>
                  </a:ext>
                </a:extLst>
              </a:tr>
              <a:tr h="566928">
                <a:tc>
                  <a:txBody>
                    <a:bodyPr/>
                    <a:lstStyle/>
                    <a:p>
                      <a:pPr algn="ctr"/>
                      <a:endParaRPr lang="es-SV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b="1" dirty="0"/>
                        <a:t>189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b="1" dirty="0"/>
                        <a:t>US$354,247.70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007537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0ED65D7-AF98-F3DD-1D57-799A14FCC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602584"/>
              </p:ext>
            </p:extLst>
          </p:nvPr>
        </p:nvGraphicFramePr>
        <p:xfrm>
          <a:off x="441894" y="3975384"/>
          <a:ext cx="5065739" cy="2794916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917595">
                  <a:extLst>
                    <a:ext uri="{9D8B030D-6E8A-4147-A177-3AD203B41FA5}">
                      <a16:colId xmlns:a16="http://schemas.microsoft.com/office/drawing/2014/main" val="3379189535"/>
                    </a:ext>
                  </a:extLst>
                </a:gridCol>
                <a:gridCol w="1240768">
                  <a:extLst>
                    <a:ext uri="{9D8B030D-6E8A-4147-A177-3AD203B41FA5}">
                      <a16:colId xmlns:a16="http://schemas.microsoft.com/office/drawing/2014/main" val="4165428345"/>
                    </a:ext>
                  </a:extLst>
                </a:gridCol>
                <a:gridCol w="1907376">
                  <a:extLst>
                    <a:ext uri="{9D8B030D-6E8A-4147-A177-3AD203B41FA5}">
                      <a16:colId xmlns:a16="http://schemas.microsoft.com/office/drawing/2014/main" val="4132246869"/>
                    </a:ext>
                  </a:extLst>
                </a:gridCol>
              </a:tblGrid>
              <a:tr h="343061">
                <a:tc gridSpan="3">
                  <a:txBody>
                    <a:bodyPr/>
                    <a:lstStyle/>
                    <a:p>
                      <a:pPr algn="ctr"/>
                      <a:r>
                        <a:rPr lang="es-SV" dirty="0"/>
                        <a:t>POR MONTOS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S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609680"/>
                  </a:ext>
                </a:extLst>
              </a:tr>
              <a:tr h="600356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Montos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800" kern="1200" dirty="0">
                          <a:solidFill>
                            <a:schemeClr val="tx1"/>
                          </a:solidFill>
                        </a:rPr>
                        <a:t>Créditos</a:t>
                      </a:r>
                      <a:endParaRPr lang="es-SV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800" kern="1200" dirty="0">
                          <a:solidFill>
                            <a:schemeClr val="tx1"/>
                          </a:solidFill>
                        </a:rPr>
                        <a:t>TOTA, OTORGADO</a:t>
                      </a:r>
                      <a:endParaRPr lang="es-SV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272706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Hasta $1,000.00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44,600.00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818987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Hasta $2,000.00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58,235.70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045426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algn="ctr"/>
                      <a:r>
                        <a:rPr lang="es-SV" b="0" dirty="0"/>
                        <a:t>Hasta $3,428.00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b="0" dirty="0"/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b="0" dirty="0"/>
                        <a:t>231,612.00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007537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algn="ctr"/>
                      <a:r>
                        <a:rPr lang="es-SV" b="0" dirty="0"/>
                        <a:t>Hasta $7,500.00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b="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b="0" dirty="0"/>
                        <a:t>19,800.00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537593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algn="ctr"/>
                      <a:endParaRPr lang="es-SV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b="1" dirty="0"/>
                        <a:t>189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b="1" dirty="0"/>
                        <a:t>US$354,247.70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436152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D7F4BDE2-CDE8-27E1-2BAB-D7467E78DAF6}"/>
              </a:ext>
            </a:extLst>
          </p:cNvPr>
          <p:cNvSpPr txBox="1"/>
          <p:nvPr/>
        </p:nvSpPr>
        <p:spPr>
          <a:xfrm rot="10800000" flipV="1">
            <a:off x="441895" y="558326"/>
            <a:ext cx="6266535" cy="326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Century Gothic" panose="020B0502020202020204" pitchFamily="34" charset="0"/>
              </a:rPr>
              <a:t>Durante el tercer trimestre del presente</a:t>
            </a:r>
            <a:r>
              <a:rPr lang="es-ES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s-ES" sz="2000" dirty="0">
                <a:latin typeface="Century Gothic" panose="020B0502020202020204" pitchFamily="34" charset="0"/>
              </a:rPr>
              <a:t>año  (Julio - Septiembre) se desarrollaron 23 sesiones de Comité de Crédito en las cuales se aprobaron 189 créditos por un monto total de US$354,247.70, y se denegó un crédito por US$1,000.00 debido a alto endeudamiento y mal récord crediticio </a:t>
            </a:r>
            <a:r>
              <a:rPr lang="es-ES" sz="2000" strike="sngStrike" dirty="0">
                <a:latin typeface="Century Gothic" panose="020B0502020202020204" pitchFamily="34" charset="0"/>
              </a:rPr>
              <a:t> </a:t>
            </a:r>
            <a:endParaRPr lang="es-SV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252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D0B4632-0321-ECC5-F584-2D0B22F416B4}"/>
              </a:ext>
            </a:extLst>
          </p:cNvPr>
          <p:cNvSpPr txBox="1"/>
          <p:nvPr/>
        </p:nvSpPr>
        <p:spPr>
          <a:xfrm>
            <a:off x="1611824" y="288032"/>
            <a:ext cx="86945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kern="1200" dirty="0">
                <a:latin typeface="Century Gothic" panose="020B0502020202020204" pitchFamily="34" charset="0"/>
                <a:ea typeface="+mj-ea"/>
                <a:cs typeface="+mj-cs"/>
              </a:rPr>
              <a:t>VIII. COMITE DE RECUPERACIÓN DE MORA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4B2792F-E875-93AF-9267-5E148CC92AC0}"/>
              </a:ext>
            </a:extLst>
          </p:cNvPr>
          <p:cNvSpPr txBox="1"/>
          <p:nvPr/>
        </p:nvSpPr>
        <p:spPr>
          <a:xfrm>
            <a:off x="535166" y="5227508"/>
            <a:ext cx="10926306" cy="1426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SV" sz="2000" dirty="0">
                <a:solidFill>
                  <a:srgbClr val="222222"/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Todos los meses se presenta al Comité de Recuperación: </a:t>
            </a:r>
          </a:p>
          <a:p>
            <a:pPr algn="just"/>
            <a:endParaRPr lang="es-SV" sz="1050" dirty="0">
              <a:solidFill>
                <a:srgbClr val="222222"/>
              </a:solidFill>
              <a:highlight>
                <a:srgbClr val="FFFFFF"/>
              </a:highlight>
              <a:latin typeface="Century Gothic" panose="020B0502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SV" sz="2000" dirty="0">
                <a:solidFill>
                  <a:srgbClr val="222222"/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Informe de seguimiento y gestiones de recuperación a los créditos con 30+mora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SV" sz="2000" dirty="0">
                <a:solidFill>
                  <a:srgbClr val="222222"/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Informe de recuperación de la Cobranza Externa contratadas para recuperación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09CBED-6963-A5B4-4C2F-D0E1D603E1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061293"/>
              </p:ext>
            </p:extLst>
          </p:nvPr>
        </p:nvGraphicFramePr>
        <p:xfrm>
          <a:off x="535166" y="1990720"/>
          <a:ext cx="11021782" cy="306182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210568">
                  <a:extLst>
                    <a:ext uri="{9D8B030D-6E8A-4147-A177-3AD203B41FA5}">
                      <a16:colId xmlns:a16="http://schemas.microsoft.com/office/drawing/2014/main" val="1029060867"/>
                    </a:ext>
                  </a:extLst>
                </a:gridCol>
                <a:gridCol w="1606694">
                  <a:extLst>
                    <a:ext uri="{9D8B030D-6E8A-4147-A177-3AD203B41FA5}">
                      <a16:colId xmlns:a16="http://schemas.microsoft.com/office/drawing/2014/main" val="3415216418"/>
                    </a:ext>
                  </a:extLst>
                </a:gridCol>
                <a:gridCol w="2409745">
                  <a:extLst>
                    <a:ext uri="{9D8B030D-6E8A-4147-A177-3AD203B41FA5}">
                      <a16:colId xmlns:a16="http://schemas.microsoft.com/office/drawing/2014/main" val="3131327164"/>
                    </a:ext>
                  </a:extLst>
                </a:gridCol>
                <a:gridCol w="3015271">
                  <a:extLst>
                    <a:ext uri="{9D8B030D-6E8A-4147-A177-3AD203B41FA5}">
                      <a16:colId xmlns:a16="http://schemas.microsoft.com/office/drawing/2014/main" val="1474061456"/>
                    </a:ext>
                  </a:extLst>
                </a:gridCol>
                <a:gridCol w="1779504">
                  <a:extLst>
                    <a:ext uri="{9D8B030D-6E8A-4147-A177-3AD203B41FA5}">
                      <a16:colId xmlns:a16="http://schemas.microsoft.com/office/drawing/2014/main" val="3390083544"/>
                    </a:ext>
                  </a:extLst>
                </a:gridCol>
              </a:tblGrid>
              <a:tr h="932938">
                <a:tc>
                  <a:txBody>
                    <a:bodyPr/>
                    <a:lstStyle/>
                    <a:p>
                      <a:pPr algn="ctr"/>
                      <a:r>
                        <a:rPr lang="es-SV" sz="2300" dirty="0"/>
                        <a:t>MES</a:t>
                      </a:r>
                    </a:p>
                  </a:txBody>
                  <a:tcPr marL="115031" marR="115031" marT="57516" marB="57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dirty="0"/>
                        <a:t> COMITÉ</a:t>
                      </a:r>
                    </a:p>
                  </a:txBody>
                  <a:tcPr marL="115031" marR="115031" marT="57516" marB="57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dirty="0"/>
                        <a:t>REESTRUCTURAS</a:t>
                      </a:r>
                    </a:p>
                  </a:txBody>
                  <a:tcPr marL="115031" marR="115031" marT="57516" marB="57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dirty="0"/>
                        <a:t>REFINANCIAMIENTOS</a:t>
                      </a:r>
                    </a:p>
                  </a:txBody>
                  <a:tcPr marL="115031" marR="115031" marT="57516" marB="57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dirty="0"/>
                        <a:t>CONVENIOS ESPECIALES</a:t>
                      </a:r>
                    </a:p>
                  </a:txBody>
                  <a:tcPr marL="115031" marR="115031" marT="57516" marB="57516" anchor="ctr"/>
                </a:tc>
                <a:extLst>
                  <a:ext uri="{0D108BD9-81ED-4DB2-BD59-A6C34878D82A}">
                    <a16:rowId xmlns:a16="http://schemas.microsoft.com/office/drawing/2014/main" val="3734284086"/>
                  </a:ext>
                </a:extLst>
              </a:tr>
              <a:tr h="532221">
                <a:tc>
                  <a:txBody>
                    <a:bodyPr/>
                    <a:lstStyle/>
                    <a:p>
                      <a:r>
                        <a:rPr lang="es-SV" sz="2300" b="1" dirty="0"/>
                        <a:t>JULIO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8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17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11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2</a:t>
                      </a:r>
                    </a:p>
                  </a:txBody>
                  <a:tcPr marL="115031" marR="115031" marT="57516" marB="57516"/>
                </a:tc>
                <a:extLst>
                  <a:ext uri="{0D108BD9-81ED-4DB2-BD59-A6C34878D82A}">
                    <a16:rowId xmlns:a16="http://schemas.microsoft.com/office/drawing/2014/main" val="72602129"/>
                  </a:ext>
                </a:extLst>
              </a:tr>
              <a:tr h="532221">
                <a:tc>
                  <a:txBody>
                    <a:bodyPr/>
                    <a:lstStyle/>
                    <a:p>
                      <a:r>
                        <a:rPr lang="es-SV" sz="2300" b="1" dirty="0"/>
                        <a:t>AGOSTO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3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3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4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2</a:t>
                      </a:r>
                    </a:p>
                  </a:txBody>
                  <a:tcPr marL="115031" marR="115031" marT="57516" marB="57516"/>
                </a:tc>
                <a:extLst>
                  <a:ext uri="{0D108BD9-81ED-4DB2-BD59-A6C34878D82A}">
                    <a16:rowId xmlns:a16="http://schemas.microsoft.com/office/drawing/2014/main" val="3623497865"/>
                  </a:ext>
                </a:extLst>
              </a:tr>
              <a:tr h="532221">
                <a:tc>
                  <a:txBody>
                    <a:bodyPr/>
                    <a:lstStyle/>
                    <a:p>
                      <a:r>
                        <a:rPr lang="es-SV" sz="2300" b="1" dirty="0"/>
                        <a:t>SEPTIEMBRE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5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3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6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0</a:t>
                      </a:r>
                    </a:p>
                  </a:txBody>
                  <a:tcPr marL="115031" marR="115031" marT="57516" marB="57516"/>
                </a:tc>
                <a:extLst>
                  <a:ext uri="{0D108BD9-81ED-4DB2-BD59-A6C34878D82A}">
                    <a16:rowId xmlns:a16="http://schemas.microsoft.com/office/drawing/2014/main" val="1315943927"/>
                  </a:ext>
                </a:extLst>
              </a:tr>
              <a:tr h="532221">
                <a:tc>
                  <a:txBody>
                    <a:bodyPr/>
                    <a:lstStyle/>
                    <a:p>
                      <a:pPr algn="r"/>
                      <a:r>
                        <a:rPr lang="es-SV" sz="2300" b="1" dirty="0"/>
                        <a:t>TOTAL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16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23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21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4</a:t>
                      </a:r>
                    </a:p>
                  </a:txBody>
                  <a:tcPr marL="115031" marR="115031" marT="57516" marB="57516"/>
                </a:tc>
                <a:extLst>
                  <a:ext uri="{0D108BD9-81ED-4DB2-BD59-A6C34878D82A}">
                    <a16:rowId xmlns:a16="http://schemas.microsoft.com/office/drawing/2014/main" val="3468917302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22DAD035-F341-3D96-9DE2-20424E9DC674}"/>
              </a:ext>
            </a:extLst>
          </p:cNvPr>
          <p:cNvSpPr txBox="1"/>
          <p:nvPr/>
        </p:nvSpPr>
        <p:spPr>
          <a:xfrm rot="10800000" flipV="1">
            <a:off x="439690" y="858633"/>
            <a:ext cx="11117258" cy="957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Century Gothic" panose="020B0502020202020204" pitchFamily="34" charset="0"/>
              </a:rPr>
              <a:t>De Julio a Septiembre se desarrollaron 16 sesiones de Comité de Recuperación de Mora, en las cuales se aprobaron los siguientes arreglos administrativos: </a:t>
            </a:r>
            <a:r>
              <a:rPr lang="es-ES" sz="2000" strike="sngStrike" dirty="0">
                <a:latin typeface="Century Gothic" panose="020B0502020202020204" pitchFamily="34" charset="0"/>
              </a:rPr>
              <a:t> </a:t>
            </a:r>
            <a:endParaRPr lang="es-SV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223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12752</TotalTime>
  <Words>649</Words>
  <Application>Microsoft Office PowerPoint</Application>
  <PresentationFormat>Panorámica</PresentationFormat>
  <Paragraphs>140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Andrea Carballo</cp:lastModifiedBy>
  <cp:revision>387</cp:revision>
  <cp:lastPrinted>2024-10-10T22:43:44Z</cp:lastPrinted>
  <dcterms:created xsi:type="dcterms:W3CDTF">2020-08-17T23:35:56Z</dcterms:created>
  <dcterms:modified xsi:type="dcterms:W3CDTF">2024-10-17T22:17:05Z</dcterms:modified>
</cp:coreProperties>
</file>