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3" r:id="rId2"/>
    <p:sldId id="258" r:id="rId3"/>
    <p:sldId id="257" r:id="rId4"/>
    <p:sldId id="259" r:id="rId5"/>
    <p:sldId id="262" r:id="rId6"/>
    <p:sldId id="263" r:id="rId7"/>
    <p:sldId id="264" r:id="rId8"/>
    <p:sldId id="266" r:id="rId9"/>
    <p:sldId id="265" r:id="rId10"/>
    <p:sldId id="274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54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96"/>
    <p:restoredTop sz="94612"/>
  </p:normalViewPr>
  <p:slideViewPr>
    <p:cSldViewPr snapToGrid="0" snapToObjects="1">
      <p:cViewPr varScale="1">
        <p:scale>
          <a:sx n="74" d="100"/>
          <a:sy n="74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7C8C3-3A7C-2245-9B0A-7507DE9C4EED}" type="datetimeFigureOut">
              <a:rPr lang="es-ES_tradnl" smtClean="0"/>
              <a:t>04/10/2019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2124-1706-0349-90E6-D65EB70E6C9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2744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7C8C3-3A7C-2245-9B0A-7507DE9C4EED}" type="datetimeFigureOut">
              <a:rPr lang="es-ES_tradnl" smtClean="0"/>
              <a:t>04/10/2019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2124-1706-0349-90E6-D65EB70E6C9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47941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7C8C3-3A7C-2245-9B0A-7507DE9C4EED}" type="datetimeFigureOut">
              <a:rPr lang="es-ES_tradnl" smtClean="0"/>
              <a:t>04/10/2019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2124-1706-0349-90E6-D65EB70E6C9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26300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7C8C3-3A7C-2245-9B0A-7507DE9C4EED}" type="datetimeFigureOut">
              <a:rPr lang="es-ES_tradnl" smtClean="0"/>
              <a:t>04/10/2019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2124-1706-0349-90E6-D65EB70E6C9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97977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7C8C3-3A7C-2245-9B0A-7507DE9C4EED}" type="datetimeFigureOut">
              <a:rPr lang="es-ES_tradnl" smtClean="0"/>
              <a:t>04/10/2019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2124-1706-0349-90E6-D65EB70E6C9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55372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7C8C3-3A7C-2245-9B0A-7507DE9C4EED}" type="datetimeFigureOut">
              <a:rPr lang="es-ES_tradnl" smtClean="0"/>
              <a:t>04/10/2019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2124-1706-0349-90E6-D65EB70E6C9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90311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7C8C3-3A7C-2245-9B0A-7507DE9C4EED}" type="datetimeFigureOut">
              <a:rPr lang="es-ES_tradnl" smtClean="0"/>
              <a:t>04/10/2019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2124-1706-0349-90E6-D65EB70E6C9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9716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7C8C3-3A7C-2245-9B0A-7507DE9C4EED}" type="datetimeFigureOut">
              <a:rPr lang="es-ES_tradnl" smtClean="0"/>
              <a:t>04/10/2019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2124-1706-0349-90E6-D65EB70E6C9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1922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7C8C3-3A7C-2245-9B0A-7507DE9C4EED}" type="datetimeFigureOut">
              <a:rPr lang="es-ES_tradnl" smtClean="0"/>
              <a:t>04/10/2019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2124-1706-0349-90E6-D65EB70E6C9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49671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7C8C3-3A7C-2245-9B0A-7507DE9C4EED}" type="datetimeFigureOut">
              <a:rPr lang="es-ES_tradnl" smtClean="0"/>
              <a:t>04/10/2019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2124-1706-0349-90E6-D65EB70E6C9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36770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7C8C3-3A7C-2245-9B0A-7507DE9C4EED}" type="datetimeFigureOut">
              <a:rPr lang="es-ES_tradnl" smtClean="0"/>
              <a:t>04/10/2019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22124-1706-0349-90E6-D65EB70E6C9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87133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7C8C3-3A7C-2245-9B0A-7507DE9C4EED}" type="datetimeFigureOut">
              <a:rPr lang="es-ES_tradnl" smtClean="0"/>
              <a:t>04/10/2019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22124-1706-0349-90E6-D65EB70E6C9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21945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715" y="326572"/>
            <a:ext cx="10591285" cy="6093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5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836535" y="404646"/>
            <a:ext cx="79457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_tradnl" sz="3600" b="1" dirty="0" smtClean="0">
                <a:solidFill>
                  <a:srgbClr val="FA5409"/>
                </a:solidFill>
              </a:rPr>
              <a:t>UNIDAD DE ACCESO A LA INFORMACIÓN</a:t>
            </a:r>
            <a:endParaRPr lang="es-ES_tradnl" sz="3600" b="1" dirty="0">
              <a:solidFill>
                <a:srgbClr val="FA5409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842962" y="3371851"/>
            <a:ext cx="9558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Asegurar la respuesta oportuna y veraz de las solicitudes de información de acuerdo a la normativa de la Ley de Acceso a la Información Pública (LAIP).</a:t>
            </a:r>
            <a:endParaRPr lang="es-SV" dirty="0"/>
          </a:p>
        </p:txBody>
      </p:sp>
      <p:sp>
        <p:nvSpPr>
          <p:cNvPr id="6" name="Rectángulo 5"/>
          <p:cNvSpPr/>
          <p:nvPr/>
        </p:nvSpPr>
        <p:spPr>
          <a:xfrm>
            <a:off x="814385" y="1694006"/>
            <a:ext cx="662055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b="1" dirty="0" smtClean="0"/>
              <a:t>Oficial de Información: </a:t>
            </a:r>
            <a:r>
              <a:rPr lang="es-ES_tradnl" b="1" dirty="0"/>
              <a:t>Licda. </a:t>
            </a:r>
            <a:r>
              <a:rPr lang="es-ES_tradnl" b="1" dirty="0" smtClean="0"/>
              <a:t>Xiomara del Carmen Guardado Ajcá</a:t>
            </a:r>
            <a:endParaRPr lang="es-ES_tradnl" b="1" dirty="0"/>
          </a:p>
          <a:p>
            <a:r>
              <a:rPr lang="es-ES_tradnl" b="1" dirty="0"/>
              <a:t>TOTAL DE EMPLEADOS: 1</a:t>
            </a:r>
          </a:p>
          <a:p>
            <a:r>
              <a:rPr lang="es-ES_tradnl" dirty="0" smtClean="0"/>
              <a:t>1 MUJER</a:t>
            </a:r>
            <a:endParaRPr lang="es-ES_tradnl" dirty="0"/>
          </a:p>
        </p:txBody>
      </p:sp>
      <p:sp>
        <p:nvSpPr>
          <p:cNvPr id="7" name="CuadroTexto 6"/>
          <p:cNvSpPr txBox="1"/>
          <p:nvPr/>
        </p:nvSpPr>
        <p:spPr>
          <a:xfrm>
            <a:off x="814386" y="2617336"/>
            <a:ext cx="1771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b="1" dirty="0">
                <a:solidFill>
                  <a:srgbClr val="FA5409"/>
                </a:solidFill>
              </a:rPr>
              <a:t>COMPETENCIAS:</a:t>
            </a:r>
          </a:p>
        </p:txBody>
      </p:sp>
    </p:spTree>
    <p:extLst>
      <p:ext uri="{BB962C8B-B14F-4D97-AF65-F5344CB8AC3E}">
        <p14:creationId xmlns:p14="http://schemas.microsoft.com/office/powerpoint/2010/main" val="1594436921"/>
      </p:ext>
    </p:extLst>
  </p:cSld>
  <p:clrMapOvr>
    <a:masterClrMapping/>
  </p:clrMapOvr>
  <p:transition spd="slow" advClick="0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666750" y="3814769"/>
            <a:ext cx="101012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Planificar, Mantener y Gestionar una política de comunicaciones entre la Institución, los usuarios y publico en general; que permita divulgar las metas, logros, programas y proyectos, con el objeto de garantizar la transparencia, la rendición de cuentas y retroalimentación de los usuarios en la solución de los problemas</a:t>
            </a:r>
          </a:p>
          <a:p>
            <a:r>
              <a:rPr lang="es-ES_tradnl" dirty="0"/>
              <a:t>del mantenimiento vial a través de una adecuada estrategia de comunicación. 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986638" y="400483"/>
            <a:ext cx="58281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600" b="1">
                <a:solidFill>
                  <a:srgbClr val="FA5409"/>
                </a:solidFill>
              </a:rPr>
              <a:t>UNIDA DE COMUNICACIONES</a:t>
            </a:r>
            <a:endParaRPr lang="es-ES_tradnl" sz="3600" b="1" dirty="0">
              <a:solidFill>
                <a:srgbClr val="FA5409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695326" y="1962895"/>
            <a:ext cx="44971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b="1" dirty="0"/>
              <a:t>JEFE DE UNIDAD: Licda. </a:t>
            </a:r>
            <a:r>
              <a:rPr lang="es-ES_tradnl" b="1" dirty="0" smtClean="0"/>
              <a:t>Mayra </a:t>
            </a:r>
            <a:r>
              <a:rPr lang="es-ES_tradnl" b="1" dirty="0" err="1" smtClean="0"/>
              <a:t>Lisseth</a:t>
            </a:r>
            <a:r>
              <a:rPr lang="es-ES_tradnl" b="1" dirty="0" smtClean="0"/>
              <a:t> Moran</a:t>
            </a:r>
            <a:endParaRPr lang="es-ES_tradnl" b="1" dirty="0"/>
          </a:p>
          <a:p>
            <a:r>
              <a:rPr lang="es-ES_tradnl" b="1" dirty="0"/>
              <a:t>TOTAL DE EMPLEADOS: 3</a:t>
            </a:r>
          </a:p>
          <a:p>
            <a:r>
              <a:rPr lang="es-ES_tradnl" dirty="0"/>
              <a:t>2</a:t>
            </a:r>
            <a:r>
              <a:rPr lang="es-ES_tradnl" dirty="0" smtClean="0"/>
              <a:t> MUJERES</a:t>
            </a:r>
          </a:p>
          <a:p>
            <a:r>
              <a:rPr lang="es-ES_tradnl" dirty="0" smtClean="0"/>
              <a:t>1 HOMBRE</a:t>
            </a:r>
            <a:endParaRPr lang="es-ES_tradnl" dirty="0"/>
          </a:p>
        </p:txBody>
      </p:sp>
      <p:sp>
        <p:nvSpPr>
          <p:cNvPr id="7" name="CuadroTexto 6"/>
          <p:cNvSpPr txBox="1"/>
          <p:nvPr/>
        </p:nvSpPr>
        <p:spPr>
          <a:xfrm>
            <a:off x="695326" y="3249543"/>
            <a:ext cx="1771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b="1">
                <a:solidFill>
                  <a:srgbClr val="FA5409"/>
                </a:solidFill>
              </a:rPr>
              <a:t>COMPETENCIAS:</a:t>
            </a:r>
          </a:p>
        </p:txBody>
      </p:sp>
    </p:spTree>
    <p:extLst>
      <p:ext uri="{BB962C8B-B14F-4D97-AF65-F5344CB8AC3E}">
        <p14:creationId xmlns:p14="http://schemas.microsoft.com/office/powerpoint/2010/main" val="1192930414"/>
      </p:ext>
    </p:extLst>
  </p:cSld>
  <p:clrMapOvr>
    <a:masterClrMapping/>
  </p:clrMapOvr>
  <p:transition spd="slow" advClick="0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635132" y="3729064"/>
            <a:ext cx="100034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>
                <a:latin typeface="Calibri" charset="0"/>
                <a:ea typeface="Calibri" charset="0"/>
                <a:cs typeface="Calibri" charset="0"/>
              </a:rPr>
              <a:t>Planificar, coordinar y gestionar que la infraestructura tecnológica (hardware/software) sea adecuada para desarrollo de las actividades del personal de FOVIAL. 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697907" y="414770"/>
            <a:ext cx="111812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600" b="1" dirty="0">
                <a:solidFill>
                  <a:srgbClr val="FA5409"/>
                </a:solidFill>
              </a:rPr>
              <a:t>UNIDAD DE TECNOLOGÍA Y SISTEMAS DE INFORMACIÓN </a:t>
            </a:r>
          </a:p>
        </p:txBody>
      </p:sp>
      <p:sp>
        <p:nvSpPr>
          <p:cNvPr id="7" name="Rectángulo 6"/>
          <p:cNvSpPr/>
          <p:nvPr/>
        </p:nvSpPr>
        <p:spPr>
          <a:xfrm>
            <a:off x="669330" y="1908363"/>
            <a:ext cx="391695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b="1" dirty="0"/>
              <a:t>JEFE DE UNIDAD: Lic. Filiberto Vargas</a:t>
            </a:r>
          </a:p>
          <a:p>
            <a:r>
              <a:rPr lang="es-ES_tradnl" b="1" dirty="0"/>
              <a:t>TOTAL DE EMPLEADOS: 2</a:t>
            </a:r>
          </a:p>
          <a:p>
            <a:r>
              <a:rPr lang="es-ES_tradnl" dirty="0"/>
              <a:t>2 HOMBRES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635132" y="2911538"/>
            <a:ext cx="1771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b="1" dirty="0">
                <a:solidFill>
                  <a:srgbClr val="FA5409"/>
                </a:solidFill>
              </a:rPr>
              <a:t>COMPETENCIAS:</a:t>
            </a:r>
          </a:p>
        </p:txBody>
      </p:sp>
    </p:spTree>
    <p:extLst>
      <p:ext uri="{BB962C8B-B14F-4D97-AF65-F5344CB8AC3E}">
        <p14:creationId xmlns:p14="http://schemas.microsoft.com/office/powerpoint/2010/main" val="1369883376"/>
      </p:ext>
    </p:extLst>
  </p:cSld>
  <p:clrMapOvr>
    <a:masterClrMapping/>
  </p:clrMapOvr>
  <p:transition spd="slow" advClick="0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840914" y="414770"/>
            <a:ext cx="84705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600" b="1" dirty="0">
                <a:solidFill>
                  <a:srgbClr val="FA5409"/>
                </a:solidFill>
              </a:rPr>
              <a:t>GERENCIA FINANCIERA Y ADMINISTRATIVA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642936" y="3457584"/>
            <a:ext cx="101012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Planificar, organizar, dirigir y gestionar las actividades financieras y administrativas Institucionales, en lo relativo a presupuesto, tesorería, contabilidad, talento humano, servicios generales y archivo, a fin de obtener información útil y presentarla a la superioridad para facilitar la toma de decisiones y contribuir al cumplimiento de metas y objetivos de la institución. </a:t>
            </a:r>
          </a:p>
        </p:txBody>
      </p:sp>
      <p:sp>
        <p:nvSpPr>
          <p:cNvPr id="6" name="Rectángulo 5"/>
          <p:cNvSpPr/>
          <p:nvPr/>
        </p:nvSpPr>
        <p:spPr>
          <a:xfrm>
            <a:off x="706581" y="1692029"/>
            <a:ext cx="31432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b="1" dirty="0"/>
              <a:t>GERENTE: Lic. Jaime Escobar</a:t>
            </a:r>
          </a:p>
          <a:p>
            <a:r>
              <a:rPr lang="es-ES_tradnl" b="1" dirty="0"/>
              <a:t>TOTAL DE EMPLEADOS: 12</a:t>
            </a:r>
          </a:p>
          <a:p>
            <a:r>
              <a:rPr lang="es-ES_tradnl" dirty="0"/>
              <a:t>3 MUJERES</a:t>
            </a:r>
          </a:p>
          <a:p>
            <a:r>
              <a:rPr lang="es-ES_tradnl" dirty="0"/>
              <a:t>9 HOMBRES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671512" y="2892358"/>
            <a:ext cx="1771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b="1" dirty="0">
                <a:solidFill>
                  <a:srgbClr val="FA5409"/>
                </a:solidFill>
              </a:rPr>
              <a:t>COMPETENCIAS:</a:t>
            </a:r>
          </a:p>
        </p:txBody>
      </p:sp>
    </p:spTree>
    <p:extLst>
      <p:ext uri="{BB962C8B-B14F-4D97-AF65-F5344CB8AC3E}">
        <p14:creationId xmlns:p14="http://schemas.microsoft.com/office/powerpoint/2010/main" val="1310457198"/>
      </p:ext>
    </p:extLst>
  </p:cSld>
  <p:clrMapOvr>
    <a:masterClrMapping/>
  </p:clrMapOvr>
  <p:transition spd="slow" advClick="0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055358" y="414770"/>
            <a:ext cx="58526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600" b="1">
                <a:solidFill>
                  <a:srgbClr val="FA5409"/>
                </a:solidFill>
              </a:rPr>
              <a:t>GERENCIA DE PLANIFICACIÓN</a:t>
            </a:r>
            <a:endParaRPr lang="es-ES_tradnl" sz="3600" b="1" dirty="0">
              <a:solidFill>
                <a:srgbClr val="FA5409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642936" y="3371856"/>
            <a:ext cx="101012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Planificar y gestionar la formulación de la política de inversión institucional mediante la consolidación y el seguimiento de los planes institucionales; así́ como el cumplimiento del Plan Estratégico. </a:t>
            </a:r>
          </a:p>
        </p:txBody>
      </p:sp>
      <p:sp>
        <p:nvSpPr>
          <p:cNvPr id="6" name="Rectángulo 5"/>
          <p:cNvSpPr/>
          <p:nvPr/>
        </p:nvSpPr>
        <p:spPr>
          <a:xfrm>
            <a:off x="671512" y="1642814"/>
            <a:ext cx="42576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b="1" dirty="0"/>
              <a:t>GERENTE: Ing. Miguel Napoleón Mendoza</a:t>
            </a:r>
          </a:p>
          <a:p>
            <a:r>
              <a:rPr lang="es-ES_tradnl" b="1" dirty="0"/>
              <a:t>TOTAL DE EMPLEADOS: </a:t>
            </a:r>
            <a:r>
              <a:rPr lang="es-ES_tradnl" b="1" dirty="0" smtClean="0"/>
              <a:t>10</a:t>
            </a:r>
            <a:endParaRPr lang="es-ES_tradnl" b="1" dirty="0"/>
          </a:p>
          <a:p>
            <a:r>
              <a:rPr lang="es-ES_tradnl" dirty="0"/>
              <a:t>2 MUJERES</a:t>
            </a:r>
          </a:p>
          <a:p>
            <a:r>
              <a:rPr lang="es-ES_tradnl" dirty="0"/>
              <a:t>8</a:t>
            </a:r>
            <a:r>
              <a:rPr lang="es-ES_tradnl" dirty="0" smtClean="0"/>
              <a:t> </a:t>
            </a:r>
            <a:r>
              <a:rPr lang="es-ES_tradnl" dirty="0"/>
              <a:t>HOMBRES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642936" y="2922833"/>
            <a:ext cx="1771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b="1" dirty="0">
                <a:solidFill>
                  <a:srgbClr val="FA5409"/>
                </a:solidFill>
              </a:rPr>
              <a:t>COMPETENCIAS:</a:t>
            </a:r>
          </a:p>
        </p:txBody>
      </p:sp>
    </p:spTree>
    <p:extLst>
      <p:ext uri="{BB962C8B-B14F-4D97-AF65-F5344CB8AC3E}">
        <p14:creationId xmlns:p14="http://schemas.microsoft.com/office/powerpoint/2010/main" val="2030275827"/>
      </p:ext>
    </p:extLst>
  </p:cSld>
  <p:clrMapOvr>
    <a:masterClrMapping/>
  </p:clrMapOvr>
  <p:transition spd="slow" advClick="0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798313" y="414770"/>
            <a:ext cx="38875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600" b="1">
                <a:solidFill>
                  <a:srgbClr val="FA5409"/>
                </a:solidFill>
              </a:rPr>
              <a:t>GERENCIA TÉCNICA</a:t>
            </a:r>
            <a:endParaRPr lang="es-ES_tradnl" sz="3600" b="1" dirty="0">
              <a:solidFill>
                <a:srgbClr val="FA5409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642936" y="3757622"/>
            <a:ext cx="101012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Asegurar la administración de las actividades propias de la conservación vial, llevando el control cualitativo y cuantitativo de los proyectos. </a:t>
            </a:r>
          </a:p>
        </p:txBody>
      </p:sp>
      <p:sp>
        <p:nvSpPr>
          <p:cNvPr id="6" name="Rectángulo 5"/>
          <p:cNvSpPr/>
          <p:nvPr/>
        </p:nvSpPr>
        <p:spPr>
          <a:xfrm>
            <a:off x="685799" y="1821527"/>
            <a:ext cx="282892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b="1" dirty="0"/>
              <a:t>GERENTE: Ing. Marlon Ruíz</a:t>
            </a:r>
          </a:p>
          <a:p>
            <a:r>
              <a:rPr lang="es-ES_tradnl" b="1" dirty="0"/>
              <a:t>TOTAL DE EMPLEADOS: </a:t>
            </a:r>
            <a:r>
              <a:rPr lang="es-ES_tradnl" b="1" dirty="0" smtClean="0"/>
              <a:t>17</a:t>
            </a:r>
            <a:endParaRPr lang="es-ES_tradnl" b="1" dirty="0"/>
          </a:p>
          <a:p>
            <a:r>
              <a:rPr lang="es-ES_tradnl" dirty="0"/>
              <a:t>5</a:t>
            </a:r>
            <a:r>
              <a:rPr lang="es-ES_tradnl" dirty="0" smtClean="0"/>
              <a:t> </a:t>
            </a:r>
            <a:r>
              <a:rPr lang="es-ES_tradnl" dirty="0"/>
              <a:t>MUJERES</a:t>
            </a:r>
          </a:p>
          <a:p>
            <a:r>
              <a:rPr lang="es-ES_tradnl" dirty="0" smtClean="0"/>
              <a:t>12 </a:t>
            </a:r>
            <a:r>
              <a:rPr lang="es-ES_tradnl" dirty="0"/>
              <a:t>HOMBRES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671512" y="3192396"/>
            <a:ext cx="1771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b="1" dirty="0">
                <a:solidFill>
                  <a:srgbClr val="FA5409"/>
                </a:solidFill>
              </a:rPr>
              <a:t>COMPETENCIAS:</a:t>
            </a:r>
          </a:p>
        </p:txBody>
      </p:sp>
    </p:spTree>
    <p:extLst>
      <p:ext uri="{BB962C8B-B14F-4D97-AF65-F5344CB8AC3E}">
        <p14:creationId xmlns:p14="http://schemas.microsoft.com/office/powerpoint/2010/main" val="1324973653"/>
      </p:ext>
    </p:extLst>
  </p:cSld>
  <p:clrMapOvr>
    <a:masterClrMapping/>
  </p:clrMapOvr>
  <p:transition spd="slow" advClick="0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685800" y="3506726"/>
            <a:ext cx="10096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Planificar y gestionar el cumplimiento de los requisitos técnicos establecidos para los materiales y procesos constructivos, coordinando el seguimiento a la calidad en los proyectos viales; además, de ser </a:t>
            </a:r>
          </a:p>
          <a:p>
            <a:r>
              <a:rPr lang="es-ES_tradnl" dirty="0"/>
              <a:t>el gestor de la investigación y desarrollo de nuevos métodos, técnicas y materiales de trabajo. 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283554" y="521829"/>
            <a:ext cx="69009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600" b="1" dirty="0">
                <a:solidFill>
                  <a:srgbClr val="FA5409"/>
                </a:solidFill>
              </a:rPr>
              <a:t>UNIDAD DE </a:t>
            </a:r>
            <a:r>
              <a:rPr lang="es-ES_tradnl" sz="3600" b="1" dirty="0" smtClean="0">
                <a:solidFill>
                  <a:srgbClr val="FA5409"/>
                </a:solidFill>
              </a:rPr>
              <a:t>CALIDAD Y AMBIENTAL</a:t>
            </a:r>
            <a:endParaRPr lang="es-ES_tradnl" sz="3600" b="1" dirty="0">
              <a:solidFill>
                <a:srgbClr val="FA5409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685800" y="1621495"/>
            <a:ext cx="50400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b="1" dirty="0"/>
              <a:t>JEFE DE </a:t>
            </a:r>
            <a:r>
              <a:rPr lang="es-ES_tradnl" b="1" dirty="0" smtClean="0"/>
              <a:t>UNIDAD: </a:t>
            </a:r>
            <a:r>
              <a:rPr lang="es-ES_tradnl" b="1" dirty="0"/>
              <a:t>Ing. </a:t>
            </a:r>
            <a:r>
              <a:rPr lang="es-ES_tradnl" b="1" dirty="0" smtClean="0"/>
              <a:t>Jose Herbert Iraheta Campos</a:t>
            </a:r>
            <a:endParaRPr lang="es-ES_tradnl" b="1" dirty="0"/>
          </a:p>
          <a:p>
            <a:r>
              <a:rPr lang="es-ES_tradnl" b="1" dirty="0"/>
              <a:t>TOTAL DE EMPLEADOS: 3</a:t>
            </a:r>
          </a:p>
          <a:p>
            <a:r>
              <a:rPr lang="es-ES_tradnl" dirty="0"/>
              <a:t>1 MUJER</a:t>
            </a:r>
          </a:p>
          <a:p>
            <a:r>
              <a:rPr lang="es-ES_tradnl" dirty="0"/>
              <a:t>2 HOMBRES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671512" y="2806630"/>
            <a:ext cx="1771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b="1" dirty="0">
                <a:solidFill>
                  <a:srgbClr val="FA5409"/>
                </a:solidFill>
              </a:rPr>
              <a:t>COMPETENCIAS:</a:t>
            </a:r>
          </a:p>
        </p:txBody>
      </p:sp>
    </p:spTree>
    <p:extLst>
      <p:ext uri="{BB962C8B-B14F-4D97-AF65-F5344CB8AC3E}">
        <p14:creationId xmlns:p14="http://schemas.microsoft.com/office/powerpoint/2010/main" val="2071881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685800" y="2743201"/>
            <a:ext cx="102584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Es responsable del desarrollo de las </a:t>
            </a:r>
            <a:r>
              <a:rPr lang="es-ES_tradnl" dirty="0" err="1"/>
              <a:t>auditorías</a:t>
            </a:r>
            <a:r>
              <a:rPr lang="es-ES_tradnl" dirty="0"/>
              <a:t> financiera, operacional, contable, y </a:t>
            </a:r>
            <a:r>
              <a:rPr lang="es-ES_tradnl" dirty="0" err="1"/>
              <a:t>demás</a:t>
            </a:r>
            <a:r>
              <a:rPr lang="es-ES_tradnl" dirty="0"/>
              <a:t>. </a:t>
            </a:r>
            <a:r>
              <a:rPr lang="es-ES_tradnl" dirty="0" err="1"/>
              <a:t>Auditoría</a:t>
            </a:r>
            <a:r>
              <a:rPr lang="es-ES_tradnl" dirty="0"/>
              <a:t> Interna </a:t>
            </a:r>
            <a:r>
              <a:rPr lang="es-ES_tradnl" dirty="0" err="1"/>
              <a:t>dispondra</a:t>
            </a:r>
            <a:r>
              <a:rPr lang="es-ES_tradnl" dirty="0"/>
              <a:t>́ de recursos que se </a:t>
            </a:r>
            <a:r>
              <a:rPr lang="es-ES_tradnl" dirty="0" err="1"/>
              <a:t>dedicarán</a:t>
            </a:r>
            <a:r>
              <a:rPr lang="es-ES_tradnl" dirty="0"/>
              <a:t> exclusivamente al </a:t>
            </a:r>
            <a:r>
              <a:rPr lang="es-ES_tradnl" dirty="0" err="1"/>
              <a:t>régimen</a:t>
            </a:r>
            <a:r>
              <a:rPr lang="es-ES_tradnl" dirty="0"/>
              <a:t> interno. La </a:t>
            </a:r>
            <a:r>
              <a:rPr lang="es-ES_tradnl" dirty="0" err="1"/>
              <a:t>Auditoría</a:t>
            </a:r>
            <a:r>
              <a:rPr lang="es-ES_tradnl" dirty="0"/>
              <a:t> Interna depende del Consejo Directivo y actuará con </a:t>
            </a:r>
            <a:r>
              <a:rPr lang="es-ES_tradnl" dirty="0" err="1"/>
              <a:t>autonomía</a:t>
            </a:r>
            <a:r>
              <a:rPr lang="es-ES_tradnl" dirty="0"/>
              <a:t> de criterios respecto del mismo y del Director Ejecutivo. La </a:t>
            </a:r>
            <a:r>
              <a:rPr lang="es-ES_tradnl" dirty="0" err="1"/>
              <a:t>Auditoría</a:t>
            </a:r>
            <a:r>
              <a:rPr lang="es-ES_tradnl" dirty="0"/>
              <a:t> Interna </a:t>
            </a:r>
            <a:r>
              <a:rPr lang="es-ES_tradnl" dirty="0" err="1"/>
              <a:t>estara</a:t>
            </a:r>
            <a:r>
              <a:rPr lang="es-ES_tradnl" dirty="0"/>
              <a:t>́ sujeta a la normativa </a:t>
            </a:r>
            <a:r>
              <a:rPr lang="es-ES_tradnl" dirty="0" err="1"/>
              <a:t>técnica</a:t>
            </a:r>
            <a:r>
              <a:rPr lang="es-ES_tradnl" dirty="0"/>
              <a:t> de general </a:t>
            </a:r>
            <a:r>
              <a:rPr lang="es-ES_tradnl" dirty="0" err="1"/>
              <a:t>aceptación</a:t>
            </a:r>
            <a:r>
              <a:rPr lang="es-ES_tradnl" dirty="0"/>
              <a:t> y a la normativa legal gubernamental de la Corte de Cuentas de la </a:t>
            </a:r>
            <a:r>
              <a:rPr lang="es-ES_tradnl" dirty="0" err="1"/>
              <a:t>República</a:t>
            </a:r>
            <a:r>
              <a:rPr lang="es-ES_tradnl" dirty="0"/>
              <a:t> y otras instituciones normativas, pero siempre </a:t>
            </a:r>
            <a:r>
              <a:rPr lang="es-ES_tradnl" dirty="0" err="1"/>
              <a:t>prevalecera</a:t>
            </a:r>
            <a:r>
              <a:rPr lang="es-ES_tradnl" dirty="0"/>
              <a:t>́ la normativa gubernamental. </a:t>
            </a:r>
          </a:p>
        </p:txBody>
      </p:sp>
      <p:sp>
        <p:nvSpPr>
          <p:cNvPr id="6" name="Rectángulo 5"/>
          <p:cNvSpPr/>
          <p:nvPr/>
        </p:nvSpPr>
        <p:spPr>
          <a:xfrm>
            <a:off x="685799" y="1353179"/>
            <a:ext cx="435768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b="1" dirty="0"/>
              <a:t>AUDITOR INTERNO: Lic. Juan José Tobar</a:t>
            </a:r>
          </a:p>
          <a:p>
            <a:r>
              <a:rPr lang="es-ES_tradnl" b="1" dirty="0"/>
              <a:t>TOTAL DE EMPLEADOS: </a:t>
            </a:r>
            <a:r>
              <a:rPr lang="es-ES_tradnl" b="1" dirty="0" smtClean="0"/>
              <a:t>3</a:t>
            </a:r>
            <a:endParaRPr lang="es-ES_tradnl" b="1" dirty="0"/>
          </a:p>
          <a:p>
            <a:r>
              <a:rPr lang="es-ES_tradnl" dirty="0"/>
              <a:t>3 HOMBRES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685799" y="2276509"/>
            <a:ext cx="1771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b="1">
                <a:solidFill>
                  <a:srgbClr val="FA5409"/>
                </a:solidFill>
              </a:rPr>
              <a:t>COMPETENCIAS: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3826882" y="414770"/>
            <a:ext cx="41980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600" b="1" dirty="0">
                <a:solidFill>
                  <a:srgbClr val="FA5409"/>
                </a:solidFill>
              </a:rPr>
              <a:t>AUDITORÍA INTERNA</a:t>
            </a:r>
          </a:p>
        </p:txBody>
      </p:sp>
      <p:sp>
        <p:nvSpPr>
          <p:cNvPr id="13" name="Flecha izquierda 12">
            <a:hlinkClick r:id="" action="ppaction://hlinkshowjump?jump=firstslide"/>
          </p:cNvPr>
          <p:cNvSpPr/>
          <p:nvPr/>
        </p:nvSpPr>
        <p:spPr>
          <a:xfrm>
            <a:off x="385112" y="6275942"/>
            <a:ext cx="642938" cy="361855"/>
          </a:xfrm>
          <a:prstGeom prst="leftArrow">
            <a:avLst/>
          </a:prstGeom>
          <a:solidFill>
            <a:srgbClr val="FA54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60430274"/>
      </p:ext>
    </p:extLst>
  </p:cSld>
  <p:clrMapOvr>
    <a:masterClrMapping/>
  </p:clrMapOvr>
  <p:transition spd="slow" advClick="0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hlinkClick r:id="" action="ppaction://hlinkshowjump?jump=nextslide"/>
          </p:cNvPr>
          <p:cNvSpPr txBox="1"/>
          <p:nvPr/>
        </p:nvSpPr>
        <p:spPr>
          <a:xfrm>
            <a:off x="706581" y="1149927"/>
            <a:ext cx="497378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/>
              <a:t>PRESIDENTE CONSEJO DIRECTIVO: </a:t>
            </a:r>
            <a:r>
              <a:rPr lang="es-ES_tradnl" b="1" dirty="0" smtClean="0"/>
              <a:t>Lic. Romeo Rodriguez Herrera</a:t>
            </a:r>
            <a:endParaRPr lang="es-ES_tradnl" b="1" dirty="0"/>
          </a:p>
          <a:p>
            <a:r>
              <a:rPr lang="es-ES_tradnl" b="1" dirty="0"/>
              <a:t>TOTAL DE EMPLEADOS: </a:t>
            </a:r>
            <a:r>
              <a:rPr lang="es-ES_tradnl" b="1" dirty="0" smtClean="0"/>
              <a:t>10</a:t>
            </a:r>
            <a:endParaRPr lang="es-ES_tradnl" b="1" dirty="0"/>
          </a:p>
          <a:p>
            <a:r>
              <a:rPr lang="es-ES_tradnl" dirty="0"/>
              <a:t>2 MUJERES</a:t>
            </a:r>
          </a:p>
          <a:p>
            <a:r>
              <a:rPr lang="es-ES_tradnl" dirty="0" smtClean="0"/>
              <a:t>8 </a:t>
            </a:r>
            <a:r>
              <a:rPr lang="es-ES_tradnl" dirty="0"/>
              <a:t>HOMBRES</a:t>
            </a:r>
          </a:p>
          <a:p>
            <a:endParaRPr lang="es-ES_tradnl" dirty="0"/>
          </a:p>
          <a:p>
            <a:r>
              <a:rPr lang="es-ES_tradnl" b="1" dirty="0">
                <a:solidFill>
                  <a:srgbClr val="FA5409"/>
                </a:solidFill>
              </a:rPr>
              <a:t>COMPETENCIAS:</a:t>
            </a:r>
          </a:p>
          <a:p>
            <a:r>
              <a:rPr lang="es-ES_tradnl" sz="1400" b="1" dirty="0"/>
              <a:t>1</a:t>
            </a:r>
            <a:r>
              <a:rPr lang="es-ES_tradnl" sz="1400" dirty="0"/>
              <a:t>. Establecer las estrategias, políticas y programas del</a:t>
            </a:r>
          </a:p>
          <a:p>
            <a:r>
              <a:rPr lang="es-ES_tradnl" sz="1400" dirty="0"/>
              <a:t>FOVIAL orientadas a una gestión eficiente,</a:t>
            </a:r>
          </a:p>
          <a:p>
            <a:r>
              <a:rPr lang="es-ES_tradnl" sz="1400" dirty="0"/>
              <a:t>eficaz, relevante, transparente y sostenible;</a:t>
            </a:r>
          </a:p>
          <a:p>
            <a:r>
              <a:rPr lang="es-ES_tradnl" sz="1400" b="1" dirty="0"/>
              <a:t>2.</a:t>
            </a:r>
            <a:r>
              <a:rPr lang="es-ES_tradnl" sz="1400" dirty="0"/>
              <a:t> Controlar el funcionamiento general del FOVIAL y verificar</a:t>
            </a:r>
          </a:p>
          <a:p>
            <a:r>
              <a:rPr lang="es-ES_tradnl" sz="1400" dirty="0"/>
              <a:t>su conformidad con los planes,</a:t>
            </a:r>
          </a:p>
          <a:p>
            <a:r>
              <a:rPr lang="es-ES_tradnl" sz="1400" dirty="0"/>
              <a:t>programas, orientaciones y políticas adoptadas por el Consejo</a:t>
            </a:r>
          </a:p>
          <a:p>
            <a:r>
              <a:rPr lang="es-ES_tradnl" sz="1400" dirty="0"/>
              <a:t>Directivo;</a:t>
            </a:r>
          </a:p>
          <a:p>
            <a:r>
              <a:rPr lang="es-ES_tradnl" sz="1400" b="1" dirty="0"/>
              <a:t>3.</a:t>
            </a:r>
            <a:r>
              <a:rPr lang="es-ES_tradnl" sz="1400" dirty="0"/>
              <a:t> Nombrar y remover al Director Ejecutivo;</a:t>
            </a:r>
          </a:p>
          <a:p>
            <a:r>
              <a:rPr lang="es-ES_tradnl" sz="1400" b="1" dirty="0"/>
              <a:t>4</a:t>
            </a:r>
            <a:r>
              <a:rPr lang="es-ES_tradnl" sz="1400" dirty="0"/>
              <a:t>. Autorizar al Director Ejecutivo la celebración de los</a:t>
            </a:r>
          </a:p>
          <a:p>
            <a:r>
              <a:rPr lang="es-ES_tradnl" sz="1400" dirty="0"/>
              <a:t>contratos, convenios o compromisos de la</a:t>
            </a:r>
          </a:p>
          <a:p>
            <a:r>
              <a:rPr lang="es-ES_tradnl" sz="1400" dirty="0"/>
              <a:t>entidad, de conformidad a lo establecido en la Ley de</a:t>
            </a:r>
          </a:p>
          <a:p>
            <a:r>
              <a:rPr lang="es-ES_tradnl" sz="1400" dirty="0"/>
              <a:t>Adquisiciones y Contrataciones de la</a:t>
            </a:r>
          </a:p>
          <a:p>
            <a:r>
              <a:rPr lang="es-ES_tradnl" sz="1400" dirty="0"/>
              <a:t>Administración Pública;</a:t>
            </a:r>
          </a:p>
          <a:p>
            <a:r>
              <a:rPr lang="es-ES_tradnl" sz="1400" b="1" dirty="0"/>
              <a:t>5</a:t>
            </a:r>
            <a:r>
              <a:rPr lang="es-ES_tradnl" sz="1400" dirty="0"/>
              <a:t>. Formular, diseñar y poner en práctica la estructura interna del</a:t>
            </a:r>
          </a:p>
          <a:p>
            <a:r>
              <a:rPr lang="es-ES_tradnl" sz="1400" dirty="0"/>
              <a:t>FOVIAL;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4041195" y="443345"/>
            <a:ext cx="41210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600" b="1" dirty="0">
                <a:solidFill>
                  <a:srgbClr val="FA5409"/>
                </a:solidFill>
              </a:rPr>
              <a:t>CONSEJO DIRECTIVO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6650181" y="1981200"/>
            <a:ext cx="4973783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b="1" dirty="0"/>
              <a:t>6</a:t>
            </a:r>
            <a:r>
              <a:rPr lang="es-ES_tradnl" sz="1400" dirty="0"/>
              <a:t>. Aprobar los procesos técnicos y administrativos, planta de</a:t>
            </a:r>
          </a:p>
          <a:p>
            <a:r>
              <a:rPr lang="es-ES_tradnl" sz="1400" dirty="0"/>
              <a:t>personal, activos y sus modificaciones;</a:t>
            </a:r>
          </a:p>
          <a:p>
            <a:r>
              <a:rPr lang="es-ES_tradnl" sz="1400" b="1" dirty="0"/>
              <a:t>7</a:t>
            </a:r>
            <a:r>
              <a:rPr lang="es-ES_tradnl" sz="1400" dirty="0"/>
              <a:t>. Velar por que ingresen oportunamente al FOVIAL los</a:t>
            </a:r>
          </a:p>
          <a:p>
            <a:r>
              <a:rPr lang="es-ES_tradnl" sz="1400" dirty="0"/>
              <a:t>recursos que le corresponden y ejercer las</a:t>
            </a:r>
          </a:p>
          <a:p>
            <a:r>
              <a:rPr lang="es-ES_tradnl" sz="1400" dirty="0"/>
              <a:t>acciones conducentes para ello. Para tal efecto, el FOVIAL,</a:t>
            </a:r>
          </a:p>
          <a:p>
            <a:r>
              <a:rPr lang="es-ES_tradnl" sz="1400" dirty="0"/>
              <a:t>deberá practicar las verificaciones y</a:t>
            </a:r>
          </a:p>
          <a:p>
            <a:r>
              <a:rPr lang="es-ES_tradnl" sz="1400" dirty="0"/>
              <a:t>auditorías ante los agentes de retención;</a:t>
            </a:r>
          </a:p>
          <a:p>
            <a:r>
              <a:rPr lang="es-ES_tradnl" sz="1400" b="1" dirty="0"/>
              <a:t>8. </a:t>
            </a:r>
            <a:r>
              <a:rPr lang="es-ES_tradnl" sz="1400" dirty="0"/>
              <a:t>Dar por unanimidad poderes especiales o exclusivos al</a:t>
            </a:r>
          </a:p>
          <a:p>
            <a:r>
              <a:rPr lang="es-ES_tradnl" sz="1400" dirty="0"/>
              <a:t>Director Ejecutivo en casos que sea</a:t>
            </a:r>
          </a:p>
          <a:p>
            <a:r>
              <a:rPr lang="es-ES_tradnl" sz="1400" dirty="0"/>
              <a:t>necesario. En esta circunstancia, el Director Ejecutivo</a:t>
            </a:r>
          </a:p>
          <a:p>
            <a:r>
              <a:rPr lang="es-ES_tradnl" sz="1400" dirty="0"/>
              <a:t>únicamente podrá ejercer las atribuciones</a:t>
            </a:r>
          </a:p>
          <a:p>
            <a:r>
              <a:rPr lang="es-ES_tradnl" sz="1400" dirty="0"/>
              <a:t>especiales para el propósito y duración que se le faculta;</a:t>
            </a:r>
          </a:p>
          <a:p>
            <a:r>
              <a:rPr lang="es-ES_tradnl" sz="1400" b="1" dirty="0"/>
              <a:t>9</a:t>
            </a:r>
            <a:r>
              <a:rPr lang="es-ES_tradnl" sz="1400" dirty="0"/>
              <a:t>. Determinar el salario del Director Ejecutivo;</a:t>
            </a:r>
          </a:p>
          <a:p>
            <a:r>
              <a:rPr lang="es-ES_tradnl" sz="1400" b="1" dirty="0"/>
              <a:t>10.</a:t>
            </a:r>
            <a:r>
              <a:rPr lang="es-ES_tradnl" sz="1400" dirty="0"/>
              <a:t> Conocer y aprobar las propuestas salariales para el personal del FOVIAL;</a:t>
            </a:r>
          </a:p>
          <a:p>
            <a:r>
              <a:rPr lang="es-ES_tradnl" sz="1400" b="1" dirty="0"/>
              <a:t>11</a:t>
            </a:r>
            <a:r>
              <a:rPr lang="es-ES_tradnl" sz="1400" dirty="0"/>
              <a:t>. Aprobar el presupuesto anual de ingresos y egresos del FOVIAL;</a:t>
            </a:r>
          </a:p>
          <a:p>
            <a:r>
              <a:rPr lang="es-ES_tradnl" sz="1400" b="1" dirty="0"/>
              <a:t>12.</a:t>
            </a:r>
            <a:r>
              <a:rPr lang="es-ES_tradnl" sz="1400" dirty="0"/>
              <a:t> Administrar con autonomía los recursos para la conservación</a:t>
            </a:r>
          </a:p>
          <a:p>
            <a:r>
              <a:rPr lang="es-ES_tradnl" sz="1400" dirty="0"/>
              <a:t>Vial.</a:t>
            </a:r>
          </a:p>
        </p:txBody>
      </p:sp>
    </p:spTree>
    <p:extLst>
      <p:ext uri="{BB962C8B-B14F-4D97-AF65-F5344CB8AC3E}">
        <p14:creationId xmlns:p14="http://schemas.microsoft.com/office/powerpoint/2010/main" val="1257270901"/>
      </p:ext>
    </p:extLst>
  </p:cSld>
  <p:clrMapOvr>
    <a:masterClrMapping/>
  </p:clrMapOvr>
  <p:transition spd="slow" advClick="0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269798" y="414770"/>
            <a:ext cx="2719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600" b="1">
                <a:solidFill>
                  <a:srgbClr val="FA5409"/>
                </a:solidFill>
              </a:rPr>
              <a:t>PRESIDENCIA</a:t>
            </a:r>
            <a:endParaRPr lang="es-ES_tradnl" sz="3600" b="1" dirty="0">
              <a:solidFill>
                <a:srgbClr val="FA5409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573231" y="3171080"/>
            <a:ext cx="1025842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1-  Representar  en  forma  judicial  y  extrajudicial  al FOVIAL,  pudiendo  otorgar  poderes  generales, </a:t>
            </a:r>
          </a:p>
          <a:p>
            <a:r>
              <a:rPr lang="es-ES_tradnl" dirty="0"/>
              <a:t>judiciales, administrativos y especiales, previa autorización del Consejo Directivo; </a:t>
            </a:r>
          </a:p>
          <a:p>
            <a:endParaRPr lang="es-ES_tradnl" dirty="0"/>
          </a:p>
          <a:p>
            <a:r>
              <a:rPr lang="es-ES_tradnl" dirty="0"/>
              <a:t>2-  Presidir las sesiones del Consejo Directivo; y </a:t>
            </a:r>
          </a:p>
          <a:p>
            <a:endParaRPr lang="es-ES_tradnl" dirty="0"/>
          </a:p>
          <a:p>
            <a:r>
              <a:rPr lang="es-ES_tradnl" dirty="0"/>
              <a:t>3-  Suscribir los contratos celebrados por el FOVIAL, dentro de las facultades que le otorga esta Ley,  el </a:t>
            </a:r>
          </a:p>
          <a:p>
            <a:r>
              <a:rPr lang="es-ES_tradnl" dirty="0"/>
              <a:t>Reglamento y el Consejo Directivo.</a:t>
            </a:r>
          </a:p>
        </p:txBody>
      </p:sp>
      <p:sp>
        <p:nvSpPr>
          <p:cNvPr id="6" name="Rectángulo 5"/>
          <p:cNvSpPr/>
          <p:nvPr/>
        </p:nvSpPr>
        <p:spPr>
          <a:xfrm>
            <a:off x="573230" y="1124953"/>
            <a:ext cx="575136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b="1" dirty="0"/>
              <a:t>PRESIDENTE FOVIAL: : Lic. Romeo Rodriguez Herrera</a:t>
            </a:r>
          </a:p>
          <a:p>
            <a:endParaRPr lang="es-ES_tradnl" b="1" dirty="0"/>
          </a:p>
          <a:p>
            <a:r>
              <a:rPr lang="es-ES_tradnl" b="1" dirty="0"/>
              <a:t>TOTAL DE EMPLEADOS: </a:t>
            </a:r>
            <a:r>
              <a:rPr lang="es-ES_tradnl" b="1" dirty="0" smtClean="0"/>
              <a:t>3</a:t>
            </a:r>
            <a:endParaRPr lang="es-ES_tradnl" b="1" dirty="0"/>
          </a:p>
          <a:p>
            <a:r>
              <a:rPr lang="es-ES_tradnl" dirty="0" smtClean="0"/>
              <a:t>3 HOMBRES</a:t>
            </a:r>
          </a:p>
          <a:p>
            <a:endParaRPr lang="es-ES_tradnl" dirty="0" smtClean="0"/>
          </a:p>
          <a:p>
            <a:endParaRPr lang="es-ES_tradnl" dirty="0"/>
          </a:p>
        </p:txBody>
      </p:sp>
      <p:sp>
        <p:nvSpPr>
          <p:cNvPr id="7" name="CuadroTexto 6"/>
          <p:cNvSpPr txBox="1"/>
          <p:nvPr/>
        </p:nvSpPr>
        <p:spPr>
          <a:xfrm>
            <a:off x="573231" y="2668770"/>
            <a:ext cx="1771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b="1">
                <a:solidFill>
                  <a:srgbClr val="FA5409"/>
                </a:solidFill>
              </a:rPr>
              <a:t>COMPETENCIAS:</a:t>
            </a:r>
          </a:p>
        </p:txBody>
      </p:sp>
    </p:spTree>
    <p:extLst>
      <p:ext uri="{BB962C8B-B14F-4D97-AF65-F5344CB8AC3E}">
        <p14:creationId xmlns:p14="http://schemas.microsoft.com/office/powerpoint/2010/main" val="182333896"/>
      </p:ext>
    </p:extLst>
  </p:cSld>
  <p:clrMapOvr>
    <a:masterClrMapping/>
  </p:clrMapOvr>
  <p:transition spd="slow" advClick="0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612566" y="414770"/>
            <a:ext cx="44304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600" b="1">
                <a:solidFill>
                  <a:srgbClr val="FA5409"/>
                </a:solidFill>
              </a:rPr>
              <a:t>DIRECCIÓN EJECUTIVA</a:t>
            </a:r>
            <a:endParaRPr lang="es-ES_tradnl" sz="3600" b="1" dirty="0">
              <a:solidFill>
                <a:srgbClr val="FA5409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685799" y="2782073"/>
            <a:ext cx="541496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_tradnl" sz="1400" dirty="0"/>
              <a:t>Dirigir, orientar, coordinar, vigilar y ejecutar las funciones que le son asignadas al FOVIAL, </a:t>
            </a:r>
            <a:r>
              <a:rPr lang="es-ES_tradnl" sz="1400" dirty="0" err="1"/>
              <a:t>asi</a:t>
            </a:r>
            <a:r>
              <a:rPr lang="es-ES_tradnl" sz="1400" dirty="0"/>
              <a:t>́ como todas aquellas inherentes a su cargo; </a:t>
            </a:r>
          </a:p>
          <a:p>
            <a:pPr marL="342900" indent="-342900">
              <a:buFont typeface="+mj-lt"/>
              <a:buAutoNum type="arabicPeriod"/>
            </a:pPr>
            <a:r>
              <a:rPr lang="es-ES_tradnl" sz="1400" dirty="0"/>
              <a:t>Dirigir y administrar el funcionamiento del FOVIAL y ejecutar las decisiones del Consejo Directivo; </a:t>
            </a:r>
          </a:p>
          <a:p>
            <a:pPr marL="342900" indent="-342900">
              <a:buFont typeface="+mj-lt"/>
              <a:buAutoNum type="arabicPeriod"/>
            </a:pPr>
            <a:r>
              <a:rPr lang="es-ES_tradnl" sz="1400" dirty="0"/>
              <a:t>Ejecutar las </a:t>
            </a:r>
            <a:r>
              <a:rPr lang="es-ES_tradnl" sz="1400" dirty="0" err="1"/>
              <a:t>políticas</a:t>
            </a:r>
            <a:r>
              <a:rPr lang="es-ES_tradnl" sz="1400" dirty="0"/>
              <a:t>, programas y lineamientos del FOVIAL; </a:t>
            </a:r>
          </a:p>
          <a:p>
            <a:pPr marL="342900" indent="-342900">
              <a:buFont typeface="+mj-lt"/>
              <a:buAutoNum type="arabicPeriod"/>
            </a:pPr>
            <a:r>
              <a:rPr lang="es-ES_tradnl" sz="1400" dirty="0"/>
              <a:t>Proponer al Consejo Directivo el presupuesto y el plan anual del FOVIAL para ejecutarlo una vez aprobado; </a:t>
            </a:r>
          </a:p>
          <a:p>
            <a:pPr marL="342900" indent="-342900">
              <a:buFont typeface="+mj-lt"/>
              <a:buAutoNum type="arabicPeriod"/>
            </a:pPr>
            <a:r>
              <a:rPr lang="es-ES_tradnl" sz="1400" dirty="0"/>
              <a:t>Participar en las reuniones del Consejo Directivo en </a:t>
            </a:r>
            <a:r>
              <a:rPr lang="es-ES_tradnl" sz="1400" dirty="0" err="1"/>
              <a:t>carácter</a:t>
            </a:r>
            <a:r>
              <a:rPr lang="es-ES_tradnl" sz="1400" dirty="0"/>
              <a:t> de Secretario, teniendo voz, pero no voto; </a:t>
            </a:r>
          </a:p>
          <a:p>
            <a:pPr marL="342900" indent="-342900">
              <a:buFont typeface="+mj-lt"/>
              <a:buAutoNum type="arabicPeriod"/>
            </a:pPr>
            <a:r>
              <a:rPr lang="es-ES_tradnl" sz="1400" dirty="0"/>
              <a:t>Elaborar manuales e instructivos, de acuerdo a las indicaciones del Consejo Directivo; </a:t>
            </a:r>
          </a:p>
          <a:p>
            <a:pPr marL="342900" indent="-342900">
              <a:buFont typeface="+mj-lt"/>
              <a:buAutoNum type="arabicPeriod"/>
            </a:pPr>
            <a:r>
              <a:rPr lang="es-ES_tradnl" sz="1400" dirty="0"/>
              <a:t>Seleccionar, contratar y remover al personal del FOVIAL, de acuerdo a los procedimientos respectivos; </a:t>
            </a:r>
          </a:p>
        </p:txBody>
      </p:sp>
      <p:sp>
        <p:nvSpPr>
          <p:cNvPr id="6" name="Rectángulo 5"/>
          <p:cNvSpPr/>
          <p:nvPr/>
        </p:nvSpPr>
        <p:spPr>
          <a:xfrm>
            <a:off x="685799" y="1121431"/>
            <a:ext cx="45937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b="1" dirty="0"/>
              <a:t>DIRECTOR EJECUTIVO: </a:t>
            </a:r>
            <a:r>
              <a:rPr lang="es-ES_tradnl" b="1" dirty="0" smtClean="0"/>
              <a:t>Ing. Alvaro O’Byrne</a:t>
            </a:r>
            <a:endParaRPr lang="es-ES_tradnl" b="1" dirty="0"/>
          </a:p>
          <a:p>
            <a:r>
              <a:rPr lang="es-ES_tradnl" b="1" dirty="0"/>
              <a:t>TOTAL DE EMPLEADOS: </a:t>
            </a:r>
            <a:r>
              <a:rPr lang="es-ES_tradnl" b="1" dirty="0" smtClean="0"/>
              <a:t>3</a:t>
            </a:r>
            <a:endParaRPr lang="es-ES_tradnl" b="1" dirty="0"/>
          </a:p>
          <a:p>
            <a:r>
              <a:rPr lang="es-ES_tradnl" dirty="0" smtClean="0"/>
              <a:t>2 </a:t>
            </a:r>
            <a:r>
              <a:rPr lang="es-ES_tradnl" dirty="0"/>
              <a:t>HOMBRE</a:t>
            </a:r>
          </a:p>
          <a:p>
            <a:r>
              <a:rPr lang="es-ES_tradnl" dirty="0"/>
              <a:t>1 MUJER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706581" y="2278759"/>
            <a:ext cx="1771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b="1" dirty="0">
                <a:solidFill>
                  <a:srgbClr val="FA5409"/>
                </a:solidFill>
              </a:rPr>
              <a:t>COMPETENCIAS: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6462712" y="2486027"/>
            <a:ext cx="539591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/>
              <a:t>8.    Someter a </a:t>
            </a:r>
            <a:r>
              <a:rPr lang="es-ES_tradnl" sz="1400" dirty="0" err="1"/>
              <a:t>aprobación</a:t>
            </a:r>
            <a:r>
              <a:rPr lang="es-ES_tradnl" sz="1400" dirty="0"/>
              <a:t> del Consejo Directivo los estados financieros  </a:t>
            </a:r>
          </a:p>
          <a:p>
            <a:r>
              <a:rPr lang="es-ES_tradnl" sz="1400" dirty="0"/>
              <a:t>          auditados, </a:t>
            </a:r>
            <a:r>
              <a:rPr lang="es-ES_tradnl" sz="1400" dirty="0" err="1"/>
              <a:t>asi</a:t>
            </a:r>
            <a:r>
              <a:rPr lang="es-ES_tradnl" sz="1400" dirty="0"/>
              <a:t>́ como la memoria anual de labores; </a:t>
            </a:r>
          </a:p>
          <a:p>
            <a:pPr marL="342900" indent="-342900">
              <a:buAutoNum type="arabicPeriod" startAt="9"/>
            </a:pPr>
            <a:r>
              <a:rPr lang="es-ES_tradnl" sz="1400" dirty="0"/>
              <a:t>Establecer sistemas de </a:t>
            </a:r>
            <a:r>
              <a:rPr lang="es-ES_tradnl" sz="1400" dirty="0" err="1"/>
              <a:t>información</a:t>
            </a:r>
            <a:r>
              <a:rPr lang="es-ES_tradnl" sz="1400" dirty="0"/>
              <a:t> gerencial que permitan un monitoreo objetivo y transparente de los proyectos, recursos y </a:t>
            </a:r>
            <a:r>
              <a:rPr lang="es-ES_tradnl" sz="1400" dirty="0" err="1"/>
              <a:t>gestión</a:t>
            </a:r>
            <a:r>
              <a:rPr lang="es-ES_tradnl" sz="1400" dirty="0"/>
              <a:t> del FOVIAL; y, </a:t>
            </a:r>
          </a:p>
          <a:p>
            <a:pPr marL="342900" indent="-342900">
              <a:buAutoNum type="arabicPeriod" startAt="9"/>
            </a:pPr>
            <a:r>
              <a:rPr lang="es-ES_tradnl" sz="1400" dirty="0" err="1"/>
              <a:t>Diseñar</a:t>
            </a:r>
            <a:r>
              <a:rPr lang="es-ES_tradnl" sz="1400" dirty="0"/>
              <a:t> y operar un sistema de </a:t>
            </a:r>
            <a:r>
              <a:rPr lang="es-ES_tradnl" sz="1400" dirty="0" err="1"/>
              <a:t>información</a:t>
            </a:r>
            <a:r>
              <a:rPr lang="es-ES_tradnl" sz="1400" dirty="0"/>
              <a:t>, servicio y relaciones con los usuarios de las </a:t>
            </a:r>
            <a:r>
              <a:rPr lang="es-ES_tradnl" sz="1400" dirty="0" err="1"/>
              <a:t>vías</a:t>
            </a:r>
            <a:r>
              <a:rPr lang="es-ES_tradnl" sz="1400" dirty="0"/>
              <a:t>, que permita a </a:t>
            </a:r>
            <a:r>
              <a:rPr lang="es-ES_tradnl" sz="1400" dirty="0" err="1"/>
              <a:t>éstos</a:t>
            </a:r>
            <a:r>
              <a:rPr lang="es-ES_tradnl" sz="1400" dirty="0"/>
              <a:t> conocer las condiciones y obras desarrolladas con los recursos del FOVIAL. </a:t>
            </a:r>
          </a:p>
          <a:p>
            <a:pPr marL="342900" indent="-342900">
              <a:buFont typeface="+mj-lt"/>
              <a:buAutoNum type="arabicPeriod"/>
            </a:pPr>
            <a:endParaRPr lang="es-ES_tradnl" sz="1400" dirty="0"/>
          </a:p>
        </p:txBody>
      </p:sp>
    </p:spTree>
    <p:extLst>
      <p:ext uri="{BB962C8B-B14F-4D97-AF65-F5344CB8AC3E}">
        <p14:creationId xmlns:p14="http://schemas.microsoft.com/office/powerpoint/2010/main" val="1248206140"/>
      </p:ext>
    </p:extLst>
  </p:cSld>
  <p:clrMapOvr>
    <a:masterClrMapping/>
  </p:clrMapOvr>
  <p:transition spd="slow" advClick="0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612566" y="414770"/>
            <a:ext cx="40383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600" b="1" dirty="0">
                <a:solidFill>
                  <a:srgbClr val="FA5409"/>
                </a:solidFill>
              </a:rPr>
              <a:t>COMITÉ OPERATIVO</a:t>
            </a:r>
          </a:p>
        </p:txBody>
      </p:sp>
      <p:sp>
        <p:nvSpPr>
          <p:cNvPr id="5" name="Rectángulo 4"/>
          <p:cNvSpPr/>
          <p:nvPr/>
        </p:nvSpPr>
        <p:spPr>
          <a:xfrm>
            <a:off x="828674" y="1540498"/>
            <a:ext cx="38521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b="1" dirty="0"/>
              <a:t>DIRECCIÓN: </a:t>
            </a:r>
            <a:r>
              <a:rPr lang="es-ES_tradnl" b="1" dirty="0" smtClean="0"/>
              <a:t>Ing. Alvaro O’Byrne</a:t>
            </a:r>
            <a:endParaRPr lang="es-ES_tradnl" b="1" dirty="0"/>
          </a:p>
          <a:p>
            <a:r>
              <a:rPr lang="es-ES_tradnl" b="1" dirty="0"/>
              <a:t>TOTAL DE EMPLEADOS: </a:t>
            </a:r>
            <a:r>
              <a:rPr lang="es-ES_tradnl" b="1" dirty="0" smtClean="0"/>
              <a:t>11</a:t>
            </a:r>
            <a:endParaRPr lang="es-ES_tradnl" b="1" dirty="0"/>
          </a:p>
          <a:p>
            <a:r>
              <a:rPr lang="es-ES_tradnl" dirty="0"/>
              <a:t>8</a:t>
            </a:r>
            <a:r>
              <a:rPr lang="es-ES_tradnl" dirty="0" smtClean="0"/>
              <a:t> </a:t>
            </a:r>
            <a:r>
              <a:rPr lang="es-ES_tradnl" dirty="0"/>
              <a:t>HOMBRES</a:t>
            </a:r>
          </a:p>
          <a:p>
            <a:r>
              <a:rPr lang="es-ES_tradnl" dirty="0"/>
              <a:t>3 MUJERES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828675" y="2943225"/>
            <a:ext cx="99536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err="1"/>
              <a:t>Tendra</a:t>
            </a:r>
            <a:r>
              <a:rPr lang="es-ES_tradnl" dirty="0"/>
              <a:t>́ como objetivo fundamental coordinar las acciones pertinentes que permitan el adecuado </a:t>
            </a:r>
            <a:r>
              <a:rPr lang="es-ES_tradnl" dirty="0" err="1"/>
              <a:t>desempeño</a:t>
            </a:r>
            <a:r>
              <a:rPr lang="es-ES_tradnl" dirty="0"/>
              <a:t> institucional y la eficiente </a:t>
            </a:r>
            <a:r>
              <a:rPr lang="es-ES_tradnl" dirty="0" err="1"/>
              <a:t>operativización</a:t>
            </a:r>
            <a:r>
              <a:rPr lang="es-ES_tradnl" dirty="0"/>
              <a:t> de las disposiciones del Consejo Directivo. </a:t>
            </a:r>
          </a:p>
          <a:p>
            <a:r>
              <a:rPr lang="es-ES_tradnl" dirty="0"/>
              <a:t>El </a:t>
            </a:r>
            <a:r>
              <a:rPr lang="es-ES_tradnl" dirty="0" err="1"/>
              <a:t>Comite</a:t>
            </a:r>
            <a:r>
              <a:rPr lang="es-ES_tradnl" dirty="0"/>
              <a:t>́ Operativo sesionará una vez por semana, debiendo asentar en actas lo discutido y acordado. </a:t>
            </a:r>
          </a:p>
        </p:txBody>
      </p:sp>
    </p:spTree>
    <p:extLst>
      <p:ext uri="{BB962C8B-B14F-4D97-AF65-F5344CB8AC3E}">
        <p14:creationId xmlns:p14="http://schemas.microsoft.com/office/powerpoint/2010/main" val="760119959"/>
      </p:ext>
    </p:extLst>
  </p:cSld>
  <p:clrMapOvr>
    <a:masterClrMapping/>
  </p:clrMapOvr>
  <p:transition spd="slow" advClick="0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498266" y="414770"/>
            <a:ext cx="53120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600" b="1">
                <a:solidFill>
                  <a:srgbClr val="FA5409"/>
                </a:solidFill>
              </a:rPr>
              <a:t>SUB DIRECCIÓN EJECUTIVA</a:t>
            </a:r>
            <a:endParaRPr lang="es-ES_tradnl" sz="3600" b="1" dirty="0">
              <a:solidFill>
                <a:srgbClr val="FA5409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814386" y="3356000"/>
            <a:ext cx="10135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Coordinar, organizar y gestionar la ejecución continúa del servicio de mantenimiento de la red vial de su competencia, con énfasis en el área técnica atendiendo los lineamientos institucionales. </a:t>
            </a:r>
          </a:p>
        </p:txBody>
      </p:sp>
      <p:sp>
        <p:nvSpPr>
          <p:cNvPr id="7" name="Rectángulo 6"/>
          <p:cNvSpPr/>
          <p:nvPr/>
        </p:nvSpPr>
        <p:spPr>
          <a:xfrm>
            <a:off x="814373" y="1885385"/>
            <a:ext cx="26553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b="1" dirty="0"/>
              <a:t>TOTAL DE EMPLEADOS: 1</a:t>
            </a:r>
          </a:p>
          <a:p>
            <a:r>
              <a:rPr lang="es-ES_tradnl" dirty="0"/>
              <a:t>1 HOMBRE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14386" y="2760213"/>
            <a:ext cx="1771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b="1" dirty="0">
                <a:solidFill>
                  <a:srgbClr val="FA5409"/>
                </a:solidFill>
              </a:rPr>
              <a:t>COMPETENCIAS:</a:t>
            </a:r>
          </a:p>
        </p:txBody>
      </p:sp>
    </p:spTree>
    <p:extLst>
      <p:ext uri="{BB962C8B-B14F-4D97-AF65-F5344CB8AC3E}">
        <p14:creationId xmlns:p14="http://schemas.microsoft.com/office/powerpoint/2010/main" val="2103418557"/>
      </p:ext>
    </p:extLst>
  </p:cSld>
  <p:clrMapOvr>
    <a:masterClrMapping/>
  </p:clrMapOvr>
  <p:transition spd="slow" advClick="0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255131" y="414770"/>
            <a:ext cx="96114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_tradnl" sz="3600" b="1" dirty="0">
                <a:solidFill>
                  <a:srgbClr val="FA5409"/>
                </a:solidFill>
              </a:rPr>
              <a:t>GERENCIA DE ADQUISIONES Y CONTRATACIONES </a:t>
            </a:r>
          </a:p>
          <a:p>
            <a:pPr algn="ctr"/>
            <a:r>
              <a:rPr lang="es-ES_tradnl" sz="3600" b="1" dirty="0">
                <a:solidFill>
                  <a:srgbClr val="FA5409"/>
                </a:solidFill>
              </a:rPr>
              <a:t>INSTITUCIONAL</a:t>
            </a:r>
          </a:p>
        </p:txBody>
      </p:sp>
      <p:sp>
        <p:nvSpPr>
          <p:cNvPr id="7" name="Flecha izquierda 6">
            <a:hlinkClick r:id="" action="ppaction://hlinkshowjump?jump=firstslide"/>
          </p:cNvPr>
          <p:cNvSpPr/>
          <p:nvPr/>
        </p:nvSpPr>
        <p:spPr>
          <a:xfrm>
            <a:off x="385112" y="6275942"/>
            <a:ext cx="642938" cy="361855"/>
          </a:xfrm>
          <a:prstGeom prst="leftArrow">
            <a:avLst/>
          </a:prstGeom>
          <a:solidFill>
            <a:srgbClr val="FA54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CuadroTexto 7"/>
          <p:cNvSpPr txBox="1"/>
          <p:nvPr/>
        </p:nvSpPr>
        <p:spPr>
          <a:xfrm>
            <a:off x="800098" y="3931051"/>
            <a:ext cx="9844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Planificar, coordinar y gestionar los procesos de Adquisiciones y Contrataciones se realicen de forma eficiente, eficaz y transparente, cumpliendo las especificaciones </a:t>
            </a:r>
            <a:r>
              <a:rPr lang="es-ES_tradnl" dirty="0" smtClean="0"/>
              <a:t>técnicas </a:t>
            </a:r>
            <a:r>
              <a:rPr lang="es-ES_tradnl" dirty="0"/>
              <a:t>y la normativa legal vigente. </a:t>
            </a:r>
          </a:p>
        </p:txBody>
      </p:sp>
      <p:sp>
        <p:nvSpPr>
          <p:cNvPr id="9" name="Rectángulo 8"/>
          <p:cNvSpPr/>
          <p:nvPr/>
        </p:nvSpPr>
        <p:spPr>
          <a:xfrm>
            <a:off x="706581" y="1824667"/>
            <a:ext cx="45087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b="1" dirty="0"/>
              <a:t>GERENTE: Licda. </a:t>
            </a:r>
            <a:r>
              <a:rPr lang="es-ES_tradnl" b="1" dirty="0" smtClean="0"/>
              <a:t>María Ana Margarita Salinas de García</a:t>
            </a:r>
            <a:endParaRPr lang="es-ES_tradnl" b="1" dirty="0"/>
          </a:p>
          <a:p>
            <a:r>
              <a:rPr lang="es-ES_tradnl" b="1" dirty="0"/>
              <a:t>TOTAL DE EMPLEADOS: 3</a:t>
            </a:r>
          </a:p>
          <a:p>
            <a:r>
              <a:rPr lang="es-ES_tradnl" dirty="0"/>
              <a:t>8 MUJERES</a:t>
            </a:r>
          </a:p>
          <a:p>
            <a:r>
              <a:rPr lang="es-ES_tradnl" dirty="0"/>
              <a:t>1 HOMBRE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814386" y="3360307"/>
            <a:ext cx="1771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b="1" dirty="0">
                <a:solidFill>
                  <a:srgbClr val="FA5409"/>
                </a:solidFill>
              </a:rPr>
              <a:t>COMPETENCIAS:</a:t>
            </a:r>
          </a:p>
        </p:txBody>
      </p:sp>
    </p:spTree>
    <p:extLst>
      <p:ext uri="{BB962C8B-B14F-4D97-AF65-F5344CB8AC3E}">
        <p14:creationId xmlns:p14="http://schemas.microsoft.com/office/powerpoint/2010/main" val="1588520857"/>
      </p:ext>
    </p:extLst>
  </p:cSld>
  <p:clrMapOvr>
    <a:masterClrMapping/>
  </p:clrMapOvr>
  <p:transition spd="slow" advClick="0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039092" y="399709"/>
            <a:ext cx="34288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_tradnl" sz="3600" b="1" dirty="0">
                <a:solidFill>
                  <a:srgbClr val="FA5409"/>
                </a:solidFill>
              </a:rPr>
              <a:t>GERENCIA </a:t>
            </a:r>
            <a:r>
              <a:rPr lang="es-ES_tradnl" sz="3600" b="1" dirty="0" smtClean="0">
                <a:solidFill>
                  <a:srgbClr val="FA5409"/>
                </a:solidFill>
              </a:rPr>
              <a:t>LEGAL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842962" y="3371851"/>
            <a:ext cx="9558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Planificar, organizar y gestionar que las acciones Institucionales se realicen dentro del marco legal. </a:t>
            </a:r>
          </a:p>
        </p:txBody>
      </p:sp>
      <p:sp>
        <p:nvSpPr>
          <p:cNvPr id="6" name="Rectángulo 5"/>
          <p:cNvSpPr/>
          <p:nvPr/>
        </p:nvSpPr>
        <p:spPr>
          <a:xfrm>
            <a:off x="814386" y="1694006"/>
            <a:ext cx="427196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b="1" dirty="0"/>
              <a:t>GERENTE: Licda. María Alicia Andino</a:t>
            </a:r>
          </a:p>
          <a:p>
            <a:r>
              <a:rPr lang="es-ES_tradnl" b="1" dirty="0"/>
              <a:t>TOTAL DE EMPLEADOS: 3</a:t>
            </a:r>
          </a:p>
          <a:p>
            <a:r>
              <a:rPr lang="es-ES_tradnl" dirty="0"/>
              <a:t>3</a:t>
            </a:r>
            <a:r>
              <a:rPr lang="es-ES_tradnl" dirty="0" smtClean="0"/>
              <a:t> </a:t>
            </a:r>
            <a:r>
              <a:rPr lang="es-ES_tradnl" dirty="0"/>
              <a:t>MUJERES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814386" y="2617336"/>
            <a:ext cx="1771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b="1" dirty="0">
                <a:solidFill>
                  <a:srgbClr val="FA5409"/>
                </a:solidFill>
              </a:rPr>
              <a:t>COMPETENCIAS:</a:t>
            </a:r>
          </a:p>
        </p:txBody>
      </p:sp>
    </p:spTree>
    <p:extLst>
      <p:ext uri="{BB962C8B-B14F-4D97-AF65-F5344CB8AC3E}">
        <p14:creationId xmlns:p14="http://schemas.microsoft.com/office/powerpoint/2010/main" val="2128805058"/>
      </p:ext>
    </p:extLst>
  </p:cSld>
  <p:clrMapOvr>
    <a:masterClrMapping/>
  </p:clrMapOvr>
  <p:transition spd="slow" advClick="0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1265</Words>
  <Application>Microsoft Office PowerPoint</Application>
  <PresentationFormat>Panorámica</PresentationFormat>
  <Paragraphs>150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Xiomara Guardado</cp:lastModifiedBy>
  <cp:revision>43</cp:revision>
  <dcterms:created xsi:type="dcterms:W3CDTF">2017-08-25T20:08:52Z</dcterms:created>
  <dcterms:modified xsi:type="dcterms:W3CDTF">2019-10-04T21:58:25Z</dcterms:modified>
</cp:coreProperties>
</file>