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83" r:id="rId9"/>
    <p:sldId id="279" r:id="rId10"/>
    <p:sldId id="263" r:id="rId11"/>
    <p:sldId id="264" r:id="rId12"/>
    <p:sldId id="266" r:id="rId13"/>
    <p:sldId id="265" r:id="rId14"/>
    <p:sldId id="274" r:id="rId15"/>
    <p:sldId id="267" r:id="rId16"/>
    <p:sldId id="268" r:id="rId17"/>
    <p:sldId id="269" r:id="rId18"/>
    <p:sldId id="281" r:id="rId19"/>
    <p:sldId id="270" r:id="rId20"/>
    <p:sldId id="271" r:id="rId21"/>
    <p:sldId id="272" r:id="rId22"/>
    <p:sldId id="280" r:id="rId23"/>
    <p:sldId id="282" r:id="rId24"/>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96"/>
    <p:restoredTop sz="94612"/>
  </p:normalViewPr>
  <p:slideViewPr>
    <p:cSldViewPr snapToGrid="0" snapToObjects="1">
      <p:cViewPr varScale="1">
        <p:scale>
          <a:sx n="70" d="100"/>
          <a:sy n="70"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23/01/2023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23/01/2023</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3" name="Imagen 2">
            <a:extLst>
              <a:ext uri="{FF2B5EF4-FFF2-40B4-BE49-F238E27FC236}">
                <a16:creationId xmlns:a16="http://schemas.microsoft.com/office/drawing/2014/main" id="{5D76899E-AC04-4B60-BC0B-F82C9B0A9D31}"/>
              </a:ext>
            </a:extLst>
          </p:cNvPr>
          <p:cNvPicPr>
            <a:picLocks noChangeAspect="1"/>
          </p:cNvPicPr>
          <p:nvPr/>
        </p:nvPicPr>
        <p:blipFill>
          <a:blip r:embed="rId2"/>
          <a:stretch>
            <a:fillRect/>
          </a:stretch>
        </p:blipFill>
        <p:spPr>
          <a:xfrm>
            <a:off x="442913" y="686357"/>
            <a:ext cx="11374591" cy="6040182"/>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2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a:t>
            </a:r>
            <a:r>
              <a:rPr lang="es-ES_tradnl" dirty="0" err="1"/>
              <a:t>operativización</a:t>
            </a:r>
            <a:r>
              <a:rPr lang="es-ES_tradnl" dirty="0"/>
              <a:t>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646331"/>
          </a:xfrm>
          <a:prstGeom prst="rect">
            <a:avLst/>
          </a:prstGeom>
        </p:spPr>
        <p:txBody>
          <a:bodyPr wrap="square">
            <a:spAutoFit/>
          </a:bodyPr>
          <a:lstStyle/>
          <a:p>
            <a:r>
              <a:rPr lang="es-ES_tradnl" b="1" dirty="0"/>
              <a:t>TOTAL DE EMPLEADOS: 1</a:t>
            </a:r>
          </a:p>
          <a:p>
            <a:r>
              <a:rPr lang="es-ES_tradnl" dirty="0"/>
              <a:t>1 HOMBRE</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CuadroTexto 1">
            <a:extLst>
              <a:ext uri="{FF2B5EF4-FFF2-40B4-BE49-F238E27FC236}">
                <a16:creationId xmlns:a16="http://schemas.microsoft.com/office/drawing/2014/main" id="{F5ECBECC-3C01-4C59-9C1C-1BE80D2D7DCF}"/>
              </a:ext>
            </a:extLst>
          </p:cNvPr>
          <p:cNvSpPr txBox="1"/>
          <p:nvPr/>
        </p:nvSpPr>
        <p:spPr>
          <a:xfrm>
            <a:off x="983673" y="1297770"/>
            <a:ext cx="5735782" cy="369332"/>
          </a:xfrm>
          <a:prstGeom prst="rect">
            <a:avLst/>
          </a:prstGeom>
          <a:noFill/>
        </p:spPr>
        <p:txBody>
          <a:bodyPr wrap="square" rtlCol="0">
            <a:spAutoFit/>
          </a:bodyPr>
          <a:lstStyle/>
          <a:p>
            <a:r>
              <a:rPr lang="es-SV" b="1" dirty="0"/>
              <a:t>Sub Director: Ing. Rodas Anibal Hernandez Villatoro</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255131" y="414770"/>
            <a:ext cx="9611414" cy="1200329"/>
          </a:xfrm>
          <a:prstGeom prst="rect">
            <a:avLst/>
          </a:prstGeom>
          <a:noFill/>
        </p:spPr>
        <p:txBody>
          <a:bodyPr wrap="none" rtlCol="0">
            <a:spAutoFit/>
          </a:bodyPr>
          <a:lstStyle/>
          <a:p>
            <a:pPr algn="ctr"/>
            <a:r>
              <a:rPr lang="es-ES_tradnl" sz="3600" b="1" dirty="0">
                <a:solidFill>
                  <a:srgbClr val="FA5409"/>
                </a:solidFill>
              </a:rPr>
              <a:t>GERENCIA DE ADQUISIONES Y CONTRATACIONES </a:t>
            </a:r>
          </a:p>
          <a:p>
            <a:pPr algn="ctr"/>
            <a:r>
              <a:rPr lang="es-ES_tradnl" sz="3600" b="1" dirty="0">
                <a:solidFill>
                  <a:srgbClr val="FA5409"/>
                </a:solidFill>
              </a:rPr>
              <a:t>INSTITUCIONAL</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Adquisiciones y Contrataciones se realicen de forma eficiente, eficaz y transparente, cumpliendo las especificaciones técnicas y la normativa legal vigente. </a:t>
            </a:r>
          </a:p>
        </p:txBody>
      </p:sp>
      <p:sp>
        <p:nvSpPr>
          <p:cNvPr id="9" name="Rectángulo 8"/>
          <p:cNvSpPr/>
          <p:nvPr/>
        </p:nvSpPr>
        <p:spPr>
          <a:xfrm>
            <a:off x="706581" y="1824667"/>
            <a:ext cx="6123710" cy="1200329"/>
          </a:xfrm>
          <a:prstGeom prst="rect">
            <a:avLst/>
          </a:prstGeom>
        </p:spPr>
        <p:txBody>
          <a:bodyPr wrap="square">
            <a:spAutoFit/>
          </a:bodyPr>
          <a:lstStyle/>
          <a:p>
            <a:r>
              <a:rPr lang="es-ES_tradnl" b="1" dirty="0"/>
              <a:t>GERENTE</a:t>
            </a:r>
          </a:p>
          <a:p>
            <a:r>
              <a:rPr lang="es-ES_tradnl" b="1" dirty="0"/>
              <a:t>TOTAL DE EMPLEADOS: 9</a:t>
            </a:r>
          </a:p>
          <a:p>
            <a:r>
              <a:rPr lang="es-ES_tradnl" dirty="0"/>
              <a:t>8 MUJERES</a:t>
            </a:r>
          </a:p>
          <a:p>
            <a:r>
              <a:rPr lang="es-ES_tradnl" dirty="0"/>
              <a:t>1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a:t>
            </a:r>
          </a:p>
          <a:p>
            <a:r>
              <a:rPr lang="es-ES_tradnl" b="1" dirty="0"/>
              <a:t>TOTAL DE EMPLEADOS: 5</a:t>
            </a:r>
          </a:p>
          <a:p>
            <a:r>
              <a:rPr lang="es-ES_tradnl" dirty="0"/>
              <a:t>1 MUJER</a:t>
            </a:r>
          </a:p>
          <a:p>
            <a:r>
              <a:rPr lang="es-ES_tradnl" dirty="0"/>
              <a:t>3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 Licda. Mónica Vanessa López </a:t>
            </a:r>
            <a:r>
              <a:rPr lang="es-ES_tradnl" b="1" dirty="0" err="1"/>
              <a:t>Gochez</a:t>
            </a:r>
            <a:endParaRPr lang="es-ES_tradnl" b="1" dirty="0"/>
          </a:p>
          <a:p>
            <a:r>
              <a:rPr lang="es-ES_tradnl" b="1" dirty="0"/>
              <a:t>TOTAL DE EMPLEADOS: 1</a:t>
            </a:r>
          </a:p>
          <a:p>
            <a:r>
              <a:rPr lang="es-ES_tradnl" dirty="0"/>
              <a:t>1 MUJER</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6" y="1962895"/>
            <a:ext cx="4497160" cy="1200329"/>
          </a:xfrm>
          <a:prstGeom prst="rect">
            <a:avLst/>
          </a:prstGeom>
        </p:spPr>
        <p:txBody>
          <a:bodyPr wrap="square">
            <a:spAutoFit/>
          </a:bodyPr>
          <a:lstStyle/>
          <a:p>
            <a:r>
              <a:rPr lang="es-ES_tradnl" b="1" dirty="0"/>
              <a:t>JEFE DE UNIDAD</a:t>
            </a:r>
          </a:p>
          <a:p>
            <a:r>
              <a:rPr lang="es-ES_tradnl" b="1" dirty="0"/>
              <a:t>TOTAL DE EMPLEADOS: 5</a:t>
            </a:r>
          </a:p>
          <a:p>
            <a:r>
              <a:rPr lang="es-ES_tradnl" dirty="0"/>
              <a:t>3 MUJERES</a:t>
            </a:r>
          </a:p>
          <a:p>
            <a:r>
              <a:rPr lang="es-ES_tradnl" dirty="0"/>
              <a:t>2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6" y="3457584"/>
            <a:ext cx="10101262" cy="1200329"/>
          </a:xfrm>
          <a:prstGeom prst="rect">
            <a:avLst/>
          </a:prstGeom>
          <a:noFill/>
        </p:spPr>
        <p:txBody>
          <a:bodyPr wrap="square" rtlCol="0">
            <a:spAutoFit/>
          </a:bodyPr>
          <a:lstStyle/>
          <a:p>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a:t>
            </a:r>
          </a:p>
          <a:p>
            <a:r>
              <a:rPr lang="es-ES_tradnl" b="1" dirty="0"/>
              <a:t>TOTAL DE EMPLEADOS: 20</a:t>
            </a:r>
          </a:p>
          <a:p>
            <a:r>
              <a:rPr lang="es-ES_tradnl" dirty="0"/>
              <a:t>5 MUJERES</a:t>
            </a:r>
          </a:p>
          <a:p>
            <a:r>
              <a:rPr lang="es-ES_tradnl" dirty="0"/>
              <a:t>16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a:t>
            </a:r>
            <a:r>
              <a:rPr lang="es-ES_tradnl" b="1" dirty="0" err="1"/>
              <a:t>Adhonorem</a:t>
            </a:r>
            <a:r>
              <a:rPr lang="es-ES_tradnl" b="1" dirty="0"/>
              <a:t>: Sr. Edwin Israel Garcia Lopez</a:t>
            </a:r>
          </a:p>
          <a:p>
            <a:r>
              <a:rPr lang="es-ES_tradnl" b="1" dirty="0"/>
              <a:t>TOTAL DE EMPLEADOS: 1</a:t>
            </a:r>
          </a:p>
          <a:p>
            <a:r>
              <a:rPr lang="es-ES_tradnl" dirty="0"/>
              <a:t>1 HOMBRE</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a:t>
            </a:r>
          </a:p>
          <a:p>
            <a:r>
              <a:rPr lang="es-ES_tradnl" b="1" dirty="0"/>
              <a:t>TOTAL DE EMPLEADOS: 13</a:t>
            </a:r>
          </a:p>
          <a:p>
            <a:r>
              <a:rPr lang="es-ES_tradnl" dirty="0"/>
              <a:t>4 MUJERES</a:t>
            </a:r>
          </a:p>
          <a:p>
            <a:r>
              <a:rPr lang="es-ES_tradnl" dirty="0"/>
              <a:t>9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a:t>
            </a:r>
          </a:p>
          <a:p>
            <a:r>
              <a:rPr lang="es-ES_tradnl" b="1" dirty="0"/>
              <a:t>TOTAL DE EMPLEADOS: 22</a:t>
            </a:r>
          </a:p>
          <a:p>
            <a:r>
              <a:rPr lang="es-ES_tradnl" dirty="0"/>
              <a:t>8 MUJERES</a:t>
            </a:r>
          </a:p>
          <a:p>
            <a:r>
              <a:rPr lang="es-ES_tradnl" dirty="0"/>
              <a:t>14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a:t>
            </a:r>
          </a:p>
          <a:p>
            <a:r>
              <a:rPr lang="es-ES_tradnl" b="1" dirty="0"/>
              <a:t>TOTAL DE EMPLEADOS: 3</a:t>
            </a:r>
          </a:p>
          <a:p>
            <a:r>
              <a:rPr lang="es-ES_tradnl" dirty="0"/>
              <a:t>1 MUJER</a:t>
            </a:r>
          </a:p>
          <a:p>
            <a:r>
              <a:rPr lang="es-ES_tradnl" dirty="0"/>
              <a:t>2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27439" cy="646331"/>
          </a:xfrm>
          <a:prstGeom prst="rect">
            <a:avLst/>
          </a:prstGeom>
          <a:noFill/>
        </p:spPr>
        <p:txBody>
          <a:bodyPr wrap="none" rtlCol="0">
            <a:spAutoFit/>
          </a:bodyPr>
          <a:lstStyle/>
          <a:p>
            <a:r>
              <a:rPr lang="es-ES_tradnl" sz="3600" b="1" dirty="0">
                <a:solidFill>
                  <a:srgbClr val="FA5409"/>
                </a:solidFill>
              </a:rPr>
              <a:t>UNIDAD DE GENERO </a:t>
            </a:r>
          </a:p>
        </p:txBody>
      </p:sp>
      <p:sp>
        <p:nvSpPr>
          <p:cNvPr id="6" name="Rectángulo 5"/>
          <p:cNvSpPr/>
          <p:nvPr/>
        </p:nvSpPr>
        <p:spPr>
          <a:xfrm>
            <a:off x="685800" y="1621495"/>
            <a:ext cx="5040086" cy="923330"/>
          </a:xfrm>
          <a:prstGeom prst="rect">
            <a:avLst/>
          </a:prstGeom>
        </p:spPr>
        <p:txBody>
          <a:bodyPr wrap="square">
            <a:spAutoFit/>
          </a:bodyPr>
          <a:lstStyle/>
          <a:p>
            <a:endParaRPr lang="es-ES_tradnl" b="1" dirty="0"/>
          </a:p>
          <a:p>
            <a:r>
              <a:rPr lang="es-ES_tradnl" b="1" dirty="0"/>
              <a:t>TOTAL DE EMPLEADOS: 1</a:t>
            </a:r>
          </a:p>
          <a:p>
            <a:r>
              <a:rPr lang="es-ES_tradnl" dirty="0"/>
              <a:t>1 MUJER</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923330"/>
          </a:xfrm>
          <a:prstGeom prst="rect">
            <a:avLst/>
          </a:prstGeom>
        </p:spPr>
        <p:txBody>
          <a:bodyPr wrap="square">
            <a:spAutoFit/>
          </a:bodyPr>
          <a:lstStyle/>
          <a:p>
            <a:pPr algn="just"/>
            <a:r>
              <a:rPr lang="es-SV" i="1" dirty="0"/>
              <a:t>Su principal propósito es garantizar el enfoque de género en toda la Institución, generando y reforzando cultura y educando en cuanto a la política de Género, según la </a:t>
            </a:r>
            <a:r>
              <a:rPr lang="es-ES" i="1" dirty="0"/>
              <a:t>Ley de Igualdad, Equidad y Erradicación de la Discriminación Contra las Mujeres</a:t>
            </a:r>
            <a:endParaRPr lang="es-ES_tradnl" i="1" dirty="0"/>
          </a:p>
        </p:txBody>
      </p:sp>
    </p:spTree>
    <p:extLst>
      <p:ext uri="{BB962C8B-B14F-4D97-AF65-F5344CB8AC3E}">
        <p14:creationId xmlns:p14="http://schemas.microsoft.com/office/powerpoint/2010/main" val="39527098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12</a:t>
            </a:r>
          </a:p>
          <a:p>
            <a:r>
              <a:rPr lang="es-ES_tradnl" dirty="0"/>
              <a:t>9 HOMBRES</a:t>
            </a:r>
          </a:p>
          <a:p>
            <a:r>
              <a:rPr lang="es-ES_tradnl" dirty="0"/>
              <a:t>2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269798" y="414770"/>
            <a:ext cx="2719655" cy="646331"/>
          </a:xfrm>
          <a:prstGeom prst="rect">
            <a:avLst/>
          </a:prstGeom>
          <a:noFill/>
        </p:spPr>
        <p:txBody>
          <a:bodyPr wrap="none" rtlCol="0">
            <a:spAutoFit/>
          </a:bodyPr>
          <a:lstStyle/>
          <a:p>
            <a:r>
              <a:rPr lang="es-ES_tradnl" sz="3600" b="1">
                <a:solidFill>
                  <a:srgbClr val="FA5409"/>
                </a:solidFill>
              </a:rPr>
              <a:t>PRESIDENCIA</a:t>
            </a:r>
            <a:endParaRPr lang="es-ES_tradnl" sz="3600" b="1" dirty="0">
              <a:solidFill>
                <a:srgbClr val="FA5409"/>
              </a:solidFill>
            </a:endParaRP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1754326"/>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200329"/>
          </a:xfrm>
          <a:prstGeom prst="rect">
            <a:avLst/>
          </a:prstGeom>
        </p:spPr>
        <p:txBody>
          <a:bodyPr wrap="square">
            <a:spAutoFit/>
          </a:bodyPr>
          <a:lstStyle/>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30" y="991975"/>
            <a:ext cx="7919606" cy="1477328"/>
          </a:xfrm>
          <a:prstGeom prst="rect">
            <a:avLst/>
          </a:prstGeom>
        </p:spPr>
        <p:txBody>
          <a:bodyPr wrap="square">
            <a:spAutoFit/>
          </a:bodyPr>
          <a:lstStyle/>
          <a:p>
            <a:r>
              <a:rPr lang="es-ES_tradnl" b="1" dirty="0"/>
              <a:t>COORDINADOR GENERAL EN GESTION SOCIAL</a:t>
            </a:r>
          </a:p>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06153" y="246524"/>
            <a:ext cx="8113118" cy="646331"/>
          </a:xfrm>
          <a:prstGeom prst="rect">
            <a:avLst/>
          </a:prstGeom>
          <a:noFill/>
        </p:spPr>
        <p:txBody>
          <a:bodyPr wrap="none" rtlCol="0">
            <a:spAutoFit/>
          </a:bodyPr>
          <a:lstStyle/>
          <a:p>
            <a:r>
              <a:rPr lang="es-ES_tradnl" sz="3600" b="1" dirty="0">
                <a:solidFill>
                  <a:srgbClr val="FA5409"/>
                </a:solidFill>
              </a:rPr>
              <a:t>GERENCIA DE PROYECTOS ESTRATEGICOS</a:t>
            </a:r>
          </a:p>
        </p:txBody>
      </p:sp>
      <p:sp>
        <p:nvSpPr>
          <p:cNvPr id="5" name="CuadroTexto 4"/>
          <p:cNvSpPr txBox="1"/>
          <p:nvPr/>
        </p:nvSpPr>
        <p:spPr>
          <a:xfrm>
            <a:off x="498330" y="1924825"/>
            <a:ext cx="5964382" cy="3816429"/>
          </a:xfrm>
          <a:prstGeom prst="rect">
            <a:avLst/>
          </a:prstGeom>
          <a:noFill/>
        </p:spPr>
        <p:txBody>
          <a:bodyPr wrap="square" rtlCol="0">
            <a:spAutoFit/>
          </a:bodyPr>
          <a:lstStyle/>
          <a:p>
            <a:pPr marL="342900" indent="-342900" hangingPunct="0">
              <a:buFont typeface="+mj-lt"/>
              <a:buAutoNum type="arabicPeriod"/>
            </a:pPr>
            <a:r>
              <a:rPr lang="es-SV" sz="1400" dirty="0"/>
              <a:t>Dar seguimiento al plan de trabajo en sus diferentes etapas, el cronograma que incluye las actividades en tiempos y responsables.</a:t>
            </a:r>
          </a:p>
          <a:p>
            <a:pPr marL="342900" indent="-342900" hangingPunct="0">
              <a:buFont typeface="+mj-lt"/>
              <a:buAutoNum type="arabicPeriod"/>
            </a:pPr>
            <a:r>
              <a:rPr lang="es-SV" sz="1400" dirty="0"/>
              <a:t>Controlar los presupuestos de los proyectos.</a:t>
            </a:r>
          </a:p>
          <a:p>
            <a:pPr marL="342900" indent="-342900" hangingPunct="0">
              <a:buFont typeface="+mj-lt"/>
              <a:buAutoNum type="arabicPeriod"/>
            </a:pPr>
            <a:r>
              <a:rPr lang="es-SV" sz="1400" dirty="0"/>
              <a:t>Coordinar el trabajo tanto en carga como en tipo de actividades del personal bajo su cargo, a fin de corroborar el cumplimiento de tareas y los productos esperados de los Colaboradores.</a:t>
            </a:r>
          </a:p>
          <a:p>
            <a:pPr marL="342900" indent="-342900" hangingPunct="0">
              <a:buFont typeface="+mj-lt"/>
              <a:buAutoNum type="arabicPeriod"/>
            </a:pPr>
            <a:r>
              <a:rPr lang="es-SV" sz="1400" dirty="0"/>
              <a:t>Asesorar a las Unidades organizativas y entidades correspondientes en cuanto a aspectos técnicos y normativas del sector ferroviario para transporte de personas y que deben observados en documentos jurídicos para los procesos de licitación garantizando la participación de Empresas en dichos procesos.</a:t>
            </a:r>
          </a:p>
          <a:p>
            <a:pPr marL="342900" indent="-342900" hangingPunct="0">
              <a:buFont typeface="+mj-lt"/>
              <a:buAutoNum type="arabicPeriod"/>
            </a:pPr>
            <a:r>
              <a:rPr lang="es-SV" sz="1400" dirty="0"/>
              <a:t>Garantizar un conjunto de estándares y criterios que sirvan de base para la evaluación de las propuestas presentadas por las Empresas participantes en las licitaciones de los proyectos ferroviarios y que deben cumplirlos, dentro de una absoluta transparencia, objetividad y equidad dando seguridad jurídica a los participantes. </a:t>
            </a:r>
          </a:p>
          <a:p>
            <a:pPr hangingPunct="0"/>
            <a:r>
              <a:rPr lang="es-SV" dirty="0"/>
              <a:t> </a:t>
            </a:r>
          </a:p>
        </p:txBody>
      </p:sp>
      <p:sp>
        <p:nvSpPr>
          <p:cNvPr id="6" name="Rectángulo 5"/>
          <p:cNvSpPr/>
          <p:nvPr/>
        </p:nvSpPr>
        <p:spPr>
          <a:xfrm>
            <a:off x="685798" y="826773"/>
            <a:ext cx="6241475" cy="1477328"/>
          </a:xfrm>
          <a:prstGeom prst="rect">
            <a:avLst/>
          </a:prstGeom>
        </p:spPr>
        <p:txBody>
          <a:bodyPr wrap="square">
            <a:spAutoFit/>
          </a:bodyPr>
          <a:lstStyle/>
          <a:p>
            <a:r>
              <a:rPr lang="es-ES_tradnl" b="1" dirty="0"/>
              <a:t>GERENTE DE PROYECTOS ESTRATEGICOS: </a:t>
            </a:r>
          </a:p>
          <a:p>
            <a:r>
              <a:rPr lang="es-ES_tradnl" b="1" dirty="0"/>
              <a:t>TOTAL DE EMPLEADOS: 3</a:t>
            </a:r>
          </a:p>
          <a:p>
            <a:r>
              <a:rPr lang="es-ES_tradnl" b="1" dirty="0"/>
              <a:t>3 HOMBRES</a:t>
            </a:r>
          </a:p>
          <a:p>
            <a:endParaRPr lang="es-ES_tradnl" b="1" dirty="0"/>
          </a:p>
          <a:p>
            <a:endParaRPr lang="es-ES_tradnl" dirty="0"/>
          </a:p>
        </p:txBody>
      </p:sp>
      <p:sp>
        <p:nvSpPr>
          <p:cNvPr id="7" name="CuadroTexto 6"/>
          <p:cNvSpPr txBox="1"/>
          <p:nvPr/>
        </p:nvSpPr>
        <p:spPr>
          <a:xfrm>
            <a:off x="706581" y="1555493"/>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1930888"/>
            <a:ext cx="5395913" cy="3323987"/>
          </a:xfrm>
          <a:prstGeom prst="rect">
            <a:avLst/>
          </a:prstGeom>
          <a:noFill/>
        </p:spPr>
        <p:txBody>
          <a:bodyPr wrap="square" rtlCol="0">
            <a:spAutoFit/>
          </a:bodyPr>
          <a:lstStyle/>
          <a:p>
            <a:pPr marL="342900" indent="-342900" hangingPunct="0">
              <a:buFont typeface="+mj-lt"/>
              <a:buAutoNum type="arabicPeriod" startAt="6"/>
            </a:pPr>
            <a:r>
              <a:rPr lang="es-SV" sz="1400" dirty="0"/>
              <a:t>Evaluar los diferentes proyectos que han sido planificados y están en ejecución.</a:t>
            </a:r>
          </a:p>
          <a:p>
            <a:pPr marL="342900" indent="-342900" hangingPunct="0">
              <a:buFont typeface="+mj-lt"/>
              <a:buAutoNum type="arabicPeriod" startAt="6"/>
            </a:pPr>
            <a:r>
              <a:rPr lang="es-SV" sz="1400" dirty="0"/>
              <a:t>Representar al señor ministro en reuniones en las que se requiera la opinión técnica de los proyectos de transporte ferroviarios de pasajeros.</a:t>
            </a:r>
          </a:p>
          <a:p>
            <a:pPr marL="342900" indent="-342900" hangingPunct="0">
              <a:buFont typeface="+mj-lt"/>
              <a:buAutoNum type="arabicPeriod" startAt="6"/>
            </a:pPr>
            <a:r>
              <a:rPr lang="es-SV" sz="1400" dirty="0"/>
              <a:t>Llevar a cabo evaluaciones de indicadores de seguridad, y eficiencia operativa, dando cumplimiento a lo establecido en las Leyes, Reglamentos y normativas, así como su comparativo de desempeño con parámetros internacionales.</a:t>
            </a:r>
          </a:p>
          <a:p>
            <a:pPr marL="342900" indent="-342900" hangingPunct="0">
              <a:buFont typeface="+mj-lt"/>
              <a:buAutoNum type="arabicPeriod" startAt="6"/>
            </a:pPr>
            <a:r>
              <a:rPr lang="es-SV" sz="1400" dirty="0"/>
              <a:t>Coordinar con instancias correspondientes las acciones y trabajos relativos a licitaciones de proyectos de transporte ferroviario de personas, a fin de garantizar el correcto desarrollo de los procesos de licitación. </a:t>
            </a:r>
          </a:p>
          <a:p>
            <a:endParaRPr lang="es-ES_tradnl" sz="1400" dirty="0"/>
          </a:p>
          <a:p>
            <a:endParaRPr lang="es-ES_tradnl" sz="1400" dirty="0"/>
          </a:p>
        </p:txBody>
      </p:sp>
    </p:spTree>
    <p:extLst>
      <p:ext uri="{BB962C8B-B14F-4D97-AF65-F5344CB8AC3E}">
        <p14:creationId xmlns:p14="http://schemas.microsoft.com/office/powerpoint/2010/main" val="178471027"/>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a:t>
            </a:r>
          </a:p>
          <a:p>
            <a:r>
              <a:rPr lang="es-ES_tradnl" b="1" dirty="0"/>
              <a:t>TOTAL DE EMPLEADOS: 2</a:t>
            </a:r>
          </a:p>
          <a:p>
            <a:r>
              <a:rPr lang="es-ES_tradnl" dirty="0"/>
              <a:t>1 HOMBRE</a:t>
            </a:r>
          </a:p>
          <a:p>
            <a:r>
              <a:rPr lang="es-ES_tradnl" dirty="0"/>
              <a:t>1 MUJER</a:t>
            </a:r>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1185</TotalTime>
  <Words>2462</Words>
  <Application>Microsoft Office PowerPoint</Application>
  <PresentationFormat>Panorámica</PresentationFormat>
  <Paragraphs>226</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Monica Lopez</cp:lastModifiedBy>
  <cp:revision>81</cp:revision>
  <cp:lastPrinted>2020-02-19T15:05:39Z</cp:lastPrinted>
  <dcterms:created xsi:type="dcterms:W3CDTF">2017-08-25T20:08:52Z</dcterms:created>
  <dcterms:modified xsi:type="dcterms:W3CDTF">2023-01-23T18:17:44Z</dcterms:modified>
</cp:coreProperties>
</file>